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4" Type="http://schemas.openxmlformats.org/officeDocument/2006/relationships/image" Target="../media/image7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7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F40C-EFB1-4354-9713-EF489297CF72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79417-CF10-4F12-8DEA-1732C25A5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79417-CF10-4F12-8DEA-1732C25A55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79417-CF10-4F12-8DEA-1732C25A55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79417-CF10-4F12-8DEA-1732C25A55A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B36B3-3AE7-4311-BE2B-BE0DCC3F1F6C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79417-CF10-4F12-8DEA-1732C25A55A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79417-CF10-4F12-8DEA-1732C25A55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79417-CF10-4F12-8DEA-1732C25A55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C1713-9862-4CAA-AA6E-C25863F161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79417-CF10-4F12-8DEA-1732C25A55A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882C-C960-4893-95DE-070A8D3A9660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791E3B-634C-47A5-AE11-B0D9967F42C7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F879DAF-8279-453A-9D3E-4E55F598E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8.bin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Relationship Id="rId9" Type="http://schemas.openxmlformats.org/officeDocument/2006/relationships/oleObject" Target="../embeddings/oleObject7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7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7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77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oleObject" Target="../embeddings/oleObject3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3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Kania</a:t>
            </a:r>
            <a:r>
              <a:rPr lang="en-US" dirty="0" smtClean="0"/>
              <a:t> </a:t>
            </a:r>
            <a:r>
              <a:rPr lang="en-US" dirty="0" err="1" smtClean="0"/>
              <a:t>Evita</a:t>
            </a:r>
            <a:r>
              <a:rPr lang="en-US" dirty="0" smtClean="0"/>
              <a:t> </a:t>
            </a:r>
            <a:r>
              <a:rPr lang="en-US" dirty="0" err="1" smtClean="0"/>
              <a:t>Dewi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RUANG VEKTOR REAL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4343400" cy="524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Tentukanlah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linier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42064" y="1244600"/>
          <a:ext cx="1020536" cy="1270000"/>
        </p:xfrm>
        <a:graphic>
          <a:graphicData uri="http://schemas.openxmlformats.org/presentationml/2006/ole">
            <p:oleObj spid="_x0000_s30722" name="Equation" r:id="rId4" imgW="571320" imgH="7110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62600" y="1600201"/>
            <a:ext cx="685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dan</a:t>
            </a:r>
            <a:endParaRPr lang="en-US" sz="2400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384925" y="1244600"/>
          <a:ext cx="839788" cy="1270000"/>
        </p:xfrm>
        <a:graphic>
          <a:graphicData uri="http://schemas.openxmlformats.org/presentationml/2006/ole">
            <p:oleObj spid="_x0000_s30723" name="Equation" r:id="rId5" imgW="469800" imgH="7110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85800" y="2590800"/>
          <a:ext cx="4194629" cy="3454400"/>
        </p:xfrm>
        <a:graphic>
          <a:graphicData uri="http://schemas.openxmlformats.org/presentationml/2006/ole">
            <p:oleObj spid="_x0000_s30724" name="Equation" r:id="rId6" imgW="1726920" imgH="1422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merentang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b="1" dirty="0" smtClean="0"/>
              <a:t>v</a:t>
            </a:r>
            <a:r>
              <a:rPr lang="en-US" b="1" baseline="-25000" dirty="0" smtClean="0"/>
              <a:t>1</a:t>
            </a:r>
            <a:r>
              <a:rPr lang="en-US" b="1" dirty="0" smtClean="0"/>
              <a:t>, v</a:t>
            </a:r>
            <a:r>
              <a:rPr lang="en-US" b="1" baseline="-25000" dirty="0" smtClean="0"/>
              <a:t>2</a:t>
            </a:r>
            <a:r>
              <a:rPr lang="en-US" b="1" dirty="0" smtClean="0"/>
              <a:t>, …, </a:t>
            </a:r>
            <a:r>
              <a:rPr lang="en-US" b="1" dirty="0" err="1" smtClean="0"/>
              <a:t>v</a:t>
            </a:r>
            <a:r>
              <a:rPr lang="en-US" b="1" baseline="-25000" dirty="0" err="1" smtClean="0"/>
              <a:t>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vektor-vektor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linier </a:t>
            </a:r>
            <a:r>
              <a:rPr lang="en-US" b="1" dirty="0" smtClean="0"/>
              <a:t>v</a:t>
            </a:r>
            <a:r>
              <a:rPr lang="en-US" b="1" baseline="-25000" dirty="0" smtClean="0"/>
              <a:t>1</a:t>
            </a:r>
            <a:r>
              <a:rPr lang="en-US" b="1" dirty="0" smtClean="0"/>
              <a:t>, v</a:t>
            </a:r>
            <a:r>
              <a:rPr lang="en-US" b="1" baseline="-25000" dirty="0" smtClean="0"/>
              <a:t>2</a:t>
            </a:r>
            <a:r>
              <a:rPr lang="en-US" b="1" dirty="0" smtClean="0"/>
              <a:t>, …, </a:t>
            </a:r>
            <a:r>
              <a:rPr lang="en-US" b="1" dirty="0" err="1" smtClean="0"/>
              <a:t>v</a:t>
            </a:r>
            <a:r>
              <a:rPr lang="en-US" b="1" baseline="-25000" dirty="0" err="1" smtClean="0"/>
              <a:t>r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vektor-vektor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merentang</a:t>
            </a:r>
            <a:r>
              <a:rPr lang="en-US" dirty="0" smtClean="0"/>
              <a:t>.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vektor-vektor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merentang</a:t>
            </a:r>
            <a:r>
              <a:rPr lang="en-US" dirty="0" smtClean="0"/>
              <a:t> </a:t>
            </a:r>
            <a:r>
              <a:rPr lang="en-US" b="1" dirty="0" smtClean="0"/>
              <a:t>R</a:t>
            </a:r>
            <a:r>
              <a:rPr lang="en-US" b="1" baseline="30000" dirty="0" smtClean="0"/>
              <a:t>3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2514600"/>
          <a:ext cx="3423557" cy="2590800"/>
        </p:xfrm>
        <a:graphic>
          <a:graphicData uri="http://schemas.openxmlformats.org/presentationml/2006/ole">
            <p:oleObj spid="_x0000_s31746" name="Equation" r:id="rId4" imgW="1879560" imgH="14223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1747" name="Equation" r:id="rId5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2587752"/>
          <a:ext cx="4495800" cy="2517648"/>
        </p:xfrm>
        <a:graphic>
          <a:graphicData uri="http://schemas.openxmlformats.org/presentationml/2006/ole">
            <p:oleObj spid="_x0000_s31748" name="Equation" r:id="rId6" imgW="2539800" imgH="1422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linier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b="1" dirty="0" smtClean="0"/>
              <a:t>S = {v</a:t>
            </a:r>
            <a:r>
              <a:rPr lang="en-US" b="1" baseline="-25000" dirty="0" smtClean="0"/>
              <a:t>1</a:t>
            </a:r>
            <a:r>
              <a:rPr lang="en-US" b="1" dirty="0" smtClean="0"/>
              <a:t>, v</a:t>
            </a:r>
            <a:r>
              <a:rPr lang="en-US" b="1" baseline="-25000" dirty="0" smtClean="0"/>
              <a:t>2</a:t>
            </a:r>
            <a:r>
              <a:rPr lang="en-US" b="1" dirty="0" smtClean="0"/>
              <a:t>, …, </a:t>
            </a:r>
            <a:r>
              <a:rPr lang="en-US" b="1" dirty="0" err="1" smtClean="0"/>
              <a:t>v</a:t>
            </a:r>
            <a:r>
              <a:rPr lang="en-US" b="1" baseline="-25000" dirty="0" err="1" smtClean="0"/>
              <a:t>r</a:t>
            </a:r>
            <a:r>
              <a:rPr lang="en-US" b="1" dirty="0" smtClean="0"/>
              <a:t>}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2438400"/>
          <a:ext cx="3922806" cy="565150"/>
        </p:xfrm>
        <a:graphic>
          <a:graphicData uri="http://schemas.openxmlformats.org/presentationml/2006/ole">
            <p:oleObj spid="_x0000_s32770" name="Equation" r:id="rId4" imgW="1498320" imgH="2156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2971800"/>
            <a:ext cx="7315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 err="1"/>
              <a:t>Mempunyai</a:t>
            </a:r>
            <a:r>
              <a:rPr lang="en-US" sz="2600" dirty="0"/>
              <a:t> paling </a:t>
            </a:r>
            <a:r>
              <a:rPr lang="en-US" sz="2600" dirty="0" err="1"/>
              <a:t>sedikit</a:t>
            </a:r>
            <a:r>
              <a:rPr lang="en-US" sz="2600" dirty="0"/>
              <a:t> </a:t>
            </a:r>
            <a:r>
              <a:rPr lang="en-US" sz="2600" dirty="0" err="1"/>
              <a:t>satu</a:t>
            </a:r>
            <a:r>
              <a:rPr lang="en-US" sz="2600" dirty="0"/>
              <a:t> </a:t>
            </a:r>
            <a:r>
              <a:rPr lang="en-US" sz="2600" dirty="0" err="1"/>
              <a:t>pemecahan</a:t>
            </a:r>
            <a:r>
              <a:rPr lang="en-US" sz="2600" dirty="0"/>
              <a:t>, </a:t>
            </a:r>
            <a:r>
              <a:rPr lang="en-US" sz="2600" dirty="0" err="1"/>
              <a:t>yakni</a:t>
            </a:r>
            <a:endParaRPr lang="en-US" sz="26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09801" y="3733800"/>
          <a:ext cx="3581399" cy="548503"/>
        </p:xfrm>
        <a:graphic>
          <a:graphicData uri="http://schemas.openxmlformats.org/presentationml/2006/ole">
            <p:oleObj spid="_x0000_s32771" name="Equation" r:id="rId5" imgW="1409400" imgH="2156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4343400"/>
            <a:ext cx="7391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 err="1"/>
              <a:t>Jika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satu-satunya</a:t>
            </a:r>
            <a:r>
              <a:rPr lang="en-US" sz="2600" dirty="0"/>
              <a:t> </a:t>
            </a:r>
            <a:r>
              <a:rPr lang="en-US" sz="2600" dirty="0" err="1"/>
              <a:t>pemecahan</a:t>
            </a:r>
            <a:r>
              <a:rPr lang="en-US" sz="2600" dirty="0"/>
              <a:t>, </a:t>
            </a:r>
            <a:r>
              <a:rPr lang="en-US" sz="2600" dirty="0" err="1"/>
              <a:t>maka</a:t>
            </a:r>
            <a:r>
              <a:rPr lang="en-US" sz="2600" dirty="0"/>
              <a:t> S </a:t>
            </a:r>
            <a:r>
              <a:rPr lang="en-US" sz="2600" dirty="0" err="1"/>
              <a:t>dinamakan</a:t>
            </a:r>
            <a:r>
              <a:rPr lang="en-US" sz="2600" dirty="0"/>
              <a:t> </a:t>
            </a:r>
            <a:r>
              <a:rPr lang="en-US" sz="2600" dirty="0" err="1"/>
              <a:t>himpunan</a:t>
            </a:r>
            <a:r>
              <a:rPr lang="en-US" sz="2600" dirty="0"/>
              <a:t> </a:t>
            </a:r>
            <a:r>
              <a:rPr lang="en-US" sz="2600" b="1" dirty="0" err="1"/>
              <a:t>bebas</a:t>
            </a:r>
            <a:r>
              <a:rPr lang="en-US" sz="2600" b="1" dirty="0"/>
              <a:t> linier</a:t>
            </a:r>
            <a:r>
              <a:rPr lang="en-US" sz="2600" dirty="0"/>
              <a:t>. </a:t>
            </a:r>
            <a:r>
              <a:rPr lang="en-US" sz="2600" dirty="0" err="1"/>
              <a:t>Tetapi</a:t>
            </a:r>
            <a:r>
              <a:rPr lang="en-US" sz="2600" dirty="0"/>
              <a:t> </a:t>
            </a:r>
            <a:r>
              <a:rPr lang="en-US" sz="2600" dirty="0" err="1"/>
              <a:t>jika</a:t>
            </a:r>
            <a:r>
              <a:rPr lang="en-US" sz="2600" dirty="0"/>
              <a:t> </a:t>
            </a:r>
            <a:r>
              <a:rPr lang="en-US" sz="2600" dirty="0" err="1"/>
              <a:t>ada</a:t>
            </a:r>
            <a:r>
              <a:rPr lang="en-US" sz="2600" dirty="0"/>
              <a:t> </a:t>
            </a:r>
            <a:r>
              <a:rPr lang="en-US" sz="2600" dirty="0" err="1"/>
              <a:t>solusi</a:t>
            </a:r>
            <a:r>
              <a:rPr lang="en-US" sz="2600" dirty="0"/>
              <a:t> lain </a:t>
            </a:r>
            <a:r>
              <a:rPr lang="en-US" sz="2600" dirty="0" err="1"/>
              <a:t>maka</a:t>
            </a:r>
            <a:r>
              <a:rPr lang="en-US" sz="2600" dirty="0"/>
              <a:t> S </a:t>
            </a:r>
            <a:r>
              <a:rPr lang="en-US" sz="2600" dirty="0" err="1"/>
              <a:t>dikatakan</a:t>
            </a:r>
            <a:r>
              <a:rPr lang="en-US" sz="2600" dirty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b="1" dirty="0" err="1"/>
              <a:t>tak</a:t>
            </a:r>
            <a:r>
              <a:rPr lang="en-US" sz="2600" b="1" dirty="0"/>
              <a:t> </a:t>
            </a:r>
            <a:r>
              <a:rPr lang="en-US" sz="2600" b="1" dirty="0" err="1"/>
              <a:t>bebas</a:t>
            </a:r>
            <a:r>
              <a:rPr lang="en-US" sz="2600" b="1" dirty="0"/>
              <a:t> </a:t>
            </a:r>
            <a:r>
              <a:rPr lang="en-US" sz="2600" b="1" dirty="0" smtClean="0"/>
              <a:t>linier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Himpunan</a:t>
            </a:r>
            <a:r>
              <a:rPr lang="en-US" dirty="0" smtClean="0"/>
              <a:t> 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 marL="514350" indent="-514350" algn="just">
              <a:buFont typeface="+mj-lt"/>
              <a:buAutoNum type="alphaLcPeriod"/>
            </a:pPr>
            <a:r>
              <a:rPr lang="en-US" b="1" i="1" dirty="0" err="1" smtClean="0"/>
              <a:t>Tak</a:t>
            </a:r>
            <a:r>
              <a:rPr lang="en-US" b="1" i="1" dirty="0" smtClean="0"/>
              <a:t> </a:t>
            </a:r>
            <a:r>
              <a:rPr lang="en-US" b="1" i="1" dirty="0" err="1" smtClean="0"/>
              <a:t>bebas</a:t>
            </a:r>
            <a:r>
              <a:rPr lang="en-US" b="1" i="1" dirty="0" smtClean="0"/>
              <a:t> linier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paling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b="1" i="1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linier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S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b="1" i="1" dirty="0" err="1" smtClean="0"/>
              <a:t>Bebas</a:t>
            </a:r>
            <a:r>
              <a:rPr lang="en-US" b="1" i="1" dirty="0" smtClean="0"/>
              <a:t> linier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b="1" i="1" dirty="0" smtClean="0"/>
              <a:t>S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linier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b="1" i="1" dirty="0" smtClean="0"/>
              <a:t>S</a:t>
            </a:r>
            <a:r>
              <a:rPr lang="en-US" b="1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lphaL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b="1" i="1" dirty="0" err="1" smtClean="0"/>
              <a:t>tak</a:t>
            </a:r>
            <a:r>
              <a:rPr lang="en-US" b="1" i="1" dirty="0" smtClean="0"/>
              <a:t> </a:t>
            </a:r>
            <a:r>
              <a:rPr lang="en-US" b="1" i="1" dirty="0" err="1" smtClean="0"/>
              <a:t>bebas</a:t>
            </a:r>
            <a:r>
              <a:rPr lang="en-US" b="1" i="1" dirty="0" smtClean="0"/>
              <a:t> linier.</a:t>
            </a:r>
            <a:endParaRPr lang="en-US" dirty="0" smtClean="0"/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persis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b="1" i="1" dirty="0" err="1" smtClean="0"/>
              <a:t>takbebas</a:t>
            </a:r>
            <a:r>
              <a:rPr lang="en-US" b="1" i="1" dirty="0" smtClean="0"/>
              <a:t> linier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skalar</a:t>
            </a:r>
            <a:r>
              <a:rPr lang="en-US" dirty="0" smtClean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Yang </a:t>
            </a:r>
            <a:r>
              <a:rPr lang="en-US" dirty="0" err="1" smtClean="0"/>
              <a:t>manakah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himpunan-himpunan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b="1" i="1" dirty="0" smtClean="0"/>
              <a:t>R</a:t>
            </a:r>
            <a:r>
              <a:rPr lang="en-US" b="1" i="1" baseline="30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linier?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66800" y="2590800"/>
          <a:ext cx="4947558" cy="2743200"/>
        </p:xfrm>
        <a:graphic>
          <a:graphicData uri="http://schemas.openxmlformats.org/presentationml/2006/ole">
            <p:oleObj spid="_x0000_s33794" name="Equation" r:id="rId4" imgW="2565360" imgH="1422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smtClean="0"/>
              <a:t> </a:t>
            </a:r>
            <a:r>
              <a:rPr lang="en-US" smtClean="0"/>
              <a:t>BASIS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9416"/>
            <a:ext cx="7239000" cy="303878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sebarang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b="1" dirty="0" smtClean="0"/>
              <a:t>S = {v1, v2, …,</a:t>
            </a:r>
            <a:r>
              <a:rPr lang="en-US" b="1" dirty="0" err="1" smtClean="0"/>
              <a:t>vr</a:t>
            </a:r>
            <a:r>
              <a:rPr lang="en-US" b="1" dirty="0" smtClean="0"/>
              <a:t>}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vektor-vektor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b="1" i="1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b="1" dirty="0" smtClean="0"/>
              <a:t>basis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endParaRPr lang="en-US" dirty="0" smtClean="0"/>
          </a:p>
          <a:p>
            <a:pPr marL="514350" indent="-514350" algn="just">
              <a:buFont typeface="+mj-lt"/>
              <a:buAutoNum type="alphaLcPeriod"/>
            </a:pPr>
            <a:r>
              <a:rPr lang="en-US" b="1" i="1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linier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b="1" i="1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merentang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6482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NB: Basis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ruang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tunggal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himpunan-himpunan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basis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ruangan</a:t>
            </a:r>
            <a:r>
              <a:rPr lang="en-US" dirty="0" smtClean="0"/>
              <a:t> yang </a:t>
            </a:r>
            <a:r>
              <a:rPr lang="en-US" dirty="0" err="1" smtClean="0"/>
              <a:t>ditunjukkan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66800" y="2438400"/>
          <a:ext cx="4114800" cy="3760839"/>
        </p:xfrm>
        <a:graphic>
          <a:graphicData uri="http://schemas.openxmlformats.org/presentationml/2006/ole">
            <p:oleObj spid="_x0000_s34818" name="Equation" r:id="rId4" imgW="2361960" imgH="215892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 yang </a:t>
            </a:r>
            <a:r>
              <a:rPr lang="en-US" dirty="0" err="1" smtClean="0"/>
              <a:t>berdimensi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basis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b="1" dirty="0" err="1" smtClean="0"/>
              <a:t>Catatan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besaran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arah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Notasi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Notasi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2665413" y="2133600"/>
          <a:ext cx="3201987" cy="1441450"/>
        </p:xfrm>
        <a:graphic>
          <a:graphicData uri="http://schemas.openxmlformats.org/presentationml/2006/ole">
            <p:oleObj spid="_x0000_s1026" name="Equation" r:id="rId4" imgW="1574640" imgH="711000" progId="Equation.3">
              <p:embed/>
            </p:oleObj>
          </a:graphicData>
        </a:graphic>
      </p:graphicFrame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4724400" y="3630613"/>
          <a:ext cx="2971800" cy="720725"/>
        </p:xfrm>
        <a:graphic>
          <a:graphicData uri="http://schemas.openxmlformats.org/presentationml/2006/ole">
            <p:oleObj spid="_x0000_s1027" name="Equation" r:id="rId5" imgW="1358640" imgH="330120" progId="Equation.3">
              <p:embed/>
            </p:oleObj>
          </a:graphicData>
        </a:graphic>
      </p:graphicFrame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33400" y="4572000"/>
            <a:ext cx="8305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400" b="1" dirty="0" err="1">
                <a:latin typeface="Bookman Old Style" pitchFamily="18" charset="0"/>
              </a:rPr>
              <a:t>Vektor</a:t>
            </a:r>
            <a:r>
              <a:rPr lang="en-US" sz="2400" b="1" dirty="0">
                <a:latin typeface="Bookman Old Style" pitchFamily="18" charset="0"/>
              </a:rPr>
              <a:t> </a:t>
            </a:r>
            <a:r>
              <a:rPr lang="en-US" sz="2400" b="1" dirty="0" err="1">
                <a:latin typeface="Bookman Old Style" pitchFamily="18" charset="0"/>
              </a:rPr>
              <a:t>satuan</a:t>
            </a:r>
            <a:r>
              <a:rPr lang="en-US" sz="2400" dirty="0">
                <a:latin typeface="Bookman Old Style" pitchFamily="18" charset="0"/>
              </a:rPr>
              <a:t> </a:t>
            </a:r>
            <a:r>
              <a:rPr lang="en-US" sz="2400" dirty="0">
                <a:latin typeface="Bookman Old Style" pitchFamily="18" charset="0"/>
                <a:sym typeface="Wingdings" pitchFamily="2" charset="2"/>
              </a:rPr>
              <a:t> </a:t>
            </a:r>
            <a:r>
              <a:rPr lang="en-US" sz="2400" dirty="0" err="1">
                <a:latin typeface="Bookman Old Style" pitchFamily="18" charset="0"/>
                <a:sym typeface="Wingdings" pitchFamily="2" charset="2"/>
              </a:rPr>
              <a:t>Vektor</a:t>
            </a:r>
            <a:r>
              <a:rPr lang="en-US" sz="2400" dirty="0"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Bookman Old Style" pitchFamily="18" charset="0"/>
                <a:sym typeface="Wingdings" pitchFamily="2" charset="2"/>
              </a:rPr>
              <a:t>dengan</a:t>
            </a:r>
            <a:r>
              <a:rPr lang="en-US" sz="2400" dirty="0"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Bookman Old Style" pitchFamily="18" charset="0"/>
                <a:sym typeface="Wingdings" pitchFamily="2" charset="2"/>
              </a:rPr>
              <a:t>panjang</a:t>
            </a:r>
            <a:r>
              <a:rPr lang="en-US" sz="2400" dirty="0"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Bookman Old Style" pitchFamily="18" charset="0"/>
                <a:sym typeface="Wingdings" pitchFamily="2" charset="2"/>
              </a:rPr>
              <a:t>atau</a:t>
            </a:r>
            <a:r>
              <a:rPr lang="en-US" sz="2400" dirty="0">
                <a:latin typeface="Bookman Old Style" pitchFamily="18" charset="0"/>
                <a:sym typeface="Wingdings" pitchFamily="2" charset="2"/>
              </a:rPr>
              <a:t> norm     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 dirty="0">
                <a:latin typeface="Bookman Old Style" pitchFamily="18" charset="0"/>
                <a:sym typeface="Wingdings" pitchFamily="2" charset="2"/>
              </a:rPr>
              <a:t>                             </a:t>
            </a:r>
            <a:r>
              <a:rPr lang="en-US" sz="2400" dirty="0" err="1">
                <a:latin typeface="Bookman Old Style" pitchFamily="18" charset="0"/>
                <a:sym typeface="Wingdings" pitchFamily="2" charset="2"/>
              </a:rPr>
              <a:t>sama</a:t>
            </a:r>
            <a:r>
              <a:rPr lang="en-US" sz="2400" dirty="0"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Bookman Old Style" pitchFamily="18" charset="0"/>
                <a:sym typeface="Wingdings" pitchFamily="2" charset="2"/>
              </a:rPr>
              <a:t>dengan</a:t>
            </a:r>
            <a:r>
              <a:rPr lang="en-US" sz="2400" dirty="0"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Bookman Old Style" pitchFamily="18" charset="0"/>
                <a:sym typeface="Wingdings" pitchFamily="2" charset="2"/>
              </a:rPr>
              <a:t>satu</a:t>
            </a:r>
            <a:r>
              <a:rPr lang="en-US" sz="2400" dirty="0"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b="1" dirty="0" smtClean="0"/>
              <a:t>S = {v</a:t>
            </a:r>
            <a:r>
              <a:rPr lang="en-US" b="1" baseline="-25000" dirty="0" smtClean="0"/>
              <a:t>1</a:t>
            </a:r>
            <a:r>
              <a:rPr lang="en-US" b="1" dirty="0" smtClean="0"/>
              <a:t>, v</a:t>
            </a:r>
            <a:r>
              <a:rPr lang="en-US" b="1" baseline="-25000" dirty="0" smtClean="0"/>
              <a:t>2</a:t>
            </a:r>
            <a:r>
              <a:rPr lang="en-US" b="1" dirty="0" smtClean="0"/>
              <a:t>, …, </a:t>
            </a:r>
            <a:r>
              <a:rPr lang="en-US" b="1" dirty="0" err="1" smtClean="0"/>
              <a:t>v</a:t>
            </a:r>
            <a:r>
              <a:rPr lang="en-US" b="1" baseline="-25000" dirty="0" err="1" smtClean="0"/>
              <a:t>n</a:t>
            </a:r>
            <a:r>
              <a:rPr lang="en-US" b="1" dirty="0" smtClean="0"/>
              <a:t>}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n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linier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 yang </a:t>
            </a:r>
            <a:r>
              <a:rPr lang="en-US" dirty="0" err="1" smtClean="0"/>
              <a:t>berdimensi</a:t>
            </a:r>
            <a:r>
              <a:rPr lang="en-US" dirty="0" smtClean="0"/>
              <a:t> n,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b="1" i="1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basis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i="1" dirty="0" smtClean="0"/>
              <a:t>V.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b="1" dirty="0" smtClean="0"/>
              <a:t>S = {v</a:t>
            </a:r>
            <a:r>
              <a:rPr lang="en-US" b="1" baseline="-25000" dirty="0" smtClean="0"/>
              <a:t>1</a:t>
            </a:r>
            <a:r>
              <a:rPr lang="en-US" b="1" dirty="0" smtClean="0"/>
              <a:t>, v</a:t>
            </a:r>
            <a:r>
              <a:rPr lang="en-US" b="1" baseline="-25000" dirty="0" smtClean="0"/>
              <a:t>2</a:t>
            </a:r>
            <a:r>
              <a:rPr lang="en-US" b="1" dirty="0" smtClean="0"/>
              <a:t>, …, </a:t>
            </a:r>
            <a:r>
              <a:rPr lang="en-US" b="1" dirty="0" err="1" smtClean="0"/>
              <a:t>v</a:t>
            </a:r>
            <a:r>
              <a:rPr lang="en-US" b="1" baseline="-25000" dirty="0" err="1" smtClean="0"/>
              <a:t>n</a:t>
            </a:r>
            <a:r>
              <a:rPr lang="en-US" b="1" dirty="0" smtClean="0"/>
              <a:t>}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n yang </a:t>
            </a:r>
            <a:r>
              <a:rPr lang="en-US" dirty="0" err="1" smtClean="0"/>
              <a:t>merentang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dirty="0" smtClean="0"/>
              <a:t> yang </a:t>
            </a:r>
            <a:r>
              <a:rPr lang="en-US" dirty="0" err="1" smtClean="0"/>
              <a:t>berdimensi</a:t>
            </a:r>
            <a:r>
              <a:rPr lang="en-US" dirty="0" smtClean="0"/>
              <a:t> n,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b="1" i="1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basis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i="1" dirty="0" smtClean="0"/>
              <a:t>V.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Tentukanlah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basis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2514599"/>
          <a:ext cx="6477000" cy="3611071"/>
        </p:xfrm>
        <a:graphic>
          <a:graphicData uri="http://schemas.openxmlformats.org/presentationml/2006/ole">
            <p:oleObj spid="_x0000_s35842" name="Equation" r:id="rId4" imgW="2869920" imgH="1600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Koordinat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2493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V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basis B = 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66800" y="1752600"/>
          <a:ext cx="964079" cy="565150"/>
        </p:xfrm>
        <a:graphic>
          <a:graphicData uri="http://schemas.openxmlformats.org/presentationml/2006/ole">
            <p:oleObj spid="_x0000_s36866" name="Equation" r:id="rId4" imgW="368280" imgH="215640" progId="Equation.3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438400"/>
            <a:ext cx="8229600" cy="71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Vektor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Koordinat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terhadap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basis B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128963" y="2362200"/>
          <a:ext cx="300037" cy="565150"/>
        </p:xfrm>
        <a:graphic>
          <a:graphicData uri="http://schemas.openxmlformats.org/presentationml/2006/ole">
            <p:oleObj spid="_x0000_s36867" name="Equation" r:id="rId5" imgW="1141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43000" y="3048000"/>
          <a:ext cx="2001794" cy="2743200"/>
        </p:xfrm>
        <a:graphic>
          <a:graphicData uri="http://schemas.openxmlformats.org/presentationml/2006/ole">
            <p:oleObj spid="_x0000_s36868" name="Equation" r:id="rId6" imgW="685800" imgH="939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91000" y="3352800"/>
          <a:ext cx="4114800" cy="1255363"/>
        </p:xfrm>
        <a:graphic>
          <a:graphicData uri="http://schemas.openxmlformats.org/presentationml/2006/ole">
            <p:oleObj spid="_x0000_s36869" name="Equation" r:id="rId7" imgW="1498320" imgH="457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56388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tx2"/>
                </a:solidFill>
              </a:rPr>
              <a:t>Vektor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koordinat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terhadap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suatu</a:t>
            </a:r>
            <a:r>
              <a:rPr lang="en-US" sz="3200" dirty="0" smtClean="0">
                <a:solidFill>
                  <a:schemeClr val="tx2"/>
                </a:solidFill>
              </a:rPr>
              <a:t> basis </a:t>
            </a:r>
            <a:r>
              <a:rPr lang="en-US" sz="3200" dirty="0" err="1" smtClean="0">
                <a:solidFill>
                  <a:schemeClr val="tx2"/>
                </a:solidFill>
              </a:rPr>
              <a:t>tertentu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adalah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tunggal</a:t>
            </a:r>
            <a:endParaRPr lang="en-US" sz="3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7318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dirty="0" err="1" smtClean="0"/>
              <a:t>koordinat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86337" y="1066800"/>
          <a:ext cx="1195263" cy="1566862"/>
        </p:xfrm>
        <a:graphic>
          <a:graphicData uri="http://schemas.openxmlformats.org/presentationml/2006/ole">
            <p:oleObj spid="_x0000_s37890" name="Equation" r:id="rId4" imgW="571320" imgH="74916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81600" y="1524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800" dirty="0" err="1" smtClean="0"/>
              <a:t>terhadap</a:t>
            </a:r>
            <a:r>
              <a:rPr lang="en-US" sz="2800" dirty="0" smtClean="0"/>
              <a:t> basis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9600" y="2514600"/>
          <a:ext cx="2530475" cy="1430338"/>
        </p:xfrm>
        <a:graphic>
          <a:graphicData uri="http://schemas.openxmlformats.org/presentationml/2006/ole">
            <p:oleObj spid="_x0000_s37891" name="Equation" r:id="rId5" imgW="1371600" imgH="774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koordinat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3657600"/>
          </a:xfrm>
        </p:spPr>
        <p:txBody>
          <a:bodyPr/>
          <a:lstStyle/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koordinat</a:t>
            </a:r>
            <a:r>
              <a:rPr lang="en-US" dirty="0" smtClean="0"/>
              <a:t>           </a:t>
            </a:r>
            <a:r>
              <a:rPr lang="en-US" dirty="0" err="1" smtClean="0"/>
              <a:t>terhadap</a:t>
            </a:r>
            <a:r>
              <a:rPr lang="en-US" dirty="0" smtClean="0"/>
              <a:t> basis: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1.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2.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96740" y="1331595"/>
          <a:ext cx="838200" cy="1236345"/>
        </p:xfrm>
        <a:graphic>
          <a:graphicData uri="http://schemas.openxmlformats.org/presentationml/2006/ole">
            <p:oleObj spid="_x0000_s38914" name="Equation" r:id="rId4" imgW="507960" imgH="7491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19200" y="2502159"/>
          <a:ext cx="2590800" cy="1612641"/>
        </p:xfrm>
        <a:graphic>
          <a:graphicData uri="http://schemas.openxmlformats.org/presentationml/2006/ole">
            <p:oleObj spid="_x0000_s38915" name="Equation" r:id="rId5" imgW="1244520" imgH="7743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04145" y="4114800"/>
          <a:ext cx="2658255" cy="1447800"/>
        </p:xfrm>
        <a:graphic>
          <a:graphicData uri="http://schemas.openxmlformats.org/presentationml/2006/ole">
            <p:oleObj spid="_x0000_s38916" name="Equation" r:id="rId6" imgW="1422360" imgH="774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b="1" i="1" dirty="0" smtClean="0"/>
              <a:t>B = {b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, b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, …,</a:t>
            </a:r>
            <a:r>
              <a:rPr lang="en-US" b="1" i="1" dirty="0" err="1" smtClean="0"/>
              <a:t>b</a:t>
            </a:r>
            <a:r>
              <a:rPr lang="en-US" b="1" i="1" baseline="-25000" dirty="0" err="1" smtClean="0"/>
              <a:t>n</a:t>
            </a:r>
            <a:r>
              <a:rPr lang="en-US" b="1" i="1" dirty="0" smtClean="0"/>
              <a:t>} </a:t>
            </a:r>
            <a:r>
              <a:rPr lang="en-US" dirty="0" err="1" smtClean="0"/>
              <a:t>dan</a:t>
            </a:r>
            <a:r>
              <a:rPr lang="en-US" b="1" i="1" dirty="0" smtClean="0"/>
              <a:t> U = {u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, u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, …,u</a:t>
            </a:r>
            <a:r>
              <a:rPr lang="en-US" b="1" i="1" baseline="-25000" dirty="0" smtClean="0"/>
              <a:t>n</a:t>
            </a:r>
            <a:r>
              <a:rPr lang="en-US" b="1" i="1" dirty="0" smtClean="0"/>
              <a:t>} </a:t>
            </a:r>
            <a:r>
              <a:rPr lang="en-US" dirty="0" smtClean="0"/>
              <a:t>basis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V.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b="1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b="1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endParaRPr lang="en-US" b="1" i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38213" y="2514600"/>
          <a:ext cx="7177087" cy="960438"/>
        </p:xfrm>
        <a:graphic>
          <a:graphicData uri="http://schemas.openxmlformats.org/presentationml/2006/ole">
            <p:oleObj spid="_x0000_s39938" name="Equation" r:id="rId4" imgW="1993680" imgH="266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3657600"/>
            <a:ext cx="845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Dan </a:t>
            </a:r>
            <a:r>
              <a:rPr lang="en-US" sz="2600" dirty="0" err="1" smtClean="0"/>
              <a:t>memenuhi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endParaRPr lang="en-US" sz="26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67200" y="3581400"/>
          <a:ext cx="2194560" cy="731520"/>
        </p:xfrm>
        <a:graphic>
          <a:graphicData uri="http://schemas.openxmlformats.org/presentationml/2006/ole">
            <p:oleObj spid="_x0000_s39939" name="Equation" r:id="rId5" imgW="7236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08038"/>
          </a:xfrm>
        </p:spPr>
        <p:txBody>
          <a:bodyPr/>
          <a:lstStyle/>
          <a:p>
            <a:pPr marL="514350" indent="-514350" algn="just">
              <a:buFont typeface="+mj-lt"/>
              <a:buAutoNum type="alphaLcPeriod"/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basis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1" y="2133600"/>
          <a:ext cx="1191126" cy="685800"/>
        </p:xfrm>
        <a:graphic>
          <a:graphicData uri="http://schemas.openxmlformats.org/presentationml/2006/ole">
            <p:oleObj spid="_x0000_s40962" name="Equation" r:id="rId4" imgW="419040" imgH="24120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573338" y="2133600"/>
          <a:ext cx="1227137" cy="685800"/>
        </p:xfrm>
        <a:graphic>
          <a:graphicData uri="http://schemas.openxmlformats.org/presentationml/2006/ole">
            <p:oleObj spid="_x0000_s40963" name="Equation" r:id="rId5" imgW="431640" imgH="2412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7400" y="2133600"/>
            <a:ext cx="6096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/>
              <a:t>ke</a:t>
            </a:r>
            <a:endParaRPr lang="en-US" sz="31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0" y="2133600"/>
            <a:ext cx="16002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/>
              <a:t>dimana</a:t>
            </a:r>
            <a:endParaRPr lang="en-US" sz="31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77900" y="2927350"/>
          <a:ext cx="2725738" cy="1155700"/>
        </p:xfrm>
        <a:graphic>
          <a:graphicData uri="http://schemas.openxmlformats.org/presentationml/2006/ole">
            <p:oleObj spid="_x0000_s40964" name="Equation" r:id="rId6" imgW="1168200" imgH="4950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81400" y="3164413"/>
            <a:ext cx="12954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/>
              <a:t>dan</a:t>
            </a:r>
            <a:endParaRPr lang="en-US" sz="3100" dirty="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4316413" y="2927350"/>
          <a:ext cx="2754312" cy="1155700"/>
        </p:xfrm>
        <a:graphic>
          <a:graphicData uri="http://schemas.openxmlformats.org/presentationml/2006/ole">
            <p:oleObj spid="_x0000_s40965" name="Equation" r:id="rId7" imgW="1180800" imgH="495000" progId="Equation.3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4191000"/>
            <a:ext cx="8686800" cy="8080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lphaLcPeriod" startAt="2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Jika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749425" y="3994150"/>
          <a:ext cx="1530350" cy="1147763"/>
        </p:xfrm>
        <a:graphic>
          <a:graphicData uri="http://schemas.openxmlformats.org/presentationml/2006/ole">
            <p:oleObj spid="_x0000_s40966" name="Equation" r:id="rId8" imgW="660240" imgH="495000" progId="Equation.3">
              <p:embed/>
            </p:oleObj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5259388" y="4287838"/>
          <a:ext cx="911225" cy="558800"/>
        </p:xfrm>
        <a:graphic>
          <a:graphicData uri="http://schemas.openxmlformats.org/presentationml/2006/ole">
            <p:oleObj spid="_x0000_s40967" name="Equation" r:id="rId9" imgW="393480" imgH="2412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352800" y="4191000"/>
            <a:ext cx="18288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/>
              <a:t>tentukan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basis {u</a:t>
            </a:r>
            <a:r>
              <a:rPr lang="en-US" baseline="-25000" dirty="0" smtClean="0"/>
              <a:t>1</a:t>
            </a:r>
            <a:r>
              <a:rPr lang="en-US" dirty="0" smtClean="0"/>
              <a:t>, u</a:t>
            </a:r>
            <a:r>
              <a:rPr lang="en-US" baseline="-25000" dirty="0" smtClean="0"/>
              <a:t>2</a:t>
            </a:r>
            <a:r>
              <a:rPr lang="en-US" dirty="0" smtClean="0"/>
              <a:t>} </a:t>
            </a:r>
            <a:r>
              <a:rPr lang="en-US" dirty="0" err="1" smtClean="0"/>
              <a:t>ke</a:t>
            </a:r>
            <a:r>
              <a:rPr lang="en-US" dirty="0" smtClean="0"/>
              <a:t> 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}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Misalkan</a:t>
            </a:r>
            <a:r>
              <a:rPr lang="en-US" dirty="0" smtClean="0"/>
              <a:t> V = 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v</a:t>
            </a:r>
            <a:r>
              <a:rPr lang="en-US" baseline="-25000" dirty="0" smtClean="0"/>
              <a:t>3</a:t>
            </a:r>
            <a:r>
              <a:rPr lang="en-US" dirty="0" smtClean="0"/>
              <a:t>} </a:t>
            </a:r>
            <a:r>
              <a:rPr lang="en-US" dirty="0" err="1" smtClean="0"/>
              <a:t>dan</a:t>
            </a:r>
            <a:r>
              <a:rPr lang="en-US" dirty="0" smtClean="0"/>
              <a:t> U = {u</a:t>
            </a:r>
            <a:r>
              <a:rPr lang="en-US" baseline="-25000" dirty="0" smtClean="0"/>
              <a:t>1</a:t>
            </a:r>
            <a:r>
              <a:rPr lang="en-US" dirty="0" smtClean="0"/>
              <a:t>, u</a:t>
            </a:r>
            <a:r>
              <a:rPr lang="en-US" baseline="-25000" dirty="0" smtClean="0"/>
              <a:t>2</a:t>
            </a:r>
            <a:r>
              <a:rPr lang="en-US" dirty="0" smtClean="0"/>
              <a:t>, u</a:t>
            </a:r>
            <a:r>
              <a:rPr lang="en-US" baseline="-25000" dirty="0" smtClean="0"/>
              <a:t>3</a:t>
            </a:r>
            <a:r>
              <a:rPr lang="en-US" dirty="0" smtClean="0"/>
              <a:t>} </a:t>
            </a:r>
            <a:r>
              <a:rPr lang="en-US" dirty="0" err="1" smtClean="0"/>
              <a:t>dan</a:t>
            </a:r>
            <a:r>
              <a:rPr lang="en-US" dirty="0" smtClean="0"/>
              <a:t> V </a:t>
            </a:r>
            <a:r>
              <a:rPr lang="en-US" dirty="0" err="1" smtClean="0"/>
              <a:t>dan</a:t>
            </a:r>
            <a:r>
              <a:rPr lang="en-US" dirty="0" smtClean="0"/>
              <a:t> U </a:t>
            </a:r>
            <a:r>
              <a:rPr lang="en-US" dirty="0" err="1" smtClean="0"/>
              <a:t>adalah</a:t>
            </a:r>
            <a:r>
              <a:rPr lang="en-US" dirty="0" smtClean="0"/>
              <a:t> basis R3, </a:t>
            </a:r>
            <a:r>
              <a:rPr lang="en-US" dirty="0" err="1" smtClean="0"/>
              <a:t>dimana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basis U </a:t>
            </a:r>
            <a:r>
              <a:rPr lang="en-US" dirty="0" err="1" smtClean="0"/>
              <a:t>ke</a:t>
            </a:r>
            <a:r>
              <a:rPr lang="en-US" dirty="0" smtClean="0"/>
              <a:t> V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Jika</a:t>
            </a:r>
            <a:r>
              <a:rPr lang="en-US" dirty="0" smtClean="0"/>
              <a:t>                        </a:t>
            </a:r>
            <a:r>
              <a:rPr lang="en-US" dirty="0" smtClean="0"/>
              <a:t>,  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koordinat</a:t>
            </a:r>
            <a:r>
              <a:rPr lang="en-US" dirty="0" smtClean="0"/>
              <a:t> x  </a:t>
            </a:r>
            <a:r>
              <a:rPr lang="en-US" dirty="0" err="1" smtClean="0"/>
              <a:t>terhadap</a:t>
            </a:r>
            <a:r>
              <a:rPr lang="en-US" dirty="0" smtClean="0"/>
              <a:t> basis U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71575" y="3352800"/>
          <a:ext cx="2790825" cy="1219200"/>
        </p:xfrm>
        <a:graphic>
          <a:graphicData uri="http://schemas.openxmlformats.org/presentationml/2006/ole">
            <p:oleObj spid="_x0000_s41986" name="Equation" r:id="rId4" imgW="1714320" imgH="7491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59275" y="3429000"/>
          <a:ext cx="2879725" cy="1258887"/>
        </p:xfrm>
        <a:graphic>
          <a:graphicData uri="http://schemas.openxmlformats.org/presentationml/2006/ole">
            <p:oleObj spid="_x0000_s41987" name="Equation" r:id="rId5" imgW="1714320" imgH="7491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71600" y="5296376"/>
          <a:ext cx="1948543" cy="426244"/>
        </p:xfrm>
        <a:graphic>
          <a:graphicData uri="http://schemas.openxmlformats.org/presentationml/2006/ole">
            <p:oleObj spid="_x0000_s41988" name="Equation" r:id="rId6" imgW="12189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nulitas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mxn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subruang</a:t>
            </a:r>
            <a:r>
              <a:rPr lang="en-US" dirty="0" smtClean="0"/>
              <a:t> </a:t>
            </a:r>
            <a:r>
              <a:rPr lang="en-US" dirty="0" err="1" smtClean="0"/>
              <a:t>Rm</a:t>
            </a:r>
            <a:r>
              <a:rPr lang="en-US" dirty="0" smtClean="0"/>
              <a:t> yang </a:t>
            </a:r>
            <a:r>
              <a:rPr lang="en-US" dirty="0" err="1" smtClean="0"/>
              <a:t>direntang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vektor-vektor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i="1" dirty="0" err="1" smtClean="0"/>
              <a:t>ruang</a:t>
            </a:r>
            <a:r>
              <a:rPr lang="en-US" b="1" i="1" dirty="0" smtClean="0"/>
              <a:t> </a:t>
            </a:r>
            <a:r>
              <a:rPr lang="en-US" b="1" i="1" dirty="0" err="1" smtClean="0"/>
              <a:t>baris</a:t>
            </a:r>
            <a:r>
              <a:rPr lang="en-US" b="1" i="1" dirty="0" smtClean="0"/>
              <a:t> </a:t>
            </a:r>
            <a:r>
              <a:rPr lang="en-US" b="1" i="1" dirty="0" err="1" smtClean="0"/>
              <a:t>dari</a:t>
            </a:r>
            <a:r>
              <a:rPr lang="en-US" b="1" i="1" dirty="0" smtClean="0"/>
              <a:t> A</a:t>
            </a:r>
            <a:r>
              <a:rPr lang="en-US" dirty="0" smtClean="0"/>
              <a:t>. </a:t>
            </a:r>
            <a:r>
              <a:rPr lang="en-US" dirty="0" err="1" smtClean="0"/>
              <a:t>Subruang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Rn</a:t>
            </a:r>
            <a:r>
              <a:rPr lang="en-US" dirty="0" smtClean="0"/>
              <a:t> yang </a:t>
            </a:r>
            <a:r>
              <a:rPr lang="en-US" dirty="0" err="1" smtClean="0"/>
              <a:t>direntang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vektor-vektor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i="1" dirty="0" err="1" smtClean="0"/>
              <a:t>ruang</a:t>
            </a:r>
            <a:r>
              <a:rPr lang="en-US" b="1" i="1" dirty="0" smtClean="0"/>
              <a:t> </a:t>
            </a:r>
            <a:r>
              <a:rPr lang="en-US" b="1" i="1" dirty="0" err="1" smtClean="0"/>
              <a:t>kolom</a:t>
            </a:r>
            <a:r>
              <a:rPr lang="en-US" b="1" i="1" dirty="0" smtClean="0"/>
              <a:t> </a:t>
            </a:r>
            <a:r>
              <a:rPr lang="en-US" b="1" i="1" dirty="0" err="1" smtClean="0"/>
              <a:t>dari</a:t>
            </a:r>
            <a:r>
              <a:rPr lang="en-US" b="1" i="1" dirty="0" smtClean="0"/>
              <a:t> A</a:t>
            </a:r>
            <a:r>
              <a:rPr lang="en-US" dirty="0" smtClean="0"/>
              <a:t>.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homogen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subruang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Rn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i="1" dirty="0" err="1" smtClean="0"/>
              <a:t>ruang</a:t>
            </a:r>
            <a:r>
              <a:rPr lang="en-US" b="1" i="1" dirty="0" smtClean="0"/>
              <a:t> null/</a:t>
            </a:r>
            <a:r>
              <a:rPr lang="en-US" b="1" i="1" dirty="0" err="1" smtClean="0"/>
              <a:t>ruang</a:t>
            </a:r>
            <a:r>
              <a:rPr lang="en-US" b="1" i="1" dirty="0" smtClean="0"/>
              <a:t> </a:t>
            </a:r>
            <a:r>
              <a:rPr lang="en-US" b="1" i="1" dirty="0" err="1" smtClean="0"/>
              <a:t>kosong</a:t>
            </a:r>
            <a:r>
              <a:rPr lang="en-US" b="1" i="1" dirty="0" smtClean="0"/>
              <a:t> </a:t>
            </a:r>
            <a:r>
              <a:rPr lang="en-US" b="1" i="1" dirty="0" err="1" smtClean="0"/>
              <a:t>dari</a:t>
            </a:r>
            <a:r>
              <a:rPr lang="en-US" b="1" i="1" dirty="0" smtClean="0"/>
              <a:t> A</a:t>
            </a:r>
            <a:r>
              <a:rPr lang="en-US" dirty="0" smtClean="0"/>
              <a:t> </a:t>
            </a:r>
            <a:r>
              <a:rPr lang="en-US" dirty="0" err="1" smtClean="0"/>
              <a:t>dinotasikan</a:t>
            </a:r>
            <a:r>
              <a:rPr lang="en-US" dirty="0" smtClean="0"/>
              <a:t> N(A)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5200" y="2994660"/>
          <a:ext cx="1129553" cy="533400"/>
        </p:xfrm>
        <a:graphic>
          <a:graphicData uri="http://schemas.openxmlformats.org/presentationml/2006/ole">
            <p:oleObj spid="_x0000_s43010" name="Equation" r:id="rId4" imgW="4572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11362"/>
            <a:ext cx="1219200" cy="655638"/>
          </a:xfrm>
        </p:spPr>
        <p:txBody>
          <a:bodyPr/>
          <a:lstStyle/>
          <a:p>
            <a:pPr algn="just">
              <a:buNone/>
            </a:pPr>
            <a:r>
              <a:rPr lang="en-US" dirty="0" err="1" smtClean="0"/>
              <a:t>Misal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27250" y="1261097"/>
          <a:ext cx="3359150" cy="1939303"/>
        </p:xfrm>
        <a:graphic>
          <a:graphicData uri="http://schemas.openxmlformats.org/presentationml/2006/ole">
            <p:oleObj spid="_x0000_s44034" name="Equation" r:id="rId4" imgW="1231560" imgH="711000" progId="Equation.3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066800" y="3154362"/>
            <a:ext cx="8839200" cy="12652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3200" dirty="0" err="1" smtClean="0">
                <a:solidFill>
                  <a:schemeClr val="tx2"/>
                </a:solidFill>
              </a:rPr>
              <a:t>Tentukan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vektor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baris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dan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vektor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kolom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matriks</a:t>
            </a:r>
            <a:r>
              <a:rPr lang="en-US" sz="3200" dirty="0" smtClean="0">
                <a:solidFill>
                  <a:schemeClr val="tx2"/>
                </a:solidFill>
              </a:rPr>
              <a:t> 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Penjumlahan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 flipV="1">
            <a:off x="376237" y="5710238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381000" y="3943350"/>
            <a:ext cx="13716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1685925" y="3867150"/>
            <a:ext cx="2657475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3048000" y="3876675"/>
            <a:ext cx="129540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376237" y="3886200"/>
            <a:ext cx="39624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633787" y="37719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2871787" y="5295900"/>
          <a:ext cx="423863" cy="371475"/>
        </p:xfrm>
        <a:graphic>
          <a:graphicData uri="http://schemas.openxmlformats.org/presentationml/2006/ole">
            <p:oleObj spid="_x0000_s2050" name="Equation" r:id="rId4" imgW="126780" imgH="215526" progId="Equation.3">
              <p:embed/>
            </p:oleObj>
          </a:graphicData>
        </a:graphic>
      </p:graphicFrame>
      <p:graphicFrame>
        <p:nvGraphicFramePr>
          <p:cNvPr id="11" name="Object 14"/>
          <p:cNvGraphicFramePr>
            <a:graphicFrameLocks noChangeAspect="1"/>
          </p:cNvGraphicFramePr>
          <p:nvPr/>
        </p:nvGraphicFramePr>
        <p:xfrm>
          <a:off x="1225550" y="3695700"/>
          <a:ext cx="427037" cy="609600"/>
        </p:xfrm>
        <a:graphic>
          <a:graphicData uri="http://schemas.openxmlformats.org/presentationml/2006/ole">
            <p:oleObj spid="_x0000_s2051" name="Equation" r:id="rId5" imgW="114201" imgH="190335" progId="Equation.3">
              <p:embed/>
            </p:oleObj>
          </a:graphicData>
        </a:graphic>
      </p:graphicFrame>
      <p:graphicFrame>
        <p:nvGraphicFramePr>
          <p:cNvPr id="12" name="Object 17"/>
          <p:cNvGraphicFramePr>
            <a:graphicFrameLocks noChangeAspect="1"/>
          </p:cNvGraphicFramePr>
          <p:nvPr/>
        </p:nvGraphicFramePr>
        <p:xfrm>
          <a:off x="2890837" y="3879850"/>
          <a:ext cx="990600" cy="396875"/>
        </p:xfrm>
        <a:graphic>
          <a:graphicData uri="http://schemas.openxmlformats.org/presentationml/2006/ole">
            <p:oleObj spid="_x0000_s2052" name="Equation" r:id="rId6" imgW="317225" imgH="152268" progId="Equation.3">
              <p:embed/>
            </p:oleObj>
          </a:graphicData>
        </a:graphic>
      </p:graphicFrame>
      <p:graphicFrame>
        <p:nvGraphicFramePr>
          <p:cNvPr id="13" name="Object 44"/>
          <p:cNvGraphicFramePr>
            <a:graphicFrameLocks noChangeAspect="1"/>
          </p:cNvGraphicFramePr>
          <p:nvPr/>
        </p:nvGraphicFramePr>
        <p:xfrm>
          <a:off x="2368550" y="2057400"/>
          <a:ext cx="274637" cy="485775"/>
        </p:xfrm>
        <a:graphic>
          <a:graphicData uri="http://schemas.openxmlformats.org/presentationml/2006/ole">
            <p:oleObj spid="_x0000_s2053" name="Equation" r:id="rId7" imgW="126780" imgH="215526" progId="Equation.3">
              <p:embed/>
            </p:oleObj>
          </a:graphicData>
        </a:graphic>
      </p:graphicFrame>
      <p:graphicFrame>
        <p:nvGraphicFramePr>
          <p:cNvPr id="14" name="Object 43"/>
          <p:cNvGraphicFramePr>
            <a:graphicFrameLocks noChangeAspect="1"/>
          </p:cNvGraphicFramePr>
          <p:nvPr/>
        </p:nvGraphicFramePr>
        <p:xfrm>
          <a:off x="3633787" y="2062163"/>
          <a:ext cx="238125" cy="457200"/>
        </p:xfrm>
        <a:graphic>
          <a:graphicData uri="http://schemas.openxmlformats.org/presentationml/2006/ole">
            <p:oleObj spid="_x0000_s2054" name="Equation" r:id="rId8" imgW="114151" imgH="215619" progId="Equation.3">
              <p:embed/>
            </p:oleObj>
          </a:graphicData>
        </a:graphic>
      </p:graphicFrame>
      <p:graphicFrame>
        <p:nvGraphicFramePr>
          <p:cNvPr id="15" name="Object 42"/>
          <p:cNvGraphicFramePr>
            <a:graphicFrameLocks noChangeAspect="1"/>
          </p:cNvGraphicFramePr>
          <p:nvPr/>
        </p:nvGraphicFramePr>
        <p:xfrm>
          <a:off x="2998787" y="2962275"/>
          <a:ext cx="787400" cy="514350"/>
        </p:xfrm>
        <a:graphic>
          <a:graphicData uri="http://schemas.openxmlformats.org/presentationml/2006/ole">
            <p:oleObj spid="_x0000_s2055" name="Equation" r:id="rId9" imgW="342603" imgH="215713" progId="Equation.3">
              <p:embed/>
            </p:oleObj>
          </a:graphicData>
        </a:graphic>
      </p:graphicFrame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814387" y="2090738"/>
            <a:ext cx="159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>
                <a:latin typeface="Bookman Old Style" pitchFamily="18" charset="0"/>
                <a:cs typeface="Times New Roman" pitchFamily="18" charset="0"/>
              </a:rPr>
              <a:t>Misalkan</a:t>
            </a:r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2638425" y="2090738"/>
            <a:ext cx="890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Bookman Old Style" pitchFamily="18" charset="0"/>
                <a:cs typeface="Times New Roman" pitchFamily="18" charset="0"/>
              </a:rPr>
              <a:t>dan</a:t>
            </a:r>
            <a:r>
              <a:rPr lang="en-US" sz="1200" dirty="0"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878262" y="2105025"/>
            <a:ext cx="358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>
                <a:latin typeface="Bookman Old Style" pitchFamily="18" charset="0"/>
                <a:cs typeface="Times New Roman" pitchFamily="18" charset="0"/>
              </a:rPr>
              <a:t> adalah vektor – vektor</a:t>
            </a:r>
            <a:endParaRPr lang="en-US" sz="2400">
              <a:latin typeface="Bookman Old Style" pitchFamily="18" charset="0"/>
            </a:endParaRPr>
          </a:p>
        </p:txBody>
      </p:sp>
      <p:sp>
        <p:nvSpPr>
          <p:cNvPr id="19" name="Rectangle 49"/>
          <p:cNvSpPr>
            <a:spLocks noChangeArrowheads="1"/>
          </p:cNvSpPr>
          <p:nvPr/>
        </p:nvSpPr>
        <p:spPr bwMode="auto">
          <a:xfrm>
            <a:off x="3862387" y="3038475"/>
            <a:ext cx="219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1200">
                <a:cs typeface="Times New Roman" pitchFamily="18" charset="0"/>
              </a:rPr>
              <a:t> </a:t>
            </a:r>
            <a:r>
              <a:rPr lang="en-US" sz="2400">
                <a:latin typeface="Bookman Old Style" pitchFamily="18" charset="0"/>
                <a:cs typeface="Times New Roman" pitchFamily="18" charset="0"/>
              </a:rPr>
              <a:t>didefinisikan</a:t>
            </a:r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20" name="Rectangle 50"/>
          <p:cNvSpPr>
            <a:spLocks noChangeArrowheads="1"/>
          </p:cNvSpPr>
          <p:nvPr/>
        </p:nvSpPr>
        <p:spPr bwMode="auto">
          <a:xfrm>
            <a:off x="814387" y="2486025"/>
            <a:ext cx="598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>
                <a:latin typeface="Bookman Old Style" pitchFamily="18" charset="0"/>
                <a:cs typeface="Times New Roman" pitchFamily="18" charset="0"/>
              </a:rPr>
              <a:t>yang   berada   di  ruang   yang sama, </a:t>
            </a:r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21" name="Rectangle 51"/>
          <p:cNvSpPr>
            <a:spLocks noChangeArrowheads="1"/>
          </p:cNvSpPr>
          <p:nvPr/>
        </p:nvSpPr>
        <p:spPr bwMode="auto">
          <a:xfrm>
            <a:off x="774700" y="2986088"/>
            <a:ext cx="203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400" dirty="0" err="1">
                <a:latin typeface="Bookman Old Style" pitchFamily="18" charset="0"/>
                <a:cs typeface="Times New Roman" pitchFamily="18" charset="0"/>
              </a:rPr>
              <a:t>maka</a:t>
            </a:r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Bookman Old Style" pitchFamily="18" charset="0"/>
                <a:cs typeface="Times New Roman" pitchFamily="18" charset="0"/>
              </a:rPr>
              <a:t>vektor</a:t>
            </a:r>
            <a:endParaRPr lang="en-US" sz="2400" dirty="0">
              <a:latin typeface="Bookman Old Style" pitchFamily="18" charset="0"/>
            </a:endParaRPr>
          </a:p>
        </p:txBody>
      </p:sp>
      <p:graphicFrame>
        <p:nvGraphicFramePr>
          <p:cNvPr id="25608" name="Object 26"/>
          <p:cNvGraphicFramePr>
            <a:graphicFrameLocks noChangeAspect="1"/>
          </p:cNvGraphicFramePr>
          <p:nvPr/>
        </p:nvGraphicFramePr>
        <p:xfrm>
          <a:off x="4800600" y="3352800"/>
          <a:ext cx="2124075" cy="1019175"/>
        </p:xfrm>
        <a:graphic>
          <a:graphicData uri="http://schemas.openxmlformats.org/presentationml/2006/ole">
            <p:oleObj spid="_x0000_s2056" name="Equation" r:id="rId10" imgW="1041120" imgH="482400" progId="Equation.3">
              <p:embed/>
            </p:oleObj>
          </a:graphicData>
        </a:graphic>
      </p:graphicFrame>
      <p:graphicFrame>
        <p:nvGraphicFramePr>
          <p:cNvPr id="25611" name="Object 26"/>
          <p:cNvGraphicFramePr>
            <a:graphicFrameLocks noChangeAspect="1"/>
          </p:cNvGraphicFramePr>
          <p:nvPr/>
        </p:nvGraphicFramePr>
        <p:xfrm>
          <a:off x="4751388" y="4491037"/>
          <a:ext cx="2124075" cy="1985963"/>
        </p:xfrm>
        <a:graphic>
          <a:graphicData uri="http://schemas.openxmlformats.org/presentationml/2006/ole">
            <p:oleObj spid="_x0000_s2057" name="Equation" r:id="rId11" imgW="104112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4162"/>
            <a:ext cx="8382000" cy="4084637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baris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elementer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mengubah</a:t>
            </a:r>
            <a:r>
              <a:rPr lang="en-US" sz="2800" dirty="0" smtClean="0"/>
              <a:t> </a:t>
            </a:r>
            <a:r>
              <a:rPr lang="en-US" sz="2800" dirty="0" err="1" smtClean="0"/>
              <a:t>ruang</a:t>
            </a:r>
            <a:r>
              <a:rPr lang="en-US" sz="2800" dirty="0" smtClean="0"/>
              <a:t> </a:t>
            </a:r>
            <a:r>
              <a:rPr lang="en-US" sz="2800" dirty="0" err="1" smtClean="0"/>
              <a:t>baris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err="1" smtClean="0"/>
              <a:t>Vektor-vektor</a:t>
            </a:r>
            <a:r>
              <a:rPr lang="en-US" sz="2800" dirty="0" smtClean="0"/>
              <a:t> </a:t>
            </a:r>
            <a:r>
              <a:rPr lang="en-US" sz="2800" dirty="0" err="1" smtClean="0"/>
              <a:t>baris</a:t>
            </a:r>
            <a:r>
              <a:rPr lang="en-US" sz="2800" dirty="0" smtClean="0"/>
              <a:t> </a:t>
            </a:r>
            <a:r>
              <a:rPr lang="en-US" sz="2800" dirty="0" err="1" smtClean="0"/>
              <a:t>taknol</a:t>
            </a:r>
            <a:r>
              <a:rPr lang="en-US" sz="2800" dirty="0" smtClean="0"/>
              <a:t> </a:t>
            </a:r>
            <a:r>
              <a:rPr lang="en-US" sz="2800" dirty="0" err="1" smtClean="0"/>
              <a:t>berbentuk</a:t>
            </a:r>
            <a:r>
              <a:rPr lang="en-US" sz="2800" dirty="0" smtClean="0"/>
              <a:t> </a:t>
            </a:r>
            <a:r>
              <a:rPr lang="en-US" sz="2800" dirty="0" err="1" smtClean="0"/>
              <a:t>eselon</a:t>
            </a:r>
            <a:r>
              <a:rPr lang="en-US" sz="2800" dirty="0" smtClean="0"/>
              <a:t> </a:t>
            </a:r>
            <a:r>
              <a:rPr lang="en-US" sz="2800" dirty="0" err="1" smtClean="0"/>
              <a:t>baris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A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basis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ruang</a:t>
            </a:r>
            <a:r>
              <a:rPr lang="en-US" sz="2800" dirty="0" smtClean="0"/>
              <a:t> </a:t>
            </a:r>
            <a:r>
              <a:rPr lang="en-US" sz="2800" dirty="0" err="1" smtClean="0"/>
              <a:t>kolom</a:t>
            </a:r>
            <a:r>
              <a:rPr lang="en-US" sz="2800" dirty="0" smtClean="0"/>
              <a:t> 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7338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NB: </a:t>
            </a:r>
            <a:r>
              <a:rPr lang="en-US" sz="3200" b="1" dirty="0" err="1" smtClean="0"/>
              <a:t>untuk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ruang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baris</a:t>
            </a:r>
            <a:r>
              <a:rPr lang="en-US" sz="3200" b="1" dirty="0" smtClean="0"/>
              <a:t> transpose </a:t>
            </a:r>
            <a:r>
              <a:rPr lang="en-US" sz="3200" b="1" dirty="0" err="1" smtClean="0"/>
              <a:t>ruang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kolom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58962"/>
            <a:ext cx="1219200" cy="6556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err="1" smtClean="0"/>
              <a:t>Misal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84363" y="1184275"/>
          <a:ext cx="2840037" cy="1939925"/>
        </p:xfrm>
        <a:graphic>
          <a:graphicData uri="http://schemas.openxmlformats.org/presentationml/2006/ole">
            <p:oleObj spid="_x0000_s45058" name="Equation" r:id="rId4" imgW="1041120" imgH="711000" progId="Equation.3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3001962"/>
            <a:ext cx="8839200" cy="12652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3200" dirty="0" err="1" smtClean="0">
                <a:solidFill>
                  <a:schemeClr val="tx2"/>
                </a:solidFill>
              </a:rPr>
              <a:t>Tentukan</a:t>
            </a:r>
            <a:r>
              <a:rPr lang="en-US" sz="3200" dirty="0" smtClean="0">
                <a:solidFill>
                  <a:schemeClr val="tx2"/>
                </a:solidFill>
              </a:rPr>
              <a:t> basis </a:t>
            </a:r>
            <a:r>
              <a:rPr lang="en-US" sz="3200" dirty="0" err="1" smtClean="0">
                <a:solidFill>
                  <a:schemeClr val="tx2"/>
                </a:solidFill>
              </a:rPr>
              <a:t>untuk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ruang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baris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dan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ruang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kolom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b="1" i="1" dirty="0" smtClean="0"/>
              <a:t>rank 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i="1" dirty="0" smtClean="0"/>
              <a:t>rank(A).</a:t>
            </a:r>
          </a:p>
          <a:p>
            <a:pPr marL="0" indent="0" algn="just">
              <a:buNone/>
            </a:pPr>
            <a:r>
              <a:rPr lang="en-US" b="1" i="1" dirty="0" err="1" smtClean="0"/>
              <a:t>Nulitas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nol.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b="1" i="1" dirty="0" err="1" smtClean="0"/>
              <a:t>jumlah</a:t>
            </a:r>
            <a:r>
              <a:rPr lang="en-US" b="1" i="1" dirty="0" smtClean="0"/>
              <a:t> rank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nulitas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1890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basis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A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0999" y="2667000"/>
          <a:ext cx="2775857" cy="1524000"/>
        </p:xfrm>
        <a:graphic>
          <a:graphicData uri="http://schemas.openxmlformats.org/presentationml/2006/ole">
            <p:oleObj spid="_x0000_s46082" name="Equation" r:id="rId4" imgW="1295280" imgH="71100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122738" y="2667000"/>
          <a:ext cx="2913062" cy="1524000"/>
        </p:xfrm>
        <a:graphic>
          <a:graphicData uri="http://schemas.openxmlformats.org/presentationml/2006/ole">
            <p:oleObj spid="_x0000_s46083" name="Equation" r:id="rId5" imgW="135864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basis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yang </a:t>
            </a:r>
            <a:r>
              <a:rPr lang="en-US" dirty="0" err="1" smtClean="0"/>
              <a:t>direntang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vektor-vektor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!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2438400"/>
          <a:ext cx="1327150" cy="2330605"/>
        </p:xfrm>
        <a:graphic>
          <a:graphicData uri="http://schemas.openxmlformats.org/presentationml/2006/ole">
            <p:oleObj spid="_x0000_s47106" name="Equation" r:id="rId4" imgW="520560" imgH="91440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590800" y="2438400"/>
          <a:ext cx="1617662" cy="2330450"/>
        </p:xfrm>
        <a:graphic>
          <a:graphicData uri="http://schemas.openxmlformats.org/presentationml/2006/ole">
            <p:oleObj spid="_x0000_s47107" name="Equation" r:id="rId5" imgW="634680" imgH="914400" progId="Equation.3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306888" y="2438400"/>
          <a:ext cx="1554162" cy="2330450"/>
        </p:xfrm>
        <a:graphic>
          <a:graphicData uri="http://schemas.openxmlformats.org/presentationml/2006/ole">
            <p:oleObj spid="_x0000_s47108" name="Equation" r:id="rId6" imgW="609480" imgH="914400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6000750" y="2438400"/>
          <a:ext cx="1619250" cy="2330450"/>
        </p:xfrm>
        <a:graphic>
          <a:graphicData uri="http://schemas.openxmlformats.org/presentationml/2006/ole">
            <p:oleObj spid="_x0000_s47109" name="Equation" r:id="rId7" imgW="63468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Perkalian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endParaRPr lang="en-US" sz="2800" dirty="0" smtClean="0"/>
          </a:p>
          <a:p>
            <a:pPr marL="685800" indent="-388938">
              <a:buFont typeface="+mj-lt"/>
              <a:buAutoNum type="arabicPeriod"/>
            </a:pPr>
            <a:r>
              <a:rPr lang="en-US" sz="2800" dirty="0" err="1" smtClean="0"/>
              <a:t>Perkalian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skalar</a:t>
            </a:r>
            <a:endParaRPr lang="en-US" sz="2800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419600" y="3948112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1981200" y="432911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V="1">
            <a:off x="5867400" y="5319712"/>
            <a:ext cx="1143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 flipV="1">
            <a:off x="5867400" y="4862512"/>
            <a:ext cx="228600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H="1">
            <a:off x="3719512" y="5791200"/>
            <a:ext cx="213360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1981200" y="4295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10" name="Object 21"/>
          <p:cNvGraphicFramePr>
            <a:graphicFrameLocks noChangeAspect="1"/>
          </p:cNvGraphicFramePr>
          <p:nvPr/>
        </p:nvGraphicFramePr>
        <p:xfrm>
          <a:off x="6478587" y="4938712"/>
          <a:ext cx="317500" cy="457200"/>
        </p:xfrm>
        <a:graphic>
          <a:graphicData uri="http://schemas.openxmlformats.org/presentationml/2006/ole">
            <p:oleObj spid="_x0000_s3074" name="Equation" r:id="rId4" imgW="126780" imgH="215526" progId="Equation.3">
              <p:embed/>
            </p:oleObj>
          </a:graphicData>
        </a:graphic>
      </p:graphicFrame>
      <p:graphicFrame>
        <p:nvGraphicFramePr>
          <p:cNvPr id="11" name="Object 23"/>
          <p:cNvGraphicFramePr>
            <a:graphicFrameLocks noChangeAspect="1"/>
          </p:cNvGraphicFramePr>
          <p:nvPr/>
        </p:nvGraphicFramePr>
        <p:xfrm>
          <a:off x="7380287" y="4252912"/>
          <a:ext cx="593725" cy="533400"/>
        </p:xfrm>
        <a:graphic>
          <a:graphicData uri="http://schemas.openxmlformats.org/presentationml/2006/ole">
            <p:oleObj spid="_x0000_s3075" name="Equation" r:id="rId5" imgW="203024" imgH="215713" progId="Equation.3">
              <p:embed/>
            </p:oleObj>
          </a:graphicData>
        </a:graphic>
      </p:graphicFrame>
      <p:graphicFrame>
        <p:nvGraphicFramePr>
          <p:cNvPr id="12" name="Object 24"/>
          <p:cNvGraphicFramePr>
            <a:graphicFrameLocks noChangeAspect="1"/>
          </p:cNvGraphicFramePr>
          <p:nvPr/>
        </p:nvGraphicFramePr>
        <p:xfrm>
          <a:off x="3470275" y="5929312"/>
          <a:ext cx="928687" cy="533400"/>
        </p:xfrm>
        <a:graphic>
          <a:graphicData uri="http://schemas.openxmlformats.org/presentationml/2006/ole">
            <p:oleObj spid="_x0000_s3076" name="Equation" r:id="rId6" imgW="317087" imgH="215619" progId="Equation.3">
              <p:embed/>
            </p:oleObj>
          </a:graphicData>
        </a:graphic>
      </p:graphicFrame>
      <p:graphicFrame>
        <p:nvGraphicFramePr>
          <p:cNvPr id="13" name="Object 30"/>
          <p:cNvGraphicFramePr>
            <a:graphicFrameLocks noChangeAspect="1"/>
          </p:cNvGraphicFramePr>
          <p:nvPr/>
        </p:nvGraphicFramePr>
        <p:xfrm>
          <a:off x="3255963" y="2500312"/>
          <a:ext cx="249237" cy="441325"/>
        </p:xfrm>
        <a:graphic>
          <a:graphicData uri="http://schemas.openxmlformats.org/presentationml/2006/ole">
            <p:oleObj spid="_x0000_s3077" name="Equation" r:id="rId7" imgW="126780" imgH="215526" progId="Equation.3">
              <p:embed/>
            </p:oleObj>
          </a:graphicData>
        </a:graphic>
      </p:graphicFrame>
      <p:graphicFrame>
        <p:nvGraphicFramePr>
          <p:cNvPr id="14" name="Object 29"/>
          <p:cNvGraphicFramePr>
            <a:graphicFrameLocks noChangeAspect="1"/>
          </p:cNvGraphicFramePr>
          <p:nvPr/>
        </p:nvGraphicFramePr>
        <p:xfrm>
          <a:off x="6249988" y="2424112"/>
          <a:ext cx="836612" cy="592138"/>
        </p:xfrm>
        <a:graphic>
          <a:graphicData uri="http://schemas.openxmlformats.org/presentationml/2006/ole">
            <p:oleObj spid="_x0000_s3078" name="Equation" r:id="rId8" imgW="355446" imgH="241195" progId="Equation.3">
              <p:embed/>
            </p:oleObj>
          </a:graphicData>
        </a:graphic>
      </p:graphicFrame>
      <p:graphicFrame>
        <p:nvGraphicFramePr>
          <p:cNvPr id="15" name="Object 28"/>
          <p:cNvGraphicFramePr>
            <a:graphicFrameLocks noChangeAspect="1"/>
          </p:cNvGraphicFramePr>
          <p:nvPr/>
        </p:nvGraphicFramePr>
        <p:xfrm>
          <a:off x="2986088" y="3600450"/>
          <a:ext cx="250825" cy="444500"/>
        </p:xfrm>
        <a:graphic>
          <a:graphicData uri="http://schemas.openxmlformats.org/presentationml/2006/ole">
            <p:oleObj spid="_x0000_s3079" name="Equation" r:id="rId9" imgW="126780" imgH="215526" progId="Equation.3">
              <p:embed/>
            </p:oleObj>
          </a:graphicData>
        </a:graphic>
      </p:graphicFrame>
      <p:graphicFrame>
        <p:nvGraphicFramePr>
          <p:cNvPr id="16" name="Object 27"/>
          <p:cNvGraphicFramePr>
            <a:graphicFrameLocks noChangeAspect="1"/>
          </p:cNvGraphicFramePr>
          <p:nvPr/>
        </p:nvGraphicFramePr>
        <p:xfrm>
          <a:off x="4800600" y="4148137"/>
          <a:ext cx="257175" cy="454025"/>
        </p:xfrm>
        <a:graphic>
          <a:graphicData uri="http://schemas.openxmlformats.org/presentationml/2006/ole">
            <p:oleObj spid="_x0000_s3080" name="Equation" r:id="rId10" imgW="126780" imgH="215526" progId="Equation.3">
              <p:embed/>
            </p:oleObj>
          </a:graphicData>
        </a:graphic>
      </p:graphicFrame>
      <p:graphicFrame>
        <p:nvGraphicFramePr>
          <p:cNvPr id="17" name="Object 26"/>
          <p:cNvGraphicFramePr>
            <a:graphicFrameLocks noChangeAspect="1"/>
          </p:cNvGraphicFramePr>
          <p:nvPr/>
        </p:nvGraphicFramePr>
        <p:xfrm>
          <a:off x="6273800" y="4481512"/>
          <a:ext cx="279400" cy="493713"/>
        </p:xfrm>
        <a:graphic>
          <a:graphicData uri="http://schemas.openxmlformats.org/presentationml/2006/ole">
            <p:oleObj spid="_x0000_s3081" name="Equation" r:id="rId11" imgW="126780" imgH="215526" progId="Equation.3">
              <p:embed/>
            </p:oleObj>
          </a:graphicData>
        </a:graphic>
      </p:graphicFrame>
      <p:sp>
        <p:nvSpPr>
          <p:cNvPr id="18" name="Rectangle 31"/>
          <p:cNvSpPr>
            <a:spLocks noChangeArrowheads="1"/>
          </p:cNvSpPr>
          <p:nvPr/>
        </p:nvSpPr>
        <p:spPr bwMode="auto">
          <a:xfrm>
            <a:off x="457200" y="2500312"/>
            <a:ext cx="2659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en-US" sz="2400">
                <a:latin typeface="Bookman Old Style" pitchFamily="18" charset="0"/>
                <a:cs typeface="Times New Roman" pitchFamily="18" charset="0"/>
              </a:rPr>
              <a:t>Perkalian vektor</a:t>
            </a:r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3476625" y="2514600"/>
            <a:ext cx="2771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en-US" sz="2400">
                <a:latin typeface="Bookman Old Style" pitchFamily="18" charset="0"/>
                <a:cs typeface="Times New Roman" pitchFamily="18" charset="0"/>
              </a:rPr>
              <a:t> dengan skalar </a:t>
            </a:r>
            <a:r>
              <a:rPr lang="en-US" sz="2400" i="1">
                <a:latin typeface="Bookman Old Style" pitchFamily="18" charset="0"/>
                <a:cs typeface="Times New Roman" pitchFamily="18" charset="0"/>
              </a:rPr>
              <a:t>k</a:t>
            </a:r>
            <a:r>
              <a:rPr lang="en-US" sz="2400">
                <a:latin typeface="Bookman Old Style" pitchFamily="18" charset="0"/>
                <a:cs typeface="Times New Roman" pitchFamily="18" charset="0"/>
              </a:rPr>
              <a:t>,</a:t>
            </a:r>
            <a:endParaRPr lang="en-US" sz="2400">
              <a:latin typeface="Bookman Old Style" pitchFamily="18" charset="0"/>
            </a:endParaRP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381000" y="3021012"/>
            <a:ext cx="8102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1" hangingPunct="1">
              <a:lnSpc>
                <a:spcPct val="135000"/>
              </a:lnSpc>
            </a:pPr>
            <a:r>
              <a:rPr lang="en-US" sz="2400">
                <a:cs typeface="Times New Roman" pitchFamily="18" charset="0"/>
              </a:rPr>
              <a:t> </a:t>
            </a:r>
            <a:r>
              <a:rPr lang="en-US" sz="2400">
                <a:latin typeface="Bookman Old Style" pitchFamily="18" charset="0"/>
                <a:cs typeface="Times New Roman" pitchFamily="18" charset="0"/>
              </a:rPr>
              <a:t>didefinisikan sebagai vektor yang panjangnya </a:t>
            </a:r>
            <a:r>
              <a:rPr lang="en-US" sz="2400" i="1">
                <a:latin typeface="Bookman Old Style" pitchFamily="18" charset="0"/>
                <a:cs typeface="Times New Roman" pitchFamily="18" charset="0"/>
              </a:rPr>
              <a:t>k</a:t>
            </a:r>
            <a:r>
              <a:rPr lang="en-US" sz="2400">
                <a:latin typeface="Bookman Old Style" pitchFamily="18" charset="0"/>
                <a:cs typeface="Times New Roman" pitchFamily="18" charset="0"/>
              </a:rPr>
              <a:t>  kali</a:t>
            </a:r>
          </a:p>
          <a:p>
            <a:pPr algn="just" eaLnBrk="1" hangingPunct="1">
              <a:lnSpc>
                <a:spcPct val="135000"/>
              </a:lnSpc>
            </a:pPr>
            <a:r>
              <a:rPr lang="en-US" sz="2400">
                <a:latin typeface="Bookman Old Style" pitchFamily="18" charset="0"/>
                <a:cs typeface="Times New Roman" pitchFamily="18" charset="0"/>
              </a:rPr>
              <a:t> panjang vektor      dengan arah </a:t>
            </a:r>
            <a:endParaRPr lang="en-US" sz="2400">
              <a:latin typeface="Bookman Old Style" pitchFamily="18" charset="0"/>
            </a:endParaRPr>
          </a:p>
        </p:txBody>
      </p:sp>
      <p:sp>
        <p:nvSpPr>
          <p:cNvPr id="21" name="Rectangle 34"/>
          <p:cNvSpPr>
            <a:spLocks noChangeArrowheads="1"/>
          </p:cNvSpPr>
          <p:nvPr/>
        </p:nvSpPr>
        <p:spPr bwMode="auto">
          <a:xfrm>
            <a:off x="-457200" y="4038600"/>
            <a:ext cx="7618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 eaLnBrk="1" hangingPunct="1"/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      </a:t>
            </a:r>
            <a:r>
              <a:rPr lang="en-US" sz="2400" dirty="0" err="1">
                <a:latin typeface="Bookman Old Style" pitchFamily="18" charset="0"/>
                <a:cs typeface="Times New Roman" pitchFamily="18" charset="0"/>
              </a:rPr>
              <a:t>Jika</a:t>
            </a:r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man Old Style" pitchFamily="18" charset="0"/>
                <a:cs typeface="Times New Roman" pitchFamily="18" charset="0"/>
              </a:rPr>
              <a:t>k</a:t>
            </a:r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 &gt; 0 </a:t>
            </a:r>
            <a:r>
              <a:rPr lang="en-US" sz="2400" dirty="0">
                <a:latin typeface="Bookman Old Style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Bookman Old Style" pitchFamily="18" charset="0"/>
                <a:cs typeface="Times New Roman" pitchFamily="18" charset="0"/>
              </a:rPr>
              <a:t>searah</a:t>
            </a:r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Bookman Old Style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 </a:t>
            </a:r>
          </a:p>
          <a:p>
            <a:pPr lvl="2" algn="just" eaLnBrk="1" hangingPunct="1">
              <a:buFont typeface="Symbol" pitchFamily="18" charset="2"/>
              <a:buNone/>
            </a:pPr>
            <a:r>
              <a:rPr lang="sv-SE" sz="2400" dirty="0">
                <a:latin typeface="Bookman Old Style" pitchFamily="18" charset="0"/>
              </a:rPr>
              <a:t>Jika </a:t>
            </a:r>
            <a:r>
              <a:rPr lang="sv-SE" sz="2400" i="1" dirty="0">
                <a:latin typeface="Bookman Old Style" pitchFamily="18" charset="0"/>
              </a:rPr>
              <a:t>k</a:t>
            </a:r>
            <a:r>
              <a:rPr lang="sv-SE" sz="2400" dirty="0">
                <a:latin typeface="Bookman Old Style" pitchFamily="18" charset="0"/>
              </a:rPr>
              <a:t> &lt; 0 </a:t>
            </a:r>
            <a:r>
              <a:rPr lang="en-US" sz="2400" dirty="0">
                <a:latin typeface="Bookman Old Style" pitchFamily="18" charset="0"/>
                <a:sym typeface="Wingdings" pitchFamily="2" charset="2"/>
              </a:rPr>
              <a:t></a:t>
            </a:r>
            <a:r>
              <a:rPr lang="sv-SE" sz="2400" dirty="0">
                <a:latin typeface="Bookman Old Style" pitchFamily="18" charset="0"/>
              </a:rPr>
              <a:t> berlawanan arah dengan </a:t>
            </a:r>
            <a:endParaRPr lang="en-US" sz="2400" dirty="0">
              <a:latin typeface="Bookman Old Style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22" name="Rectangle 36"/>
          <p:cNvSpPr>
            <a:spLocks noChangeArrowheads="1"/>
          </p:cNvSpPr>
          <p:nvPr/>
        </p:nvSpPr>
        <p:spPr bwMode="auto">
          <a:xfrm>
            <a:off x="1981200" y="5730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tabLst>
                <a:tab pos="571500" algn="l"/>
              </a:tabLst>
            </a:pPr>
            <a:endParaRPr lang="en-US"/>
          </a:p>
        </p:txBody>
      </p:sp>
      <p:graphicFrame>
        <p:nvGraphicFramePr>
          <p:cNvPr id="26634" name="Object 24"/>
          <p:cNvGraphicFramePr>
            <a:graphicFrameLocks noChangeAspect="1"/>
          </p:cNvGraphicFramePr>
          <p:nvPr/>
        </p:nvGraphicFramePr>
        <p:xfrm>
          <a:off x="152400" y="4899025"/>
          <a:ext cx="1660525" cy="1004888"/>
        </p:xfrm>
        <a:graphic>
          <a:graphicData uri="http://schemas.openxmlformats.org/presentationml/2006/ole">
            <p:oleObj spid="_x0000_s3082" name="Equation" r:id="rId12" imgW="799920" imgH="482400" progId="Equation.3">
              <p:embed/>
            </p:oleObj>
          </a:graphicData>
        </a:graphic>
      </p:graphicFrame>
      <p:graphicFrame>
        <p:nvGraphicFramePr>
          <p:cNvPr id="26636" name="Object 24"/>
          <p:cNvGraphicFramePr>
            <a:graphicFrameLocks noChangeAspect="1"/>
          </p:cNvGraphicFramePr>
          <p:nvPr/>
        </p:nvGraphicFramePr>
        <p:xfrm>
          <a:off x="1828800" y="4800600"/>
          <a:ext cx="1635125" cy="1957387"/>
        </p:xfrm>
        <a:graphic>
          <a:graphicData uri="http://schemas.openxmlformats.org/presentationml/2006/ole">
            <p:oleObj spid="_x0000_s3083" name="Equation" r:id="rId13" imgW="78732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7" grpId="2" animBg="1"/>
      <p:bldP spid="8" grpId="0" animBg="1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1447800" cy="533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Misalkan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49450" y="1603195"/>
          <a:ext cx="1479550" cy="530405"/>
        </p:xfrm>
        <a:graphic>
          <a:graphicData uri="http://schemas.openxmlformats.org/presentationml/2006/ole">
            <p:oleObj spid="_x0000_s4098" name="Equation" r:id="rId4" imgW="672840" imgH="241200" progId="Equation.3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505200" y="1600200"/>
            <a:ext cx="762000" cy="457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sz="2400" dirty="0" err="1" smtClean="0"/>
              <a:t>dan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4267200" y="1641475"/>
          <a:ext cx="1060450" cy="446088"/>
        </p:xfrm>
        <a:graphic>
          <a:graphicData uri="http://schemas.openxmlformats.org/presentationml/2006/ole">
            <p:oleObj spid="_x0000_s4099" name="Equation" r:id="rId5" imgW="482400" imgH="203040" progId="Equation.3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057400"/>
            <a:ext cx="7543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sz="2400" i="1" noProof="0" dirty="0" smtClean="0"/>
              <a:t>V</a:t>
            </a:r>
            <a:r>
              <a:rPr lang="en-US" sz="2400" noProof="0" dirty="0" smtClean="0"/>
              <a:t> </a:t>
            </a:r>
            <a:r>
              <a:rPr lang="en-US" sz="2400" noProof="0" dirty="0" err="1" smtClean="0"/>
              <a:t>dikatakan</a:t>
            </a:r>
            <a:r>
              <a:rPr lang="en-US" sz="2400" noProof="0" dirty="0" smtClean="0"/>
              <a:t> </a:t>
            </a:r>
            <a:r>
              <a:rPr lang="en-US" sz="2400" b="1" noProof="0" dirty="0" err="1" smtClean="0"/>
              <a:t>Ruang</a:t>
            </a:r>
            <a:r>
              <a:rPr lang="en-US" sz="2400" b="1" noProof="0" dirty="0" smtClean="0"/>
              <a:t> </a:t>
            </a:r>
            <a:r>
              <a:rPr lang="en-US" sz="2400" b="1" noProof="0" dirty="0" err="1" smtClean="0"/>
              <a:t>Vektor</a:t>
            </a:r>
            <a:r>
              <a:rPr lang="en-US" sz="2400" noProof="0" dirty="0" smtClean="0"/>
              <a:t> </a:t>
            </a:r>
            <a:r>
              <a:rPr lang="en-US" sz="2400" noProof="0" dirty="0" err="1" smtClean="0"/>
              <a:t>jika</a:t>
            </a:r>
            <a:r>
              <a:rPr lang="en-US" sz="2400" noProof="0" dirty="0" smtClean="0"/>
              <a:t> </a:t>
            </a:r>
            <a:r>
              <a:rPr lang="en-US" sz="2400" noProof="0" dirty="0" err="1" smtClean="0"/>
              <a:t>terpenuhi</a:t>
            </a:r>
            <a:r>
              <a:rPr lang="en-US" sz="2400" noProof="0" dirty="0" smtClean="0"/>
              <a:t> </a:t>
            </a:r>
            <a:r>
              <a:rPr lang="en-US" sz="2400" noProof="0" dirty="0" err="1" smtClean="0"/>
              <a:t>aksioma</a:t>
            </a:r>
            <a:r>
              <a:rPr lang="en-US" sz="2400" noProof="0" dirty="0" smtClean="0"/>
              <a:t>: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3400" y="2581486"/>
          <a:ext cx="2651760" cy="466514"/>
        </p:xfrm>
        <a:graphic>
          <a:graphicData uri="http://schemas.openxmlformats.org/presentationml/2006/ole">
            <p:oleObj spid="_x0000_s4100" name="Equation" r:id="rId6" imgW="1371600" imgH="241200" progId="Equation.3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493712" y="3124200"/>
          <a:ext cx="1792288" cy="466725"/>
        </p:xfrm>
        <a:graphic>
          <a:graphicData uri="http://schemas.openxmlformats.org/presentationml/2006/ole">
            <p:oleObj spid="_x0000_s4101" name="Equation" r:id="rId7" imgW="927000" imgH="241200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533400" y="3657600"/>
          <a:ext cx="2970213" cy="466725"/>
        </p:xfrm>
        <a:graphic>
          <a:graphicData uri="http://schemas.openxmlformats.org/presentationml/2006/ole">
            <p:oleObj spid="_x0000_s4102" name="Equation" r:id="rId8" imgW="1536480" imgH="241200" progId="Equation.3">
              <p:embed/>
            </p:oleObj>
          </a:graphicData>
        </a:graphic>
      </p:graphicFrame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533400" y="4257675"/>
          <a:ext cx="4222751" cy="466725"/>
        </p:xfrm>
        <a:graphic>
          <a:graphicData uri="http://schemas.openxmlformats.org/presentationml/2006/ole">
            <p:oleObj spid="_x0000_s4103" name="Equation" r:id="rId9" imgW="2184120" imgH="241200" progId="Equation.3">
              <p:embed/>
            </p:oleObj>
          </a:graphicData>
        </a:graphic>
      </p:graphicFrame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503" name="Object 15"/>
          <p:cNvGraphicFramePr>
            <a:graphicFrameLocks noChangeAspect="1"/>
          </p:cNvGraphicFramePr>
          <p:nvPr/>
        </p:nvGraphicFramePr>
        <p:xfrm>
          <a:off x="595313" y="4791075"/>
          <a:ext cx="3976687" cy="466725"/>
        </p:xfrm>
        <a:graphic>
          <a:graphicData uri="http://schemas.openxmlformats.org/presentationml/2006/ole">
            <p:oleObj spid="_x0000_s4104" name="Equation" r:id="rId10" imgW="2057400" imgH="241200" progId="Equation.3">
              <p:embed/>
            </p:oleObj>
          </a:graphicData>
        </a:graphic>
      </p:graphicFrame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4826000" y="2667000"/>
          <a:ext cx="2946400" cy="466725"/>
        </p:xfrm>
        <a:graphic>
          <a:graphicData uri="http://schemas.openxmlformats.org/presentationml/2006/ole">
            <p:oleObj spid="_x0000_s4105" name="Equation" r:id="rId11" imgW="1523880" imgH="241200" progId="Equation.3">
              <p:embed/>
            </p:oleObj>
          </a:graphicData>
        </a:graphic>
      </p:graphicFrame>
      <p:graphicFrame>
        <p:nvGraphicFramePr>
          <p:cNvPr id="63505" name="Object 17"/>
          <p:cNvGraphicFramePr>
            <a:graphicFrameLocks noChangeAspect="1"/>
          </p:cNvGraphicFramePr>
          <p:nvPr/>
        </p:nvGraphicFramePr>
        <p:xfrm>
          <a:off x="4800600" y="3209925"/>
          <a:ext cx="1792288" cy="466725"/>
        </p:xfrm>
        <a:graphic>
          <a:graphicData uri="http://schemas.openxmlformats.org/presentationml/2006/ole">
            <p:oleObj spid="_x0000_s4106" name="Equation" r:id="rId12" imgW="927000" imgH="241200" progId="Equation.3">
              <p:embed/>
            </p:oleObj>
          </a:graphicData>
        </a:graphic>
      </p:graphicFrame>
      <p:graphicFrame>
        <p:nvGraphicFramePr>
          <p:cNvPr id="63506" name="Object 18"/>
          <p:cNvGraphicFramePr>
            <a:graphicFrameLocks noChangeAspect="1"/>
          </p:cNvGraphicFramePr>
          <p:nvPr/>
        </p:nvGraphicFramePr>
        <p:xfrm>
          <a:off x="4876800" y="3743325"/>
          <a:ext cx="2381250" cy="466725"/>
        </p:xfrm>
        <a:graphic>
          <a:graphicData uri="http://schemas.openxmlformats.org/presentationml/2006/ole">
            <p:oleObj spid="_x0000_s4107" name="Equation" r:id="rId13" imgW="1231560" imgH="241200" progId="Equation.3">
              <p:embed/>
            </p:oleObj>
          </a:graphicData>
        </a:graphic>
      </p:graphicFrame>
      <p:graphicFrame>
        <p:nvGraphicFramePr>
          <p:cNvPr id="63507" name="Object 19"/>
          <p:cNvGraphicFramePr>
            <a:graphicFrameLocks noChangeAspect="1"/>
          </p:cNvGraphicFramePr>
          <p:nvPr/>
        </p:nvGraphicFramePr>
        <p:xfrm>
          <a:off x="4876800" y="4267200"/>
          <a:ext cx="2332037" cy="466725"/>
        </p:xfrm>
        <a:graphic>
          <a:graphicData uri="http://schemas.openxmlformats.org/presentationml/2006/ole">
            <p:oleObj spid="_x0000_s4108" name="Equation" r:id="rId14" imgW="1206360" imgH="241200" progId="Equation.3">
              <p:embed/>
            </p:oleObj>
          </a:graphicData>
        </a:graphic>
      </p:graphicFrame>
      <p:graphicFrame>
        <p:nvGraphicFramePr>
          <p:cNvPr id="63508" name="Object 20"/>
          <p:cNvGraphicFramePr>
            <a:graphicFrameLocks noChangeAspect="1"/>
          </p:cNvGraphicFramePr>
          <p:nvPr/>
        </p:nvGraphicFramePr>
        <p:xfrm>
          <a:off x="4800600" y="4800600"/>
          <a:ext cx="1203325" cy="466725"/>
        </p:xfrm>
        <a:graphic>
          <a:graphicData uri="http://schemas.openxmlformats.org/presentationml/2006/ole">
            <p:oleObj spid="_x0000_s4109" name="Equation" r:id="rId15" imgW="6220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91440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800" dirty="0" err="1" smtClean="0"/>
              <a:t>Misal</a:t>
            </a:r>
            <a:r>
              <a:rPr lang="en-US" sz="2800" dirty="0" smtClean="0"/>
              <a:t> V=R</a:t>
            </a:r>
            <a:r>
              <a:rPr lang="en-US" sz="2800" baseline="30000" dirty="0" smtClean="0"/>
              <a:t>2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vektor-vektor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endParaRPr lang="en-US" sz="2800" baseline="30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44575" y="2455862"/>
          <a:ext cx="2689225" cy="1506538"/>
        </p:xfrm>
        <a:graphic>
          <a:graphicData uri="http://schemas.openxmlformats.org/presentationml/2006/ole">
            <p:oleObj spid="_x0000_s5122" name="Equation" r:id="rId4" imgW="1269720" imgH="711000" progId="Equation.3">
              <p:embed/>
            </p:oleObj>
          </a:graphicData>
        </a:graphic>
      </p:graphicFrame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4572000" y="2514600"/>
          <a:ext cx="1639888" cy="1506538"/>
        </p:xfrm>
        <a:graphic>
          <a:graphicData uri="http://schemas.openxmlformats.org/presentationml/2006/ole">
            <p:oleObj spid="_x0000_s5123" name="Equation" r:id="rId5" imgW="774360" imgH="711000" progId="Equation.3">
              <p:embed/>
            </p:oleObj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4191000"/>
            <a:ext cx="14478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 startAt="2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Misal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836443" y="3952874"/>
          <a:ext cx="3878557" cy="1076326"/>
        </p:xfrm>
        <a:graphic>
          <a:graphicData uri="http://schemas.openxmlformats.org/presentationml/2006/ole">
            <p:oleObj spid="_x0000_s5124" name="Equation" r:id="rId6" imgW="1828800" imgH="507960" progId="Equation.3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4953000"/>
            <a:ext cx="74676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57200"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800" dirty="0" smtClean="0"/>
              <a:t>d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penambahan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matriks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perkalian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skalar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0" y="2971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dan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SUBRUANG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7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 smtClean="0"/>
              <a:t>S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kosong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ruang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i="1" dirty="0" smtClean="0"/>
              <a:t>V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S</a:t>
            </a:r>
            <a:r>
              <a:rPr lang="en-US" sz="2800" dirty="0" smtClean="0"/>
              <a:t> </a:t>
            </a:r>
            <a:r>
              <a:rPr lang="en-US" sz="2800" dirty="0" err="1" smtClean="0"/>
              <a:t>memenuhi</a:t>
            </a:r>
            <a:r>
              <a:rPr lang="en-US" sz="2800" dirty="0" smtClean="0"/>
              <a:t> </a:t>
            </a:r>
            <a:r>
              <a:rPr lang="en-US" sz="2800" dirty="0" err="1" smtClean="0"/>
              <a:t>syarat-syarat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berlaku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895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800" dirty="0" smtClean="0"/>
              <a:t>a)</a:t>
            </a:r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74538" y="2863850"/>
          <a:ext cx="1006662" cy="488950"/>
        </p:xfrm>
        <a:graphic>
          <a:graphicData uri="http://schemas.openxmlformats.org/presentationml/2006/ole">
            <p:oleObj spid="_x0000_s6146" name="Equation" r:id="rId4" imgW="444240" imgH="2156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05000" y="291966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jika</a:t>
            </a:r>
            <a:endParaRPr lang="en-US" sz="2800" dirty="0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2660650" y="2863850"/>
          <a:ext cx="833438" cy="488950"/>
        </p:xfrm>
        <a:graphic>
          <a:graphicData uri="http://schemas.openxmlformats.org/presentationml/2006/ole">
            <p:oleObj spid="_x0000_s6147" name="Equation" r:id="rId5" imgW="368280" imgH="2156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29000" y="28956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sebarang</a:t>
            </a:r>
            <a:r>
              <a:rPr lang="en-US" sz="2800" dirty="0" smtClean="0"/>
              <a:t> </a:t>
            </a:r>
            <a:r>
              <a:rPr lang="en-US" sz="2800" dirty="0" err="1" smtClean="0"/>
              <a:t>skalar</a:t>
            </a:r>
            <a:r>
              <a:rPr lang="en-US" sz="2800" dirty="0" smtClean="0"/>
              <a:t> </a:t>
            </a:r>
            <a:r>
              <a:rPr lang="en-US" sz="2800" i="1" dirty="0" smtClean="0"/>
              <a:t>k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3429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800" dirty="0" smtClean="0"/>
              <a:t>b)</a:t>
            </a:r>
            <a:endParaRPr lang="en-US" sz="28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82663" y="3373438"/>
          <a:ext cx="1295400" cy="488950"/>
        </p:xfrm>
        <a:graphic>
          <a:graphicData uri="http://schemas.openxmlformats.org/presentationml/2006/ole">
            <p:oleObj spid="_x0000_s6148" name="Equation" r:id="rId6" imgW="571320" imgH="21564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0" y="3429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jika</a:t>
            </a:r>
            <a:endParaRPr lang="en-US" sz="2800" dirty="0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2946400" y="3344863"/>
          <a:ext cx="1092200" cy="546100"/>
        </p:xfrm>
        <a:graphic>
          <a:graphicData uri="http://schemas.openxmlformats.org/presentationml/2006/ole">
            <p:oleObj spid="_x0000_s6149" name="Equation" r:id="rId7" imgW="482400" imgH="241200" progId="Equation.3">
              <p:embed/>
            </p:oleObj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3886200"/>
            <a:ext cx="7467600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i="1" dirty="0" smtClean="0"/>
              <a:t>S</a:t>
            </a:r>
            <a:r>
              <a:rPr lang="en-US" sz="2800" dirty="0" smtClean="0"/>
              <a:t>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b="1" dirty="0" err="1" smtClean="0"/>
              <a:t>subruang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i="1" dirty="0" smtClean="0"/>
              <a:t>V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LATIHAN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Cek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subruang</a:t>
            </a:r>
            <a:r>
              <a:rPr lang="en-US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berbentuk</a:t>
            </a:r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Matriks</a:t>
            </a:r>
            <a:r>
              <a:rPr lang="en-US" sz="2800" dirty="0" smtClean="0"/>
              <a:t> </a:t>
            </a:r>
          </a:p>
          <a:p>
            <a:pPr marL="457200" indent="-457200">
              <a:buNone/>
            </a:pPr>
            <a:r>
              <a:rPr lang="en-US" sz="2800" dirty="0" smtClean="0"/>
              <a:t>	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berbentuk</a:t>
            </a:r>
            <a:endParaRPr lang="en-US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78100" y="3765550"/>
          <a:ext cx="3517900" cy="958850"/>
        </p:xfrm>
        <a:graphic>
          <a:graphicData uri="http://schemas.openxmlformats.org/presentationml/2006/ole">
            <p:oleObj spid="_x0000_s7170" name="Equation" r:id="rId4" imgW="1866600" imgH="5079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46225" y="2439987"/>
          <a:ext cx="1806575" cy="1370013"/>
        </p:xfrm>
        <a:graphic>
          <a:graphicData uri="http://schemas.openxmlformats.org/presentationml/2006/ole">
            <p:oleObj spid="_x0000_s7171" name="Equation" r:id="rId5" imgW="1002960" imgH="761760" progId="Equation.3">
              <p:embed/>
            </p:oleObj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5410200" y="4573587"/>
          <a:ext cx="2149475" cy="1370013"/>
        </p:xfrm>
        <a:graphic>
          <a:graphicData uri="http://schemas.openxmlformats.org/presentationml/2006/ole">
            <p:oleObj spid="_x0000_s7172" name="Equation" r:id="rId6" imgW="119376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linier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vektro</a:t>
            </a:r>
            <a:r>
              <a:rPr lang="en-US" dirty="0" smtClean="0"/>
              <a:t> </a:t>
            </a:r>
            <a:r>
              <a:rPr lang="en-US" b="1" dirty="0" smtClean="0"/>
              <a:t>w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b="1" dirty="0" err="1" smtClean="0"/>
              <a:t>kombinasi</a:t>
            </a:r>
            <a:r>
              <a:rPr lang="en-US" b="1" dirty="0" smtClean="0"/>
              <a:t> linier </a:t>
            </a:r>
            <a:r>
              <a:rPr lang="en-US" dirty="0" err="1" smtClean="0"/>
              <a:t>vektor-vektor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b="1" dirty="0" smtClean="0"/>
              <a:t>v</a:t>
            </a:r>
            <a:r>
              <a:rPr lang="en-US" b="1" baseline="-25000" dirty="0" smtClean="0"/>
              <a:t>1</a:t>
            </a:r>
            <a:r>
              <a:rPr lang="en-US" b="1" dirty="0" smtClean="0"/>
              <a:t>, v</a:t>
            </a:r>
            <a:r>
              <a:rPr lang="en-US" b="1" baseline="-25000" dirty="0" smtClean="0"/>
              <a:t>2</a:t>
            </a:r>
            <a:r>
              <a:rPr lang="en-US" b="1" dirty="0" smtClean="0"/>
              <a:t>, …, </a:t>
            </a:r>
            <a:r>
              <a:rPr lang="en-US" b="1" dirty="0" err="1" smtClean="0"/>
              <a:t>v</a:t>
            </a:r>
            <a:r>
              <a:rPr lang="en-US" b="1" baseline="-25000" dirty="0" err="1" smtClean="0"/>
              <a:t>r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11350" y="3244850"/>
          <a:ext cx="3956050" cy="565150"/>
        </p:xfrm>
        <a:graphic>
          <a:graphicData uri="http://schemas.openxmlformats.org/presentationml/2006/ole">
            <p:oleObj spid="_x0000_s29698" name="Equation" r:id="rId4" imgW="1511280" imgH="2156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4038601"/>
            <a:ext cx="632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dimana</a:t>
            </a:r>
            <a:r>
              <a:rPr lang="en-US" sz="2600" b="1" dirty="0"/>
              <a:t> k</a:t>
            </a:r>
            <a:r>
              <a:rPr lang="en-US" sz="2600" b="1" baseline="-25000" dirty="0"/>
              <a:t>1</a:t>
            </a:r>
            <a:r>
              <a:rPr lang="en-US" sz="2600" b="1" dirty="0"/>
              <a:t>, k</a:t>
            </a:r>
            <a:r>
              <a:rPr lang="en-US" sz="2600" b="1" baseline="-25000" dirty="0"/>
              <a:t>2</a:t>
            </a:r>
            <a:r>
              <a:rPr lang="en-US" sz="2600" b="1" dirty="0"/>
              <a:t>, …, </a:t>
            </a:r>
            <a:r>
              <a:rPr lang="en-US" sz="2600" b="1" dirty="0" err="1"/>
              <a:t>k</a:t>
            </a:r>
            <a:r>
              <a:rPr lang="en-US" sz="2600" b="1" baseline="-25000" dirty="0" err="1"/>
              <a:t>r</a:t>
            </a:r>
            <a:r>
              <a:rPr lang="en-US" sz="2600" b="1" dirty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skalar</a:t>
            </a:r>
            <a:endParaRPr lang="en-US" sz="2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196</TotalTime>
  <Words>977</Words>
  <Application>Microsoft Office PowerPoint</Application>
  <PresentationFormat>On-screen Show (4:3)</PresentationFormat>
  <Paragraphs>184</Paragraphs>
  <Slides>34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Equity</vt:lpstr>
      <vt:lpstr>Equation</vt:lpstr>
      <vt:lpstr>RUANG VEKTOR REAL</vt:lpstr>
      <vt:lpstr>Definisi</vt:lpstr>
      <vt:lpstr>Operasi vektor</vt:lpstr>
      <vt:lpstr>Operasi Vektor 2</vt:lpstr>
      <vt:lpstr>Ruang Vektor</vt:lpstr>
      <vt:lpstr>LATIHAN</vt:lpstr>
      <vt:lpstr>SUBRUANG</vt:lpstr>
      <vt:lpstr>LATIHAN</vt:lpstr>
      <vt:lpstr>Definisi Kombinasi linier</vt:lpstr>
      <vt:lpstr>contoh</vt:lpstr>
      <vt:lpstr>Definisi merentang</vt:lpstr>
      <vt:lpstr>contoh</vt:lpstr>
      <vt:lpstr>Definisi Bebas linier</vt:lpstr>
      <vt:lpstr>teorema</vt:lpstr>
      <vt:lpstr>teorema</vt:lpstr>
      <vt:lpstr>contoh</vt:lpstr>
      <vt:lpstr>Definisi BASIS</vt:lpstr>
      <vt:lpstr>contoh</vt:lpstr>
      <vt:lpstr>Definisi dimensi</vt:lpstr>
      <vt:lpstr>teorema</vt:lpstr>
      <vt:lpstr>contoh</vt:lpstr>
      <vt:lpstr>Vektor Koordinat</vt:lpstr>
      <vt:lpstr>Contoh</vt:lpstr>
      <vt:lpstr>Latihan vektor koordinat</vt:lpstr>
      <vt:lpstr>Matriks transisi</vt:lpstr>
      <vt:lpstr>Contoh</vt:lpstr>
      <vt:lpstr>Latihan matriks transisi</vt:lpstr>
      <vt:lpstr>Rank dan nulitas</vt:lpstr>
      <vt:lpstr>Contoh</vt:lpstr>
      <vt:lpstr>Teorema</vt:lpstr>
      <vt:lpstr>Contoh</vt:lpstr>
      <vt:lpstr>Definisi</vt:lpstr>
      <vt:lpstr>Contoh 1</vt:lpstr>
      <vt:lpstr>Contoh 2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RUANG VEKTOR REAL</dc:title>
  <dc:creator>Valued Acer Customer</dc:creator>
  <cp:lastModifiedBy>Valued Acer Customer</cp:lastModifiedBy>
  <cp:revision>11</cp:revision>
  <dcterms:created xsi:type="dcterms:W3CDTF">2013-10-07T03:49:23Z</dcterms:created>
  <dcterms:modified xsi:type="dcterms:W3CDTF">2015-10-03T04:01:42Z</dcterms:modified>
</cp:coreProperties>
</file>