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6A470-F18C-4BD9-8CCB-7FB73A71E477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AFAB9-E451-4B6B-B9DC-109ABA6C0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AE3D-2730-4DA0-B9EC-34784B52599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1779-6E5E-4F07-9499-2E9B0692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UKURAN DISPERSI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600" b="1" dirty="0" err="1" smtClean="0">
                <a:solidFill>
                  <a:srgbClr val="FF0000"/>
                </a:solidFill>
              </a:rPr>
              <a:t>Definisi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derajat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ketidaksimetrian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distribusi</a:t>
            </a:r>
            <a:r>
              <a:rPr lang="en-US" sz="2600" dirty="0" smtClean="0"/>
              <a:t> data.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algn="just" eaLnBrk="1" hangingPunct="1"/>
            <a:r>
              <a:rPr lang="en-US" sz="2600" b="1" dirty="0" err="1" smtClean="0">
                <a:solidFill>
                  <a:srgbClr val="FF0000"/>
                </a:solidFill>
              </a:rPr>
              <a:t>Rumus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Ukuran</a:t>
            </a:r>
            <a:r>
              <a:rPr lang="en-US" sz="2600" dirty="0" smtClean="0"/>
              <a:t> </a:t>
            </a:r>
            <a:r>
              <a:rPr lang="en-US" sz="2600" dirty="0" err="1" smtClean="0"/>
              <a:t>kemiringan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Pearson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</a:t>
            </a:r>
            <a:r>
              <a:rPr lang="en-US" sz="2600" dirty="0" err="1" smtClean="0"/>
              <a:t>Momen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2600" dirty="0" err="1" smtClean="0"/>
              <a:t>Rumus</a:t>
            </a:r>
            <a:r>
              <a:rPr lang="en-US" sz="2600" dirty="0" smtClean="0"/>
              <a:t> </a:t>
            </a:r>
            <a:r>
              <a:rPr lang="en-US" sz="2600" dirty="0" err="1" smtClean="0"/>
              <a:t>Bowley</a:t>
            </a:r>
            <a:endParaRPr lang="en-US" sz="2600" dirty="0" smtClean="0"/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D1D11E-E396-4690-A565-1067941195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7284FA-E964-452D-9D2D-095191073E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2" name="Rectangle 21"/>
          <p:cNvSpPr/>
          <p:nvPr/>
        </p:nvSpPr>
        <p:spPr>
          <a:xfrm>
            <a:off x="381000" y="3429000"/>
            <a:ext cx="1600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1676400"/>
            <a:ext cx="9144000" cy="3886200"/>
            <a:chOff x="0" y="1676400"/>
            <a:chExt cx="9144000" cy="3886200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0" y="1676400"/>
              <a:ext cx="9144000" cy="3886200"/>
              <a:chOff x="0" y="1600200"/>
              <a:chExt cx="9144000" cy="3886200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1600200"/>
                <a:ext cx="9144000" cy="2334904"/>
                <a:chOff x="0" y="2008496"/>
                <a:chExt cx="9144000" cy="2334904"/>
              </a:xfrm>
            </p:grpSpPr>
            <p:pic>
              <p:nvPicPr>
                <p:cNvPr id="31764" name="Picture 13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048000" y="2389051"/>
                  <a:ext cx="3048000" cy="1954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765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0" y="2008496"/>
                  <a:ext cx="3028950" cy="197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766" name="Picture 3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962650" y="2057400"/>
                  <a:ext cx="3181350" cy="19335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52400" y="3962400"/>
                <a:ext cx="8915400" cy="1524000"/>
                <a:chOff x="152400" y="3962400"/>
                <a:chExt cx="8915400" cy="1524000"/>
              </a:xfrm>
            </p:grpSpPr>
            <p:sp>
              <p:nvSpPr>
                <p:cNvPr id="3175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3200400" y="3962400"/>
                  <a:ext cx="284565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Mean = Median = Modus</a:t>
                  </a:r>
                </a:p>
              </p:txBody>
            </p:sp>
            <p:sp>
              <p:nvSpPr>
                <p:cNvPr id="3175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228600" y="3962400"/>
                  <a:ext cx="284565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Mean &gt; Median &gt; Modus</a:t>
                  </a:r>
                </a:p>
              </p:txBody>
            </p:sp>
            <p:sp>
              <p:nvSpPr>
                <p:cNvPr id="31756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6222149" y="3962400"/>
                  <a:ext cx="284565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Mean &lt; Median &lt; Modus</a:t>
                  </a:r>
                </a:p>
              </p:txBody>
            </p:sp>
            <p:sp>
              <p:nvSpPr>
                <p:cNvPr id="31757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6324600" y="4355068"/>
                  <a:ext cx="266611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Kurva Condong ke Kiri</a:t>
                  </a:r>
                </a:p>
              </p:txBody>
            </p:sp>
            <p:sp>
              <p:nvSpPr>
                <p:cNvPr id="31758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152400" y="4343400"/>
                  <a:ext cx="295786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Kurva Condong ke Kanan</a:t>
                  </a:r>
                </a:p>
              </p:txBody>
            </p:sp>
            <p:sp>
              <p:nvSpPr>
                <p:cNvPr id="31759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3675430" y="4343400"/>
                  <a:ext cx="173477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Kurva Normal</a:t>
                  </a:r>
                </a:p>
              </p:txBody>
            </p:sp>
            <p:sp>
              <p:nvSpPr>
                <p:cNvPr id="31760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610541" y="4736068"/>
                  <a:ext cx="167545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Positive Skew</a:t>
                  </a:r>
                </a:p>
              </p:txBody>
            </p:sp>
            <p:sp>
              <p:nvSpPr>
                <p:cNvPr id="31761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6705600" y="4724400"/>
                  <a:ext cx="178125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Negative Skew</a:t>
                  </a:r>
                </a:p>
              </p:txBody>
            </p:sp>
            <p:sp>
              <p:nvSpPr>
                <p:cNvPr id="31762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457200" y="5117068"/>
                  <a:ext cx="199125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Data Lebih Kecil</a:t>
                  </a:r>
                </a:p>
              </p:txBody>
            </p:sp>
            <p:sp>
              <p:nvSpPr>
                <p:cNvPr id="31763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6553200" y="5105400"/>
                  <a:ext cx="206979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Century Schoolbook" pitchFamily="18" charset="0"/>
                    </a:rPr>
                    <a:t>Data Lebih Besar</a:t>
                  </a:r>
                </a:p>
              </p:txBody>
            </p:sp>
          </p:grpSp>
        </p:grpSp>
        <p:pic>
          <p:nvPicPr>
            <p:cNvPr id="3175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1944" y="3410357"/>
              <a:ext cx="1600200" cy="247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AA7CC-3E95-4A4B-BE40-3AE6457A2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graphicFrame>
        <p:nvGraphicFramePr>
          <p:cNvPr id="5" name="Group 433"/>
          <p:cNvGraphicFramePr>
            <a:graphicFrameLocks/>
          </p:cNvGraphicFramePr>
          <p:nvPr/>
        </p:nvGraphicFramePr>
        <p:xfrm>
          <a:off x="492125" y="1600200"/>
          <a:ext cx="7620000" cy="4793617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1524000"/>
                <a:gridCol w="1447800"/>
              </a:tblGrid>
              <a:tr h="2809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Kelas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Frekuensi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84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2,5 - 7,5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7,5 - 12,5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12,5 - 17,5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17,5 - 22,5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22,5 - 27,5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27,5 - 32,5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32,5 - 37,5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FBF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16,52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23,48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Median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Modus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038600"/>
          </a:xfrm>
        </p:spPr>
        <p:txBody>
          <a:bodyPr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ea typeface="굴림" charset="-127"/>
              </a:rPr>
              <a:t>Pada kelompok A, data menyebar secara normal, sehingga histogram yang terbentuk mengikuti </a:t>
            </a:r>
            <a:r>
              <a:rPr lang="sv-SE" altLang="ko-KR" dirty="0" smtClean="0">
                <a:solidFill>
                  <a:srgbClr val="0033CC"/>
                </a:solidFill>
                <a:ea typeface="굴림" charset="-127"/>
              </a:rPr>
              <a:t>kurva normal</a:t>
            </a:r>
            <a:r>
              <a:rPr lang="sv-SE" altLang="ko-KR" dirty="0" smtClean="0">
                <a:ea typeface="굴림" charset="-127"/>
              </a:rPr>
              <a:t>. Informasi yang dapat diambil dari tabel frekuensi tersebut adalah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altLang="ko-KR" dirty="0" smtClean="0">
              <a:solidFill>
                <a:srgbClr val="FF0000"/>
              </a:solidFill>
              <a:ea typeface="굴림" charset="-127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v-SE" altLang="ko-KR" dirty="0" smtClean="0">
                <a:solidFill>
                  <a:srgbClr val="FF0000"/>
                </a:solidFill>
                <a:ea typeface="굴림" charset="-127"/>
              </a:rPr>
              <a:t>mean = med = mod = 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E5AF52-3104-46BD-A656-1CBC28E06E8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pic>
        <p:nvPicPr>
          <p:cNvPr id="33797" name="Picture 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2425" y="1603375"/>
            <a:ext cx="45243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038600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smtClean="0">
                <a:ea typeface="Gulim" pitchFamily="34" charset="-127"/>
              </a:rPr>
              <a:t>Pada kelompok B, data simetris kanan &amp; kiri, sehingga histogram yang terbentuk bersifat </a:t>
            </a:r>
            <a:r>
              <a:rPr lang="it-IT" altLang="ko-KR" smtClean="0">
                <a:solidFill>
                  <a:srgbClr val="0033CC"/>
                </a:solidFill>
                <a:ea typeface="Gulim" pitchFamily="34" charset="-127"/>
              </a:rPr>
              <a:t>simetris</a:t>
            </a:r>
            <a:r>
              <a:rPr lang="it-IT" altLang="ko-KR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smtClean="0">
                <a:solidFill>
                  <a:srgbClr val="FF0000"/>
                </a:solidFill>
                <a:ea typeface="Gulim" pitchFamily="34" charset="-127"/>
              </a:rPr>
              <a:t>mean = median =  20,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smtClean="0">
                <a:solidFill>
                  <a:srgbClr val="FF0000"/>
                </a:solidFill>
                <a:ea typeface="Gulim" pitchFamily="34" charset="-127"/>
              </a:rPr>
              <a:t>memiliki 2 modus</a:t>
            </a: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F9B52D-173D-4237-967B-63F8A33558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25" y="1658938"/>
            <a:ext cx="4511675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191000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smtClean="0">
                <a:ea typeface="Gulim" pitchFamily="34" charset="-127"/>
              </a:rPr>
              <a:t>Pada kelompok C, data lebih menyebar ke data yang lebih kecil, sehingga histogram yang terbentuk </a:t>
            </a:r>
            <a:r>
              <a:rPr lang="sv-SE" altLang="ko-KR" smtClean="0">
                <a:solidFill>
                  <a:srgbClr val="0033CC"/>
                </a:solidFill>
                <a:ea typeface="Gulim" pitchFamily="34" charset="-127"/>
              </a:rPr>
              <a:t>panjang ke kanan</a:t>
            </a:r>
            <a:r>
              <a:rPr lang="sv-SE" altLang="ko-KR" smtClean="0">
                <a:ea typeface="Gulim" pitchFamily="34" charset="-127"/>
              </a:rPr>
              <a:t>. 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smtClean="0">
                <a:ea typeface="Gulim" pitchFamily="34" charset="-127"/>
              </a:rPr>
              <a:t> </a:t>
            </a:r>
            <a:r>
              <a:rPr lang="sv-SE" altLang="ko-KR" smtClean="0">
                <a:solidFill>
                  <a:srgbClr val="FF0000"/>
                </a:solidFill>
                <a:ea typeface="Gulim" pitchFamily="34" charset="-127"/>
              </a:rPr>
              <a:t>mean (16,52) &gt; med (15) &gt; mod (10)</a:t>
            </a: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42E295-E2EA-406D-9ECE-852BE370DE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6002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191000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ko-KR" dirty="0" smtClean="0">
                <a:ea typeface="Gulim" pitchFamily="34" charset="-127"/>
              </a:rPr>
              <a:t>Pada kelompok D, data lebih menyebar ke data yang lebih besar, sehingga histogram yang terbentuk </a:t>
            </a:r>
            <a:r>
              <a:rPr lang="it-IT" altLang="ko-KR" dirty="0" smtClean="0">
                <a:solidFill>
                  <a:srgbClr val="0033CC"/>
                </a:solidFill>
                <a:ea typeface="Gulim" pitchFamily="34" charset="-127"/>
              </a:rPr>
              <a:t>panjang ke kiri</a:t>
            </a:r>
            <a:r>
              <a:rPr lang="it-IT" altLang="ko-KR" dirty="0" smtClean="0">
                <a:ea typeface="Gulim" pitchFamily="34" charset="-127"/>
              </a:rPr>
              <a:t>. </a:t>
            </a:r>
            <a:r>
              <a:rPr lang="sv-SE" altLang="ko-KR" dirty="0" smtClean="0">
                <a:ea typeface="Gulim" pitchFamily="34" charset="-127"/>
              </a:rPr>
              <a:t>Informasi yang dapat diambil dari tabel frekuensi tersebut adalah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sv-SE" altLang="ko-KR" dirty="0" smtClean="0">
                <a:solidFill>
                  <a:srgbClr val="FF0000"/>
                </a:solidFill>
                <a:ea typeface="Gulim" pitchFamily="34" charset="-127"/>
              </a:rPr>
              <a:t>mean (23,48) &lt; med (25) &lt; mod (30)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893C43-CC65-462A-BDD3-0FC159EE6C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584325"/>
            <a:ext cx="44958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102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K	=	</a:t>
            </a:r>
            <a:r>
              <a:rPr lang="es-ES" dirty="0" err="1" smtClean="0"/>
              <a:t>ukuran</a:t>
            </a:r>
            <a:r>
              <a:rPr lang="es-ES" dirty="0" smtClean="0"/>
              <a:t> </a:t>
            </a:r>
            <a:r>
              <a:rPr lang="es-ES" dirty="0" err="1" smtClean="0"/>
              <a:t>kemiringan</a:t>
            </a:r>
            <a:endParaRPr lang="es-ES" dirty="0" smtClean="0"/>
          </a:p>
          <a:p>
            <a:pPr eaLnBrk="1" hangingPunct="1"/>
            <a:r>
              <a:rPr lang="it-IT" dirty="0" smtClean="0"/>
              <a:t>Mo	= 	modus</a:t>
            </a:r>
          </a:p>
          <a:p>
            <a:pPr eaLnBrk="1" hangingPunct="1"/>
            <a:r>
              <a:rPr lang="it-IT" dirty="0" smtClean="0"/>
              <a:t>	=	rata-rata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Apabila </a:t>
            </a:r>
            <a:r>
              <a:rPr lang="it-IT" altLang="ko-KR" dirty="0" smtClean="0">
                <a:solidFill>
                  <a:srgbClr val="FF0000"/>
                </a:solidFill>
                <a:ea typeface="Gulim" pitchFamily="34" charset="-127"/>
              </a:rPr>
              <a:t>K bernilai positif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positive skew</a:t>
            </a:r>
            <a:r>
              <a:rPr lang="it-IT" altLang="ko-KR" dirty="0" smtClean="0">
                <a:ea typeface="Gulim" pitchFamily="34" charset="-127"/>
              </a:rPr>
              <a:t> (ekor bagian kanan lebih panjang). </a:t>
            </a:r>
          </a:p>
          <a:p>
            <a:pPr algn="just" eaLnBrk="1" hangingPunct="1"/>
            <a:r>
              <a:rPr lang="it-IT" altLang="ko-KR" dirty="0" smtClean="0">
                <a:ea typeface="Gulim" pitchFamily="34" charset="-127"/>
              </a:rPr>
              <a:t>Sebaliknya, apabila </a:t>
            </a:r>
            <a:r>
              <a:rPr lang="it-IT" altLang="ko-KR" dirty="0" smtClean="0">
                <a:solidFill>
                  <a:srgbClr val="FF0000"/>
                </a:solidFill>
                <a:ea typeface="Gulim" pitchFamily="34" charset="-127"/>
              </a:rPr>
              <a:t>K bernilai negatif</a:t>
            </a:r>
            <a:r>
              <a:rPr lang="it-IT" altLang="ko-KR" dirty="0" smtClean="0">
                <a:ea typeface="Gulim" pitchFamily="34" charset="-127"/>
              </a:rPr>
              <a:t>, maka keragaman disebut dengan </a:t>
            </a:r>
            <a:r>
              <a:rPr lang="it-IT" altLang="ko-KR" i="1" dirty="0" smtClean="0">
                <a:solidFill>
                  <a:srgbClr val="000099"/>
                </a:solidFill>
                <a:ea typeface="Gulim" pitchFamily="34" charset="-127"/>
              </a:rPr>
              <a:t>negative skew</a:t>
            </a:r>
            <a:r>
              <a:rPr lang="it-IT" altLang="ko-KR" dirty="0" smtClean="0">
                <a:ea typeface="Gulim" pitchFamily="34" charset="-127"/>
              </a:rPr>
              <a:t> (ekor bagian kiri lebih panjang)</a:t>
            </a:r>
            <a:endParaRPr lang="en-US" dirty="0" smtClean="0"/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44846-FF17-4B70-8A8A-DD22D0FA79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609600" y="1600200"/>
            <a:ext cx="259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752475" y="1676400"/>
          <a:ext cx="2295525" cy="574675"/>
        </p:xfrm>
        <a:graphic>
          <a:graphicData uri="http://schemas.openxmlformats.org/presentationml/2006/ole">
            <p:oleObj spid="_x0000_s23554" name="Equation" r:id="rId3" imgW="799753" imgH="203112" progId="Equation.3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762000" y="3317875"/>
          <a:ext cx="381000" cy="449263"/>
        </p:xfrm>
        <a:graphic>
          <a:graphicData uri="http://schemas.openxmlformats.org/presentationml/2006/ole">
            <p:oleObj spid="_x0000_s23555" name="Equation" r:id="rId4" imgW="164957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DERAJAT </a:t>
            </a:r>
            <a:r>
              <a:rPr lang="en-US" dirty="0" smtClean="0"/>
              <a:t>KEMIRINGAN </a:t>
            </a:r>
            <a:r>
              <a:rPr lang="en-US" dirty="0" smtClean="0"/>
              <a:t>KURVA</a:t>
            </a:r>
            <a:br>
              <a:rPr lang="en-US" dirty="0" smtClean="0"/>
            </a:br>
            <a:r>
              <a:rPr lang="en-US" dirty="0" smtClean="0"/>
              <a:t>(RUMUS PEARSON)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487362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/>
              <a:t>CK	=	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/>
              <a:t>S	=	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/>
              <a:t>Mod	=	modus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/>
              <a:t>Med	=	median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914400" algn="l"/>
                <a:tab pos="1309688" algn="l"/>
              </a:tabLst>
              <a:defRPr/>
            </a:pPr>
            <a:r>
              <a:rPr lang="en-US" dirty="0" smtClean="0"/>
              <a:t>	=	rata-rata</a:t>
            </a:r>
          </a:p>
        </p:txBody>
      </p:sp>
      <p:sp>
        <p:nvSpPr>
          <p:cNvPr id="2056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A8501-6E21-4DC9-9715-54E2B85CFF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2514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25908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787400" y="1600200"/>
          <a:ext cx="1997075" cy="814388"/>
        </p:xfrm>
        <a:graphic>
          <a:graphicData uri="http://schemas.openxmlformats.org/presentationml/2006/ole">
            <p:oleObj spid="_x0000_s24578" name="Equation" r:id="rId3" imgW="1002960" imgH="406080" progId="Equation.3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533400" y="2667000"/>
          <a:ext cx="2392363" cy="838200"/>
        </p:xfrm>
        <a:graphic>
          <a:graphicData uri="http://schemas.openxmlformats.org/presentationml/2006/ole">
            <p:oleObj spid="_x0000_s24579" name="Equation" r:id="rId4" imgW="1168200" imgH="406080" progId="Equation.3">
              <p:embed/>
            </p:oleObj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33400" y="3733800"/>
            <a:ext cx="3352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9600" y="3808413"/>
          <a:ext cx="3200400" cy="490537"/>
        </p:xfrm>
        <a:graphic>
          <a:graphicData uri="http://schemas.openxmlformats.org/presentationml/2006/ole">
            <p:oleObj spid="_x0000_s24580" name="Equation" r:id="rId5" imgW="1498320" imgH="228600" progId="Equation.3">
              <p:embed/>
            </p:oleObj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762000" y="6019800"/>
          <a:ext cx="323850" cy="381000"/>
        </p:xfrm>
        <a:graphic>
          <a:graphicData uri="http://schemas.openxmlformats.org/presentationml/2006/ole">
            <p:oleObj spid="_x0000_s24581" name="Equation" r:id="rId6" imgW="164957" imgH="190335" progId="Equation.3">
              <p:embed/>
            </p:oleObj>
          </a:graphicData>
        </a:graphic>
      </p:graphicFrame>
      <p:sp>
        <p:nvSpPr>
          <p:cNvPr id="2060" name="Content Placeholder 2"/>
          <p:cNvSpPr txBox="1">
            <a:spLocks/>
          </p:cNvSpPr>
          <p:nvPr/>
        </p:nvSpPr>
        <p:spPr bwMode="auto">
          <a:xfrm>
            <a:off x="4953000" y="1600200"/>
            <a:ext cx="3733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>
                <a:latin typeface="Century Schoolbook" pitchFamily="18" charset="0"/>
              </a:rPr>
              <a:t>CK =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>
                <a:latin typeface="Century Schoolbook" pitchFamily="18" charset="0"/>
              </a:rPr>
              <a:t>	Distribusi data simetris</a:t>
            </a: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>
              <a:latin typeface="Century Schoolbook" pitchFamily="18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>
                <a:latin typeface="Century Schoolbook" pitchFamily="18" charset="0"/>
              </a:rPr>
              <a:t>CK &lt;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>
                <a:latin typeface="Century Schoolbook" pitchFamily="18" charset="0"/>
              </a:rPr>
              <a:t>	Distribusi data menceng ke kiri</a:t>
            </a:r>
          </a:p>
          <a:p>
            <a:pPr marL="273050" indent="-27305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400">
              <a:latin typeface="Century Schoolbook" pitchFamily="18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sz="2400">
                <a:latin typeface="Century Schoolbook" pitchFamily="18" charset="0"/>
              </a:rPr>
              <a:t>CK &gt; 0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>
                <a:latin typeface="Century Schoolbook" pitchFamily="18" charset="0"/>
              </a:rPr>
              <a:t>	Distribusi data menceng ke kanan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KERUNCINGAN KURVA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Konsep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	Ukuran keruncingan kurva adalah derajat atau ukuran tinggi rendahnya puncak suatu distribusi data terhadap distribusi normalnya data.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	Ukuran keruncingan kurva e</a:t>
            </a:r>
            <a:r>
              <a:rPr lang="nl-NL" altLang="ko-KR" smtClean="0">
                <a:ea typeface="Gulim" pitchFamily="34" charset="-127"/>
              </a:rPr>
              <a:t>rat kaitannya dengan kurva normal</a:t>
            </a:r>
            <a:endParaRPr lang="en-US" smtClean="0"/>
          </a:p>
          <a:p>
            <a:pPr algn="just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Nama Lain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Ukuran keruncingan kurva disebut </a:t>
            </a:r>
            <a:r>
              <a:rPr lang="en-US" b="1" smtClean="0">
                <a:solidFill>
                  <a:srgbClr val="00B050"/>
                </a:solidFill>
              </a:rPr>
              <a:t>kurtosis</a:t>
            </a:r>
            <a:r>
              <a:rPr lang="en-US" smtClean="0"/>
              <a:t>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7C70E1-FD48-4343-9BCD-AF066E34FE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Perhatikan</a:t>
            </a:r>
            <a:r>
              <a:rPr lang="en-US" dirty="0" smtClean="0"/>
              <a:t> 3 </a:t>
            </a:r>
            <a:r>
              <a:rPr lang="en-US" dirty="0" err="1" smtClean="0"/>
              <a:t>kelompok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>
              <a:buAutoNum type="arabicParenBoth"/>
            </a:pPr>
            <a:r>
              <a:rPr lang="en-US" dirty="0" smtClean="0"/>
              <a:t>50    50  50  50  50  </a:t>
            </a:r>
          </a:p>
          <a:p>
            <a:pPr marL="514350" indent="-514350">
              <a:buAutoNum type="arabicParenBoth"/>
            </a:pPr>
            <a:r>
              <a:rPr lang="en-US" dirty="0" smtClean="0"/>
              <a:t>50    40  30  60  70</a:t>
            </a:r>
          </a:p>
          <a:p>
            <a:pPr marL="514350" indent="-514350">
              <a:buAutoNum type="arabicParenBoth"/>
            </a:pPr>
            <a:r>
              <a:rPr lang="en-US" dirty="0" smtClean="0"/>
              <a:t>100  40  80  20  10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KERUNCINGAN KURVA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Jenis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smtClean="0"/>
              <a:t>	Kurtosis terdiri dari: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smtClean="0"/>
              <a:t>Leptokurtis, puncak kurva tinggi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smtClean="0"/>
              <a:t>Mesokurtis, puncak kurva normal</a:t>
            </a:r>
          </a:p>
          <a:p>
            <a:pPr marL="682625" lvl="1" indent="-395288" algn="just" eaLnBrk="1" hangingPunct="1">
              <a:buFont typeface="Century Schoolbook" pitchFamily="18" charset="0"/>
              <a:buAutoNum type="arabicPeriod"/>
            </a:pPr>
            <a:r>
              <a:rPr lang="en-US" sz="3200" smtClean="0"/>
              <a:t>Platikurtis, puncak kurva rendah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F1F6BA-1928-4CFC-9A12-36ED7EBCEB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KERUNCINGAN KURVA</a:t>
            </a:r>
            <a:endParaRPr lang="en-US" dirty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558F9B-1B2F-4E85-A147-2DF0A16237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09600" y="1676400"/>
            <a:ext cx="6553200" cy="4953000"/>
            <a:chOff x="1841500" y="1676400"/>
            <a:chExt cx="5988050" cy="4800600"/>
          </a:xfrm>
        </p:grpSpPr>
        <p:sp>
          <p:nvSpPr>
            <p:cNvPr id="45061" name="Rectangle 18"/>
            <p:cNvSpPr>
              <a:spLocks noChangeArrowheads="1"/>
            </p:cNvSpPr>
            <p:nvPr/>
          </p:nvSpPr>
          <p:spPr bwMode="auto">
            <a:xfrm>
              <a:off x="1841500" y="1676400"/>
              <a:ext cx="5988050" cy="4800600"/>
            </a:xfrm>
            <a:prstGeom prst="rect">
              <a:avLst/>
            </a:prstGeom>
            <a:solidFill>
              <a:srgbClr val="E5E4C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Schoolbook" pitchFamily="18" charset="0"/>
              </a:endParaRPr>
            </a:p>
          </p:txBody>
        </p:sp>
        <p:sp>
          <p:nvSpPr>
            <p:cNvPr id="45062" name="Freeform 9"/>
            <p:cNvSpPr>
              <a:spLocks/>
            </p:cNvSpPr>
            <p:nvPr/>
          </p:nvSpPr>
          <p:spPr bwMode="auto">
            <a:xfrm>
              <a:off x="2443163" y="2927350"/>
              <a:ext cx="4478337" cy="2352675"/>
            </a:xfrm>
            <a:custGeom>
              <a:avLst/>
              <a:gdLst>
                <a:gd name="T0" fmla="*/ 0 w 3195"/>
                <a:gd name="T1" fmla="*/ 2147483647 h 1447"/>
                <a:gd name="T2" fmla="*/ 2147483647 w 3195"/>
                <a:gd name="T3" fmla="*/ 2147483647 h 1447"/>
                <a:gd name="T4" fmla="*/ 2147483647 w 3195"/>
                <a:gd name="T5" fmla="*/ 2147483647 h 1447"/>
                <a:gd name="T6" fmla="*/ 2147483647 w 3195"/>
                <a:gd name="T7" fmla="*/ 2147483647 h 1447"/>
                <a:gd name="T8" fmla="*/ 2147483647 w 3195"/>
                <a:gd name="T9" fmla="*/ 2147483647 h 1447"/>
                <a:gd name="T10" fmla="*/ 2147483647 w 3195"/>
                <a:gd name="T11" fmla="*/ 2147483647 h 1447"/>
                <a:gd name="T12" fmla="*/ 2147483647 w 3195"/>
                <a:gd name="T13" fmla="*/ 2147483647 h 1447"/>
                <a:gd name="T14" fmla="*/ 2147483647 w 3195"/>
                <a:gd name="T15" fmla="*/ 2147483647 h 1447"/>
                <a:gd name="T16" fmla="*/ 2147483647 w 3195"/>
                <a:gd name="T17" fmla="*/ 2147483647 h 1447"/>
                <a:gd name="T18" fmla="*/ 2147483647 w 3195"/>
                <a:gd name="T19" fmla="*/ 2147483647 h 1447"/>
                <a:gd name="T20" fmla="*/ 2147483647 w 3195"/>
                <a:gd name="T21" fmla="*/ 2147483647 h 1447"/>
                <a:gd name="T22" fmla="*/ 2147483647 w 3195"/>
                <a:gd name="T23" fmla="*/ 2147483647 h 1447"/>
                <a:gd name="T24" fmla="*/ 2147483647 w 3195"/>
                <a:gd name="T25" fmla="*/ 2147483647 h 1447"/>
                <a:gd name="T26" fmla="*/ 2147483647 w 3195"/>
                <a:gd name="T27" fmla="*/ 2147483647 h 1447"/>
                <a:gd name="T28" fmla="*/ 2147483647 w 3195"/>
                <a:gd name="T29" fmla="*/ 2147483647 h 1447"/>
                <a:gd name="T30" fmla="*/ 2147483647 w 3195"/>
                <a:gd name="T31" fmla="*/ 2147483647 h 1447"/>
                <a:gd name="T32" fmla="*/ 2147483647 w 3195"/>
                <a:gd name="T33" fmla="*/ 2147483647 h 14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95"/>
                <a:gd name="T52" fmla="*/ 0 h 1447"/>
                <a:gd name="T53" fmla="*/ 3195 w 3195"/>
                <a:gd name="T54" fmla="*/ 1447 h 14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95" h="1447">
                  <a:moveTo>
                    <a:pt x="0" y="1435"/>
                  </a:moveTo>
                  <a:cubicBezTo>
                    <a:pt x="150" y="1441"/>
                    <a:pt x="300" y="1447"/>
                    <a:pt x="405" y="1435"/>
                  </a:cubicBezTo>
                  <a:cubicBezTo>
                    <a:pt x="510" y="1423"/>
                    <a:pt x="555" y="1397"/>
                    <a:pt x="630" y="1360"/>
                  </a:cubicBezTo>
                  <a:cubicBezTo>
                    <a:pt x="705" y="1323"/>
                    <a:pt x="790" y="1280"/>
                    <a:pt x="855" y="1210"/>
                  </a:cubicBezTo>
                  <a:cubicBezTo>
                    <a:pt x="920" y="1140"/>
                    <a:pt x="970" y="1032"/>
                    <a:pt x="1020" y="940"/>
                  </a:cubicBezTo>
                  <a:cubicBezTo>
                    <a:pt x="1070" y="848"/>
                    <a:pt x="1108" y="757"/>
                    <a:pt x="1155" y="655"/>
                  </a:cubicBezTo>
                  <a:cubicBezTo>
                    <a:pt x="1202" y="553"/>
                    <a:pt x="1255" y="422"/>
                    <a:pt x="1305" y="325"/>
                  </a:cubicBezTo>
                  <a:cubicBezTo>
                    <a:pt x="1355" y="228"/>
                    <a:pt x="1408" y="122"/>
                    <a:pt x="1455" y="70"/>
                  </a:cubicBezTo>
                  <a:cubicBezTo>
                    <a:pt x="1502" y="18"/>
                    <a:pt x="1540" y="0"/>
                    <a:pt x="1590" y="10"/>
                  </a:cubicBezTo>
                  <a:cubicBezTo>
                    <a:pt x="1640" y="20"/>
                    <a:pt x="1695" y="40"/>
                    <a:pt x="1755" y="130"/>
                  </a:cubicBezTo>
                  <a:cubicBezTo>
                    <a:pt x="1815" y="220"/>
                    <a:pt x="1890" y="420"/>
                    <a:pt x="1950" y="550"/>
                  </a:cubicBezTo>
                  <a:cubicBezTo>
                    <a:pt x="2010" y="680"/>
                    <a:pt x="2057" y="805"/>
                    <a:pt x="2115" y="910"/>
                  </a:cubicBezTo>
                  <a:cubicBezTo>
                    <a:pt x="2173" y="1015"/>
                    <a:pt x="2223" y="1098"/>
                    <a:pt x="2295" y="1180"/>
                  </a:cubicBezTo>
                  <a:cubicBezTo>
                    <a:pt x="2367" y="1262"/>
                    <a:pt x="2465" y="1363"/>
                    <a:pt x="2550" y="1405"/>
                  </a:cubicBezTo>
                  <a:cubicBezTo>
                    <a:pt x="2635" y="1447"/>
                    <a:pt x="2723" y="1430"/>
                    <a:pt x="2805" y="1435"/>
                  </a:cubicBezTo>
                  <a:cubicBezTo>
                    <a:pt x="2887" y="1440"/>
                    <a:pt x="2980" y="1435"/>
                    <a:pt x="3045" y="1435"/>
                  </a:cubicBezTo>
                  <a:cubicBezTo>
                    <a:pt x="3110" y="1435"/>
                    <a:pt x="3152" y="1435"/>
                    <a:pt x="3195" y="1435"/>
                  </a:cubicBezTo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Freeform 10"/>
            <p:cNvSpPr>
              <a:spLocks/>
            </p:cNvSpPr>
            <p:nvPr/>
          </p:nvSpPr>
          <p:spPr bwMode="auto">
            <a:xfrm>
              <a:off x="2808288" y="2012950"/>
              <a:ext cx="3771900" cy="3830638"/>
            </a:xfrm>
            <a:custGeom>
              <a:avLst/>
              <a:gdLst>
                <a:gd name="T0" fmla="*/ 0 w 3195"/>
                <a:gd name="T1" fmla="*/ 2147483647 h 1447"/>
                <a:gd name="T2" fmla="*/ 2147483647 w 3195"/>
                <a:gd name="T3" fmla="*/ 2147483647 h 1447"/>
                <a:gd name="T4" fmla="*/ 2147483647 w 3195"/>
                <a:gd name="T5" fmla="*/ 2147483647 h 1447"/>
                <a:gd name="T6" fmla="*/ 2147483647 w 3195"/>
                <a:gd name="T7" fmla="*/ 2147483647 h 1447"/>
                <a:gd name="T8" fmla="*/ 2147483647 w 3195"/>
                <a:gd name="T9" fmla="*/ 2147483647 h 1447"/>
                <a:gd name="T10" fmla="*/ 2147483647 w 3195"/>
                <a:gd name="T11" fmla="*/ 2147483647 h 1447"/>
                <a:gd name="T12" fmla="*/ 2147483647 w 3195"/>
                <a:gd name="T13" fmla="*/ 2147483647 h 1447"/>
                <a:gd name="T14" fmla="*/ 2147483647 w 3195"/>
                <a:gd name="T15" fmla="*/ 2147483647 h 1447"/>
                <a:gd name="T16" fmla="*/ 2147483647 w 3195"/>
                <a:gd name="T17" fmla="*/ 2147483647 h 1447"/>
                <a:gd name="T18" fmla="*/ 2147483647 w 3195"/>
                <a:gd name="T19" fmla="*/ 2147483647 h 1447"/>
                <a:gd name="T20" fmla="*/ 2147483647 w 3195"/>
                <a:gd name="T21" fmla="*/ 2147483647 h 1447"/>
                <a:gd name="T22" fmla="*/ 2147483647 w 3195"/>
                <a:gd name="T23" fmla="*/ 2147483647 h 1447"/>
                <a:gd name="T24" fmla="*/ 2147483647 w 3195"/>
                <a:gd name="T25" fmla="*/ 2147483647 h 1447"/>
                <a:gd name="T26" fmla="*/ 2147483647 w 3195"/>
                <a:gd name="T27" fmla="*/ 2147483647 h 1447"/>
                <a:gd name="T28" fmla="*/ 2147483647 w 3195"/>
                <a:gd name="T29" fmla="*/ 2147483647 h 1447"/>
                <a:gd name="T30" fmla="*/ 2147483647 w 3195"/>
                <a:gd name="T31" fmla="*/ 2147483647 h 1447"/>
                <a:gd name="T32" fmla="*/ 2147483647 w 3195"/>
                <a:gd name="T33" fmla="*/ 2147483647 h 14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95"/>
                <a:gd name="T52" fmla="*/ 0 h 1447"/>
                <a:gd name="T53" fmla="*/ 3195 w 3195"/>
                <a:gd name="T54" fmla="*/ 1447 h 14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95" h="1447">
                  <a:moveTo>
                    <a:pt x="0" y="1435"/>
                  </a:moveTo>
                  <a:cubicBezTo>
                    <a:pt x="150" y="1441"/>
                    <a:pt x="300" y="1447"/>
                    <a:pt x="405" y="1435"/>
                  </a:cubicBezTo>
                  <a:cubicBezTo>
                    <a:pt x="510" y="1423"/>
                    <a:pt x="555" y="1397"/>
                    <a:pt x="630" y="1360"/>
                  </a:cubicBezTo>
                  <a:cubicBezTo>
                    <a:pt x="705" y="1323"/>
                    <a:pt x="790" y="1280"/>
                    <a:pt x="855" y="1210"/>
                  </a:cubicBezTo>
                  <a:cubicBezTo>
                    <a:pt x="920" y="1140"/>
                    <a:pt x="970" y="1032"/>
                    <a:pt x="1020" y="940"/>
                  </a:cubicBezTo>
                  <a:cubicBezTo>
                    <a:pt x="1070" y="848"/>
                    <a:pt x="1108" y="757"/>
                    <a:pt x="1155" y="655"/>
                  </a:cubicBezTo>
                  <a:cubicBezTo>
                    <a:pt x="1202" y="553"/>
                    <a:pt x="1255" y="422"/>
                    <a:pt x="1305" y="325"/>
                  </a:cubicBezTo>
                  <a:cubicBezTo>
                    <a:pt x="1355" y="228"/>
                    <a:pt x="1408" y="122"/>
                    <a:pt x="1455" y="70"/>
                  </a:cubicBezTo>
                  <a:cubicBezTo>
                    <a:pt x="1502" y="18"/>
                    <a:pt x="1540" y="0"/>
                    <a:pt x="1590" y="10"/>
                  </a:cubicBezTo>
                  <a:cubicBezTo>
                    <a:pt x="1640" y="20"/>
                    <a:pt x="1695" y="40"/>
                    <a:pt x="1755" y="130"/>
                  </a:cubicBezTo>
                  <a:cubicBezTo>
                    <a:pt x="1815" y="220"/>
                    <a:pt x="1890" y="420"/>
                    <a:pt x="1950" y="550"/>
                  </a:cubicBezTo>
                  <a:cubicBezTo>
                    <a:pt x="2010" y="680"/>
                    <a:pt x="2057" y="805"/>
                    <a:pt x="2115" y="910"/>
                  </a:cubicBezTo>
                  <a:cubicBezTo>
                    <a:pt x="2173" y="1015"/>
                    <a:pt x="2223" y="1098"/>
                    <a:pt x="2295" y="1180"/>
                  </a:cubicBezTo>
                  <a:cubicBezTo>
                    <a:pt x="2367" y="1262"/>
                    <a:pt x="2465" y="1363"/>
                    <a:pt x="2550" y="1405"/>
                  </a:cubicBezTo>
                  <a:cubicBezTo>
                    <a:pt x="2635" y="1447"/>
                    <a:pt x="2723" y="1430"/>
                    <a:pt x="2805" y="1435"/>
                  </a:cubicBezTo>
                  <a:cubicBezTo>
                    <a:pt x="2887" y="1440"/>
                    <a:pt x="2980" y="1435"/>
                    <a:pt x="3045" y="1435"/>
                  </a:cubicBezTo>
                  <a:cubicBezTo>
                    <a:pt x="3110" y="1435"/>
                    <a:pt x="3152" y="1435"/>
                    <a:pt x="3195" y="1435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11"/>
            <p:cNvSpPr>
              <a:spLocks/>
            </p:cNvSpPr>
            <p:nvPr/>
          </p:nvSpPr>
          <p:spPr bwMode="auto">
            <a:xfrm>
              <a:off x="2425700" y="3843338"/>
              <a:ext cx="4537075" cy="1195387"/>
            </a:xfrm>
            <a:custGeom>
              <a:avLst/>
              <a:gdLst>
                <a:gd name="T0" fmla="*/ 0 w 3195"/>
                <a:gd name="T1" fmla="*/ 2147483647 h 1447"/>
                <a:gd name="T2" fmla="*/ 2147483647 w 3195"/>
                <a:gd name="T3" fmla="*/ 2147483647 h 1447"/>
                <a:gd name="T4" fmla="*/ 2147483647 w 3195"/>
                <a:gd name="T5" fmla="*/ 2147483647 h 1447"/>
                <a:gd name="T6" fmla="*/ 2147483647 w 3195"/>
                <a:gd name="T7" fmla="*/ 2147483647 h 1447"/>
                <a:gd name="T8" fmla="*/ 2147483647 w 3195"/>
                <a:gd name="T9" fmla="*/ 2147483647 h 1447"/>
                <a:gd name="T10" fmla="*/ 2147483647 w 3195"/>
                <a:gd name="T11" fmla="*/ 2147483647 h 1447"/>
                <a:gd name="T12" fmla="*/ 2147483647 w 3195"/>
                <a:gd name="T13" fmla="*/ 2147483647 h 1447"/>
                <a:gd name="T14" fmla="*/ 2147483647 w 3195"/>
                <a:gd name="T15" fmla="*/ 2147483647 h 1447"/>
                <a:gd name="T16" fmla="*/ 2147483647 w 3195"/>
                <a:gd name="T17" fmla="*/ 2147483647 h 1447"/>
                <a:gd name="T18" fmla="*/ 2147483647 w 3195"/>
                <a:gd name="T19" fmla="*/ 2147483647 h 1447"/>
                <a:gd name="T20" fmla="*/ 2147483647 w 3195"/>
                <a:gd name="T21" fmla="*/ 2147483647 h 1447"/>
                <a:gd name="T22" fmla="*/ 2147483647 w 3195"/>
                <a:gd name="T23" fmla="*/ 2147483647 h 1447"/>
                <a:gd name="T24" fmla="*/ 2147483647 w 3195"/>
                <a:gd name="T25" fmla="*/ 2147483647 h 1447"/>
                <a:gd name="T26" fmla="*/ 2147483647 w 3195"/>
                <a:gd name="T27" fmla="*/ 2147483647 h 1447"/>
                <a:gd name="T28" fmla="*/ 2147483647 w 3195"/>
                <a:gd name="T29" fmla="*/ 2147483647 h 1447"/>
                <a:gd name="T30" fmla="*/ 2147483647 w 3195"/>
                <a:gd name="T31" fmla="*/ 2147483647 h 1447"/>
                <a:gd name="T32" fmla="*/ 2147483647 w 3195"/>
                <a:gd name="T33" fmla="*/ 2147483647 h 14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95"/>
                <a:gd name="T52" fmla="*/ 0 h 1447"/>
                <a:gd name="T53" fmla="*/ 3195 w 3195"/>
                <a:gd name="T54" fmla="*/ 1447 h 14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95" h="1447">
                  <a:moveTo>
                    <a:pt x="0" y="1435"/>
                  </a:moveTo>
                  <a:cubicBezTo>
                    <a:pt x="150" y="1441"/>
                    <a:pt x="300" y="1447"/>
                    <a:pt x="405" y="1435"/>
                  </a:cubicBezTo>
                  <a:cubicBezTo>
                    <a:pt x="510" y="1423"/>
                    <a:pt x="555" y="1397"/>
                    <a:pt x="630" y="1360"/>
                  </a:cubicBezTo>
                  <a:cubicBezTo>
                    <a:pt x="705" y="1323"/>
                    <a:pt x="790" y="1280"/>
                    <a:pt x="855" y="1210"/>
                  </a:cubicBezTo>
                  <a:cubicBezTo>
                    <a:pt x="920" y="1140"/>
                    <a:pt x="970" y="1032"/>
                    <a:pt x="1020" y="940"/>
                  </a:cubicBezTo>
                  <a:cubicBezTo>
                    <a:pt x="1070" y="848"/>
                    <a:pt x="1108" y="757"/>
                    <a:pt x="1155" y="655"/>
                  </a:cubicBezTo>
                  <a:cubicBezTo>
                    <a:pt x="1202" y="553"/>
                    <a:pt x="1255" y="422"/>
                    <a:pt x="1305" y="325"/>
                  </a:cubicBezTo>
                  <a:cubicBezTo>
                    <a:pt x="1355" y="228"/>
                    <a:pt x="1408" y="122"/>
                    <a:pt x="1455" y="70"/>
                  </a:cubicBezTo>
                  <a:cubicBezTo>
                    <a:pt x="1502" y="18"/>
                    <a:pt x="1540" y="0"/>
                    <a:pt x="1590" y="10"/>
                  </a:cubicBezTo>
                  <a:cubicBezTo>
                    <a:pt x="1640" y="20"/>
                    <a:pt x="1695" y="40"/>
                    <a:pt x="1755" y="130"/>
                  </a:cubicBezTo>
                  <a:cubicBezTo>
                    <a:pt x="1815" y="220"/>
                    <a:pt x="1890" y="420"/>
                    <a:pt x="1950" y="550"/>
                  </a:cubicBezTo>
                  <a:cubicBezTo>
                    <a:pt x="2010" y="680"/>
                    <a:pt x="2057" y="805"/>
                    <a:pt x="2115" y="910"/>
                  </a:cubicBezTo>
                  <a:cubicBezTo>
                    <a:pt x="2173" y="1015"/>
                    <a:pt x="2223" y="1098"/>
                    <a:pt x="2295" y="1180"/>
                  </a:cubicBezTo>
                  <a:cubicBezTo>
                    <a:pt x="2367" y="1262"/>
                    <a:pt x="2465" y="1363"/>
                    <a:pt x="2550" y="1405"/>
                  </a:cubicBezTo>
                  <a:cubicBezTo>
                    <a:pt x="2635" y="1447"/>
                    <a:pt x="2723" y="1430"/>
                    <a:pt x="2805" y="1435"/>
                  </a:cubicBezTo>
                  <a:cubicBezTo>
                    <a:pt x="2887" y="1440"/>
                    <a:pt x="2980" y="1435"/>
                    <a:pt x="3045" y="1435"/>
                  </a:cubicBezTo>
                  <a:cubicBezTo>
                    <a:pt x="3110" y="1435"/>
                    <a:pt x="3152" y="1435"/>
                    <a:pt x="3195" y="1435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12"/>
            <p:cNvSpPr>
              <a:spLocks noChangeShapeType="1"/>
            </p:cNvSpPr>
            <p:nvPr/>
          </p:nvSpPr>
          <p:spPr bwMode="auto">
            <a:xfrm>
              <a:off x="3470275" y="2520950"/>
              <a:ext cx="771525" cy="319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Text Box 13"/>
            <p:cNvSpPr txBox="1">
              <a:spLocks noChangeArrowheads="1"/>
            </p:cNvSpPr>
            <p:nvPr/>
          </p:nvSpPr>
          <p:spPr bwMode="auto">
            <a:xfrm>
              <a:off x="2573338" y="2003425"/>
              <a:ext cx="1968500" cy="62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ko-KR" sz="2400">
                  <a:solidFill>
                    <a:srgbClr val="000099"/>
                  </a:solidFill>
                  <a:latin typeface="Tahoma" pitchFamily="34" charset="0"/>
                  <a:ea typeface="Batang" pitchFamily="18" charset="-127"/>
                </a:rPr>
                <a:t>Leptokurtik</a:t>
              </a:r>
              <a:endParaRPr lang="en-US" sz="240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45067" name="Text Box 14"/>
            <p:cNvSpPr txBox="1">
              <a:spLocks noChangeArrowheads="1"/>
            </p:cNvSpPr>
            <p:nvPr/>
          </p:nvSpPr>
          <p:spPr bwMode="auto">
            <a:xfrm>
              <a:off x="5702300" y="2520950"/>
              <a:ext cx="1801813" cy="62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ko-KR" sz="2400">
                  <a:latin typeface="Tahoma" pitchFamily="34" charset="0"/>
                  <a:ea typeface="Batang" pitchFamily="18" charset="-127"/>
                </a:rPr>
                <a:t>Mesokurtik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45068" name="Line 15"/>
            <p:cNvSpPr>
              <a:spLocks noChangeShapeType="1"/>
            </p:cNvSpPr>
            <p:nvPr/>
          </p:nvSpPr>
          <p:spPr bwMode="auto">
            <a:xfrm flipH="1">
              <a:off x="4851400" y="2797175"/>
              <a:ext cx="785813" cy="201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Text Box 16"/>
            <p:cNvSpPr txBox="1">
              <a:spLocks noChangeArrowheads="1"/>
            </p:cNvSpPr>
            <p:nvPr/>
          </p:nvSpPr>
          <p:spPr bwMode="auto">
            <a:xfrm>
              <a:off x="5967413" y="3835400"/>
              <a:ext cx="181768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ko-KR" sz="2400">
                  <a:solidFill>
                    <a:schemeClr val="accent2"/>
                  </a:solidFill>
                  <a:latin typeface="Tahoma" pitchFamily="34" charset="0"/>
                  <a:ea typeface="Batang" pitchFamily="18" charset="-127"/>
                </a:rPr>
                <a:t>Platikurtik</a:t>
              </a:r>
              <a:endParaRPr lang="en-US" sz="2400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45070" name="Line 17"/>
            <p:cNvSpPr>
              <a:spLocks noChangeShapeType="1"/>
            </p:cNvSpPr>
            <p:nvPr/>
          </p:nvSpPr>
          <p:spPr bwMode="auto">
            <a:xfrm flipH="1">
              <a:off x="6096000" y="4298950"/>
              <a:ext cx="554038" cy="665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KERUNCINGAN KURVA</a:t>
            </a:r>
            <a:br>
              <a:rPr lang="en-US" dirty="0" smtClean="0"/>
            </a:br>
            <a:r>
              <a:rPr lang="en-US" dirty="0" smtClean="0"/>
              <a:t>(RUMUS MOMEN)</a:t>
            </a:r>
            <a:endParaRPr lang="en-US" dirty="0"/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0274B-61D5-467C-98CE-EA1B9D37E1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391400" cy="48736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>
                <a:latin typeface="+mn-lt"/>
              </a:rPr>
              <a:t>Data Tunggal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sz="2400" dirty="0">
                <a:latin typeface="+mn-lt"/>
                <a:cs typeface="Times New Roman"/>
              </a:rPr>
              <a:t>α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koefisien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M</a:t>
            </a:r>
            <a:r>
              <a:rPr lang="en-US" sz="2400" baseline="-25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momen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ketiga</a:t>
            </a:r>
            <a:r>
              <a:rPr lang="en-US" sz="2400" dirty="0">
                <a:latin typeface="+mn-lt"/>
                <a:cs typeface="Times New Roman"/>
              </a:rPr>
              <a:t>, </a:t>
            </a:r>
            <a:r>
              <a:rPr lang="en-US" sz="2400" dirty="0" err="1">
                <a:latin typeface="+mn-lt"/>
                <a:cs typeface="Times New Roman"/>
              </a:rPr>
              <a:t>mengukur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kemencengan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S</a:t>
            </a:r>
            <a:r>
              <a:rPr lang="en-US" sz="2400" baseline="30000" dirty="0">
                <a:latin typeface="+mn-lt"/>
                <a:cs typeface="Times New Roman"/>
              </a:rPr>
              <a:t>4</a:t>
            </a:r>
            <a:r>
              <a:rPr lang="en-US" sz="2400" dirty="0">
                <a:latin typeface="+mn-lt"/>
                <a:cs typeface="Times New Roman"/>
              </a:rPr>
              <a:t>	=	</a:t>
            </a:r>
            <a:r>
              <a:rPr lang="en-US" sz="2400" dirty="0" err="1">
                <a:latin typeface="+mn-lt"/>
                <a:cs typeface="Times New Roman"/>
              </a:rPr>
              <a:t>simpangan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baku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n	=	</a:t>
            </a:r>
            <a:r>
              <a:rPr lang="en-US" sz="2400" dirty="0" err="1">
                <a:latin typeface="+mn-lt"/>
                <a:cs typeface="Times New Roman"/>
              </a:rPr>
              <a:t>banyaknya</a:t>
            </a:r>
            <a:r>
              <a:rPr lang="en-US" sz="2400" dirty="0">
                <a:latin typeface="+mn-lt"/>
                <a:cs typeface="Times New Roman"/>
              </a:rPr>
              <a:t> data </a:t>
            </a:r>
            <a:r>
              <a:rPr lang="en-US" sz="2400" dirty="0" err="1">
                <a:latin typeface="+mn-lt"/>
                <a:cs typeface="Times New Roman"/>
              </a:rPr>
              <a:t>pengamatan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X</a:t>
            </a:r>
            <a:r>
              <a:rPr lang="en-US" sz="2400" baseline="-25000" dirty="0">
                <a:latin typeface="+mn-lt"/>
                <a:cs typeface="Times New Roman"/>
              </a:rPr>
              <a:t>i</a:t>
            </a:r>
            <a:r>
              <a:rPr lang="en-US" sz="2400" dirty="0">
                <a:latin typeface="+mn-lt"/>
                <a:cs typeface="Times New Roman"/>
              </a:rPr>
              <a:t>	=	data </a:t>
            </a:r>
            <a:r>
              <a:rPr lang="en-US" sz="2400" dirty="0" err="1">
                <a:latin typeface="+mn-lt"/>
                <a:cs typeface="Times New Roman"/>
              </a:rPr>
              <a:t>frekuensi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ke-i</a:t>
            </a:r>
            <a:endParaRPr lang="en-US" sz="2400" dirty="0">
              <a:latin typeface="+mn-lt"/>
              <a:cs typeface="Times New Roman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sz="2400" dirty="0">
                <a:latin typeface="+mn-lt"/>
                <a:cs typeface="Times New Roman"/>
              </a:rPr>
              <a:t>	=	rata-rata </a:t>
            </a:r>
            <a:r>
              <a:rPr lang="en-US" sz="2400" dirty="0" err="1">
                <a:latin typeface="+mn-lt"/>
                <a:cs typeface="Times New Roman"/>
              </a:rPr>
              <a:t>hitung</a:t>
            </a:r>
            <a:r>
              <a:rPr lang="en-US" sz="2400" dirty="0">
                <a:latin typeface="+mn-lt"/>
                <a:cs typeface="Times New Roman"/>
              </a:rPr>
              <a:t> </a:t>
            </a:r>
            <a:r>
              <a:rPr lang="en-US" sz="2400" dirty="0" err="1">
                <a:latin typeface="+mn-lt"/>
                <a:cs typeface="Times New Roman"/>
              </a:rPr>
              <a:t>atau</a:t>
            </a:r>
            <a:r>
              <a:rPr lang="en-US" sz="2400" dirty="0">
                <a:latin typeface="+mn-lt"/>
                <a:cs typeface="Times New Roman"/>
              </a:rPr>
              <a:t> mean</a:t>
            </a:r>
            <a:endParaRPr lang="en-US" sz="2400" dirty="0"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2133600"/>
            <a:ext cx="449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76313" y="2209800"/>
          <a:ext cx="4254500" cy="990600"/>
        </p:xfrm>
        <a:graphic>
          <a:graphicData uri="http://schemas.openxmlformats.org/presentationml/2006/ole">
            <p:oleObj spid="_x0000_s26626" name="Equation" r:id="rId3" imgW="1854000" imgH="431640" progId="Equation.3">
              <p:embed/>
            </p:oleObj>
          </a:graphicData>
        </a:graphic>
      </p:graphicFrame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762000" y="5638800"/>
          <a:ext cx="323850" cy="381000"/>
        </p:xfrm>
        <a:graphic>
          <a:graphicData uri="http://schemas.openxmlformats.org/presentationml/2006/ole">
            <p:oleObj spid="_x0000_s26627" name="Equation" r:id="rId4" imgW="164957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KERUNCINGAN KURVA</a:t>
            </a:r>
            <a:br>
              <a:rPr lang="en-US" dirty="0" smtClean="0"/>
            </a:br>
            <a:r>
              <a:rPr lang="en-US" dirty="0" smtClean="0"/>
              <a:t>(RUMUS MOMEN)</a:t>
            </a:r>
            <a:endParaRPr lang="en-US" dirty="0"/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80AB-9DFC-429C-9CC1-A0BCD0315F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l-GR" dirty="0" smtClean="0">
                <a:cs typeface="Times New Roman"/>
              </a:rPr>
              <a:t>α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koefisien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M</a:t>
            </a:r>
            <a:r>
              <a:rPr lang="en-US" baseline="-25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momen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keempat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mengukur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kemencengan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S</a:t>
            </a:r>
            <a:r>
              <a:rPr lang="en-US" baseline="30000" dirty="0" smtClean="0">
                <a:cs typeface="Times New Roman"/>
              </a:rPr>
              <a:t>4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simpangan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baku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n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data </a:t>
            </a:r>
            <a:r>
              <a:rPr lang="en-US" dirty="0" err="1" smtClean="0">
                <a:cs typeface="Times New Roman"/>
              </a:rPr>
              <a:t>pengamatan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k	=	</a:t>
            </a:r>
            <a:r>
              <a:rPr lang="en-US" dirty="0" err="1" smtClean="0">
                <a:cs typeface="Times New Roman"/>
              </a:rPr>
              <a:t>banyaknya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err="1" smtClean="0">
                <a:cs typeface="Times New Roman"/>
              </a:rPr>
              <a:t>f</a:t>
            </a:r>
            <a:r>
              <a:rPr lang="en-US" baseline="-25000" dirty="0" err="1" smtClean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	=	</a:t>
            </a:r>
            <a:r>
              <a:rPr lang="en-US" dirty="0" err="1" smtClean="0">
                <a:cs typeface="Times New Roman"/>
              </a:rPr>
              <a:t>frekuensi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kelas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ke-i</a:t>
            </a:r>
            <a:endParaRPr lang="en-US" dirty="0" smtClean="0"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tabLst>
                <a:tab pos="804863" algn="l"/>
                <a:tab pos="1201738" algn="l"/>
              </a:tabLst>
              <a:defRPr/>
            </a:pPr>
            <a:r>
              <a:rPr lang="en-US" dirty="0" smtClean="0">
                <a:cs typeface="Times New Roman"/>
              </a:rPr>
              <a:t>	=	rata-rata </a:t>
            </a:r>
            <a:r>
              <a:rPr lang="en-US" dirty="0" err="1" smtClean="0">
                <a:cs typeface="Times New Roman"/>
              </a:rPr>
              <a:t>hitung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atau</a:t>
            </a:r>
            <a:r>
              <a:rPr lang="en-US" dirty="0" smtClean="0">
                <a:cs typeface="Times New Roman"/>
              </a:rPr>
              <a:t> mean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38200" y="2133600"/>
            <a:ext cx="4876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962025" y="2209800"/>
          <a:ext cx="4632325" cy="990600"/>
        </p:xfrm>
        <a:graphic>
          <a:graphicData uri="http://schemas.openxmlformats.org/presentationml/2006/ole">
            <p:oleObj spid="_x0000_s27650" name="Equation" r:id="rId3" imgW="2019240" imgH="431640" progId="Equation.3">
              <p:embed/>
            </p:oleObj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762000" y="5715000"/>
          <a:ext cx="323850" cy="381000"/>
        </p:xfrm>
        <a:graphic>
          <a:graphicData uri="http://schemas.openxmlformats.org/presentationml/2006/ole">
            <p:oleObj spid="_x0000_s27651" name="Equation" r:id="rId4" imgW="164957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KERUNCINGAN KURVA</a:t>
            </a:r>
            <a:br>
              <a:rPr lang="en-US" dirty="0" smtClean="0"/>
            </a:br>
            <a:r>
              <a:rPr lang="en-US" dirty="0" smtClean="0"/>
              <a:t>(RUMUS MOMEN)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z="3200" smtClean="0"/>
              <a:t>Jika </a:t>
            </a:r>
            <a:r>
              <a:rPr lang="el-GR" sz="32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&gt; 3, maka bentuk kurva leptokurtis (meruncing)</a:t>
            </a:r>
          </a:p>
          <a:p>
            <a:pPr algn="just" eaLnBrk="1" hangingPunct="1"/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3200" smtClean="0"/>
              <a:t>Jika </a:t>
            </a:r>
            <a:r>
              <a:rPr lang="el-GR" sz="32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= 3, maka bentuk kurva mesokurtis (normal)</a:t>
            </a:r>
          </a:p>
          <a:p>
            <a:pPr algn="just" eaLnBrk="1" hangingPunct="1"/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3200" smtClean="0"/>
              <a:t>Jika </a:t>
            </a:r>
            <a:r>
              <a:rPr lang="el-GR" sz="32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&lt; 3, maka bentuk kurva platikurtis (mendatar)</a:t>
            </a:r>
            <a:endParaRPr lang="en-US" sz="320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8A5E8-F9CC-4C8C-A65E-AC55A57206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(Range) :</a:t>
            </a:r>
          </a:p>
          <a:p>
            <a:pPr>
              <a:buNone/>
            </a:pPr>
            <a:r>
              <a:rPr lang="en-US" dirty="0" smtClean="0"/>
              <a:t>Range = </a:t>
            </a:r>
            <a:r>
              <a:rPr lang="en-US" dirty="0" err="1"/>
              <a:t>n</a:t>
            </a:r>
            <a:r>
              <a:rPr lang="en-US" dirty="0" err="1" smtClean="0"/>
              <a:t>ilai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r>
              <a:rPr lang="en-US" dirty="0" smtClean="0"/>
              <a:t>Range = 70 – 30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simpangan</a:t>
            </a:r>
            <a:r>
              <a:rPr lang="en-US" dirty="0" smtClean="0"/>
              <a:t> (RS)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667000"/>
            <a:ext cx="2971800" cy="8424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191000"/>
            <a:ext cx="7217833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514600"/>
            <a:ext cx="5320145" cy="1143000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114800"/>
            <a:ext cx="52578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Data : 50  40  30  60 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352800"/>
            <a:ext cx="8462356" cy="9144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(Range)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Range = UCB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– LCB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Range = 100,5 – 9,5 = 91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Simpangan</a:t>
            </a:r>
            <a:r>
              <a:rPr lang="en-US" dirty="0" smtClean="0"/>
              <a:t> Baku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514600"/>
            <a:ext cx="3276600" cy="1375672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berkelompok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905500"/>
            <a:ext cx="2667000" cy="9525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057400"/>
          <a:ext cx="7467600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(CM-X)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(CM-X)</a:t>
                      </a:r>
                      <a:r>
                        <a:rPr lang="en-US" dirty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</a:t>
                      </a:r>
                      <a:r>
                        <a:rPr lang="en-US" dirty="0" smtClean="0"/>
                        <a:t>.(CM-X)2</a:t>
                      </a: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-49.8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7440.12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1354.24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5416.96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2832.2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933.12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67.76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4620.8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795.24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4771.44</a:t>
                      </a:r>
                    </a:p>
                  </a:txBody>
                  <a:tcPr marL="9525" marR="9525" marT="9525" marB="0"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26082.4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645</Words>
  <Application>Microsoft Office PowerPoint</Application>
  <PresentationFormat>On-screen Show (4:3)</PresentationFormat>
  <Paragraphs>346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UKURAN DISPERSI</vt:lpstr>
      <vt:lpstr>Pengantar</vt:lpstr>
      <vt:lpstr>Data tidak berkelompok (1)</vt:lpstr>
      <vt:lpstr>Data tidak berkelompok (2)</vt:lpstr>
      <vt:lpstr>Data tidak berkelompok (3)</vt:lpstr>
      <vt:lpstr>Data tidak berkelompok (4)</vt:lpstr>
      <vt:lpstr>Data berkelompok (1)</vt:lpstr>
      <vt:lpstr>Data berkelompok (2)</vt:lpstr>
      <vt:lpstr>Data berkelompok (3)</vt:lpstr>
      <vt:lpstr>UKURAN KEMIRINGAN KURVA</vt:lpstr>
      <vt:lpstr>UKURAN KEMIRINGAN KURVA (RUMUS PEARSON)</vt:lpstr>
      <vt:lpstr>UKURAN KEMIRINGAN KURVA (RUMUS PEARSON)</vt:lpstr>
      <vt:lpstr>UKURAN KEMIRINGAN KURVA (RUMUS PEARSON)</vt:lpstr>
      <vt:lpstr>UKURAN KEMIRINGAN KURVA (RUMUS PEARSON)</vt:lpstr>
      <vt:lpstr>UKURAN KEMIRINGAN KURVA (RUMUS PEARSON)</vt:lpstr>
      <vt:lpstr>UKURAN KEMIRINGAN KURVA (RUMUS PEARSON)</vt:lpstr>
      <vt:lpstr>UKURAN KEMIRINGAN KURVA (RUMUS PEARSON)</vt:lpstr>
      <vt:lpstr>DERAJAT KEMIRINGAN KURVA (RUMUS PEARSON)</vt:lpstr>
      <vt:lpstr>UKURAN KERUNCINGAN KURVA</vt:lpstr>
      <vt:lpstr>UKURAN KERUNCINGAN KURVA</vt:lpstr>
      <vt:lpstr>UKURAN KERUNCINGAN KURVA</vt:lpstr>
      <vt:lpstr>UKURAN KERUNCINGAN KURVA (RUMUS MOMEN)</vt:lpstr>
      <vt:lpstr>UKURAN KERUNCINGAN KURVA (RUMUS MOMEN)</vt:lpstr>
      <vt:lpstr>UKURAN KERUNCINGAN KURVA (RUMUS MOMEN)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DISPERSI</dc:title>
  <dc:creator>Teknik Industri</dc:creator>
  <cp:lastModifiedBy>Teknik Industri</cp:lastModifiedBy>
  <cp:revision>6</cp:revision>
  <dcterms:created xsi:type="dcterms:W3CDTF">2012-10-17T01:20:57Z</dcterms:created>
  <dcterms:modified xsi:type="dcterms:W3CDTF">2012-10-17T06:29:44Z</dcterms:modified>
</cp:coreProperties>
</file>