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6" r:id="rId6"/>
    <p:sldId id="267" r:id="rId7"/>
    <p:sldId id="268" r:id="rId8"/>
    <p:sldId id="260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0849F-74C1-4FFF-B45C-6957B765B4B3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4A51B-DC18-42BA-A8D5-9C4ED6773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F8E2A-BB87-476C-80C3-E7146A0F92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7193B0-60C7-4A9F-8AF1-5DC2EB52BAC0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828800"/>
          </a:xfrm>
        </p:spPr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kewarganegaraan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2286016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</a:t>
            </a:r>
          </a:p>
          <a:p>
            <a:endParaRPr lang="en-US" sz="3200" b="1" dirty="0" smtClean="0"/>
          </a:p>
          <a:p>
            <a:endParaRPr lang="en-US" sz="3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3786182" y="266688"/>
            <a:ext cx="13890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3478130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SEKIAN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KU cINTA Indones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571480"/>
            <a:ext cx="36957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1831214"/>
            <a:ext cx="3143272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0" lvl="1" indent="-406400" algn="ctr">
              <a:buFont typeface="Wingdings" pitchFamily="2" charset="2"/>
              <a:buNone/>
              <a:defRPr/>
            </a:pPr>
            <a:r>
              <a:rPr lang="en-US" sz="2400" b="1" dirty="0" smtClean="0">
                <a:latin typeface="Book Antiqua" pitchFamily="18" charset="0"/>
              </a:rPr>
              <a:t>KESADARAN </a:t>
            </a:r>
            <a:r>
              <a:rPr lang="en-US" sz="2400" b="1" dirty="0">
                <a:latin typeface="Book Antiqua" pitchFamily="18" charset="0"/>
              </a:rPr>
              <a:t>MAHASISWA TENTANG PERLUNYA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PERSATUAN BANGSA &amp; KEUTUHAN TANAH AIR   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SERTA EKSISTENSI BANGSA &amp; NEGARA</a:t>
            </a:r>
          </a:p>
          <a:p>
            <a:pPr algn="ctr"/>
            <a:endParaRPr lang="en-US" sz="2400" dirty="0">
              <a:latin typeface="Book Antiqua" pitchFamily="18" charset="0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285720" y="1571612"/>
            <a:ext cx="6286544" cy="500066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7176" y="1668768"/>
            <a:ext cx="36433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/>
              <a:t>Pendidikan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Kewarganegaraan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berupaya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untuk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membekali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peserta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didik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pengetahuan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kemampuan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dasar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berkenaan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hubungan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antara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warga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sebagai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Pendidikan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Pendahuluan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Bela</a:t>
            </a:r>
            <a:r>
              <a:rPr lang="en-US" sz="2200" b="1" dirty="0" smtClean="0"/>
              <a:t> Negara agar </a:t>
            </a:r>
            <a:r>
              <a:rPr lang="en-US" sz="2200" b="1" dirty="0" err="1" smtClean="0"/>
              <a:t>menjadi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warga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dapat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diandalkan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oleh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bangsa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DASAR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4"/>
          </a:xfrm>
        </p:spPr>
        <p:txBody>
          <a:bodyPr>
            <a:normAutofit/>
          </a:bodyPr>
          <a:lstStyle/>
          <a:p>
            <a:pPr marL="182563" indent="-46038" algn="ctr">
              <a:buNone/>
            </a:pPr>
            <a:r>
              <a:rPr lang="en-US" sz="3200" b="1" dirty="0" err="1" smtClean="0"/>
              <a:t>Hak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kewajiban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 </a:t>
            </a:r>
            <a:r>
              <a:rPr lang="en-US" sz="3200" b="1" dirty="0" err="1" smtClean="0"/>
              <a:t>merupakan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kebutuhan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objektif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seluruh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dunia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karena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menyangkut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eksistensi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kehormatan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bangsa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negara</a:t>
            </a:r>
            <a:r>
              <a:rPr lang="en-US" sz="3200" b="1" dirty="0" smtClean="0"/>
              <a:t>. </a:t>
            </a:r>
          </a:p>
          <a:p>
            <a:pPr algn="ctr"/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4786322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UUD 1945</a:t>
            </a:r>
            <a:endParaRPr lang="en-US" sz="4800" b="1" dirty="0"/>
          </a:p>
        </p:txBody>
      </p:sp>
      <p:sp>
        <p:nvSpPr>
          <p:cNvPr id="5" name="Notched Right Arrow 4"/>
          <p:cNvSpPr/>
          <p:nvPr/>
        </p:nvSpPr>
        <p:spPr>
          <a:xfrm rot="5400000">
            <a:off x="4214810" y="3857628"/>
            <a:ext cx="857256" cy="9286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PASAL 30 UUD 1945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314" y="1657730"/>
            <a:ext cx="88582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8025" indent="-708025">
              <a:buAutoNum type="arabicParenBoth"/>
            </a:pP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TIAP-TIAP WARGA NEGARA BERHAK DAN WAJIB IKUT SERTA DALAM USAHA PEMBELAAN NEGARA</a:t>
            </a:r>
          </a:p>
          <a:p>
            <a:pPr marL="708025" indent="-708025">
              <a:buAutoNum type="arabicParenBoth"/>
            </a:pPr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708025" indent="-708025">
              <a:buFontTx/>
              <a:buAutoNum type="arabicParenBoth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SYARAT-SYARAT TENTANG PEMBELAAN DIATUR DENGAN UNDANG-UNDANG</a:t>
            </a:r>
          </a:p>
          <a:p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RUMUSAN PERUBAHAN/AMANDEMEN</a:t>
            </a:r>
          </a:p>
          <a:p>
            <a:endParaRPr lang="en-US" sz="10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USAHA PERTAHANAN DAN KEAMANAN NEGARA DILAKSANAKAN MELALUI SISTEM PERTAHANAN DAN KEAMANAN RAKYAT SEMESTA OLEH TENTARA NASIONAL INDONESIA DAN KEPOLISIAN NEGARA REPUBLIK INDONESIA, SEBAGAI KEKUATAN UTAMA, DAN RAKYAT, SEBAGAI KEKUATAN PENDUKUNG.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CA" sz="2800" dirty="0" smtClean="0">
                <a:effectLst/>
              </a:rPr>
              <a:t>KEIKUTSERTAAN WARGA NEGARA DALAM UPAYA BELA NEGARA MELALUI :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en-US" sz="2800" dirty="0">
              <a:effectLst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42868" y="1357298"/>
            <a:ext cx="871541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0000"/>
                </a:solidFill>
              </a:rPr>
              <a:t>Pendidikan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r>
              <a:rPr lang="en-CA" sz="2800" b="1" dirty="0" err="1" smtClean="0">
                <a:solidFill>
                  <a:srgbClr val="FF0000"/>
                </a:solidFill>
              </a:rPr>
              <a:t>kewarganegaraan</a:t>
            </a:r>
            <a:endParaRPr lang="en-CA" sz="2800" b="1" dirty="0" smtClean="0">
              <a:solidFill>
                <a:srgbClr val="FF00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Pelatihan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>
                <a:solidFill>
                  <a:srgbClr val="00B050"/>
                </a:solidFill>
              </a:rPr>
              <a:t>dasar</a:t>
            </a:r>
            <a:r>
              <a:rPr lang="en-CA" sz="2800" b="1" dirty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kemiliteran</a:t>
            </a:r>
            <a:endParaRPr lang="en-CA" sz="2800" b="1" dirty="0" smtClean="0">
              <a:solidFill>
                <a:srgbClr val="00B05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secara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wajib</a:t>
            </a:r>
            <a:endParaRPr lang="en-CA" sz="2800" b="1" dirty="0"/>
          </a:p>
          <a:p>
            <a:pPr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FF00"/>
                </a:solidFill>
              </a:rPr>
              <a:t>Pengabdian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sebagai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praja</a:t>
            </a:r>
            <a:r>
              <a:rPr lang="en-CA" sz="2800" b="1" dirty="0" smtClean="0">
                <a:solidFill>
                  <a:srgbClr val="FFFF00"/>
                </a:solidFill>
              </a:rPr>
              <a:t> TNI </a:t>
            </a:r>
            <a:endParaRPr lang="en-CA" sz="2800" b="1" dirty="0">
              <a:solidFill>
                <a:srgbClr val="FFFF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CA" sz="2800" b="1" dirty="0" err="1">
                <a:solidFill>
                  <a:srgbClr val="FFFF00"/>
                </a:solidFill>
              </a:rPr>
              <a:t>s</a:t>
            </a:r>
            <a:r>
              <a:rPr lang="en-CA" sz="2800" b="1" dirty="0" err="1" smtClean="0">
                <a:solidFill>
                  <a:srgbClr val="FFFF00"/>
                </a:solidFill>
              </a:rPr>
              <a:t>ecara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Sukarela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atau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Wajib</a:t>
            </a:r>
            <a:endParaRPr lang="en-CA" sz="2800" b="1" dirty="0" smtClean="0">
              <a:solidFill>
                <a:srgbClr val="FFFF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F0"/>
                </a:solidFill>
              </a:rPr>
              <a:t>                                 </a:t>
            </a:r>
            <a:r>
              <a:rPr lang="en-CA" sz="2800" b="1" dirty="0" err="1" smtClean="0">
                <a:solidFill>
                  <a:srgbClr val="00B0F0"/>
                </a:solidFill>
              </a:rPr>
              <a:t>Pengabdian</a:t>
            </a:r>
            <a:r>
              <a:rPr lang="en-CA" sz="2800" b="1" dirty="0" smtClean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sesuai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dengan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 smtClean="0">
                <a:solidFill>
                  <a:srgbClr val="00B0F0"/>
                </a:solidFill>
              </a:rPr>
              <a:t>profesi</a:t>
            </a:r>
            <a:endParaRPr lang="en-CA" sz="2800" b="1" dirty="0">
              <a:solidFill>
                <a:srgbClr val="00B0F0"/>
              </a:solidFill>
            </a:endParaRPr>
          </a:p>
        </p:txBody>
      </p:sp>
      <p:pic>
        <p:nvPicPr>
          <p:cNvPr id="6" name="Picture 19" descr="opm ko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704" y="5169230"/>
            <a:ext cx="215390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Pramuk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142984"/>
            <a:ext cx="2259989" cy="159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rajuri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4000504"/>
            <a:ext cx="2286003" cy="1714502"/>
          </a:xfrm>
          <a:prstGeom prst="rect">
            <a:avLst/>
          </a:prstGeom>
        </p:spPr>
      </p:pic>
      <p:pic>
        <p:nvPicPr>
          <p:cNvPr id="9" name="Picture 8" descr="Siti Wami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0100" y="2010351"/>
            <a:ext cx="1285884" cy="1990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en-US" dirty="0" smtClean="0"/>
              <a:t>"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padamu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“…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--John F. Kennedy--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Keterlibatan warga negara sipil dalam Bela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571612"/>
            <a:ext cx="8686800" cy="4709160"/>
          </a:xfrm>
        </p:spPr>
        <p:txBody>
          <a:bodyPr>
            <a:noAutofit/>
          </a:bodyPr>
          <a:lstStyle/>
          <a:p>
            <a:pPr lvl="0"/>
            <a:r>
              <a:rPr lang="it-IT" sz="2400" b="1" dirty="0" smtClean="0"/>
              <a:t>meningkatkan kesadaran berbangsa &amp; bernegara, dgn menghayati arti demokrasi dgn menghargai perbedaan pendapat tanpa menimbulakan permusuhan serta tidak memaksakan kehendak</a:t>
            </a:r>
            <a:endParaRPr lang="en-US" sz="2400" b="1" dirty="0" smtClean="0"/>
          </a:p>
          <a:p>
            <a:pPr lvl="0"/>
            <a:r>
              <a:rPr lang="it-IT" sz="2400" b="1" dirty="0" smtClean="0"/>
              <a:t>menanamkan kecintaan thdp tanah air,  melalui pengabdian yg tulus kpd masyarakat</a:t>
            </a:r>
            <a:endParaRPr lang="en-US" sz="2400" b="1" dirty="0" smtClean="0"/>
          </a:p>
          <a:p>
            <a:pPr lvl="0"/>
            <a:r>
              <a:rPr lang="en-US" sz="2400" b="1" dirty="0" err="1" smtClean="0"/>
              <a:t>berperan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memajukan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berkarya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nyata</a:t>
            </a:r>
            <a:r>
              <a:rPr lang="en-US" sz="2400" b="1" dirty="0" smtClean="0"/>
              <a:t>   (</a:t>
            </a:r>
            <a:r>
              <a:rPr lang="en-US" sz="2400" b="1" dirty="0" err="1" smtClean="0"/>
              <a:t>bukan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retorika</a:t>
            </a:r>
            <a:r>
              <a:rPr lang="en-US" sz="2400" b="1" dirty="0" smtClean="0"/>
              <a:t>)</a:t>
            </a:r>
          </a:p>
          <a:p>
            <a:pPr lvl="0"/>
            <a:r>
              <a:rPr lang="en-US" sz="2400" b="1" dirty="0" err="1" smtClean="0"/>
              <a:t>meningkatkan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kesadaran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undang-undang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menjunjung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 HAM</a:t>
            </a:r>
          </a:p>
          <a:p>
            <a:pPr lvl="0"/>
            <a:r>
              <a:rPr lang="en-US" sz="2400" b="1" dirty="0" err="1" smtClean="0"/>
              <a:t>pembekalan</a:t>
            </a:r>
            <a:r>
              <a:rPr lang="en-US" sz="2400" b="1" dirty="0" smtClean="0"/>
              <a:t> mental spiritual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dpt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menangkal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tdk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dgn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norma-norma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Indonesia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ami Bangsa Indonesi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4282" y="214290"/>
            <a:ext cx="2714644" cy="3076596"/>
          </a:xfrm>
        </p:spPr>
      </p:pic>
      <p:sp>
        <p:nvSpPr>
          <p:cNvPr id="8" name="TextBox 7"/>
          <p:cNvSpPr txBox="1"/>
          <p:nvPr/>
        </p:nvSpPr>
        <p:spPr>
          <a:xfrm>
            <a:off x="214282" y="3687079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effectLst/>
                <a:latin typeface="Tahoma" pitchFamily="34" charset="0"/>
              </a:rPr>
              <a:t>Adalah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 yang </a:t>
            </a:r>
            <a:r>
              <a:rPr lang="en-US" sz="2800" b="1" dirty="0" err="1" smtClean="0">
                <a:effectLst/>
                <a:latin typeface="Tahoma" pitchFamily="34" charset="0"/>
              </a:rPr>
              <a:t>beragam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berpadu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dalam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satu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kesatuan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Bahasa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dan</a:t>
            </a:r>
            <a:r>
              <a:rPr lang="en-US" sz="2800" b="1" dirty="0" smtClean="0">
                <a:effectLst/>
                <a:latin typeface="Tahoma" pitchFamily="34" charset="0"/>
              </a:rPr>
              <a:t> Tanah Air</a:t>
            </a:r>
            <a:br>
              <a:rPr lang="en-US" sz="2800" b="1" dirty="0" smtClean="0">
                <a:effectLst/>
                <a:latin typeface="Tahoma" pitchFamily="34" charset="0"/>
              </a:rPr>
            </a:b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285728"/>
            <a:ext cx="55721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Merupakan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kumpulan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berbagai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individu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yang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memiliki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ikatan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kesamaan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Filosofis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Pancasila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Pandangan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Wawasan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Nusantara/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Wanus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Tujuan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Cita-Cita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Tunas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1" name="Text Box 6" descr="Water droplets"/>
          <p:cNvSpPr txBox="1">
            <a:spLocks noChangeArrowheads="1"/>
          </p:cNvSpPr>
          <p:nvPr/>
        </p:nvSpPr>
        <p:spPr bwMode="auto">
          <a:xfrm>
            <a:off x="357158" y="4786322"/>
            <a:ext cx="8429684" cy="1815882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Kami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bangga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bahwa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dunia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menyebut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sebagai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AIR. 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terdiri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dan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Air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152400"/>
            <a:ext cx="8458200" cy="63246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43" name="Picture 3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457200" y="16002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" y="3810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865188" y="2605088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736600" y="2401888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3074988" y="2676525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4625975" y="2998788"/>
            <a:ext cx="1257300" cy="1309687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978400" y="3381375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2476500" y="4370388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2706688" y="4256088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67388" y="4725988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4700588" y="4827588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5386388" y="4659313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5541963" y="2871788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5807075" y="3578225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6543675" y="3325813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7342188" y="3351213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6376988" y="4354513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7131050" y="4176713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824788" y="3135313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367588" y="3211513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129588" y="2830513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05788" y="22971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8358188" y="2601913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57200" y="228600"/>
            <a:ext cx="8458200" cy="13716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295400" y="2286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62000" y="762000"/>
            <a:ext cx="7696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DASAR HUKUM : TZMKO 1939. NO.442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33388" y="4508500"/>
            <a:ext cx="990600" cy="379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  <p:pic>
        <p:nvPicPr>
          <p:cNvPr id="10271" name="Picture 31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2" name="Freeform 32"/>
          <p:cNvSpPr>
            <a:spLocks/>
          </p:cNvSpPr>
          <p:nvPr/>
        </p:nvSpPr>
        <p:spPr bwMode="auto">
          <a:xfrm>
            <a:off x="1017588" y="2644775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889000" y="2441575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3227388" y="2716213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>
            <a:off x="4778375" y="3038475"/>
            <a:ext cx="1257300" cy="1309688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Freeform 36"/>
          <p:cNvSpPr>
            <a:spLocks/>
          </p:cNvSpPr>
          <p:nvPr/>
        </p:nvSpPr>
        <p:spPr bwMode="auto">
          <a:xfrm>
            <a:off x="5130800" y="3421063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Freeform 37"/>
          <p:cNvSpPr>
            <a:spLocks/>
          </p:cNvSpPr>
          <p:nvPr/>
        </p:nvSpPr>
        <p:spPr bwMode="auto">
          <a:xfrm>
            <a:off x="2628900" y="4410075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Freeform 38"/>
          <p:cNvSpPr>
            <a:spLocks/>
          </p:cNvSpPr>
          <p:nvPr/>
        </p:nvSpPr>
        <p:spPr bwMode="auto">
          <a:xfrm>
            <a:off x="2859088" y="4295775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5919788" y="4765675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Freeform 40"/>
          <p:cNvSpPr>
            <a:spLocks/>
          </p:cNvSpPr>
          <p:nvPr/>
        </p:nvSpPr>
        <p:spPr bwMode="auto">
          <a:xfrm>
            <a:off x="4852988" y="4867275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Freeform 41"/>
          <p:cNvSpPr>
            <a:spLocks/>
          </p:cNvSpPr>
          <p:nvPr/>
        </p:nvSpPr>
        <p:spPr bwMode="auto">
          <a:xfrm>
            <a:off x="5538788" y="4699000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Freeform 42"/>
          <p:cNvSpPr>
            <a:spLocks/>
          </p:cNvSpPr>
          <p:nvPr/>
        </p:nvSpPr>
        <p:spPr bwMode="auto">
          <a:xfrm>
            <a:off x="5694363" y="2911475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Freeform 43"/>
          <p:cNvSpPr>
            <a:spLocks/>
          </p:cNvSpPr>
          <p:nvPr/>
        </p:nvSpPr>
        <p:spPr bwMode="auto">
          <a:xfrm>
            <a:off x="5959475" y="3617913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Freeform 44"/>
          <p:cNvSpPr>
            <a:spLocks/>
          </p:cNvSpPr>
          <p:nvPr/>
        </p:nvSpPr>
        <p:spPr bwMode="auto">
          <a:xfrm>
            <a:off x="6696075" y="3365500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Freeform 45"/>
          <p:cNvSpPr>
            <a:spLocks/>
          </p:cNvSpPr>
          <p:nvPr/>
        </p:nvSpPr>
        <p:spPr bwMode="auto">
          <a:xfrm>
            <a:off x="7494588" y="3390900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Freeform 46"/>
          <p:cNvSpPr>
            <a:spLocks/>
          </p:cNvSpPr>
          <p:nvPr/>
        </p:nvSpPr>
        <p:spPr bwMode="auto">
          <a:xfrm>
            <a:off x="6529388" y="4394200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Freeform 47"/>
          <p:cNvSpPr>
            <a:spLocks/>
          </p:cNvSpPr>
          <p:nvPr/>
        </p:nvSpPr>
        <p:spPr bwMode="auto">
          <a:xfrm>
            <a:off x="7283450" y="4216400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7672388" y="3175000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519988" y="32512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977188" y="28702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8358188" y="233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2" name="AutoShape 52"/>
          <p:cNvSpPr>
            <a:spLocks noChangeArrowheads="1"/>
          </p:cNvSpPr>
          <p:nvPr/>
        </p:nvSpPr>
        <p:spPr bwMode="auto">
          <a:xfrm>
            <a:off x="8510588" y="2641600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457200" y="228600"/>
            <a:ext cx="8382000" cy="1219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1447800" y="268288"/>
            <a:ext cx="723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914400" y="801688"/>
            <a:ext cx="76962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bg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DASAR HUKUM : TZMKO 1939. NO.442</a:t>
            </a: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85788" y="4548188"/>
            <a:ext cx="990600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</TotalTime>
  <Words>395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Pendidikan  kewarganegaraan</vt:lpstr>
      <vt:lpstr>PENGERTIAN</vt:lpstr>
      <vt:lpstr>DASAR</vt:lpstr>
      <vt:lpstr>PASAL 30 UUD 1945</vt:lpstr>
      <vt:lpstr>KEIKUTSERTAAN WARGA NEGARA DALAM UPAYA BELA NEGARA MELALUI : </vt:lpstr>
      <vt:lpstr>"Jangan tanyakan apa yang diberikan negara padamu, tapi apa yang kamu berikan padanya“…                                                                                                                                                                                                                                            --John F. Kennedy-- </vt:lpstr>
      <vt:lpstr>Keterlibatan warga negara sipil dalam Bela Negara</vt:lpstr>
      <vt:lpstr>Slide 8</vt:lpstr>
      <vt:lpstr>Slide 9</vt:lpstr>
      <vt:lpstr>Slide 10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 kewarganegaraan</dc:title>
  <dc:creator>Valued Acer Customer</dc:creator>
  <cp:lastModifiedBy>Valued Acer Customer</cp:lastModifiedBy>
  <cp:revision>27</cp:revision>
  <dcterms:created xsi:type="dcterms:W3CDTF">2011-02-21T17:00:41Z</dcterms:created>
  <dcterms:modified xsi:type="dcterms:W3CDTF">2011-10-11T05:55:38Z</dcterms:modified>
</cp:coreProperties>
</file>