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00"/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66" d="100"/>
          <a:sy n="66" d="100"/>
        </p:scale>
        <p:origin x="-930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4158B-4719-4ADC-BF76-13E3274696C1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56CB6-9D2E-4A33-985F-E4A83DF46F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95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4DB7E-270C-469C-920F-3A5A7619D942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D60F2-CA27-46E3-BC2F-E95BBB655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6A2E7-C18C-4EC8-B10B-DCBEFC635155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13AD5-05E1-4A30-8F94-2A38B7BE5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1E1CF-CA9E-4E81-BC87-7769CC9CBCD5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543DC-DB67-47B7-A097-1B586DAE5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F49D7-5EE2-4BC3-B371-B2C2ED78022C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D7584-83D9-4377-A464-9E7EF5A54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A631F-0DA3-4BE4-A66B-4D7386EB4324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91654-EECD-43AC-94DF-5D43CAC44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57EED-DC22-4EF7-B7EF-A32B6BBD512A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93AB8-1BCE-4331-A582-3ABAAB32A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FF383-A26A-4A80-9136-B7C87C33C7FA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D8A1-286D-44AA-B75C-7CD2B60FD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843F9-6958-400E-A8B8-7334F0E61C3F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69308-BFEB-4937-923E-9762D12BC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27180-A232-42C4-9744-2007F65FADFF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4E8E-54E4-47BA-ACB6-740E9DF4E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3867-C612-4EF0-9BDA-001572891D54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536F-DED5-4D99-96BE-242420FC9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2B549-99EF-4329-80FD-0603222232C7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1E58B-D8F2-4B5B-9121-74BC86060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fld id="{2E2C1711-F207-4299-BD13-1F9EA60B742A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4DBDEF07-0663-4EA1-94F7-A1DB0F8D8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SUMBER-SUMBER HUKUM ADMINISTRASI NEGARA</a:t>
            </a:r>
            <a:endParaRPr lang="en-US" sz="2800" b="1" dirty="0" smtClean="0">
              <a:solidFill>
                <a:srgbClr val="FFFF00"/>
              </a:solidFill>
              <a:latin typeface="Bodoni MT Black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19200" y="4648200"/>
            <a:ext cx="6858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b="1" dirty="0">
                <a:solidFill>
                  <a:srgbClr val="00FF00"/>
                </a:solidFill>
                <a:latin typeface="Bodoni MT Black" pitchFamily="18" charset="0"/>
              </a:rPr>
              <a:t>DISAMPAIKAN  </a:t>
            </a:r>
            <a:r>
              <a:rPr lang="sv-SE" b="1" dirty="0" smtClean="0">
                <a:solidFill>
                  <a:srgbClr val="00FF00"/>
                </a:solidFill>
                <a:latin typeface="Bodoni MT Black" pitchFamily="18" charset="0"/>
              </a:rPr>
              <a:t>Pada  Mata Kuliah </a:t>
            </a:r>
          </a:p>
          <a:p>
            <a:pPr algn="ctr"/>
            <a:r>
              <a:rPr lang="sv-SE" b="1" dirty="0" smtClean="0">
                <a:solidFill>
                  <a:srgbClr val="00FF00"/>
                </a:solidFill>
                <a:latin typeface="Bodoni MT Black" pitchFamily="18" charset="0"/>
              </a:rPr>
              <a:t>Hukum Tata Pemerintahan</a:t>
            </a:r>
            <a:endParaRPr lang="sv-SE" b="1" dirty="0">
              <a:solidFill>
                <a:srgbClr val="00FF00"/>
              </a:solidFill>
              <a:latin typeface="Bodoni MT Black" pitchFamily="18" charset="0"/>
            </a:endParaRPr>
          </a:p>
          <a:p>
            <a:pPr algn="ctr"/>
            <a:r>
              <a:rPr lang="sv-SE" sz="2400" dirty="0" smtClean="0">
                <a:solidFill>
                  <a:srgbClr val="00FF00"/>
                </a:solidFill>
                <a:latin typeface="Cooper Black" pitchFamily="18" charset="0"/>
              </a:rPr>
              <a:t>Oleh : Tatik Rohmawati, S.IP.,M.Si.</a:t>
            </a:r>
            <a:endParaRPr lang="en-US" sz="2400" dirty="0">
              <a:solidFill>
                <a:srgbClr val="00FF00"/>
              </a:solidFill>
              <a:latin typeface="Cooper Black" pitchFamily="18" charset="0"/>
            </a:endParaRPr>
          </a:p>
        </p:txBody>
      </p:sp>
      <p:pic>
        <p:nvPicPr>
          <p:cNvPr id="2054" name="Picture 6" descr="Gedung-DPR-RI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1"/>
            <a:ext cx="5645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2F26FC-4FBD-419F-8D4C-FED6DA2D5323}" type="datetime1">
              <a:rPr lang="en-US" sz="1100" smtClean="0">
                <a:solidFill>
                  <a:schemeClr val="bg1"/>
                </a:solidFill>
              </a:rPr>
              <a:pPr>
                <a:defRPr/>
              </a:pPr>
              <a:t>10/13/2015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z="1100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100" dirty="0" err="1" smtClean="0">
                <a:solidFill>
                  <a:schemeClr val="bg1"/>
                </a:solidFill>
              </a:rPr>
              <a:t>HandOut</a:t>
            </a:r>
            <a:r>
              <a:rPr lang="en-US" sz="1100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sz="1100" dirty="0" smtClean="0">
                <a:solidFill>
                  <a:schemeClr val="bg1"/>
                </a:solidFill>
              </a:rPr>
              <a:t>By </a:t>
            </a:r>
            <a:r>
              <a:rPr lang="en-US" sz="1100" dirty="0" err="1" smtClean="0">
                <a:solidFill>
                  <a:schemeClr val="bg1"/>
                </a:solidFill>
              </a:rPr>
              <a:t>Tatik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Rohmawati</a:t>
            </a:r>
            <a:r>
              <a:rPr lang="en-US" sz="1100" dirty="0" smtClean="0">
                <a:solidFill>
                  <a:schemeClr val="bg1"/>
                </a:solidFill>
              </a:rPr>
              <a:t>, </a:t>
            </a:r>
            <a:r>
              <a:rPr lang="en-US" sz="1100" dirty="0" err="1" smtClean="0">
                <a:solidFill>
                  <a:schemeClr val="bg1"/>
                </a:solidFill>
              </a:rPr>
              <a:t>S.IP.,M.Si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914400"/>
          </a:xfrm>
        </p:spPr>
        <p:txBody>
          <a:bodyPr/>
          <a:lstStyle/>
          <a:p>
            <a:pPr lvl="0" eaLnBrk="1" hangingPunct="1"/>
            <a:r>
              <a:rPr lang="en-US" sz="2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PENGERTIAN SUMBER HUKUM</a:t>
            </a:r>
            <a:r>
              <a:rPr lang="en-US" sz="2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</a:br>
            <a:r>
              <a:rPr lang="sv-SE" sz="2300" dirty="0" smtClean="0">
                <a:solidFill>
                  <a:srgbClr val="FFFF00"/>
                </a:solidFill>
                <a:latin typeface="Bodoni MT Black" pitchFamily="18" charset="0"/>
              </a:rPr>
              <a:t> </a:t>
            </a:r>
            <a:endParaRPr lang="en-US" sz="2300" dirty="0" smtClean="0">
              <a:solidFill>
                <a:srgbClr val="FFFF00"/>
              </a:solidFill>
              <a:latin typeface="Bodoni MT Black" pitchFamily="18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1219200"/>
            <a:ext cx="8534400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v-SE" sz="2500" b="1" i="1" dirty="0">
                <a:solidFill>
                  <a:srgbClr val="FFFF00"/>
                </a:solidFill>
              </a:rPr>
              <a:t>  </a:t>
            </a:r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hukum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adalah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dijadikan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bahan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untuk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penyusunan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peraturan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perundang-undangan</a:t>
            </a:r>
            <a:r>
              <a:rPr lang="en-US" sz="2800" dirty="0">
                <a:solidFill>
                  <a:srgbClr val="FFFF00"/>
                </a:solidFill>
              </a:rPr>
              <a:t>. </a:t>
            </a:r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terdiri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atas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sv-SE" sz="2500" b="1" dirty="0" smtClean="0">
                <a:solidFill>
                  <a:srgbClr val="FFFF00"/>
                </a:solidFill>
              </a:rPr>
              <a:t>:</a:t>
            </a:r>
            <a:r>
              <a:rPr lang="en-US" sz="2500" b="1" dirty="0" smtClean="0">
                <a:solidFill>
                  <a:srgbClr val="FFFF00"/>
                </a:solidFill>
              </a:rPr>
              <a:t> </a:t>
            </a:r>
            <a:endParaRPr lang="en-US" sz="2500" b="1" dirty="0">
              <a:solidFill>
                <a:srgbClr val="FFFF00"/>
              </a:solidFill>
            </a:endParaRPr>
          </a:p>
          <a:p>
            <a:pPr algn="l"/>
            <a:endParaRPr lang="en-US" sz="2500" b="1" dirty="0">
              <a:solidFill>
                <a:srgbClr val="FFFF00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Sumber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hukum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dasar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nasional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adalah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pancasila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sebagaimana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tertulis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dalam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Pembukaan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Undang-Undang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Dasar</a:t>
            </a:r>
            <a:r>
              <a:rPr lang="en-US" dirty="0">
                <a:solidFill>
                  <a:srgbClr val="FFFF00"/>
                </a:solidFill>
              </a:rPr>
              <a:t> 1945,yaitu </a:t>
            </a:r>
            <a:r>
              <a:rPr lang="en-US" dirty="0" err="1">
                <a:solidFill>
                  <a:srgbClr val="FFFF00"/>
                </a:solidFill>
              </a:rPr>
              <a:t>Ketuhanan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Maha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Esa,Kemanusiaan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adil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beradab,Persatuan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Indonesia,dan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Kerakyatan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dipimpin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oleh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hikmat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kebijaksanaan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dalam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permusywratan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perwakilan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serta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dengan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mewujudkan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suatu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keadilan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bagi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seluruh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rakyat</a:t>
            </a:r>
            <a:r>
              <a:rPr lang="en-US" dirty="0">
                <a:solidFill>
                  <a:srgbClr val="FFFF00"/>
                </a:solidFill>
              </a:rPr>
              <a:t> Indonesia,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Batang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Tubuh</a:t>
            </a:r>
            <a:r>
              <a:rPr lang="en-US" dirty="0">
                <a:solidFill>
                  <a:srgbClr val="FFFF00"/>
                </a:solidFill>
              </a:rPr>
              <a:t> UUD </a:t>
            </a:r>
            <a:r>
              <a:rPr lang="en-US" dirty="0" smtClean="0">
                <a:solidFill>
                  <a:srgbClr val="FFFF00"/>
                </a:solidFill>
              </a:rPr>
              <a:t>1945.</a:t>
            </a:r>
          </a:p>
          <a:p>
            <a:pPr marL="342900" lvl="0" indent="-342900" algn="just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Sumber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hukum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Indonesia </a:t>
            </a:r>
            <a:r>
              <a:rPr lang="en-US" dirty="0" err="1">
                <a:solidFill>
                  <a:srgbClr val="FFFF00"/>
                </a:solidFill>
              </a:rPr>
              <a:t>adalah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segala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sesuatu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memiliki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sifat</a:t>
            </a:r>
            <a:r>
              <a:rPr lang="en-US" dirty="0">
                <a:solidFill>
                  <a:srgbClr val="FFFF00"/>
                </a:solidFill>
              </a:rPr>
              <a:t> normative yang </a:t>
            </a:r>
            <a:r>
              <a:rPr lang="en-US" dirty="0" err="1">
                <a:solidFill>
                  <a:srgbClr val="FFFF00"/>
                </a:solidFill>
              </a:rPr>
              <a:t>dapat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dijadikan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tempat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berpijak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bagi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tempat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memperoleh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informasi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tentang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sistem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hukum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yang </a:t>
            </a:r>
            <a:r>
              <a:rPr lang="en-US" dirty="0" err="1">
                <a:solidFill>
                  <a:srgbClr val="FFFF00"/>
                </a:solidFill>
              </a:rPr>
              <a:t>berlaku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</a:t>
            </a:r>
            <a:r>
              <a:rPr lang="en-US" dirty="0">
                <a:solidFill>
                  <a:srgbClr val="FFFF00"/>
                </a:solidFill>
              </a:rPr>
              <a:t> Indonesia. </a:t>
            </a:r>
            <a:r>
              <a:rPr lang="en-US" dirty="0" err="1">
                <a:solidFill>
                  <a:srgbClr val="FFFF00"/>
                </a:solidFill>
              </a:rPr>
              <a:t>Sumber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hukum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</a:t>
            </a:r>
            <a:r>
              <a:rPr lang="en-US" dirty="0">
                <a:solidFill>
                  <a:srgbClr val="FFFF00"/>
                </a:solidFill>
              </a:rPr>
              <a:t> Indonesia </a:t>
            </a:r>
            <a:r>
              <a:rPr lang="en-US" dirty="0" err="1">
                <a:solidFill>
                  <a:srgbClr val="FFFF00"/>
                </a:solidFill>
              </a:rPr>
              <a:t>adalah</a:t>
            </a:r>
            <a:r>
              <a:rPr lang="en-US" dirty="0">
                <a:solidFill>
                  <a:srgbClr val="FFFF00"/>
                </a:solidFill>
              </a:rPr>
              <a:t> UUD 1945, UU, </a:t>
            </a:r>
            <a:r>
              <a:rPr lang="en-US" dirty="0" err="1">
                <a:solidFill>
                  <a:srgbClr val="FFFF00"/>
                </a:solidFill>
              </a:rPr>
              <a:t>Traktat</a:t>
            </a:r>
            <a:r>
              <a:rPr lang="en-US" dirty="0">
                <a:solidFill>
                  <a:srgbClr val="FFFF00"/>
                </a:solidFill>
              </a:rPr>
              <a:t>/Treaty, </a:t>
            </a:r>
            <a:r>
              <a:rPr lang="en-US" dirty="0" err="1">
                <a:solidFill>
                  <a:srgbClr val="FFFF00"/>
                </a:solidFill>
              </a:rPr>
              <a:t>Doktrin</a:t>
            </a:r>
            <a:r>
              <a:rPr lang="en-US" dirty="0">
                <a:solidFill>
                  <a:srgbClr val="FFFF00"/>
                </a:solidFill>
              </a:rPr>
              <a:t> (</a:t>
            </a:r>
            <a:r>
              <a:rPr lang="en-US" dirty="0" err="1">
                <a:solidFill>
                  <a:srgbClr val="FFFF00"/>
                </a:solidFill>
              </a:rPr>
              <a:t>Pendapat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ahli</a:t>
            </a:r>
            <a:r>
              <a:rPr lang="en-US" dirty="0">
                <a:solidFill>
                  <a:srgbClr val="FFFF00"/>
                </a:solidFill>
              </a:rPr>
              <a:t> hokum)</a:t>
            </a:r>
            <a:endParaRPr lang="en-US" b="1" dirty="0">
              <a:solidFill>
                <a:srgbClr val="FFFF00"/>
              </a:solidFill>
            </a:endParaRPr>
          </a:p>
          <a:p>
            <a:pPr algn="l"/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8F1291-9048-4F68-B2E7-79C8300496FA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10/13/2015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D7584-83D9-4377-A464-9E7EF5A547B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85344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i="1" dirty="0">
                <a:solidFill>
                  <a:srgbClr val="FFFF00"/>
                </a:solidFill>
              </a:rPr>
              <a:t>  </a:t>
            </a:r>
            <a:r>
              <a:rPr lang="en-US" sz="2800" b="1" dirty="0" err="1">
                <a:solidFill>
                  <a:srgbClr val="FFFF00"/>
                </a:solidFill>
              </a:rPr>
              <a:t>Bagir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Manan</a:t>
            </a:r>
            <a:r>
              <a:rPr lang="en-US" sz="2800" b="1" dirty="0" smtClean="0">
                <a:solidFill>
                  <a:srgbClr val="FFFF00"/>
                </a:solidFill>
              </a:rPr>
              <a:t> : </a:t>
            </a:r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dapat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ditinjau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dari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sejarah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filsafat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menurut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tinjaun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sejarah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meliputi</a:t>
            </a:r>
            <a:r>
              <a:rPr lang="sv-SE" sz="2500" b="1" dirty="0" smtClean="0">
                <a:solidFill>
                  <a:srgbClr val="FFFF00"/>
                </a:solidFill>
              </a:rPr>
              <a:t>:</a:t>
            </a:r>
            <a:endParaRPr lang="sv-SE" sz="2500" b="1" dirty="0">
              <a:solidFill>
                <a:srgbClr val="FFFF00"/>
              </a:solidFill>
            </a:endParaRPr>
          </a:p>
          <a:p>
            <a:pPr algn="just"/>
            <a:endParaRPr lang="sv-SE" sz="2500" b="1" dirty="0">
              <a:solidFill>
                <a:srgbClr val="FFFF00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sz="2800" dirty="0" err="1" smtClean="0">
                <a:solidFill>
                  <a:srgbClr val="FFFF00"/>
                </a:solidFill>
              </a:rPr>
              <a:t>Stelsel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hukum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apakah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memainkan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peranan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pada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waktu</a:t>
            </a:r>
            <a:r>
              <a:rPr lang="en-US" sz="2800" dirty="0">
                <a:solidFill>
                  <a:srgbClr val="FFFF00"/>
                </a:solidFill>
              </a:rPr>
              <a:t> hokum yang </a:t>
            </a:r>
            <a:r>
              <a:rPr lang="en-US" sz="2800" dirty="0" err="1">
                <a:solidFill>
                  <a:srgbClr val="FFFF00"/>
                </a:solidFill>
              </a:rPr>
              <a:t>sedang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berlaku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sekarang</a:t>
            </a:r>
            <a:r>
              <a:rPr lang="en-US" sz="2800" dirty="0">
                <a:solidFill>
                  <a:srgbClr val="FFFF00"/>
                </a:solidFill>
              </a:rPr>
              <a:t> (hokum </a:t>
            </a:r>
            <a:r>
              <a:rPr lang="en-US" sz="2800" dirty="0" err="1">
                <a:solidFill>
                  <a:srgbClr val="FFFF00"/>
                </a:solidFill>
              </a:rPr>
              <a:t>positif</a:t>
            </a:r>
            <a:r>
              <a:rPr lang="en-US" sz="2800" dirty="0">
                <a:solidFill>
                  <a:srgbClr val="FFFF00"/>
                </a:solidFill>
              </a:rPr>
              <a:t>), </a:t>
            </a:r>
            <a:r>
              <a:rPr lang="en-US" sz="2800" dirty="0" err="1" smtClean="0">
                <a:solidFill>
                  <a:srgbClr val="FFFF00"/>
                </a:solidFill>
              </a:rPr>
              <a:t>ditetapkan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dirty="0" err="1" smtClean="0">
                <a:solidFill>
                  <a:srgbClr val="FFFF00"/>
                </a:solidFill>
              </a:rPr>
              <a:t>Kitab-kitab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dokumen-dokumen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surat-surat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manakah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sebagainya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telah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diperhatikan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oleh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pembuat</a:t>
            </a:r>
            <a:r>
              <a:rPr lang="en-US" sz="2800" dirty="0">
                <a:solidFill>
                  <a:srgbClr val="FFFF00"/>
                </a:solidFill>
              </a:rPr>
              <a:t> UU </a:t>
            </a:r>
            <a:r>
              <a:rPr lang="en-US" sz="2800" dirty="0" err="1">
                <a:solidFill>
                  <a:srgbClr val="FFFF00"/>
                </a:solidFill>
              </a:rPr>
              <a:t>pada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saat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menetapkan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yang </a:t>
            </a:r>
            <a:r>
              <a:rPr lang="en-US" sz="2800" dirty="0" err="1">
                <a:solidFill>
                  <a:srgbClr val="FFFF00"/>
                </a:solidFill>
              </a:rPr>
              <a:t>berlaku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sekarang</a:t>
            </a:r>
            <a:endParaRPr lang="sv-SE" sz="2500" b="1" dirty="0">
              <a:solidFill>
                <a:srgbClr val="FFFF00"/>
              </a:solidFill>
            </a:endParaRPr>
          </a:p>
          <a:p>
            <a:pPr algn="just"/>
            <a:endParaRPr lang="en-US" sz="25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762000"/>
            <a:ext cx="7125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BERBAGAI PENGERTIAN SUMBER HUKUM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C2CB89-2B5C-4302-B6DE-8121EFC0CB3A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10/13/2015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D7584-83D9-4377-A464-9E7EF5A547B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Sudikno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Mertokusumo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848600" cy="4648200"/>
          </a:xfrm>
        </p:spPr>
        <p:txBody>
          <a:bodyPr/>
          <a:lstStyle/>
          <a:p>
            <a:pPr algn="just"/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diartikan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berikut</a:t>
            </a:r>
            <a:r>
              <a:rPr lang="en-US" sz="1900" dirty="0" smtClean="0">
                <a:solidFill>
                  <a:schemeClr val="bg1"/>
                </a:solidFill>
              </a:rPr>
              <a:t> 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asas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artinya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sesuatu</a:t>
            </a:r>
            <a:r>
              <a:rPr lang="en-US" sz="1900" dirty="0" smtClean="0">
                <a:solidFill>
                  <a:schemeClr val="bg1"/>
                </a:solidFill>
              </a:rPr>
              <a:t> yang </a:t>
            </a:r>
            <a:r>
              <a:rPr lang="en-US" sz="1900" dirty="0" err="1" smtClean="0">
                <a:solidFill>
                  <a:schemeClr val="bg1"/>
                </a:solidFill>
              </a:rPr>
              <a:t>merupakan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permulaan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misanya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kehendak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Tuhan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akal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manusia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jiwa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bangsa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sebagainya</a:t>
            </a:r>
            <a:r>
              <a:rPr lang="en-US" sz="1900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Menunjukkan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terdahulu</a:t>
            </a:r>
            <a:r>
              <a:rPr lang="en-US" sz="1900" dirty="0" smtClean="0">
                <a:solidFill>
                  <a:schemeClr val="bg1"/>
                </a:solidFill>
              </a:rPr>
              <a:t> yang member </a:t>
            </a:r>
            <a:r>
              <a:rPr lang="en-US" sz="1900" dirty="0" err="1" smtClean="0">
                <a:solidFill>
                  <a:schemeClr val="bg1"/>
                </a:solidFill>
              </a:rPr>
              <a:t>bahan-bahan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pada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sekarang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berlaku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seperti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Perancis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Romawi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dan</a:t>
            </a:r>
            <a:r>
              <a:rPr lang="en-US" sz="1900" dirty="0" smtClean="0">
                <a:solidFill>
                  <a:schemeClr val="bg1"/>
                </a:solidFill>
              </a:rPr>
              <a:t> lain-lain.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berlakunya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artinya</a:t>
            </a:r>
            <a:r>
              <a:rPr lang="en-US" sz="1900" dirty="0" smtClean="0">
                <a:solidFill>
                  <a:schemeClr val="bg1"/>
                </a:solidFill>
              </a:rPr>
              <a:t> yang member </a:t>
            </a:r>
            <a:r>
              <a:rPr lang="en-US" sz="1900" dirty="0" err="1" smtClean="0">
                <a:solidFill>
                  <a:schemeClr val="bg1"/>
                </a:solidFill>
              </a:rPr>
              <a:t>kekuatan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berlaku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secara</a:t>
            </a:r>
            <a:r>
              <a:rPr lang="en-US" sz="1900" dirty="0" smtClean="0">
                <a:solidFill>
                  <a:schemeClr val="bg1"/>
                </a:solidFill>
              </a:rPr>
              <a:t> formal </a:t>
            </a:r>
            <a:r>
              <a:rPr lang="en-US" sz="1900" dirty="0" err="1" smtClean="0">
                <a:solidFill>
                  <a:schemeClr val="bg1"/>
                </a:solidFill>
              </a:rPr>
              <a:t>kepada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peraturan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(</a:t>
            </a:r>
            <a:r>
              <a:rPr lang="en-US" sz="1900" dirty="0" err="1" smtClean="0">
                <a:solidFill>
                  <a:schemeClr val="bg1"/>
                </a:solidFill>
              </a:rPr>
              <a:t>penguasa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atau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masyarakat</a:t>
            </a:r>
            <a:r>
              <a:rPr lang="en-US" sz="1900" dirty="0" smtClean="0">
                <a:solidFill>
                  <a:schemeClr val="bg1"/>
                </a:solidFill>
              </a:rPr>
              <a:t>).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darimana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kita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dapat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mengenal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msalnya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dokumen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uu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lontar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batu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bertulis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sebaganya</a:t>
            </a:r>
            <a:r>
              <a:rPr lang="en-US" sz="19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terjadinya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atau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yang </a:t>
            </a:r>
            <a:r>
              <a:rPr lang="en-US" sz="1900" dirty="0" err="1" smtClean="0">
                <a:solidFill>
                  <a:schemeClr val="bg1"/>
                </a:solidFill>
              </a:rPr>
              <a:t>menimbulkan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endParaRPr lang="en-US" sz="190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185D6F-DB6C-49EB-9CD9-67157D8B689D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10/13/2015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</a:rPr>
              <a:t>Van Apeldoorn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153400" cy="5105400"/>
          </a:xfrm>
        </p:spPr>
        <p:txBody>
          <a:bodyPr/>
          <a:lstStyle/>
          <a:p>
            <a:pPr lvl="0" algn="just"/>
            <a:r>
              <a:rPr lang="en-US" sz="1800" dirty="0" smtClean="0">
                <a:solidFill>
                  <a:schemeClr val="bg1"/>
                </a:solidFill>
              </a:rPr>
              <a:t>1.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sejarah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</a:rPr>
              <a:t>Mengandung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dua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makna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pengenalan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tulisan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dokumen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sebagainya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sumber-sumber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pembentuk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undang-undang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memperoleh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bahan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membentuk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uu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juga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system-</a:t>
            </a:r>
            <a:r>
              <a:rPr lang="en-US" sz="1800" dirty="0" err="1" smtClean="0">
                <a:solidFill>
                  <a:schemeClr val="bg1"/>
                </a:solidFill>
              </a:rPr>
              <a:t>sistem</a:t>
            </a:r>
            <a:r>
              <a:rPr lang="en-US" sz="1800" dirty="0" smtClean="0">
                <a:solidFill>
                  <a:schemeClr val="bg1"/>
                </a:solidFill>
              </a:rPr>
              <a:t>  hokum </a:t>
            </a:r>
            <a:r>
              <a:rPr lang="en-US" sz="1800" dirty="0" err="1" smtClean="0">
                <a:solidFill>
                  <a:schemeClr val="bg1"/>
                </a:solidFill>
              </a:rPr>
              <a:t>serta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tumbuhnya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positif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suatu</a:t>
            </a:r>
            <a:r>
              <a:rPr lang="en-US" sz="1800" dirty="0" smtClean="0">
                <a:solidFill>
                  <a:schemeClr val="bg1"/>
                </a:solidFill>
              </a:rPr>
              <a:t> Negara.</a:t>
            </a:r>
          </a:p>
          <a:p>
            <a:pPr lvl="0" algn="just"/>
            <a:r>
              <a:rPr lang="en-US" sz="1800" dirty="0" smtClean="0">
                <a:solidFill>
                  <a:schemeClr val="bg1"/>
                </a:solidFill>
              </a:rPr>
              <a:t>2.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sosiologis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1800" dirty="0" err="1" smtClean="0">
                <a:solidFill>
                  <a:schemeClr val="bg1"/>
                </a:solidFill>
              </a:rPr>
              <a:t>Artinya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faktor-faktor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menentukan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isi</a:t>
            </a:r>
            <a:r>
              <a:rPr lang="en-US" sz="1800" dirty="0" smtClean="0">
                <a:solidFill>
                  <a:schemeClr val="bg1"/>
                </a:solidFill>
              </a:rPr>
              <a:t> hokum </a:t>
            </a:r>
            <a:r>
              <a:rPr lang="en-US" sz="1800" dirty="0" err="1" smtClean="0">
                <a:solidFill>
                  <a:schemeClr val="bg1"/>
                </a:solidFill>
              </a:rPr>
              <a:t>positif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misalnya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keadaan-keadaan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ekonomi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pandangan</a:t>
            </a:r>
            <a:r>
              <a:rPr lang="en-US" sz="1800" dirty="0" smtClean="0">
                <a:solidFill>
                  <a:schemeClr val="bg1"/>
                </a:solidFill>
              </a:rPr>
              <a:t> agama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saat-saat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psikologis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lvl="0" algn="just"/>
            <a:r>
              <a:rPr lang="en-US" sz="1800" dirty="0" smtClean="0">
                <a:solidFill>
                  <a:schemeClr val="bg1"/>
                </a:solidFill>
              </a:rPr>
              <a:t>3.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filsafat</a:t>
            </a:r>
            <a:r>
              <a:rPr lang="en-US" sz="1800" dirty="0" smtClean="0">
                <a:solidFill>
                  <a:schemeClr val="bg1"/>
                </a:solidFill>
              </a:rPr>
              <a:t>., </a:t>
            </a:r>
            <a:r>
              <a:rPr lang="en-US" sz="1800" dirty="0" err="1" smtClean="0">
                <a:solidFill>
                  <a:schemeClr val="bg1"/>
                </a:solidFill>
              </a:rPr>
              <a:t>dipakai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dua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makna</a:t>
            </a:r>
            <a:r>
              <a:rPr lang="en-US" sz="1800" dirty="0" smtClean="0">
                <a:solidFill>
                  <a:schemeClr val="bg1"/>
                </a:solidFill>
              </a:rPr>
              <a:t> :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 err="1" smtClean="0">
                <a:solidFill>
                  <a:schemeClr val="bg1"/>
                </a:solidFill>
              </a:rPr>
              <a:t>Sebagai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isi</a:t>
            </a:r>
            <a:r>
              <a:rPr lang="en-US" sz="1800" dirty="0" smtClean="0">
                <a:solidFill>
                  <a:schemeClr val="bg1"/>
                </a:solidFill>
              </a:rPr>
              <a:t> hokum (</a:t>
            </a:r>
            <a:r>
              <a:rPr lang="en-US" sz="1800" dirty="0" err="1" smtClean="0">
                <a:solidFill>
                  <a:schemeClr val="bg1"/>
                </a:solidFill>
              </a:rPr>
              <a:t>bagaimana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isi</a:t>
            </a:r>
            <a:r>
              <a:rPr lang="en-US" sz="1800" dirty="0" smtClean="0">
                <a:solidFill>
                  <a:schemeClr val="bg1"/>
                </a:solidFill>
              </a:rPr>
              <a:t> hokum </a:t>
            </a:r>
            <a:r>
              <a:rPr lang="en-US" sz="1800" dirty="0" err="1" smtClean="0">
                <a:solidFill>
                  <a:schemeClr val="bg1"/>
                </a:solidFill>
              </a:rPr>
              <a:t>dapat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dikatakan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baik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atau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cocok</a:t>
            </a:r>
            <a:r>
              <a:rPr lang="en-US" sz="1800" dirty="0" smtClean="0">
                <a:solidFill>
                  <a:schemeClr val="bg1"/>
                </a:solidFill>
              </a:rPr>
              <a:t>?)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 err="1" smtClean="0">
                <a:solidFill>
                  <a:schemeClr val="bg1"/>
                </a:solidFill>
              </a:rPr>
              <a:t>Sebagai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kekuatan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mengikat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</a:t>
            </a:r>
            <a:r>
              <a:rPr lang="en-US" sz="1800" dirty="0" smtClean="0">
                <a:solidFill>
                  <a:schemeClr val="bg1"/>
                </a:solidFill>
              </a:rPr>
              <a:t> hokum (</a:t>
            </a:r>
            <a:r>
              <a:rPr lang="en-US" sz="1800" dirty="0" err="1" smtClean="0">
                <a:solidFill>
                  <a:schemeClr val="bg1"/>
                </a:solidFill>
              </a:rPr>
              <a:t>Mengapa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kita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harus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mengikuti</a:t>
            </a:r>
            <a:r>
              <a:rPr lang="en-US" sz="1800" dirty="0" smtClean="0">
                <a:solidFill>
                  <a:schemeClr val="bg1"/>
                </a:solidFill>
              </a:rPr>
              <a:t> hokum?)</a:t>
            </a:r>
          </a:p>
          <a:p>
            <a:pPr lvl="0" algn="just"/>
            <a:r>
              <a:rPr lang="en-US" sz="1800" dirty="0" smtClean="0">
                <a:solidFill>
                  <a:schemeClr val="bg1"/>
                </a:solidFill>
              </a:rPr>
              <a:t>4.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formal.</a:t>
            </a:r>
          </a:p>
          <a:p>
            <a:pPr algn="just"/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peristiwa-peristiwa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timbulnya</a:t>
            </a:r>
            <a:r>
              <a:rPr lang="en-US" sz="1800" dirty="0" smtClean="0">
                <a:solidFill>
                  <a:schemeClr val="bg1"/>
                </a:solidFill>
              </a:rPr>
              <a:t> hokum yang </a:t>
            </a:r>
            <a:r>
              <a:rPr lang="en-US" sz="1800" dirty="0" err="1" smtClean="0">
                <a:solidFill>
                  <a:schemeClr val="bg1"/>
                </a:solidFill>
              </a:rPr>
              <a:t>berlaku</a:t>
            </a:r>
            <a:r>
              <a:rPr lang="en-US" sz="1800" dirty="0" smtClean="0">
                <a:solidFill>
                  <a:schemeClr val="bg1"/>
                </a:solidFill>
              </a:rPr>
              <a:t> (yang </a:t>
            </a:r>
            <a:r>
              <a:rPr lang="en-US" sz="1800" dirty="0" err="1" smtClean="0">
                <a:solidFill>
                  <a:schemeClr val="bg1"/>
                </a:solidFill>
              </a:rPr>
              <a:t>mengikat</a:t>
            </a:r>
            <a:r>
              <a:rPr lang="en-US" sz="1800" dirty="0" smtClean="0">
                <a:solidFill>
                  <a:schemeClr val="bg1"/>
                </a:solidFill>
              </a:rPr>
              <a:t> hakim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masyarakat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1EF88B-5CC3-4366-B462-38E238A6660B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10/13/2015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620000" cy="3962400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Sumber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arti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asalnya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positif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wujudnya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konkret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yaitu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berupa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keputusan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berwenang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Sumber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arti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tempat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ditemukannya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aturan-aturan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ketentuan-ketentuan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positif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</a:rPr>
              <a:t>Wujudnya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berupa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peraturan-peraturan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atau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ketetapan-ketetapan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baik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tertulis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maupun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tidak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tertulis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just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1017658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sv-SE" sz="4000" b="1" dirty="0">
                <a:solidFill>
                  <a:srgbClr val="B2B2B2"/>
                </a:solidFill>
              </a:rPr>
              <a:t>  </a:t>
            </a:r>
            <a:r>
              <a:rPr lang="sv-SE" sz="4000" b="1" dirty="0" smtClean="0">
                <a:solidFill>
                  <a:srgbClr val="B2B2B2"/>
                </a:solidFill>
              </a:rPr>
              <a:t>Joeniarto</a:t>
            </a:r>
            <a:endParaRPr lang="sv-SE" sz="4000" b="1" dirty="0">
              <a:solidFill>
                <a:srgbClr val="FFFF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3EC1AA-2359-4208-B229-4FC8CAA320D1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10/13/2015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393825"/>
          </a:xfrm>
        </p:spPr>
        <p:txBody>
          <a:bodyPr/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</a:rPr>
              <a:t>MACAM-MACAM SUMBER HUKUM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4267200"/>
          </a:xfrm>
        </p:spPr>
        <p:txBody>
          <a:bodyPr/>
          <a:lstStyle/>
          <a:p>
            <a:pPr algn="just"/>
            <a:r>
              <a:rPr lang="en-US" sz="1800" dirty="0" err="1" smtClean="0">
                <a:solidFill>
                  <a:schemeClr val="bg1"/>
                </a:solidFill>
              </a:rPr>
              <a:t>Menurut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Utrecht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hokum </a:t>
            </a:r>
            <a:r>
              <a:rPr lang="en-US" sz="1800" dirty="0" err="1" smtClean="0">
                <a:solidFill>
                  <a:schemeClr val="bg1"/>
                </a:solidFill>
              </a:rPr>
              <a:t>meliputi</a:t>
            </a:r>
            <a:r>
              <a:rPr lang="en-US" sz="1800" dirty="0" smtClean="0">
                <a:solidFill>
                  <a:schemeClr val="bg1"/>
                </a:solidFill>
              </a:rPr>
              <a:t> :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formal</a:t>
            </a:r>
          </a:p>
          <a:p>
            <a:pPr marL="342900" indent="-342900" algn="just"/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dikenal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bentuknya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</a:rPr>
              <a:t>Artinya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karena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bentuknya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maka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berlaku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umum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diketahui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ditaati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/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</a:rPr>
              <a:t>Sedangkan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menurut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Soedikno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Mertokusumo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hokum formal </a:t>
            </a:r>
            <a:r>
              <a:rPr lang="en-US" sz="1800" dirty="0" err="1" smtClean="0">
                <a:solidFill>
                  <a:schemeClr val="bg1"/>
                </a:solidFill>
              </a:rPr>
              <a:t>adalah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suatu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peraturan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memperoleh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kekuatan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</a:rPr>
              <a:t>Ini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berkaitan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dengan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atau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cara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menyebabkan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peraturan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berlaku</a:t>
            </a:r>
            <a:r>
              <a:rPr lang="en-US" sz="1800" dirty="0" smtClean="0">
                <a:solidFill>
                  <a:schemeClr val="bg1"/>
                </a:solidFill>
              </a:rPr>
              <a:t> formal.</a:t>
            </a:r>
          </a:p>
          <a:p>
            <a:pPr marL="342900" lvl="0" indent="-342900" algn="just"/>
            <a:r>
              <a:rPr lang="en-US" sz="1800" dirty="0" smtClean="0">
                <a:solidFill>
                  <a:schemeClr val="bg1"/>
                </a:solidFill>
              </a:rPr>
              <a:t>2.  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material.</a:t>
            </a:r>
          </a:p>
          <a:p>
            <a:pPr marL="342900" indent="-342900" algn="just"/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faktor-faktor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masyarakat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mempengaruhi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pembentukan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(</a:t>
            </a:r>
            <a:r>
              <a:rPr lang="en-US" sz="1800" dirty="0" err="1" smtClean="0">
                <a:solidFill>
                  <a:schemeClr val="bg1"/>
                </a:solidFill>
              </a:rPr>
              <a:t>pengaruh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terhadap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pembuat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uu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pengaruh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terhadap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keputusan</a:t>
            </a:r>
            <a:r>
              <a:rPr lang="en-US" sz="1800" dirty="0" smtClean="0">
                <a:solidFill>
                  <a:schemeClr val="bg1"/>
                </a:solidFill>
              </a:rPr>
              <a:t> hakim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sebagainya</a:t>
            </a:r>
            <a:r>
              <a:rPr lang="en-US" sz="1800" dirty="0" smtClean="0">
                <a:solidFill>
                  <a:schemeClr val="bg1"/>
                </a:solidFill>
              </a:rPr>
              <a:t>), </a:t>
            </a:r>
            <a:r>
              <a:rPr lang="en-US" sz="1800" dirty="0" err="1" smtClean="0">
                <a:solidFill>
                  <a:schemeClr val="bg1"/>
                </a:solidFill>
              </a:rPr>
              <a:t>faktor-faktor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ikut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mempengaruhi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materi</a:t>
            </a:r>
            <a:r>
              <a:rPr lang="en-US" sz="1800" dirty="0" smtClean="0">
                <a:solidFill>
                  <a:schemeClr val="bg1"/>
                </a:solidFill>
              </a:rPr>
              <a:t> (</a:t>
            </a:r>
            <a:r>
              <a:rPr lang="en-US" sz="1800" dirty="0" err="1" smtClean="0">
                <a:solidFill>
                  <a:schemeClr val="bg1"/>
                </a:solidFill>
              </a:rPr>
              <a:t>isi</a:t>
            </a:r>
            <a:r>
              <a:rPr lang="en-US" sz="1800" dirty="0" smtClean="0">
                <a:solidFill>
                  <a:schemeClr val="bg1"/>
                </a:solidFill>
              </a:rPr>
              <a:t>) </a:t>
            </a:r>
            <a:r>
              <a:rPr lang="en-US" sz="1800" dirty="0" err="1" smtClean="0">
                <a:solidFill>
                  <a:schemeClr val="bg1"/>
                </a:solidFill>
              </a:rPr>
              <a:t>dari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aturan-aturan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atau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tempat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diambil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6FF3CE-15D9-4687-8DE9-6CFE0EE38588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10/13/2015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229600" cy="990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5400" smtClean="0">
                <a:solidFill>
                  <a:srgbClr val="00FF00"/>
                </a:solidFill>
                <a:latin typeface="Bodoni MT Black" pitchFamily="18" charset="0"/>
              </a:rPr>
              <a:t>TERIMA KASIH</a:t>
            </a:r>
          </a:p>
        </p:txBody>
      </p:sp>
      <p:pic>
        <p:nvPicPr>
          <p:cNvPr id="15364" name="Picture 4" descr="indones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838200"/>
            <a:ext cx="4338638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A178DC-3C6D-4D89-8D70-CC32C630D186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10/13/2015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D7584-83D9-4377-A464-9E7EF5A547B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597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SUMBER-SUMBER HUKUM ADMINISTRASI NEGARA</vt:lpstr>
      <vt:lpstr>PENGERTIAN SUMBER HUKUM  </vt:lpstr>
      <vt:lpstr>PowerPoint Presentation</vt:lpstr>
      <vt:lpstr>Sudikno Mertokusumo</vt:lpstr>
      <vt:lpstr>Van Apeldoorn </vt:lpstr>
      <vt:lpstr>  Joeniarto</vt:lpstr>
      <vt:lpstr>MACAM-MACAM SUMBER HUKUM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IP-Perwalian</cp:lastModifiedBy>
  <cp:revision>20</cp:revision>
  <dcterms:created xsi:type="dcterms:W3CDTF">2012-04-24T05:42:41Z</dcterms:created>
  <dcterms:modified xsi:type="dcterms:W3CDTF">2015-10-13T14:32:54Z</dcterms:modified>
</cp:coreProperties>
</file>