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11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10092-741C-4231-A052-4E30BFD7A241}" type="datetimeFigureOut">
              <a:rPr lang="en-US" smtClean="0"/>
              <a:pPr/>
              <a:t>3/19/2015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1E643-091F-4E16-B05D-7ABF984B2FD5}" type="slidenum">
              <a:rPr lang="en-US" smtClean="0"/>
              <a:pPr/>
              <a:t>‹#›</a:t>
            </a:fld>
            <a:endParaRPr lang="en-US"/>
          </a:p>
        </p:txBody>
      </p:sp>
    </p:spTree>
    <p:extLst>
      <p:ext uri="{BB962C8B-B14F-4D97-AF65-F5344CB8AC3E}">
        <p14:creationId xmlns:p14="http://schemas.microsoft.com/office/powerpoint/2010/main" val="3727688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C1A4AE-04EE-4294-AE5A-6E316E7FA6EB}"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F41C5-01B4-41F5-988E-0CBE6BC0B79C}"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BEC6F-EDA8-4074-9F16-9A468C975390}"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2B7AE-7702-4E7B-BFA6-9306CF9920DD}"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3A5987-03FB-48C9-B0C8-5F0B98E91794}"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4D7944-3197-443D-AFAA-EEA3AD9E5D87}"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30AE32-12BB-46DB-9C77-8825F3460306}" type="datetime1">
              <a:rPr lang="en-US" smtClean="0"/>
              <a:t>3/19/2015</a:t>
            </a:fld>
            <a:endParaRPr lang="en-US"/>
          </a:p>
        </p:txBody>
      </p:sp>
      <p:sp>
        <p:nvSpPr>
          <p:cNvPr id="8" name="Footer Placeholder 7"/>
          <p:cNvSpPr>
            <a:spLocks noGrp="1"/>
          </p:cNvSpPr>
          <p:nvPr>
            <p:ph type="ftr" sz="quarter" idx="11"/>
          </p:nvPr>
        </p:nvSpPr>
        <p:spPr/>
        <p:txBody>
          <a:bodyPr/>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75E2D9-BD85-441C-B2E9-4E169296D125}" type="datetime1">
              <a:rPr lang="en-US" smtClean="0"/>
              <a:t>3/19/2015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77C18-5387-48A7-8EEC-0DFFF9F83EB6}" type="datetime1">
              <a:rPr lang="en-US" smtClean="0"/>
              <a:t>3/19/2015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EC1C6-3548-4C67-BCD5-E9351243D4B3}"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02107-A89A-454C-BD7D-1FE245F8D5C6}" type="datetime1">
              <a:rPr lang="en-US" smtClean="0"/>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459917-C787-407F-B81A-19F05E3E3B3C}" type="datetime1">
              <a:rPr lang="en-US" smtClean="0"/>
              <a:t>3/19/2015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Pancasila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EDE3B-FA8B-4BDC-966A-8A5295C83F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95400"/>
            <a:ext cx="7772400" cy="533400"/>
          </a:xfrm>
        </p:spPr>
        <p:txBody>
          <a:bodyPr>
            <a:normAutofit fontScale="90000"/>
          </a:bodyPr>
          <a:lstStyle/>
          <a:p>
            <a:r>
              <a:rPr lang="en-GB" b="1" dirty="0"/>
              <a:t>PANCASILA SEBAGAI FILSAFAT DAN FALSAFAH</a:t>
            </a:r>
            <a:r>
              <a:rPr lang="en-US" dirty="0"/>
              <a:t/>
            </a:r>
            <a:br>
              <a:rPr lang="en-US" dirty="0"/>
            </a:br>
            <a:endParaRPr lang="en-US" dirty="0"/>
          </a:p>
        </p:txBody>
      </p:sp>
      <p:sp>
        <p:nvSpPr>
          <p:cNvPr id="5" name="Subtitle 4"/>
          <p:cNvSpPr>
            <a:spLocks noGrp="1"/>
          </p:cNvSpPr>
          <p:nvPr>
            <p:ph type="subTitle" idx="1"/>
          </p:nvPr>
        </p:nvSpPr>
        <p:spPr>
          <a:xfrm>
            <a:off x="1371600" y="2438400"/>
            <a:ext cx="6400800" cy="32004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r>
              <a:rPr lang="en-US" b="1" dirty="0" err="1" smtClean="0">
                <a:solidFill>
                  <a:schemeClr val="tx1"/>
                </a:solidFill>
              </a:rPr>
              <a:t>Pancasila</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S.IP</a:t>
            </a:r>
            <a:r>
              <a:rPr lang="id-ID" b="1" dirty="0" smtClean="0">
                <a:solidFill>
                  <a:schemeClr val="tx1"/>
                </a:solidFill>
              </a:rPr>
              <a:t>.,M.Si</a:t>
            </a:r>
            <a:endParaRPr lang="en-US" b="1" dirty="0">
              <a:solidFill>
                <a:schemeClr val="tx1"/>
              </a:solidFill>
            </a:endParaRPr>
          </a:p>
        </p:txBody>
      </p:sp>
      <p:sp>
        <p:nvSpPr>
          <p:cNvPr id="6" name="Date Placeholder 5"/>
          <p:cNvSpPr>
            <a:spLocks noGrp="1"/>
          </p:cNvSpPr>
          <p:nvPr>
            <p:ph type="dt" sz="half" idx="10"/>
          </p:nvPr>
        </p:nvSpPr>
        <p:spPr/>
        <p:txBody>
          <a:bodyPr/>
          <a:lstStyle/>
          <a:p>
            <a:fld id="{69C93E79-0870-40DF-A9FB-518321A71757}" type="datetime1">
              <a:rPr lang="en-US" smtClean="0">
                <a:solidFill>
                  <a:schemeClr val="tx1"/>
                </a:solidFill>
              </a:rPr>
              <a:t>3/19/2015</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29BEDE3B-FA8B-4BDC-966A-8A5295C83F77}" type="slidenum">
              <a:rPr lang="en-US" smtClean="0">
                <a:solidFill>
                  <a:schemeClr val="tx1"/>
                </a:solidFill>
              </a:rPr>
              <a:pPr/>
              <a:t>1</a:t>
            </a:fld>
            <a:endParaRPr lang="en-US" dirty="0">
              <a:solidFill>
                <a:schemeClr val="tx1"/>
              </a:solidFill>
            </a:endParaRPr>
          </a:p>
        </p:txBody>
      </p:sp>
      <p:sp>
        <p:nvSpPr>
          <p:cNvPr id="8" name="Footer Placeholder 7"/>
          <p:cNvSpPr>
            <a:spLocks noGrp="1"/>
          </p:cNvSpPr>
          <p:nvPr>
            <p:ph type="ftr" sz="quarter" idx="11"/>
          </p:nvPr>
        </p:nvSpPr>
        <p:spPr>
          <a:xfrm>
            <a:off x="3124200" y="6324600"/>
            <a:ext cx="2971800" cy="396875"/>
          </a:xfrm>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a:t>
            </a:r>
            <a:r>
              <a:rPr lang="en-US" smtClean="0">
                <a:solidFill>
                  <a:schemeClr val="tx1"/>
                </a:solidFill>
              </a:rPr>
              <a:t>Tatik Rohmawati, S.IP.,M.Si.</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993775"/>
          </a:xfrm>
        </p:spPr>
        <p:txBody>
          <a:bodyPr>
            <a:normAutofit fontScale="90000"/>
          </a:bodyPr>
          <a:lstStyle/>
          <a:p>
            <a:pPr lvl="0"/>
            <a:r>
              <a:rPr lang="id-ID" sz="4000" b="1" dirty="0" smtClean="0"/>
              <a:t>DASAR AKSIOLOGIS SILA-SILA PANCASILA</a:t>
            </a:r>
            <a:r>
              <a:rPr lang="en-US" sz="4000" dirty="0" smtClean="0"/>
              <a:t/>
            </a:r>
            <a:br>
              <a:rPr lang="en-US" sz="4000" dirty="0" smtClean="0"/>
            </a:br>
            <a:endParaRPr lang="en-US" sz="4000" dirty="0"/>
          </a:p>
        </p:txBody>
      </p:sp>
      <p:sp>
        <p:nvSpPr>
          <p:cNvPr id="3" name="Subtitle 2"/>
          <p:cNvSpPr>
            <a:spLocks noGrp="1"/>
          </p:cNvSpPr>
          <p:nvPr>
            <p:ph type="subTitle" idx="1"/>
          </p:nvPr>
        </p:nvSpPr>
        <p:spPr>
          <a:xfrm>
            <a:off x="762000" y="1905000"/>
            <a:ext cx="7696200" cy="4114800"/>
          </a:xfrm>
        </p:spPr>
        <p:txBody>
          <a:bodyPr>
            <a:normAutofit fontScale="92500" lnSpcReduction="20000"/>
          </a:bodyPr>
          <a:lstStyle/>
          <a:p>
            <a:pPr marL="514350" lvl="0" indent="-514350" algn="just">
              <a:buAutoNum type="alphaLcPeriod"/>
            </a:pPr>
            <a:r>
              <a:rPr lang="id-ID" sz="2800" b="1" dirty="0" smtClean="0">
                <a:solidFill>
                  <a:schemeClr val="tx1"/>
                </a:solidFill>
              </a:rPr>
              <a:t>Sebagai kesatuan nilai</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Tingkatan nilai : nilai material, nilai vital dan nilai kerohanian</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material : segala sesuatu yang berguna bagi jasmani manusia</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vital : segala sesuatu yang berguna bagi manusia untuk mengadakan suatu activitas atau kegiatan</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kerohanian : nilai kebenaran, nilai keindahan atau estetis, nilai kebaikan atau nilai moral, nilai religius.</a:t>
            </a:r>
            <a:endParaRPr lang="en-US" sz="2800" b="1" dirty="0">
              <a:solidFill>
                <a:schemeClr val="tx1"/>
              </a:solidFill>
            </a:endParaRPr>
          </a:p>
        </p:txBody>
      </p:sp>
      <p:sp>
        <p:nvSpPr>
          <p:cNvPr id="4" name="Date Placeholder 3"/>
          <p:cNvSpPr>
            <a:spLocks noGrp="1"/>
          </p:cNvSpPr>
          <p:nvPr>
            <p:ph type="dt" sz="half" idx="10"/>
          </p:nvPr>
        </p:nvSpPr>
        <p:spPr/>
        <p:txBody>
          <a:bodyPr/>
          <a:lstStyle/>
          <a:p>
            <a:fld id="{22A7B08E-11BD-4AC1-A078-C3D18C374023}" type="datetime1">
              <a:rPr lang="en-US" smtClean="0">
                <a:solidFill>
                  <a:schemeClr val="tx1"/>
                </a:solidFill>
              </a:rPr>
              <a:t>3/19/2015</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a:t>
            </a:r>
            <a:r>
              <a:rPr lang="en-US" smtClean="0">
                <a:solidFill>
                  <a:schemeClr val="tx1"/>
                </a:solidFill>
              </a:rPr>
              <a:t>Tatik Rohmawati, S.IP.,M.Si.</a:t>
            </a:r>
            <a:endParaRPr lang="en-US">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10</a:t>
            </a:fld>
            <a:endParaRPr 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917575"/>
          </a:xfrm>
        </p:spPr>
        <p:txBody>
          <a:bodyPr/>
          <a:lstStyle/>
          <a:p>
            <a:r>
              <a:rPr lang="id-ID" b="1" dirty="0" smtClean="0"/>
              <a:t>PANCASILA SEBAGAI FILSAFAT</a:t>
            </a:r>
            <a:endParaRPr lang="en-US" dirty="0"/>
          </a:p>
        </p:txBody>
      </p:sp>
      <p:sp>
        <p:nvSpPr>
          <p:cNvPr id="3" name="Subtitle 2"/>
          <p:cNvSpPr>
            <a:spLocks noGrp="1"/>
          </p:cNvSpPr>
          <p:nvPr>
            <p:ph type="subTitle" idx="1"/>
          </p:nvPr>
        </p:nvSpPr>
        <p:spPr>
          <a:xfrm>
            <a:off x="914400" y="1828800"/>
            <a:ext cx="7467600" cy="4343400"/>
          </a:xfrm>
        </p:spPr>
        <p:txBody>
          <a:bodyPr>
            <a:normAutofit/>
          </a:bodyPr>
          <a:lstStyle/>
          <a:p>
            <a:pPr algn="just"/>
            <a:r>
              <a:rPr lang="en-US" sz="2000" b="1" dirty="0" smtClean="0">
                <a:solidFill>
                  <a:schemeClr val="tx1"/>
                </a:solidFill>
              </a:rPr>
              <a:t>1) </a:t>
            </a:r>
            <a:r>
              <a:rPr lang="id-ID" sz="2000" b="1" dirty="0" smtClean="0">
                <a:solidFill>
                  <a:schemeClr val="tx1"/>
                </a:solidFill>
              </a:rPr>
              <a:t>Sebagai </a:t>
            </a:r>
            <a:r>
              <a:rPr lang="id-ID" sz="2000" b="1" dirty="0">
                <a:solidFill>
                  <a:schemeClr val="tx1"/>
                </a:solidFill>
              </a:rPr>
              <a:t>produk</a:t>
            </a:r>
            <a:endParaRPr lang="en-US" sz="2000" dirty="0">
              <a:solidFill>
                <a:schemeClr val="tx1"/>
              </a:solidFill>
            </a:endParaRPr>
          </a:p>
          <a:p>
            <a:pPr marL="457200" lvl="0" indent="-457200" algn="just">
              <a:buAutoNum type="alphaLcPeriod"/>
            </a:pPr>
            <a:r>
              <a:rPr lang="id-ID" sz="2000" dirty="0" smtClean="0">
                <a:solidFill>
                  <a:schemeClr val="tx1"/>
                </a:solidFill>
              </a:rPr>
              <a:t>Filsafat </a:t>
            </a:r>
            <a:r>
              <a:rPr lang="id-ID" sz="2000" dirty="0">
                <a:solidFill>
                  <a:schemeClr val="tx1"/>
                </a:solidFill>
              </a:rPr>
              <a:t>sebagai jenis pengetahuan, ilmu, konsep, pemikiran-pemikiran dari para filsuf pada zaman dahulu yang lazimnya merupakan suatu aliran atau sistem filsafat tertentu, misalnya rasionalisme, materialisme, pragmatisme dan lain </a:t>
            </a:r>
            <a:r>
              <a:rPr lang="id-ID" sz="2000" dirty="0" smtClean="0">
                <a:solidFill>
                  <a:schemeClr val="tx1"/>
                </a:solidFill>
              </a:rPr>
              <a:t>sebagainya.</a:t>
            </a:r>
            <a:endParaRPr lang="en-US" sz="2000" dirty="0" smtClean="0">
              <a:solidFill>
                <a:schemeClr val="tx1"/>
              </a:solidFill>
            </a:endParaRPr>
          </a:p>
          <a:p>
            <a:pPr marL="457200" lvl="0" indent="-457200" algn="just">
              <a:buAutoNum type="alphaLcPeriod"/>
            </a:pPr>
            <a:r>
              <a:rPr lang="id-ID" sz="2000" dirty="0" smtClean="0">
                <a:solidFill>
                  <a:schemeClr val="tx1"/>
                </a:solidFill>
              </a:rPr>
              <a:t>Filsafat </a:t>
            </a:r>
            <a:r>
              <a:rPr lang="id-ID" sz="2000" dirty="0">
                <a:solidFill>
                  <a:schemeClr val="tx1"/>
                </a:solidFill>
              </a:rPr>
              <a:t>sebagai suatu jenis problem yang dihadapi oleh manusia sebagai hasil dari aktivitas berfilsafat. Jadi manusia mencari suatu kebenaran yang timbul dari persolaan yang bersumber pada akal manusia. </a:t>
            </a:r>
            <a:endParaRPr lang="en-US" sz="2000" dirty="0">
              <a:solidFill>
                <a:schemeClr val="tx1"/>
              </a:solidFill>
            </a:endParaRPr>
          </a:p>
          <a:p>
            <a:pPr algn="just"/>
            <a:r>
              <a:rPr lang="id-ID" sz="2000" b="1" dirty="0">
                <a:solidFill>
                  <a:schemeClr val="tx1"/>
                </a:solidFill>
              </a:rPr>
              <a:t>2) Sebagai proses</a:t>
            </a:r>
            <a:endParaRPr lang="en-US" sz="2000" dirty="0">
              <a:solidFill>
                <a:schemeClr val="tx1"/>
              </a:solidFill>
            </a:endParaRPr>
          </a:p>
          <a:p>
            <a:pPr algn="just"/>
            <a:r>
              <a:rPr lang="id-ID" sz="2000" dirty="0">
                <a:solidFill>
                  <a:schemeClr val="tx1"/>
                </a:solidFill>
              </a:rPr>
              <a:t>Diartikan dalam bentuk aktivitas berfilsafat, dalam proses pemecahan suatu permasalahan dengan menggunakan suatu cara dan metode tertentu yang sesuai dengan objeknya.</a:t>
            </a:r>
            <a:endParaRPr lang="en-US" sz="2000" dirty="0">
              <a:solidFill>
                <a:schemeClr val="tx1"/>
              </a:solidFill>
            </a:endParaRPr>
          </a:p>
        </p:txBody>
      </p:sp>
      <p:sp>
        <p:nvSpPr>
          <p:cNvPr id="4" name="Date Placeholder 3"/>
          <p:cNvSpPr>
            <a:spLocks noGrp="1"/>
          </p:cNvSpPr>
          <p:nvPr>
            <p:ph type="dt" sz="half" idx="10"/>
          </p:nvPr>
        </p:nvSpPr>
        <p:spPr/>
        <p:txBody>
          <a:bodyPr/>
          <a:lstStyle/>
          <a:p>
            <a:fld id="{DF63A452-3CEB-4787-8ACB-259677FA3686}" type="datetime1">
              <a:rPr lang="en-US" smtClean="0">
                <a:solidFill>
                  <a:schemeClr val="tx1"/>
                </a:solidFill>
              </a:rPr>
              <a:t>3/19/2015</a:t>
            </a:fld>
            <a:endParaRPr lang="en-US">
              <a:solidFill>
                <a:schemeClr val="tx1"/>
              </a:solidFill>
            </a:endParaRPr>
          </a:p>
        </p:txBody>
      </p:sp>
      <p:sp>
        <p:nvSpPr>
          <p:cNvPr id="5" name="Footer Placeholder 4"/>
          <p:cNvSpPr>
            <a:spLocks noGrp="1"/>
          </p:cNvSpPr>
          <p:nvPr>
            <p:ph type="ftr" sz="quarter" idx="11"/>
          </p:nvPr>
        </p:nvSpPr>
        <p:spPr>
          <a:xfrm>
            <a:off x="3124200" y="6400800"/>
            <a:ext cx="2971800" cy="320675"/>
          </a:xfrm>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a:t>
            </a:r>
            <a:r>
              <a:rPr lang="en-US" smtClean="0">
                <a:solidFill>
                  <a:schemeClr val="tx1"/>
                </a:solidFill>
              </a:rPr>
              <a:t>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2</a:t>
            </a:fld>
            <a:endParaRPr lang="en-US">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85800"/>
          </a:xfrm>
        </p:spPr>
        <p:txBody>
          <a:bodyPr>
            <a:normAutofit/>
          </a:bodyPr>
          <a:lstStyle/>
          <a:p>
            <a:r>
              <a:rPr lang="id-ID" sz="3200" b="1" dirty="0" smtClean="0"/>
              <a:t>CABANG-CABANG FILSAFAT</a:t>
            </a:r>
            <a:endParaRPr lang="en-US" sz="3200" dirty="0"/>
          </a:p>
        </p:txBody>
      </p:sp>
      <p:sp>
        <p:nvSpPr>
          <p:cNvPr id="3" name="Subtitle 2"/>
          <p:cNvSpPr>
            <a:spLocks noGrp="1"/>
          </p:cNvSpPr>
          <p:nvPr>
            <p:ph type="subTitle" idx="1"/>
          </p:nvPr>
        </p:nvSpPr>
        <p:spPr>
          <a:xfrm>
            <a:off x="533400" y="990600"/>
            <a:ext cx="8001000" cy="5181600"/>
          </a:xfrm>
        </p:spPr>
        <p:txBody>
          <a:bodyPr>
            <a:noAutofit/>
          </a:bodyPr>
          <a:lstStyle/>
          <a:p>
            <a:pPr marL="514350" lvl="0" indent="-514350" algn="just">
              <a:buAutoNum type="arabicPeriod"/>
            </a:pPr>
            <a:r>
              <a:rPr lang="id-ID" sz="2300" dirty="0" smtClean="0">
                <a:solidFill>
                  <a:schemeClr val="tx1"/>
                </a:solidFill>
              </a:rPr>
              <a:t>Metafisika</a:t>
            </a:r>
            <a:r>
              <a:rPr lang="id-ID" sz="2300" dirty="0">
                <a:solidFill>
                  <a:schemeClr val="tx1"/>
                </a:solidFill>
              </a:rPr>
              <a:t>, yang membahas tentang hal-hal yang bereksistensi di balik fisis, yang meliputi bidang-bidang ontologi, kosmologi, dan </a:t>
            </a:r>
            <a:r>
              <a:rPr lang="id-ID" sz="2300" dirty="0" smtClean="0">
                <a:solidFill>
                  <a:schemeClr val="tx1"/>
                </a:solidFill>
              </a:rPr>
              <a:t>antropologi</a:t>
            </a:r>
            <a:endParaRPr lang="en-US" sz="2300" dirty="0" smtClean="0">
              <a:solidFill>
                <a:schemeClr val="tx1"/>
              </a:solidFill>
            </a:endParaRPr>
          </a:p>
          <a:p>
            <a:pPr marL="514350" lvl="0" indent="-514350" algn="just">
              <a:buAutoNum type="arabicPeriod"/>
            </a:pPr>
            <a:r>
              <a:rPr lang="id-ID" sz="2300" dirty="0" smtClean="0">
                <a:solidFill>
                  <a:schemeClr val="tx1"/>
                </a:solidFill>
              </a:rPr>
              <a:t>Epistemologi</a:t>
            </a:r>
            <a:r>
              <a:rPr lang="id-ID" sz="2300" dirty="0">
                <a:solidFill>
                  <a:schemeClr val="tx1"/>
                </a:solidFill>
              </a:rPr>
              <a:t>, yang berkaitan dengan persoalan hakikat </a:t>
            </a:r>
            <a:r>
              <a:rPr lang="id-ID" sz="2300" dirty="0" smtClean="0">
                <a:solidFill>
                  <a:schemeClr val="tx1"/>
                </a:solidFill>
              </a:rPr>
              <a:t>pengetahuan</a:t>
            </a:r>
            <a:endParaRPr lang="en-US" sz="2300" dirty="0" smtClean="0">
              <a:solidFill>
                <a:schemeClr val="tx1"/>
              </a:solidFill>
            </a:endParaRPr>
          </a:p>
          <a:p>
            <a:pPr marL="514350" lvl="0" indent="-514350" algn="just">
              <a:buAutoNum type="arabicPeriod"/>
            </a:pPr>
            <a:r>
              <a:rPr lang="id-ID" sz="2300" dirty="0" smtClean="0">
                <a:solidFill>
                  <a:schemeClr val="tx1"/>
                </a:solidFill>
              </a:rPr>
              <a:t>Metodelogi</a:t>
            </a:r>
            <a:r>
              <a:rPr lang="id-ID" sz="2300" dirty="0">
                <a:solidFill>
                  <a:schemeClr val="tx1"/>
                </a:solidFill>
              </a:rPr>
              <a:t>, yang berkaitan dengan persolaan hakekat metode dalam ilmu </a:t>
            </a:r>
            <a:r>
              <a:rPr lang="id-ID" sz="2300" dirty="0" smtClean="0">
                <a:solidFill>
                  <a:schemeClr val="tx1"/>
                </a:solidFill>
              </a:rPr>
              <a:t>pengetahuan</a:t>
            </a:r>
            <a:endParaRPr lang="en-US" sz="2300" dirty="0" smtClean="0">
              <a:solidFill>
                <a:schemeClr val="tx1"/>
              </a:solidFill>
            </a:endParaRPr>
          </a:p>
          <a:p>
            <a:pPr marL="514350" lvl="0" indent="-514350" algn="just">
              <a:buAutoNum type="arabicPeriod"/>
            </a:pPr>
            <a:r>
              <a:rPr lang="id-ID" sz="2300" dirty="0" smtClean="0">
                <a:solidFill>
                  <a:schemeClr val="tx1"/>
                </a:solidFill>
              </a:rPr>
              <a:t>Logika</a:t>
            </a:r>
            <a:r>
              <a:rPr lang="id-ID" sz="2300" dirty="0">
                <a:solidFill>
                  <a:schemeClr val="tx1"/>
                </a:solidFill>
              </a:rPr>
              <a:t>, yang berkaitan dengan persoalan filsafat berfikir, yaitu rumus-rumus dan dalil-dalil berpikir yang </a:t>
            </a:r>
            <a:r>
              <a:rPr lang="id-ID" sz="2300" dirty="0" smtClean="0">
                <a:solidFill>
                  <a:schemeClr val="tx1"/>
                </a:solidFill>
              </a:rPr>
              <a:t>benar</a:t>
            </a:r>
            <a:endParaRPr lang="en-US" sz="2300" dirty="0" smtClean="0">
              <a:solidFill>
                <a:schemeClr val="tx1"/>
              </a:solidFill>
            </a:endParaRPr>
          </a:p>
          <a:p>
            <a:pPr marL="514350" lvl="0" indent="-514350" algn="just">
              <a:buAutoNum type="arabicPeriod"/>
            </a:pPr>
            <a:r>
              <a:rPr lang="id-ID" sz="2300" dirty="0" smtClean="0">
                <a:solidFill>
                  <a:schemeClr val="tx1"/>
                </a:solidFill>
              </a:rPr>
              <a:t>Etika</a:t>
            </a:r>
            <a:r>
              <a:rPr lang="id-ID" sz="2300" dirty="0">
                <a:solidFill>
                  <a:schemeClr val="tx1"/>
                </a:solidFill>
              </a:rPr>
              <a:t>, yang berkaitan dengan moralitas, tingkah laku </a:t>
            </a:r>
            <a:r>
              <a:rPr lang="id-ID" sz="2300" dirty="0" smtClean="0">
                <a:solidFill>
                  <a:schemeClr val="tx1"/>
                </a:solidFill>
              </a:rPr>
              <a:t>manusia</a:t>
            </a:r>
            <a:endParaRPr lang="en-US" sz="2300" dirty="0" smtClean="0">
              <a:solidFill>
                <a:schemeClr val="tx1"/>
              </a:solidFill>
            </a:endParaRPr>
          </a:p>
          <a:p>
            <a:pPr marL="514350" lvl="0" indent="-514350" algn="just">
              <a:buAutoNum type="arabicPeriod"/>
            </a:pPr>
            <a:r>
              <a:rPr lang="id-ID" sz="2300" dirty="0" smtClean="0">
                <a:solidFill>
                  <a:schemeClr val="tx1"/>
                </a:solidFill>
              </a:rPr>
              <a:t>Estetika</a:t>
            </a:r>
            <a:r>
              <a:rPr lang="id-ID" sz="2300" dirty="0">
                <a:solidFill>
                  <a:schemeClr val="tx1"/>
                </a:solidFill>
              </a:rPr>
              <a:t>, yang berkaitan dengan persoalan hakikat keindahan</a:t>
            </a:r>
            <a:endParaRPr lang="en-US" sz="2300" dirty="0">
              <a:solidFill>
                <a:schemeClr val="tx1"/>
              </a:solidFill>
            </a:endParaRPr>
          </a:p>
        </p:txBody>
      </p:sp>
      <p:sp>
        <p:nvSpPr>
          <p:cNvPr id="4" name="Date Placeholder 3"/>
          <p:cNvSpPr>
            <a:spLocks noGrp="1"/>
          </p:cNvSpPr>
          <p:nvPr>
            <p:ph type="dt" sz="half" idx="10"/>
          </p:nvPr>
        </p:nvSpPr>
        <p:spPr/>
        <p:txBody>
          <a:bodyPr/>
          <a:lstStyle/>
          <a:p>
            <a:fld id="{EFC2DFEE-D886-46A0-BDE0-2CFF2B0DC046}" type="datetime1">
              <a:rPr lang="en-US" smtClean="0">
                <a:solidFill>
                  <a:schemeClr val="tx1"/>
                </a:solidFill>
              </a:rPr>
              <a:t>3/19/2015</a:t>
            </a:fld>
            <a:endParaRPr lang="en-US" dirty="0">
              <a:solidFill>
                <a:schemeClr val="tx1"/>
              </a:solidFill>
            </a:endParaRPr>
          </a:p>
        </p:txBody>
      </p:sp>
      <p:sp>
        <p:nvSpPr>
          <p:cNvPr id="5" name="Footer Placeholder 4"/>
          <p:cNvSpPr>
            <a:spLocks noGrp="1"/>
          </p:cNvSpPr>
          <p:nvPr>
            <p:ph type="ftr" sz="quarter" idx="11"/>
          </p:nvPr>
        </p:nvSpPr>
        <p:spPr>
          <a:xfrm>
            <a:off x="3124200" y="6400800"/>
            <a:ext cx="3048000" cy="320675"/>
          </a:xfrm>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a:t>
            </a:r>
            <a:r>
              <a:rPr lang="en-US" smtClean="0">
                <a:solidFill>
                  <a:schemeClr val="tx1"/>
                </a:solidFill>
              </a:rPr>
              <a:t>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3</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914400"/>
          </a:xfrm>
        </p:spPr>
        <p:txBody>
          <a:bodyPr/>
          <a:lstStyle/>
          <a:p>
            <a:r>
              <a:rPr lang="en-US" b="1" dirty="0" smtClean="0"/>
              <a:t>PANCASILA FALSAFAH BANGSA</a:t>
            </a:r>
            <a:endParaRPr lang="en-US" b="1" dirty="0"/>
          </a:p>
        </p:txBody>
      </p:sp>
      <p:sp>
        <p:nvSpPr>
          <p:cNvPr id="3" name="Subtitle 2"/>
          <p:cNvSpPr>
            <a:spLocks noGrp="1"/>
          </p:cNvSpPr>
          <p:nvPr>
            <p:ph type="subTitle" idx="1"/>
          </p:nvPr>
        </p:nvSpPr>
        <p:spPr>
          <a:xfrm>
            <a:off x="685800" y="2057400"/>
            <a:ext cx="8001000" cy="3962400"/>
          </a:xfrm>
        </p:spPr>
        <p:txBody>
          <a:bodyPr>
            <a:normAutofit/>
          </a:bodyPr>
          <a:lstStyle/>
          <a:p>
            <a:pPr lvl="0" algn="just"/>
            <a:r>
              <a:rPr lang="id-ID" sz="2500" b="1" dirty="0">
                <a:solidFill>
                  <a:schemeClr val="tx1"/>
                </a:solidFill>
              </a:rPr>
              <a:t>Demokrasi pancasila baru pada aspek formal, tapi pada aspek subtansi atau budaya masih sedang dimantapkan, dipelajari.</a:t>
            </a:r>
            <a:endParaRPr lang="en-US" sz="2500" b="1" dirty="0">
              <a:solidFill>
                <a:schemeClr val="tx1"/>
              </a:solidFill>
            </a:endParaRPr>
          </a:p>
          <a:p>
            <a:pPr lvl="0" algn="just"/>
            <a:r>
              <a:rPr lang="id-ID" sz="2500" b="1" dirty="0">
                <a:solidFill>
                  <a:schemeClr val="tx1"/>
                </a:solidFill>
              </a:rPr>
              <a:t>Filsafat Pancasila adalah nilai filosofis bangsa Indonesia yang dianggap paling baik untuk mengatur dan menyelenggarakan kehidupan bermasyarakat, berbangsa dan bernegara.</a:t>
            </a:r>
            <a:endParaRPr lang="en-US" sz="2500" b="1" dirty="0">
              <a:solidFill>
                <a:schemeClr val="tx1"/>
              </a:solidFill>
            </a:endParaRPr>
          </a:p>
          <a:p>
            <a:pPr lvl="0" algn="just"/>
            <a:r>
              <a:rPr lang="id-ID" sz="2500" b="1" dirty="0">
                <a:solidFill>
                  <a:schemeClr val="tx1"/>
                </a:solidFill>
              </a:rPr>
              <a:t>Falsafah adalah  filsafatnya suatu banga</a:t>
            </a:r>
            <a:endParaRPr lang="en-US" sz="2500" b="1" dirty="0">
              <a:solidFill>
                <a:schemeClr val="tx1"/>
              </a:solidFill>
            </a:endParaRPr>
          </a:p>
          <a:p>
            <a:pPr algn="just"/>
            <a:endParaRPr lang="en-US" sz="2500" b="1" dirty="0">
              <a:solidFill>
                <a:schemeClr val="tx1"/>
              </a:solidFill>
            </a:endParaRPr>
          </a:p>
        </p:txBody>
      </p:sp>
      <p:sp>
        <p:nvSpPr>
          <p:cNvPr id="4" name="Date Placeholder 3"/>
          <p:cNvSpPr>
            <a:spLocks noGrp="1"/>
          </p:cNvSpPr>
          <p:nvPr>
            <p:ph type="dt" sz="half" idx="10"/>
          </p:nvPr>
        </p:nvSpPr>
        <p:spPr/>
        <p:txBody>
          <a:bodyPr/>
          <a:lstStyle/>
          <a:p>
            <a:fld id="{EE736DF5-A6CE-48E2-B827-F89AE693946E}" type="datetime1">
              <a:rPr lang="en-US" smtClean="0">
                <a:solidFill>
                  <a:schemeClr val="tx1"/>
                </a:solidFill>
              </a:rPr>
              <a:t>3/19/2015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a:t>
            </a:r>
            <a:r>
              <a:rPr lang="en-US" smtClean="0">
                <a:solidFill>
                  <a:schemeClr val="tx1"/>
                </a:solidFill>
              </a:rPr>
              <a:t>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4</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838200"/>
          </a:xfrm>
        </p:spPr>
        <p:txBody>
          <a:bodyPr>
            <a:noAutofit/>
          </a:bodyPr>
          <a:lstStyle/>
          <a:p>
            <a:r>
              <a:rPr lang="id-ID" sz="3200" b="1" dirty="0" smtClean="0"/>
              <a:t>KESATUAN SILA-SILA PANCASILA SEBAGAI FILSAFAT DAN FALSAFAH</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533400" y="1524000"/>
            <a:ext cx="8001000" cy="4800600"/>
          </a:xfrm>
        </p:spPr>
        <p:txBody>
          <a:bodyPr>
            <a:noAutofit/>
          </a:bodyPr>
          <a:lstStyle/>
          <a:p>
            <a:pPr algn="just"/>
            <a:r>
              <a:rPr lang="id-ID" sz="2600" b="1" dirty="0" smtClean="0">
                <a:solidFill>
                  <a:schemeClr val="tx1"/>
                </a:solidFill>
              </a:rPr>
              <a:t>Susunan kesatuan sila-sila Pancasila yang bersifat organis</a:t>
            </a:r>
            <a:endParaRPr lang="en-US" sz="2600" dirty="0" smtClean="0">
              <a:solidFill>
                <a:schemeClr val="tx1"/>
              </a:solidFill>
            </a:endParaRPr>
          </a:p>
          <a:p>
            <a:pPr marL="514350" lvl="0" indent="-514350" algn="just">
              <a:buAutoNum type="arabicPeriod"/>
            </a:pPr>
            <a:r>
              <a:rPr lang="id-ID" sz="2600" dirty="0" smtClean="0">
                <a:solidFill>
                  <a:schemeClr val="tx1"/>
                </a:solidFill>
              </a:rPr>
              <a:t>suatu kesatuan majemuk tunggal</a:t>
            </a:r>
            <a:endParaRPr lang="en-US" sz="2600" dirty="0" smtClean="0">
              <a:solidFill>
                <a:schemeClr val="tx1"/>
              </a:solidFill>
            </a:endParaRPr>
          </a:p>
          <a:p>
            <a:pPr marL="514350" lvl="0" indent="-514350" algn="just">
              <a:buAutoNum type="arabicPeriod"/>
            </a:pPr>
            <a:r>
              <a:rPr lang="id-ID" sz="2600" dirty="0" smtClean="0">
                <a:solidFill>
                  <a:schemeClr val="tx1"/>
                </a:solidFill>
              </a:rPr>
              <a:t>tidak dapat berdiri sendiri terlepas</a:t>
            </a:r>
            <a:endParaRPr lang="en-US" sz="2600" dirty="0" smtClean="0">
              <a:solidFill>
                <a:schemeClr val="tx1"/>
              </a:solidFill>
            </a:endParaRPr>
          </a:p>
          <a:p>
            <a:pPr marL="514350" lvl="0" indent="-514350" algn="just">
              <a:buAutoNum type="arabicPeriod"/>
            </a:pPr>
            <a:r>
              <a:rPr lang="id-ID" sz="2600" dirty="0" smtClean="0">
                <a:solidFill>
                  <a:schemeClr val="tx1"/>
                </a:solidFill>
              </a:rPr>
              <a:t>tidak saling bertentangan</a:t>
            </a:r>
            <a:endParaRPr lang="en-US" sz="2600" dirty="0" smtClean="0">
              <a:solidFill>
                <a:schemeClr val="tx1"/>
              </a:solidFill>
            </a:endParaRPr>
          </a:p>
          <a:p>
            <a:pPr marL="514350" lvl="0" indent="-514350" algn="just">
              <a:buAutoNum type="arabicPeriod"/>
            </a:pPr>
            <a:r>
              <a:rPr lang="id-ID" sz="2600" dirty="0" smtClean="0">
                <a:solidFill>
                  <a:schemeClr val="tx1"/>
                </a:solidFill>
              </a:rPr>
              <a:t>isi dari sila-sila Pancasila yaitu hakikat manusia ’monopluralis’ yang memiliki unsur-unsur: ’susunan kodrat’ jasmani rohani, ’sifat kodrat’ individu-makluk sosial, dan ’kedudukan kodrat’ sebagai pribadi berdiri sendiri- makluk Tuhan Yang Maha Esa</a:t>
            </a:r>
            <a:endParaRPr lang="en-US" sz="2600" dirty="0" smtClean="0">
              <a:solidFill>
                <a:schemeClr val="tx1"/>
              </a:solidFill>
            </a:endParaRPr>
          </a:p>
          <a:p>
            <a:pPr algn="just"/>
            <a:endParaRPr lang="en-US" sz="2600" dirty="0">
              <a:solidFill>
                <a:schemeClr val="tx1"/>
              </a:solidFill>
            </a:endParaRPr>
          </a:p>
        </p:txBody>
      </p:sp>
      <p:sp>
        <p:nvSpPr>
          <p:cNvPr id="4" name="Date Placeholder 3"/>
          <p:cNvSpPr>
            <a:spLocks noGrp="1"/>
          </p:cNvSpPr>
          <p:nvPr>
            <p:ph type="dt" sz="half" idx="10"/>
          </p:nvPr>
        </p:nvSpPr>
        <p:spPr/>
        <p:txBody>
          <a:bodyPr/>
          <a:lstStyle/>
          <a:p>
            <a:fld id="{2E50EAC3-1F44-4BAA-B812-57F717E10885}" type="datetime1">
              <a:rPr lang="en-US" smtClean="0">
                <a:solidFill>
                  <a:schemeClr val="tx1"/>
                </a:solidFill>
              </a:rPr>
              <a:t>3/19/2015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a:t>
            </a:r>
            <a:r>
              <a:rPr lang="en-US" smtClean="0">
                <a:solidFill>
                  <a:schemeClr val="tx1"/>
                </a:solidFill>
              </a:rPr>
              <a:t>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5</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914401"/>
          </a:xfrm>
        </p:spPr>
        <p:txBody>
          <a:bodyPr>
            <a:normAutofit fontScale="90000"/>
          </a:bodyPr>
          <a:lstStyle/>
          <a:p>
            <a:r>
              <a:rPr lang="id-ID" sz="3200" b="1" dirty="0" smtClean="0">
                <a:solidFill>
                  <a:schemeClr val="bg1"/>
                </a:solidFill>
              </a:rPr>
              <a:t>KESATUAN SILA-SILA PANCASILA SEBAGAI FILSAFAT DAN FALSAFAH</a:t>
            </a:r>
            <a:r>
              <a:rPr lang="en-US" sz="3200" b="1" dirty="0" smtClean="0">
                <a:solidFill>
                  <a:schemeClr val="bg1"/>
                </a:solidFill>
              </a:rPr>
              <a:t> (LANJUTAN)</a:t>
            </a:r>
            <a:r>
              <a:rPr lang="en-US" sz="3200" dirty="0" smtClean="0">
                <a:solidFill>
                  <a:schemeClr val="bg1"/>
                </a:solidFill>
              </a:rPr>
              <a:t/>
            </a:r>
            <a:br>
              <a:rPr lang="en-US" sz="3200" dirty="0" smtClean="0">
                <a:solidFill>
                  <a:schemeClr val="bg1"/>
                </a:solidFill>
              </a:rPr>
            </a:br>
            <a:endParaRPr lang="en-US" sz="3200" dirty="0">
              <a:solidFill>
                <a:schemeClr val="bg1"/>
              </a:solidFill>
            </a:endParaRPr>
          </a:p>
        </p:txBody>
      </p:sp>
      <p:sp>
        <p:nvSpPr>
          <p:cNvPr id="3" name="Subtitle 2"/>
          <p:cNvSpPr>
            <a:spLocks noGrp="1"/>
          </p:cNvSpPr>
          <p:nvPr>
            <p:ph type="subTitle" idx="1"/>
          </p:nvPr>
        </p:nvSpPr>
        <p:spPr>
          <a:xfrm>
            <a:off x="609600" y="1676400"/>
            <a:ext cx="7772400" cy="4343400"/>
          </a:xfrm>
        </p:spPr>
        <p:txBody>
          <a:bodyPr>
            <a:normAutofit fontScale="92500" lnSpcReduction="20000"/>
          </a:bodyPr>
          <a:lstStyle/>
          <a:p>
            <a:pPr algn="just"/>
            <a:r>
              <a:rPr lang="id-ID" sz="2000" b="1" dirty="0" smtClean="0">
                <a:solidFill>
                  <a:schemeClr val="bg1"/>
                </a:solidFill>
              </a:rPr>
              <a:t>Susunan Pancasila yang bersifat hierarkis dan berbentuk piramidal</a:t>
            </a:r>
            <a:endParaRPr lang="en-US" sz="2000" dirty="0" smtClean="0">
              <a:solidFill>
                <a:schemeClr val="bg1"/>
              </a:solidFill>
            </a:endParaRPr>
          </a:p>
          <a:p>
            <a:pPr marL="457200" lvl="0" indent="-457200" algn="just">
              <a:buAutoNum type="alphaUcPeriod"/>
            </a:pPr>
            <a:r>
              <a:rPr lang="id-ID" sz="2000" dirty="0" smtClean="0">
                <a:solidFill>
                  <a:schemeClr val="bg1"/>
                </a:solidFill>
              </a:rPr>
              <a:t>Sebab dan akibat : Hakikat manusia sebagai makhluk Tuhan Yang Maha Esa (sebagai sebab) (hakikat sila I dan II) yang membentuk persatuan mendirikan negara dan persatuan manusia dalam suatu wilayah disebut rakyat (hakikat sila III dan IV), yang ingin mewujudkan suatu tujuan bersama yaitu suatu keadilan dalam suatu persekutuan hidup masyarakat negara (keadilan sosial) (hakikat sila V).</a:t>
            </a:r>
            <a:endParaRPr lang="en-US" sz="2000" dirty="0" smtClean="0">
              <a:solidFill>
                <a:schemeClr val="bg1"/>
              </a:solidFill>
            </a:endParaRPr>
          </a:p>
          <a:p>
            <a:pPr marL="457200" lvl="0" indent="-457200" algn="just">
              <a:buAutoNum type="alphaUcPeriod"/>
            </a:pPr>
            <a:r>
              <a:rPr lang="id-ID" sz="2000" dirty="0" smtClean="0">
                <a:solidFill>
                  <a:schemeClr val="bg1"/>
                </a:solidFill>
              </a:rPr>
              <a:t>Rumusan Pancasila yang bersifat hierarkis dan berbentuk piramidal:</a:t>
            </a:r>
            <a:endParaRPr lang="en-US" sz="2000" dirty="0" smtClean="0">
              <a:solidFill>
                <a:schemeClr val="bg1"/>
              </a:solidFill>
            </a:endParaRPr>
          </a:p>
          <a:p>
            <a:pPr marL="457200" lvl="0" indent="-457200" algn="just">
              <a:buAutoNum type="arabicPeriod"/>
            </a:pPr>
            <a:r>
              <a:rPr lang="id-ID" sz="2000" dirty="0" smtClean="0">
                <a:solidFill>
                  <a:schemeClr val="bg1"/>
                </a:solidFill>
              </a:rPr>
              <a:t>Sila pertama, Ketuhanan yang meliputi dan menjiwai sila 2, 3,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kedua, kemanusaiaan yang adil dan beradab adalah diliputi dan dijiwai oleh sila 1, meliputi dan menjiwai sila 3,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ketiga, persatuan Indonesia adalah diliputi dan dijiwai sila 1 dan 2, meliputi dan menjiwai sila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keempat adalah diliputi dan dijiwai oleh sila 1, 2, dan 3, serta meliputi dan menjiwai sila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kelima adalah diliputi dan dijiwai oleh sila 1, 2, 3, dan 4</a:t>
            </a:r>
            <a:endParaRPr lang="en-US" sz="2000" dirty="0" smtClean="0">
              <a:solidFill>
                <a:schemeClr val="bg1"/>
              </a:solidFill>
            </a:endParaRPr>
          </a:p>
          <a:p>
            <a:pPr algn="just"/>
            <a:endParaRPr lang="en-US" sz="2000" dirty="0">
              <a:solidFill>
                <a:schemeClr val="bg1"/>
              </a:solidFill>
            </a:endParaRPr>
          </a:p>
        </p:txBody>
      </p:sp>
      <p:sp>
        <p:nvSpPr>
          <p:cNvPr id="4" name="Date Placeholder 3"/>
          <p:cNvSpPr>
            <a:spLocks noGrp="1"/>
          </p:cNvSpPr>
          <p:nvPr>
            <p:ph type="dt" sz="half" idx="10"/>
          </p:nvPr>
        </p:nvSpPr>
        <p:spPr/>
        <p:txBody>
          <a:bodyPr/>
          <a:lstStyle/>
          <a:p>
            <a:fld id="{504388ED-9819-4527-A676-7864E68A5A8F}" type="datetime1">
              <a:rPr lang="en-US" smtClean="0">
                <a:solidFill>
                  <a:schemeClr val="tx1"/>
                </a:solidFill>
              </a:rPr>
              <a:t>3/19/2015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a:t>
            </a:r>
            <a:r>
              <a:rPr lang="en-US" smtClean="0">
                <a:solidFill>
                  <a:schemeClr val="tx1"/>
                </a:solidFill>
              </a:rPr>
              <a:t>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6</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600200"/>
            <a:ext cx="7772400" cy="4038600"/>
          </a:xfrm>
        </p:spPr>
        <p:txBody>
          <a:bodyPr/>
          <a:lstStyle/>
          <a:p>
            <a:pPr algn="just"/>
            <a:r>
              <a:rPr lang="id-ID" b="1" dirty="0" smtClean="0">
                <a:solidFill>
                  <a:schemeClr val="tx1"/>
                </a:solidFill>
              </a:rPr>
              <a:t>Rumusan Hubungan kesatuan Sila-sila pancasila yang Saling Mengisi dan Saling Mengkualifikasi</a:t>
            </a:r>
            <a:endParaRPr lang="en-US" b="1" dirty="0" smtClean="0">
              <a:solidFill>
                <a:schemeClr val="tx1"/>
              </a:solidFill>
            </a:endParaRPr>
          </a:p>
          <a:p>
            <a:pPr algn="just"/>
            <a:r>
              <a:rPr lang="id-ID" dirty="0" smtClean="0">
                <a:solidFill>
                  <a:schemeClr val="tx1"/>
                </a:solidFill>
              </a:rPr>
              <a:t>Yaitu dalam setiap sila terkandung nilai keempat sila lainnya, atau dalam setiap sila senantiasa dikualifikasi oleh keempat sila lainnya</a:t>
            </a:r>
            <a:endParaRPr lang="en-US" dirty="0" smtClean="0">
              <a:solidFill>
                <a:schemeClr val="tx1"/>
              </a:solidFill>
            </a:endParaRPr>
          </a:p>
          <a:p>
            <a:pPr algn="just"/>
            <a:endParaRPr lang="en-US" dirty="0">
              <a:solidFill>
                <a:schemeClr val="tx1"/>
              </a:solidFill>
            </a:endParaRPr>
          </a:p>
        </p:txBody>
      </p:sp>
      <p:sp>
        <p:nvSpPr>
          <p:cNvPr id="4" name="Date Placeholder 3"/>
          <p:cNvSpPr>
            <a:spLocks noGrp="1"/>
          </p:cNvSpPr>
          <p:nvPr>
            <p:ph type="dt" sz="half" idx="10"/>
          </p:nvPr>
        </p:nvSpPr>
        <p:spPr/>
        <p:txBody>
          <a:bodyPr/>
          <a:lstStyle/>
          <a:p>
            <a:fld id="{706D24F5-CDD3-4F83-B291-6D49F8CCB2A5}" type="datetime1">
              <a:rPr lang="en-US" smtClean="0">
                <a:solidFill>
                  <a:schemeClr val="tx1"/>
                </a:solidFill>
              </a:rPr>
              <a:t>3/19/2015</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a:t>
            </a:r>
            <a:r>
              <a:rPr lang="en-US" smtClean="0">
                <a:solidFill>
                  <a:schemeClr val="tx1"/>
                </a:solidFill>
              </a:rPr>
              <a:t>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7</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765175"/>
          </a:xfrm>
        </p:spPr>
        <p:txBody>
          <a:bodyPr>
            <a:normAutofit fontScale="90000"/>
          </a:bodyPr>
          <a:lstStyle/>
          <a:p>
            <a:r>
              <a:rPr lang="id-ID" sz="3200" b="1" smtClean="0"/>
              <a:t>PANCASILA MERUPAKAN KESATUAN DASAR ONTOLOGIS, EPISTEMOLOGIS SERTA AKSIOLOGIS</a:t>
            </a:r>
            <a:r>
              <a:rPr lang="en-US" sz="3200" b="1" smtClean="0"/>
              <a:t/>
            </a:r>
            <a:br>
              <a:rPr lang="en-US" sz="3200" b="1" smtClean="0"/>
            </a:br>
            <a:endParaRPr lang="en-US" sz="3200" b="1" dirty="0"/>
          </a:p>
        </p:txBody>
      </p:sp>
      <p:sp>
        <p:nvSpPr>
          <p:cNvPr id="4" name="Date Placeholder 3"/>
          <p:cNvSpPr>
            <a:spLocks noGrp="1"/>
          </p:cNvSpPr>
          <p:nvPr>
            <p:ph type="dt" sz="half" idx="10"/>
          </p:nvPr>
        </p:nvSpPr>
        <p:spPr/>
        <p:txBody>
          <a:bodyPr/>
          <a:lstStyle/>
          <a:p>
            <a:fld id="{43658812-6B34-4C5D-8CA2-3CB8C7BC8FCD}" type="datetime1">
              <a:rPr lang="en-US" smtClean="0"/>
              <a:t>3/19/2015</a:t>
            </a:fld>
            <a:endParaRPr lang="en-US"/>
          </a:p>
        </p:txBody>
      </p:sp>
      <p:sp>
        <p:nvSpPr>
          <p:cNvPr id="5" name="Footer Placeholder 4"/>
          <p:cNvSpPr>
            <a:spLocks noGrp="1"/>
          </p:cNvSpPr>
          <p:nvPr>
            <p:ph type="ftr" sz="quarter" idx="11"/>
          </p:nvPr>
        </p:nvSpPr>
        <p:spPr/>
        <p:txBody>
          <a:bodyPr/>
          <a:lstStyle/>
          <a:p>
            <a:r>
              <a:rPr lang="en-US" smtClean="0"/>
              <a:t>HandOut Pancasila </a:t>
            </a:r>
            <a:endParaRPr lang="id-ID" smtClean="0"/>
          </a:p>
          <a:p>
            <a:r>
              <a:rPr lang="en-US" smtClean="0"/>
              <a:t>by </a:t>
            </a:r>
            <a:r>
              <a:rPr lang="en-US" smtClean="0"/>
              <a:t>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8</a:t>
            </a:fld>
            <a:endParaRPr lang="en-US"/>
          </a:p>
        </p:txBody>
      </p:sp>
      <p:sp>
        <p:nvSpPr>
          <p:cNvPr id="8" name="Subtitle 7"/>
          <p:cNvSpPr>
            <a:spLocks noGrp="1"/>
          </p:cNvSpPr>
          <p:nvPr>
            <p:ph type="subTitle" idx="1"/>
          </p:nvPr>
        </p:nvSpPr>
        <p:spPr>
          <a:xfrm>
            <a:off x="609600" y="1600200"/>
            <a:ext cx="7848600" cy="4495800"/>
          </a:xfrm>
        </p:spPr>
        <p:txBody>
          <a:bodyPr>
            <a:normAutofit fontScale="70000" lnSpcReduction="20000"/>
          </a:bodyPr>
          <a:lstStyle/>
          <a:p>
            <a:pPr lvl="0" algn="just"/>
            <a:r>
              <a:rPr lang="id-ID" b="1" dirty="0" smtClean="0">
                <a:solidFill>
                  <a:schemeClr val="tx1"/>
                </a:solidFill>
              </a:rPr>
              <a:t>Dasar Ontologis / Antropologis Sila-sila Pancasila</a:t>
            </a:r>
            <a:endParaRPr lang="en-US" dirty="0" smtClean="0">
              <a:solidFill>
                <a:schemeClr val="tx1"/>
              </a:solidFill>
            </a:endParaRPr>
          </a:p>
          <a:p>
            <a:pPr marL="514350" lvl="0" indent="-514350" algn="just">
              <a:buAutoNum type="alphaLcPeriod"/>
            </a:pPr>
            <a:r>
              <a:rPr lang="id-ID" dirty="0" smtClean="0">
                <a:solidFill>
                  <a:schemeClr val="tx1"/>
                </a:solidFill>
              </a:rPr>
              <a:t>menyangkut juga hakikat dasar sila-sila Pancasila, yaitu manusia sebagai monopluralis</a:t>
            </a:r>
            <a:endParaRPr lang="en-US" dirty="0" smtClean="0">
              <a:solidFill>
                <a:schemeClr val="tx1"/>
              </a:solidFill>
            </a:endParaRPr>
          </a:p>
          <a:p>
            <a:pPr marL="514350" lvl="0" indent="-514350" algn="just">
              <a:buAutoNum type="alphaLcPeriod"/>
            </a:pPr>
            <a:r>
              <a:rPr lang="id-ID" dirty="0" smtClean="0">
                <a:solidFill>
                  <a:schemeClr val="tx1"/>
                </a:solidFill>
              </a:rPr>
              <a:t>Pancasila merupakan filsafat negara, adapun pendukung pokok negara adalah rakyat dan unsur rakyat adalah manusia itu sendiri, sehingga tepatlah jikalau dalam filsafat Pancasila bahwa hakikat dasar antropologis sila-sila Pancasila adalh manusia</a:t>
            </a:r>
            <a:endParaRPr lang="en-US" dirty="0" smtClean="0">
              <a:solidFill>
                <a:schemeClr val="tx1"/>
              </a:solidFill>
            </a:endParaRPr>
          </a:p>
          <a:p>
            <a:pPr marL="514350" lvl="0" indent="-514350" algn="just">
              <a:buAutoNum type="alphaLcPeriod"/>
            </a:pPr>
            <a:r>
              <a:rPr lang="id-ID" dirty="0" smtClean="0">
                <a:solidFill>
                  <a:schemeClr val="tx1"/>
                </a:solidFill>
              </a:rPr>
              <a:t>Hal-hal mutlak manusia sebagi pendukung pokok Pancasila: susunan kodrat, sifat kodrat dan kedudukan kodrat</a:t>
            </a:r>
            <a:endParaRPr lang="en-US" dirty="0" smtClean="0">
              <a:solidFill>
                <a:schemeClr val="tx1"/>
              </a:solidFill>
            </a:endParaRPr>
          </a:p>
          <a:p>
            <a:pPr marL="514350" lvl="0" indent="-514350" algn="just">
              <a:buAutoNum type="alphaLcPeriod"/>
            </a:pPr>
            <a:r>
              <a:rPr lang="id-ID" dirty="0" smtClean="0">
                <a:solidFill>
                  <a:schemeClr val="tx1"/>
                </a:solidFill>
              </a:rPr>
              <a:t>Sebab akibat: landasan sila-sila Pancasila yaitu Tuhan, manusia, satu, rakyat, dan adil adlah sebagai sebab, adapun negara adalah sebagai akibat</a:t>
            </a:r>
            <a:endParaRPr lang="en-US" dirty="0" smtClean="0">
              <a:solidFill>
                <a:schemeClr val="tx1"/>
              </a:solidFill>
            </a:endParaRP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917575"/>
          </a:xfrm>
        </p:spPr>
        <p:txBody>
          <a:bodyPr>
            <a:normAutofit fontScale="90000"/>
          </a:bodyPr>
          <a:lstStyle/>
          <a:p>
            <a:r>
              <a:rPr lang="id-ID" sz="3600" b="1" dirty="0" smtClean="0"/>
              <a:t>DASAR EPISTEMOLOGIS SILA-SILA PANCASILA</a:t>
            </a:r>
            <a:endParaRPr lang="en-US" sz="3600" dirty="0"/>
          </a:p>
        </p:txBody>
      </p:sp>
      <p:sp>
        <p:nvSpPr>
          <p:cNvPr id="3" name="Subtitle 2"/>
          <p:cNvSpPr>
            <a:spLocks noGrp="1"/>
          </p:cNvSpPr>
          <p:nvPr>
            <p:ph type="subTitle" idx="1"/>
          </p:nvPr>
        </p:nvSpPr>
        <p:spPr>
          <a:xfrm>
            <a:off x="762000" y="1676400"/>
            <a:ext cx="7696200" cy="4495800"/>
          </a:xfrm>
        </p:spPr>
        <p:txBody>
          <a:bodyPr>
            <a:normAutofit lnSpcReduction="10000"/>
          </a:bodyPr>
          <a:lstStyle/>
          <a:p>
            <a:pPr marL="457200" lvl="0" indent="-457200" algn="just">
              <a:buAutoNum type="arabicPeriod"/>
            </a:pPr>
            <a:r>
              <a:rPr lang="id-ID" sz="2000" b="1" dirty="0" smtClean="0">
                <a:solidFill>
                  <a:schemeClr val="tx1"/>
                </a:solidFill>
              </a:rPr>
              <a:t>Pancasila merupakan sistem pengetahuan, yaitu pedoman bangsa Indonesia yang emandang realitas alam semesta, manusia, masyarakat, bangsa dan negara tentang makna hidup</a:t>
            </a:r>
            <a:endParaRPr lang="en-US" sz="2000" b="1" dirty="0" smtClean="0">
              <a:solidFill>
                <a:schemeClr val="tx1"/>
              </a:solidFill>
            </a:endParaRPr>
          </a:p>
          <a:p>
            <a:pPr marL="457200" lvl="0" indent="-457200" algn="just">
              <a:buAutoNum type="arabicPeriod"/>
            </a:pPr>
            <a:r>
              <a:rPr lang="id-ID" sz="2000" b="1" dirty="0" smtClean="0">
                <a:solidFill>
                  <a:schemeClr val="tx1"/>
                </a:solidFill>
              </a:rPr>
              <a:t>Landasan praksis: sistem cita-cita dan keyakinan</a:t>
            </a:r>
            <a:endParaRPr lang="en-US" sz="2000" b="1" dirty="0" smtClean="0">
              <a:solidFill>
                <a:schemeClr val="tx1"/>
              </a:solidFill>
            </a:endParaRPr>
          </a:p>
          <a:p>
            <a:pPr marL="457200" lvl="0" indent="-457200" algn="just">
              <a:buAutoNum type="arabicPeriod"/>
            </a:pPr>
            <a:r>
              <a:rPr lang="id-ID" sz="2000" b="1" dirty="0" smtClean="0">
                <a:solidFill>
                  <a:schemeClr val="tx1"/>
                </a:solidFill>
              </a:rPr>
              <a:t>Erat kaitannya dengan dasar ontologis, oleh karena itu banguann epistemologinya yang ditempatkan dalam bangunan filsafat manusia</a:t>
            </a:r>
            <a:endParaRPr lang="en-US" sz="2000" b="1" dirty="0" smtClean="0">
              <a:solidFill>
                <a:schemeClr val="tx1"/>
              </a:solidFill>
            </a:endParaRPr>
          </a:p>
          <a:p>
            <a:pPr algn="just"/>
            <a:r>
              <a:rPr lang="id-ID" sz="2000" b="1" dirty="0" smtClean="0">
                <a:solidFill>
                  <a:schemeClr val="tx1"/>
                </a:solidFill>
              </a:rPr>
              <a:t>Tiga persoalan mendasar dalam epistemologi : sumber pengetahuan manusia, teori kebenaran manusia, dan watak pengetahuan manusia.</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sumber pengetahuan Pancasila: nilai-nilai  yang ada pada diri bangsa Indonesia sendiri</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teori kebenaran: kebenaran rasio yang bersumber pada akal manusia, kebenaran empiris, akal, rasa dan kehendak manusia</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watak pengetahuan: tidak bebas nilai</a:t>
            </a:r>
            <a:endParaRPr lang="en-US" sz="2000" b="1" dirty="0" smtClean="0">
              <a:solidFill>
                <a:schemeClr val="tx1"/>
              </a:solidFill>
            </a:endParaRPr>
          </a:p>
          <a:p>
            <a:pPr algn="just"/>
            <a:endParaRPr lang="en-US" sz="2000" b="1" dirty="0">
              <a:solidFill>
                <a:schemeClr val="tx1"/>
              </a:solidFill>
            </a:endParaRPr>
          </a:p>
        </p:txBody>
      </p:sp>
      <p:sp>
        <p:nvSpPr>
          <p:cNvPr id="4" name="Date Placeholder 3"/>
          <p:cNvSpPr>
            <a:spLocks noGrp="1"/>
          </p:cNvSpPr>
          <p:nvPr>
            <p:ph type="dt" sz="half" idx="10"/>
          </p:nvPr>
        </p:nvSpPr>
        <p:spPr/>
        <p:txBody>
          <a:bodyPr/>
          <a:lstStyle/>
          <a:p>
            <a:fld id="{69A8737F-93B3-4530-8461-FCB201D10138}" type="datetime1">
              <a:rPr lang="en-US" smtClean="0">
                <a:solidFill>
                  <a:schemeClr val="tx1"/>
                </a:solidFill>
              </a:rPr>
              <a:t>3/19/2015</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a:t>
            </a:r>
            <a:r>
              <a:rPr lang="en-US" smtClean="0">
                <a:solidFill>
                  <a:schemeClr val="tx1"/>
                </a:solidFill>
              </a:rPr>
              <a:t>Tatik Rohmawati, S.IP.,M.Si.</a:t>
            </a:r>
            <a:endParaRPr lang="en-US">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9</a:t>
            </a:fld>
            <a:endParaRPr 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927</Words>
  <Application>Microsoft Office PowerPoint</Application>
  <PresentationFormat>On-screen Show (4:3)</PresentationFormat>
  <Paragraphs>98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PANCASILA SEBAGAI FILSAFAT DAN FALSAFAH </vt:lpstr>
      <vt:lpstr>PANCASILA SEBAGAI FILSAFAT</vt:lpstr>
      <vt:lpstr>CABANG-CABANG FILSAFAT</vt:lpstr>
      <vt:lpstr>PANCASILA FALSAFAH BANGSA</vt:lpstr>
      <vt:lpstr>KESATUAN SILA-SILA PANCASILA SEBAGAI FILSAFAT DAN FALSAFAH </vt:lpstr>
      <vt:lpstr>KESATUAN SILA-SILA PANCASILA SEBAGAI FILSAFAT DAN FALSAFAH (LANJUTAN) </vt:lpstr>
      <vt:lpstr>PowerPoint Presentation</vt:lpstr>
      <vt:lpstr>PANCASILA MERUPAKAN KESATUAN DASAR ONTOLOGIS, EPISTEMOLOGIS SERTA AKSIOLOGIS </vt:lpstr>
      <vt:lpstr>DASAR EPISTEMOLOGIS SILA-SILA PANCASILA</vt:lpstr>
      <vt:lpstr>DASAR AKSIOLOGIS SILA-SILA PANCASILA </vt:lpstr>
    </vt:vector>
  </TitlesOfParts>
  <Company>Lenovo (Beijing)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FILSAFAT DAN FALSAFAH </dc:title>
  <dc:creator>Lenovo User</dc:creator>
  <cp:lastModifiedBy>Windows 7</cp:lastModifiedBy>
  <cp:revision>14</cp:revision>
  <dcterms:created xsi:type="dcterms:W3CDTF">2010-03-18T12:25:36Z</dcterms:created>
  <dcterms:modified xsi:type="dcterms:W3CDTF">2015-03-18T21:40:33Z</dcterms:modified>
</cp:coreProperties>
</file>