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1" r:id="rId3"/>
    <p:sldId id="258" r:id="rId4"/>
    <p:sldId id="278" r:id="rId5"/>
    <p:sldId id="263" r:id="rId6"/>
    <p:sldId id="280" r:id="rId7"/>
    <p:sldId id="281" r:id="rId8"/>
    <p:sldId id="259" r:id="rId9"/>
    <p:sldId id="265" r:id="rId10"/>
    <p:sldId id="266" r:id="rId11"/>
    <p:sldId id="267" r:id="rId12"/>
    <p:sldId id="269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03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3E5A4-7499-49C2-9B51-0DDD7C801F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F4F2C08-C40E-46FD-B3BF-3C39EA45B1F0}">
      <dgm:prSet phldrT="[Text]" custT="1"/>
      <dgm:spPr/>
      <dgm:t>
        <a:bodyPr/>
        <a:lstStyle/>
        <a:p>
          <a:r>
            <a:rPr lang="id-ID" sz="2400" dirty="0" smtClean="0"/>
            <a:t>1</a:t>
          </a:r>
          <a:endParaRPr lang="id-ID" sz="2400" dirty="0"/>
        </a:p>
      </dgm:t>
    </dgm:pt>
    <dgm:pt modelId="{9DC1C225-FF50-40AD-9F84-9473726EC461}" type="parTrans" cxnId="{C781B30D-C8A9-4DB4-899E-D664E4ECD418}">
      <dgm:prSet/>
      <dgm:spPr/>
      <dgm:t>
        <a:bodyPr/>
        <a:lstStyle/>
        <a:p>
          <a:endParaRPr lang="id-ID" sz="2400"/>
        </a:p>
      </dgm:t>
    </dgm:pt>
    <dgm:pt modelId="{FB4AD4E4-C921-4F45-93DA-44A2D50EF1FF}" type="sibTrans" cxnId="{C781B30D-C8A9-4DB4-899E-D664E4ECD418}">
      <dgm:prSet/>
      <dgm:spPr/>
      <dgm:t>
        <a:bodyPr/>
        <a:lstStyle/>
        <a:p>
          <a:endParaRPr lang="id-ID" sz="2400"/>
        </a:p>
      </dgm:t>
    </dgm:pt>
    <dgm:pt modelId="{F1E0AC46-7CB4-47AD-B6C6-7541DF325D79}">
      <dgm:prSet phldrT="[Text]" custT="1"/>
      <dgm:spPr/>
      <dgm:t>
        <a:bodyPr/>
        <a:lstStyle/>
        <a:p>
          <a:r>
            <a:rPr lang="id-ID" sz="2400" dirty="0" smtClean="0"/>
            <a:t>Swasembada padi, jagung, kedelai serta Peningkatan produksi daging dan gula</a:t>
          </a:r>
          <a:endParaRPr lang="id-ID" sz="2400" dirty="0"/>
        </a:p>
      </dgm:t>
    </dgm:pt>
    <dgm:pt modelId="{DAD91018-2748-4012-9266-7C56638FE59C}" type="parTrans" cxnId="{3A8F7DD2-C069-455E-8F16-4CA6567794B6}">
      <dgm:prSet/>
      <dgm:spPr/>
      <dgm:t>
        <a:bodyPr/>
        <a:lstStyle/>
        <a:p>
          <a:endParaRPr lang="id-ID" sz="2400"/>
        </a:p>
      </dgm:t>
    </dgm:pt>
    <dgm:pt modelId="{76FC2001-C360-4405-AECB-36CF891D3580}" type="sibTrans" cxnId="{3A8F7DD2-C069-455E-8F16-4CA6567794B6}">
      <dgm:prSet/>
      <dgm:spPr/>
      <dgm:t>
        <a:bodyPr/>
        <a:lstStyle/>
        <a:p>
          <a:endParaRPr lang="id-ID" sz="2400"/>
        </a:p>
      </dgm:t>
    </dgm:pt>
    <dgm:pt modelId="{DB7C7194-8FFB-49E7-A26E-21579901AE05}">
      <dgm:prSet custT="1"/>
      <dgm:spPr/>
      <dgm:t>
        <a:bodyPr/>
        <a:lstStyle/>
        <a:p>
          <a:r>
            <a:rPr lang="id-ID" sz="2400" dirty="0" smtClean="0"/>
            <a:t>Peningkatan nilai tambah, daya saing, ekspor dan substitusi impor </a:t>
          </a:r>
          <a:endParaRPr lang="id-ID" sz="2400" dirty="0"/>
        </a:p>
      </dgm:t>
    </dgm:pt>
    <dgm:pt modelId="{767447A2-AA40-4B78-9B21-637E7C5D53BA}" type="parTrans" cxnId="{015ED111-FEF2-48D0-8DDD-4327B8EED113}">
      <dgm:prSet/>
      <dgm:spPr/>
      <dgm:t>
        <a:bodyPr/>
        <a:lstStyle/>
        <a:p>
          <a:endParaRPr lang="id-ID" sz="2400"/>
        </a:p>
      </dgm:t>
    </dgm:pt>
    <dgm:pt modelId="{99265721-97C5-4850-9F31-22776528A16B}" type="sibTrans" cxnId="{015ED111-FEF2-48D0-8DDD-4327B8EED113}">
      <dgm:prSet/>
      <dgm:spPr/>
      <dgm:t>
        <a:bodyPr/>
        <a:lstStyle/>
        <a:p>
          <a:endParaRPr lang="id-ID" sz="2400"/>
        </a:p>
      </dgm:t>
    </dgm:pt>
    <dgm:pt modelId="{CCAD93AB-F3E5-4C33-A099-B78CACECBE83}">
      <dgm:prSet custT="1"/>
      <dgm:spPr/>
      <dgm:t>
        <a:bodyPr/>
        <a:lstStyle/>
        <a:p>
          <a:r>
            <a:rPr lang="id-ID" sz="2400" dirty="0" smtClean="0"/>
            <a:t>Penyediaan bahan baku bioindustri dan bioenergi</a:t>
          </a:r>
          <a:endParaRPr lang="id-ID" sz="2400" dirty="0"/>
        </a:p>
      </dgm:t>
    </dgm:pt>
    <dgm:pt modelId="{5D61C76E-2AFA-4A59-AF2D-EF07C71A43B6}" type="parTrans" cxnId="{A505E135-9DC9-49BF-A2B8-9F817CA7A51C}">
      <dgm:prSet/>
      <dgm:spPr/>
      <dgm:t>
        <a:bodyPr/>
        <a:lstStyle/>
        <a:p>
          <a:endParaRPr lang="id-ID" sz="2400"/>
        </a:p>
      </dgm:t>
    </dgm:pt>
    <dgm:pt modelId="{4D0D0A9E-96C3-4832-8160-194B4743324E}" type="sibTrans" cxnId="{A505E135-9DC9-49BF-A2B8-9F817CA7A51C}">
      <dgm:prSet/>
      <dgm:spPr/>
      <dgm:t>
        <a:bodyPr/>
        <a:lstStyle/>
        <a:p>
          <a:endParaRPr lang="id-ID" sz="2400"/>
        </a:p>
      </dgm:t>
    </dgm:pt>
    <dgm:pt modelId="{EE573C10-09AB-4B25-813A-E00ABA97619A}">
      <dgm:prSet custT="1"/>
      <dgm:spPr/>
      <dgm:t>
        <a:bodyPr/>
        <a:lstStyle/>
        <a:p>
          <a:r>
            <a:rPr lang="id-ID" sz="2400" dirty="0" smtClean="0"/>
            <a:t>Peningkatan kesejahteraan petani</a:t>
          </a:r>
          <a:endParaRPr lang="id-ID" sz="2400" dirty="0"/>
        </a:p>
      </dgm:t>
    </dgm:pt>
    <dgm:pt modelId="{81256DD7-EBAE-420E-8672-6491507A2804}" type="parTrans" cxnId="{4DD7530B-9A4C-48E9-8F30-A53015D202E6}">
      <dgm:prSet/>
      <dgm:spPr/>
      <dgm:t>
        <a:bodyPr/>
        <a:lstStyle/>
        <a:p>
          <a:endParaRPr lang="id-ID" sz="2400"/>
        </a:p>
      </dgm:t>
    </dgm:pt>
    <dgm:pt modelId="{10A5BD5C-91C9-4890-8FD7-529F86556069}" type="sibTrans" cxnId="{4DD7530B-9A4C-48E9-8F30-A53015D202E6}">
      <dgm:prSet/>
      <dgm:spPr/>
      <dgm:t>
        <a:bodyPr/>
        <a:lstStyle/>
        <a:p>
          <a:endParaRPr lang="id-ID" sz="2400"/>
        </a:p>
      </dgm:t>
    </dgm:pt>
    <dgm:pt modelId="{E5383354-E1EC-4978-A0FB-19DB84B296D7}">
      <dgm:prSet phldrT="[Text]" custT="1"/>
      <dgm:spPr/>
      <dgm:t>
        <a:bodyPr/>
        <a:lstStyle/>
        <a:p>
          <a:r>
            <a:rPr lang="id-ID" sz="2400" dirty="0" smtClean="0"/>
            <a:t>2</a:t>
          </a:r>
          <a:endParaRPr lang="id-ID" sz="2400" dirty="0"/>
        </a:p>
      </dgm:t>
    </dgm:pt>
    <dgm:pt modelId="{78CF13B2-B8B9-4AF1-8A22-975CE0153996}" type="parTrans" cxnId="{A1F5F767-7309-4CEE-8FF3-903A19FD35AB}">
      <dgm:prSet/>
      <dgm:spPr/>
      <dgm:t>
        <a:bodyPr/>
        <a:lstStyle/>
        <a:p>
          <a:endParaRPr lang="id-ID" sz="2400"/>
        </a:p>
      </dgm:t>
    </dgm:pt>
    <dgm:pt modelId="{98D102E5-C308-42A3-B1DF-67AAE29A2540}" type="sibTrans" cxnId="{A1F5F767-7309-4CEE-8FF3-903A19FD35AB}">
      <dgm:prSet/>
      <dgm:spPr/>
      <dgm:t>
        <a:bodyPr/>
        <a:lstStyle/>
        <a:p>
          <a:endParaRPr lang="id-ID" sz="2400"/>
        </a:p>
      </dgm:t>
    </dgm:pt>
    <dgm:pt modelId="{662396E7-AA49-47FE-9249-223B24F3697A}">
      <dgm:prSet custT="1"/>
      <dgm:spPr/>
      <dgm:t>
        <a:bodyPr/>
        <a:lstStyle/>
        <a:p>
          <a:r>
            <a:rPr lang="id-ID" sz="2400" dirty="0" smtClean="0"/>
            <a:t>4</a:t>
          </a:r>
          <a:endParaRPr lang="id-ID" sz="2400" dirty="0"/>
        </a:p>
      </dgm:t>
    </dgm:pt>
    <dgm:pt modelId="{768B44FA-D7DF-4B7E-837F-A1459B048C7E}" type="parTrans" cxnId="{7192BAA6-D80C-4D0B-A6A3-09585FE1CEDF}">
      <dgm:prSet/>
      <dgm:spPr/>
      <dgm:t>
        <a:bodyPr/>
        <a:lstStyle/>
        <a:p>
          <a:endParaRPr lang="id-ID" sz="2400"/>
        </a:p>
      </dgm:t>
    </dgm:pt>
    <dgm:pt modelId="{6D42F875-6CF7-40A7-8184-7A51D5F781B7}" type="sibTrans" cxnId="{7192BAA6-D80C-4D0B-A6A3-09585FE1CEDF}">
      <dgm:prSet/>
      <dgm:spPr/>
      <dgm:t>
        <a:bodyPr/>
        <a:lstStyle/>
        <a:p>
          <a:endParaRPr lang="id-ID" sz="2400"/>
        </a:p>
      </dgm:t>
    </dgm:pt>
    <dgm:pt modelId="{D7350FE9-3993-4A83-BE46-9032B48D663F}">
      <dgm:prSet custT="1"/>
      <dgm:spPr/>
      <dgm:t>
        <a:bodyPr/>
        <a:lstStyle/>
        <a:p>
          <a:r>
            <a:rPr lang="id-ID" sz="2400" dirty="0" smtClean="0"/>
            <a:t>5</a:t>
          </a:r>
          <a:endParaRPr lang="id-ID" sz="2400" dirty="0"/>
        </a:p>
      </dgm:t>
    </dgm:pt>
    <dgm:pt modelId="{EE65AA55-79D1-426D-80C9-05EE75728A16}" type="parTrans" cxnId="{E75E4A33-902B-44E2-8286-62A6985BC3E4}">
      <dgm:prSet/>
      <dgm:spPr/>
      <dgm:t>
        <a:bodyPr/>
        <a:lstStyle/>
        <a:p>
          <a:endParaRPr lang="id-ID" sz="2400"/>
        </a:p>
      </dgm:t>
    </dgm:pt>
    <dgm:pt modelId="{8C18BDAC-8AC4-4BB1-BD12-8F08519F783C}" type="sibTrans" cxnId="{E75E4A33-902B-44E2-8286-62A6985BC3E4}">
      <dgm:prSet/>
      <dgm:spPr/>
      <dgm:t>
        <a:bodyPr/>
        <a:lstStyle/>
        <a:p>
          <a:endParaRPr lang="id-ID" sz="2400"/>
        </a:p>
      </dgm:t>
    </dgm:pt>
    <dgm:pt modelId="{9A6D19FA-BF84-455B-98E7-6E61ECA0EBD4}">
      <dgm:prSet phldrT="[Text]" custT="1"/>
      <dgm:spPr/>
      <dgm:t>
        <a:bodyPr/>
        <a:lstStyle/>
        <a:p>
          <a:r>
            <a:rPr lang="id-ID" sz="2400" dirty="0" smtClean="0"/>
            <a:t>Peningkatan Diversifikasi Pangan</a:t>
          </a:r>
          <a:endParaRPr lang="id-ID" sz="2400" dirty="0"/>
        </a:p>
      </dgm:t>
    </dgm:pt>
    <dgm:pt modelId="{2880413F-3C10-4948-9354-8F95B773495C}" type="parTrans" cxnId="{1A11A37E-1105-4886-AC7C-E59583986B8B}">
      <dgm:prSet/>
      <dgm:spPr/>
      <dgm:t>
        <a:bodyPr/>
        <a:lstStyle/>
        <a:p>
          <a:endParaRPr lang="id-ID" sz="2400"/>
        </a:p>
      </dgm:t>
    </dgm:pt>
    <dgm:pt modelId="{A5EAC5DF-0F51-4F88-8D6F-DEC0A63342C7}" type="sibTrans" cxnId="{1A11A37E-1105-4886-AC7C-E59583986B8B}">
      <dgm:prSet/>
      <dgm:spPr/>
      <dgm:t>
        <a:bodyPr/>
        <a:lstStyle/>
        <a:p>
          <a:endParaRPr lang="id-ID" sz="2400"/>
        </a:p>
      </dgm:t>
    </dgm:pt>
    <dgm:pt modelId="{E55F1D76-91DF-4FC4-9A14-BEA92A1804DA}">
      <dgm:prSet phldrT="[Text]" custT="1"/>
      <dgm:spPr/>
      <dgm:t>
        <a:bodyPr/>
        <a:lstStyle/>
        <a:p>
          <a:r>
            <a:rPr lang="id-ID" sz="2400" dirty="0" smtClean="0"/>
            <a:t>3</a:t>
          </a:r>
          <a:endParaRPr lang="id-ID" sz="2400" dirty="0"/>
        </a:p>
      </dgm:t>
    </dgm:pt>
    <dgm:pt modelId="{B53A0BE3-48B6-4FF5-8A3B-E527C0761181}" type="parTrans" cxnId="{127192D8-BD4A-4F20-818F-4045E5F98873}">
      <dgm:prSet/>
      <dgm:spPr/>
      <dgm:t>
        <a:bodyPr/>
        <a:lstStyle/>
        <a:p>
          <a:endParaRPr lang="id-ID" sz="2400"/>
        </a:p>
      </dgm:t>
    </dgm:pt>
    <dgm:pt modelId="{98B4199C-2087-4BD7-89C0-B01C2A962C33}" type="sibTrans" cxnId="{127192D8-BD4A-4F20-818F-4045E5F98873}">
      <dgm:prSet/>
      <dgm:spPr/>
      <dgm:t>
        <a:bodyPr/>
        <a:lstStyle/>
        <a:p>
          <a:endParaRPr lang="id-ID" sz="2400"/>
        </a:p>
      </dgm:t>
    </dgm:pt>
    <dgm:pt modelId="{117CB39D-6F7D-4B5F-AE0C-DA72339E4899}" type="pres">
      <dgm:prSet presAssocID="{C163E5A4-7499-49C2-9B51-0DDD7C801F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9681127-F969-4F95-A689-04B34666417A}" type="pres">
      <dgm:prSet presAssocID="{7F4F2C08-C40E-46FD-B3BF-3C39EA45B1F0}" presName="linNode" presStyleCnt="0"/>
      <dgm:spPr/>
    </dgm:pt>
    <dgm:pt modelId="{0D909324-6D6C-4855-8797-18635084481B}" type="pres">
      <dgm:prSet presAssocID="{7F4F2C08-C40E-46FD-B3BF-3C39EA45B1F0}" presName="parentText" presStyleLbl="node1" presStyleIdx="0" presStyleCnt="5" custScaleX="209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BFFDC1-ED53-459F-95E4-683008DCD69C}" type="pres">
      <dgm:prSet presAssocID="{7F4F2C08-C40E-46FD-B3BF-3C39EA45B1F0}" presName="descendantText" presStyleLbl="alignAccFollowNode1" presStyleIdx="0" presStyleCnt="5" custScaleX="1280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2FFDE0-FB57-4A45-85C7-EC03A050E4DC}" type="pres">
      <dgm:prSet presAssocID="{FB4AD4E4-C921-4F45-93DA-44A2D50EF1FF}" presName="sp" presStyleCnt="0"/>
      <dgm:spPr/>
    </dgm:pt>
    <dgm:pt modelId="{FAB867A1-2A27-41C2-B1EA-D73B095D6E25}" type="pres">
      <dgm:prSet presAssocID="{E5383354-E1EC-4978-A0FB-19DB84B296D7}" presName="linNode" presStyleCnt="0"/>
      <dgm:spPr/>
    </dgm:pt>
    <dgm:pt modelId="{1197FCC1-7D09-4E53-AAA4-1319CAE1950C}" type="pres">
      <dgm:prSet presAssocID="{E5383354-E1EC-4978-A0FB-19DB84B296D7}" presName="parentText" presStyleLbl="node1" presStyleIdx="1" presStyleCnt="5" custScaleX="209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26F769C-B0EC-46A3-A6A4-56C5AC7C12ED}" type="pres">
      <dgm:prSet presAssocID="{E5383354-E1EC-4978-A0FB-19DB84B296D7}" presName="descendantText" presStyleLbl="alignAccFollowNode1" presStyleIdx="1" presStyleCnt="5" custScaleX="1280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5AE7A5-7D3A-4468-AEE3-9EE5495C1780}" type="pres">
      <dgm:prSet presAssocID="{98D102E5-C308-42A3-B1DF-67AAE29A2540}" presName="sp" presStyleCnt="0"/>
      <dgm:spPr/>
    </dgm:pt>
    <dgm:pt modelId="{B2E22133-BB4E-405B-8BF1-A1FC1514DECC}" type="pres">
      <dgm:prSet presAssocID="{E55F1D76-91DF-4FC4-9A14-BEA92A1804DA}" presName="linNode" presStyleCnt="0"/>
      <dgm:spPr/>
    </dgm:pt>
    <dgm:pt modelId="{4023A8A4-A15D-4E01-83D4-D6735F3F890A}" type="pres">
      <dgm:prSet presAssocID="{E55F1D76-91DF-4FC4-9A14-BEA92A1804DA}" presName="parentText" presStyleLbl="node1" presStyleIdx="2" presStyleCnt="5" custScaleX="209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FC0443-AEDC-4AE2-AA04-D4A3823FD58D}" type="pres">
      <dgm:prSet presAssocID="{E55F1D76-91DF-4FC4-9A14-BEA92A1804DA}" presName="descendantText" presStyleLbl="alignAccFollowNode1" presStyleIdx="2" presStyleCnt="5" custScaleX="1280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47DA61-A588-4C75-9E1B-884D1D0E3788}" type="pres">
      <dgm:prSet presAssocID="{98B4199C-2087-4BD7-89C0-B01C2A962C33}" presName="sp" presStyleCnt="0"/>
      <dgm:spPr/>
    </dgm:pt>
    <dgm:pt modelId="{0BC3A87C-C982-45F3-80B2-E31688C010C9}" type="pres">
      <dgm:prSet presAssocID="{662396E7-AA49-47FE-9249-223B24F3697A}" presName="linNode" presStyleCnt="0"/>
      <dgm:spPr/>
    </dgm:pt>
    <dgm:pt modelId="{A26CA973-93BD-481B-9373-3FAF17EC5D26}" type="pres">
      <dgm:prSet presAssocID="{662396E7-AA49-47FE-9249-223B24F3697A}" presName="parentText" presStyleLbl="node1" presStyleIdx="3" presStyleCnt="5" custScaleX="209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D557EB-9DEB-48BA-9CDB-E444000581FE}" type="pres">
      <dgm:prSet presAssocID="{662396E7-AA49-47FE-9249-223B24F3697A}" presName="descendantText" presStyleLbl="alignAccFollowNode1" presStyleIdx="3" presStyleCnt="5" custScaleX="1280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840DF6-BDD9-4E1E-9A36-C186C8A35D0A}" type="pres">
      <dgm:prSet presAssocID="{6D42F875-6CF7-40A7-8184-7A51D5F781B7}" presName="sp" presStyleCnt="0"/>
      <dgm:spPr/>
    </dgm:pt>
    <dgm:pt modelId="{11F5A6FA-A20D-4427-B156-9C1D9BE5DF98}" type="pres">
      <dgm:prSet presAssocID="{D7350FE9-3993-4A83-BE46-9032B48D663F}" presName="linNode" presStyleCnt="0"/>
      <dgm:spPr/>
    </dgm:pt>
    <dgm:pt modelId="{D2BCD9CD-DCF3-4188-BFFC-92F9C46AEBE2}" type="pres">
      <dgm:prSet presAssocID="{D7350FE9-3993-4A83-BE46-9032B48D663F}" presName="parentText" presStyleLbl="node1" presStyleIdx="4" presStyleCnt="5" custScaleX="209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404481-77F1-4C85-963E-E527F439B2F9}" type="pres">
      <dgm:prSet presAssocID="{D7350FE9-3993-4A83-BE46-9032B48D663F}" presName="descendantText" presStyleLbl="alignAccFollowNode1" presStyleIdx="4" presStyleCnt="5" custScaleX="1280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A8F7DD2-C069-455E-8F16-4CA6567794B6}" srcId="{7F4F2C08-C40E-46FD-B3BF-3C39EA45B1F0}" destId="{F1E0AC46-7CB4-47AD-B6C6-7541DF325D79}" srcOrd="0" destOrd="0" parTransId="{DAD91018-2748-4012-9266-7C56638FE59C}" sibTransId="{76FC2001-C360-4405-AECB-36CF891D3580}"/>
    <dgm:cxn modelId="{015ED111-FEF2-48D0-8DDD-4327B8EED113}" srcId="{E55F1D76-91DF-4FC4-9A14-BEA92A1804DA}" destId="{DB7C7194-8FFB-49E7-A26E-21579901AE05}" srcOrd="0" destOrd="0" parTransId="{767447A2-AA40-4B78-9B21-637E7C5D53BA}" sibTransId="{99265721-97C5-4850-9F31-22776528A16B}"/>
    <dgm:cxn modelId="{41E701CF-33E6-4390-B01A-A59E14D6C399}" type="presOf" srcId="{E55F1D76-91DF-4FC4-9A14-BEA92A1804DA}" destId="{4023A8A4-A15D-4E01-83D4-D6735F3F890A}" srcOrd="0" destOrd="0" presId="urn:microsoft.com/office/officeart/2005/8/layout/vList5"/>
    <dgm:cxn modelId="{AD658B61-CEF3-4C3A-A521-FCDC04E7AAAA}" type="presOf" srcId="{662396E7-AA49-47FE-9249-223B24F3697A}" destId="{A26CA973-93BD-481B-9373-3FAF17EC5D26}" srcOrd="0" destOrd="0" presId="urn:microsoft.com/office/officeart/2005/8/layout/vList5"/>
    <dgm:cxn modelId="{A1F5F767-7309-4CEE-8FF3-903A19FD35AB}" srcId="{C163E5A4-7499-49C2-9B51-0DDD7C801F24}" destId="{E5383354-E1EC-4978-A0FB-19DB84B296D7}" srcOrd="1" destOrd="0" parTransId="{78CF13B2-B8B9-4AF1-8A22-975CE0153996}" sibTransId="{98D102E5-C308-42A3-B1DF-67AAE29A2540}"/>
    <dgm:cxn modelId="{BAC07AE2-8AE5-404E-AF3E-F8F6D93EEFF2}" type="presOf" srcId="{C163E5A4-7499-49C2-9B51-0DDD7C801F24}" destId="{117CB39D-6F7D-4B5F-AE0C-DA72339E4899}" srcOrd="0" destOrd="0" presId="urn:microsoft.com/office/officeart/2005/8/layout/vList5"/>
    <dgm:cxn modelId="{EF8128E1-6A57-41D7-929D-0E4899EEA456}" type="presOf" srcId="{CCAD93AB-F3E5-4C33-A099-B78CACECBE83}" destId="{6ED557EB-9DEB-48BA-9CDB-E444000581FE}" srcOrd="0" destOrd="0" presId="urn:microsoft.com/office/officeart/2005/8/layout/vList5"/>
    <dgm:cxn modelId="{C781B30D-C8A9-4DB4-899E-D664E4ECD418}" srcId="{C163E5A4-7499-49C2-9B51-0DDD7C801F24}" destId="{7F4F2C08-C40E-46FD-B3BF-3C39EA45B1F0}" srcOrd="0" destOrd="0" parTransId="{9DC1C225-FF50-40AD-9F84-9473726EC461}" sibTransId="{FB4AD4E4-C921-4F45-93DA-44A2D50EF1FF}"/>
    <dgm:cxn modelId="{6FA9932A-7F9F-4EFE-983F-0E207F995982}" type="presOf" srcId="{D7350FE9-3993-4A83-BE46-9032B48D663F}" destId="{D2BCD9CD-DCF3-4188-BFFC-92F9C46AEBE2}" srcOrd="0" destOrd="0" presId="urn:microsoft.com/office/officeart/2005/8/layout/vList5"/>
    <dgm:cxn modelId="{3F87AFC8-A99F-401B-9222-539DBB05C39F}" type="presOf" srcId="{E5383354-E1EC-4978-A0FB-19DB84B296D7}" destId="{1197FCC1-7D09-4E53-AAA4-1319CAE1950C}" srcOrd="0" destOrd="0" presId="urn:microsoft.com/office/officeart/2005/8/layout/vList5"/>
    <dgm:cxn modelId="{A308FBA7-AAF0-4670-92E5-709DC83B8AE7}" type="presOf" srcId="{7F4F2C08-C40E-46FD-B3BF-3C39EA45B1F0}" destId="{0D909324-6D6C-4855-8797-18635084481B}" srcOrd="0" destOrd="0" presId="urn:microsoft.com/office/officeart/2005/8/layout/vList5"/>
    <dgm:cxn modelId="{1A11A37E-1105-4886-AC7C-E59583986B8B}" srcId="{E5383354-E1EC-4978-A0FB-19DB84B296D7}" destId="{9A6D19FA-BF84-455B-98E7-6E61ECA0EBD4}" srcOrd="0" destOrd="0" parTransId="{2880413F-3C10-4948-9354-8F95B773495C}" sibTransId="{A5EAC5DF-0F51-4F88-8D6F-DEC0A63342C7}"/>
    <dgm:cxn modelId="{127192D8-BD4A-4F20-818F-4045E5F98873}" srcId="{C163E5A4-7499-49C2-9B51-0DDD7C801F24}" destId="{E55F1D76-91DF-4FC4-9A14-BEA92A1804DA}" srcOrd="2" destOrd="0" parTransId="{B53A0BE3-48B6-4FF5-8A3B-E527C0761181}" sibTransId="{98B4199C-2087-4BD7-89C0-B01C2A962C33}"/>
    <dgm:cxn modelId="{CB93EE1E-BF15-4F7F-8FD9-661C88BCF324}" type="presOf" srcId="{F1E0AC46-7CB4-47AD-B6C6-7541DF325D79}" destId="{9FBFFDC1-ED53-459F-95E4-683008DCD69C}" srcOrd="0" destOrd="0" presId="urn:microsoft.com/office/officeart/2005/8/layout/vList5"/>
    <dgm:cxn modelId="{7192BAA6-D80C-4D0B-A6A3-09585FE1CEDF}" srcId="{C163E5A4-7499-49C2-9B51-0DDD7C801F24}" destId="{662396E7-AA49-47FE-9249-223B24F3697A}" srcOrd="3" destOrd="0" parTransId="{768B44FA-D7DF-4B7E-837F-A1459B048C7E}" sibTransId="{6D42F875-6CF7-40A7-8184-7A51D5F781B7}"/>
    <dgm:cxn modelId="{E75E4A33-902B-44E2-8286-62A6985BC3E4}" srcId="{C163E5A4-7499-49C2-9B51-0DDD7C801F24}" destId="{D7350FE9-3993-4A83-BE46-9032B48D663F}" srcOrd="4" destOrd="0" parTransId="{EE65AA55-79D1-426D-80C9-05EE75728A16}" sibTransId="{8C18BDAC-8AC4-4BB1-BD12-8F08519F783C}"/>
    <dgm:cxn modelId="{A505E135-9DC9-49BF-A2B8-9F817CA7A51C}" srcId="{662396E7-AA49-47FE-9249-223B24F3697A}" destId="{CCAD93AB-F3E5-4C33-A099-B78CACECBE83}" srcOrd="0" destOrd="0" parTransId="{5D61C76E-2AFA-4A59-AF2D-EF07C71A43B6}" sibTransId="{4D0D0A9E-96C3-4832-8160-194B4743324E}"/>
    <dgm:cxn modelId="{DE14E0ED-9E2A-484F-A95D-790D0F90B581}" type="presOf" srcId="{DB7C7194-8FFB-49E7-A26E-21579901AE05}" destId="{10FC0443-AEDC-4AE2-AA04-D4A3823FD58D}" srcOrd="0" destOrd="0" presId="urn:microsoft.com/office/officeart/2005/8/layout/vList5"/>
    <dgm:cxn modelId="{2463EA0B-5E8B-45F2-9F3F-FBA66CFC63AC}" type="presOf" srcId="{EE573C10-09AB-4B25-813A-E00ABA97619A}" destId="{25404481-77F1-4C85-963E-E527F439B2F9}" srcOrd="0" destOrd="0" presId="urn:microsoft.com/office/officeart/2005/8/layout/vList5"/>
    <dgm:cxn modelId="{4DD7530B-9A4C-48E9-8F30-A53015D202E6}" srcId="{D7350FE9-3993-4A83-BE46-9032B48D663F}" destId="{EE573C10-09AB-4B25-813A-E00ABA97619A}" srcOrd="0" destOrd="0" parTransId="{81256DD7-EBAE-420E-8672-6491507A2804}" sibTransId="{10A5BD5C-91C9-4890-8FD7-529F86556069}"/>
    <dgm:cxn modelId="{F66FDB73-D2DF-482C-BA12-93624330AFC7}" type="presOf" srcId="{9A6D19FA-BF84-455B-98E7-6E61ECA0EBD4}" destId="{226F769C-B0EC-46A3-A6A4-56C5AC7C12ED}" srcOrd="0" destOrd="0" presId="urn:microsoft.com/office/officeart/2005/8/layout/vList5"/>
    <dgm:cxn modelId="{DDF9CDA9-6665-4126-ACD0-78BB75798F62}" type="presParOf" srcId="{117CB39D-6F7D-4B5F-AE0C-DA72339E4899}" destId="{69681127-F969-4F95-A689-04B34666417A}" srcOrd="0" destOrd="0" presId="urn:microsoft.com/office/officeart/2005/8/layout/vList5"/>
    <dgm:cxn modelId="{849CE761-1257-4C7B-A07E-2C403910498E}" type="presParOf" srcId="{69681127-F969-4F95-A689-04B34666417A}" destId="{0D909324-6D6C-4855-8797-18635084481B}" srcOrd="0" destOrd="0" presId="urn:microsoft.com/office/officeart/2005/8/layout/vList5"/>
    <dgm:cxn modelId="{5C4F9D03-D35D-4126-BADB-E07A4AD1F7D7}" type="presParOf" srcId="{69681127-F969-4F95-A689-04B34666417A}" destId="{9FBFFDC1-ED53-459F-95E4-683008DCD69C}" srcOrd="1" destOrd="0" presId="urn:microsoft.com/office/officeart/2005/8/layout/vList5"/>
    <dgm:cxn modelId="{FF2AF67D-059A-44DA-9231-6F4222A4D0B7}" type="presParOf" srcId="{117CB39D-6F7D-4B5F-AE0C-DA72339E4899}" destId="{EF2FFDE0-FB57-4A45-85C7-EC03A050E4DC}" srcOrd="1" destOrd="0" presId="urn:microsoft.com/office/officeart/2005/8/layout/vList5"/>
    <dgm:cxn modelId="{BA86F1AC-D531-4686-8A8F-59D969D322A4}" type="presParOf" srcId="{117CB39D-6F7D-4B5F-AE0C-DA72339E4899}" destId="{FAB867A1-2A27-41C2-B1EA-D73B095D6E25}" srcOrd="2" destOrd="0" presId="urn:microsoft.com/office/officeart/2005/8/layout/vList5"/>
    <dgm:cxn modelId="{6D50AE9C-3D1A-4D84-B961-0AB68AEF50A2}" type="presParOf" srcId="{FAB867A1-2A27-41C2-B1EA-D73B095D6E25}" destId="{1197FCC1-7D09-4E53-AAA4-1319CAE1950C}" srcOrd="0" destOrd="0" presId="urn:microsoft.com/office/officeart/2005/8/layout/vList5"/>
    <dgm:cxn modelId="{3679D3F2-DE89-4438-A5E4-1954EA6A0707}" type="presParOf" srcId="{FAB867A1-2A27-41C2-B1EA-D73B095D6E25}" destId="{226F769C-B0EC-46A3-A6A4-56C5AC7C12ED}" srcOrd="1" destOrd="0" presId="urn:microsoft.com/office/officeart/2005/8/layout/vList5"/>
    <dgm:cxn modelId="{E9872B4A-27F1-4134-A599-BC59AFF4235D}" type="presParOf" srcId="{117CB39D-6F7D-4B5F-AE0C-DA72339E4899}" destId="{525AE7A5-7D3A-4468-AEE3-9EE5495C1780}" srcOrd="3" destOrd="0" presId="urn:microsoft.com/office/officeart/2005/8/layout/vList5"/>
    <dgm:cxn modelId="{C1AA1242-ADC5-49A2-9CA8-3F198A782EB1}" type="presParOf" srcId="{117CB39D-6F7D-4B5F-AE0C-DA72339E4899}" destId="{B2E22133-BB4E-405B-8BF1-A1FC1514DECC}" srcOrd="4" destOrd="0" presId="urn:microsoft.com/office/officeart/2005/8/layout/vList5"/>
    <dgm:cxn modelId="{82D7E3E6-E46E-4413-89B9-661F2BF1A5A2}" type="presParOf" srcId="{B2E22133-BB4E-405B-8BF1-A1FC1514DECC}" destId="{4023A8A4-A15D-4E01-83D4-D6735F3F890A}" srcOrd="0" destOrd="0" presId="urn:microsoft.com/office/officeart/2005/8/layout/vList5"/>
    <dgm:cxn modelId="{754C7F05-9004-480E-84AF-360BF2837F5B}" type="presParOf" srcId="{B2E22133-BB4E-405B-8BF1-A1FC1514DECC}" destId="{10FC0443-AEDC-4AE2-AA04-D4A3823FD58D}" srcOrd="1" destOrd="0" presId="urn:microsoft.com/office/officeart/2005/8/layout/vList5"/>
    <dgm:cxn modelId="{FDBC7296-F064-4382-86E7-55E4813AFF20}" type="presParOf" srcId="{117CB39D-6F7D-4B5F-AE0C-DA72339E4899}" destId="{B147DA61-A588-4C75-9E1B-884D1D0E3788}" srcOrd="5" destOrd="0" presId="urn:microsoft.com/office/officeart/2005/8/layout/vList5"/>
    <dgm:cxn modelId="{5BB6CC68-BD83-4FFF-AEED-FBFBC0BEE5D2}" type="presParOf" srcId="{117CB39D-6F7D-4B5F-AE0C-DA72339E4899}" destId="{0BC3A87C-C982-45F3-80B2-E31688C010C9}" srcOrd="6" destOrd="0" presId="urn:microsoft.com/office/officeart/2005/8/layout/vList5"/>
    <dgm:cxn modelId="{0BE02360-DE56-49C2-AA80-BE69EA8562B1}" type="presParOf" srcId="{0BC3A87C-C982-45F3-80B2-E31688C010C9}" destId="{A26CA973-93BD-481B-9373-3FAF17EC5D26}" srcOrd="0" destOrd="0" presId="urn:microsoft.com/office/officeart/2005/8/layout/vList5"/>
    <dgm:cxn modelId="{5AAEE50E-B989-4BC4-B0D9-4B36A92FC1E0}" type="presParOf" srcId="{0BC3A87C-C982-45F3-80B2-E31688C010C9}" destId="{6ED557EB-9DEB-48BA-9CDB-E444000581FE}" srcOrd="1" destOrd="0" presId="urn:microsoft.com/office/officeart/2005/8/layout/vList5"/>
    <dgm:cxn modelId="{CC9636E3-61D1-4819-A268-2DAF1E7D2D88}" type="presParOf" srcId="{117CB39D-6F7D-4B5F-AE0C-DA72339E4899}" destId="{44840DF6-BDD9-4E1E-9A36-C186C8A35D0A}" srcOrd="7" destOrd="0" presId="urn:microsoft.com/office/officeart/2005/8/layout/vList5"/>
    <dgm:cxn modelId="{64F5CA92-B043-4DE9-8F25-918BF97A8DC0}" type="presParOf" srcId="{117CB39D-6F7D-4B5F-AE0C-DA72339E4899}" destId="{11F5A6FA-A20D-4427-B156-9C1D9BE5DF98}" srcOrd="8" destOrd="0" presId="urn:microsoft.com/office/officeart/2005/8/layout/vList5"/>
    <dgm:cxn modelId="{09B83D2A-43DE-4413-B0BC-653E6CE49C9E}" type="presParOf" srcId="{11F5A6FA-A20D-4427-B156-9C1D9BE5DF98}" destId="{D2BCD9CD-DCF3-4188-BFFC-92F9C46AEBE2}" srcOrd="0" destOrd="0" presId="urn:microsoft.com/office/officeart/2005/8/layout/vList5"/>
    <dgm:cxn modelId="{A58BC600-8101-4036-86F8-71805290498F}" type="presParOf" srcId="{11F5A6FA-A20D-4427-B156-9C1D9BE5DF98}" destId="{25404481-77F1-4C85-963E-E527F439B2F9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9DD2-45E5-4537-9ED6-0652F49202E0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AFDFE-5F99-40A2-BA39-731719C936A2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0CDA-649D-43AF-BD53-6D93F815E59F}" type="datetimeFigureOut">
              <a:rPr lang="en-US" smtClean="0"/>
              <a:pPr/>
              <a:t>10/30/2015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E72ED-E744-4728-969B-26058123A30A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Pembangunan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Pertanian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Indonesia</a:t>
            </a:r>
            <a:endParaRPr lang="en-SG" dirty="0"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5286388"/>
            <a:ext cx="3829032" cy="785818"/>
          </a:xfrm>
        </p:spPr>
        <p:txBody>
          <a:bodyPr>
            <a:noAutofit/>
          </a:bodyPr>
          <a:lstStyle/>
          <a:p>
            <a:r>
              <a:rPr lang="en-US" sz="2000" i="1" dirty="0" err="1" smtClean="0"/>
              <a:t>Sistem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Ekonomi</a:t>
            </a:r>
            <a:r>
              <a:rPr lang="en-US" sz="2000" i="1" dirty="0" smtClean="0"/>
              <a:t> Indonesia</a:t>
            </a:r>
          </a:p>
          <a:p>
            <a:r>
              <a:rPr lang="en-US" sz="2000" i="1" dirty="0" err="1" smtClean="0"/>
              <a:t>Hubungan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Internasional</a:t>
            </a:r>
            <a:r>
              <a:rPr lang="en-US" sz="2000" i="1" dirty="0" smtClean="0"/>
              <a:t> </a:t>
            </a:r>
          </a:p>
          <a:p>
            <a:r>
              <a:rPr lang="en-US" sz="2000" i="1" dirty="0" smtClean="0"/>
              <a:t>2015</a:t>
            </a:r>
            <a:endParaRPr lang="en-SG" sz="2000" i="1" dirty="0"/>
          </a:p>
        </p:txBody>
      </p:sp>
      <p:pic>
        <p:nvPicPr>
          <p:cNvPr id="4" name="Picture 3" descr="pertan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500306"/>
            <a:ext cx="4946872" cy="2552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739090" cy="5048264"/>
          </a:xfrm>
        </p:spPr>
        <p:txBody>
          <a:bodyPr>
            <a:normAutofit fontScale="775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c.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1952 : </a:t>
            </a:r>
            <a:r>
              <a:rPr lang="en-US" sz="3200" dirty="0" err="1" smtClean="0">
                <a:solidFill>
                  <a:schemeClr val="tx1"/>
                </a:solidFill>
              </a:rPr>
              <a:t>digulirkan</a:t>
            </a:r>
            <a:r>
              <a:rPr lang="en-US" sz="3200" dirty="0" smtClean="0">
                <a:solidFill>
                  <a:schemeClr val="tx1"/>
                </a:solidFill>
              </a:rPr>
              <a:t> program </a:t>
            </a:r>
            <a:r>
              <a:rPr lang="en-US" sz="3200" dirty="0" err="1" smtClean="0">
                <a:solidFill>
                  <a:schemeClr val="tx1"/>
                </a:solidFill>
              </a:rPr>
              <a:t>kesejahteraan</a:t>
            </a:r>
            <a:r>
              <a:rPr lang="en-US" sz="3200" dirty="0" smtClean="0">
                <a:solidFill>
                  <a:schemeClr val="tx1"/>
                </a:solidFill>
              </a:rPr>
              <a:t> KASIMO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tujuan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swasembada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d.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1959 : </a:t>
            </a:r>
            <a:r>
              <a:rPr lang="en-US" sz="3200" dirty="0" err="1" smtClean="0">
                <a:solidFill>
                  <a:schemeClr val="tx1"/>
                </a:solidFill>
              </a:rPr>
              <a:t>digulirkan</a:t>
            </a:r>
            <a:r>
              <a:rPr lang="en-US" sz="3200" dirty="0" smtClean="0">
                <a:solidFill>
                  <a:schemeClr val="tx1"/>
                </a:solidFill>
              </a:rPr>
              <a:t> program BIMAS </a:t>
            </a:r>
            <a:r>
              <a:rPr lang="en-US" sz="3200" dirty="0" err="1" smtClean="0">
                <a:solidFill>
                  <a:schemeClr val="tx1"/>
                </a:solidFill>
              </a:rPr>
              <a:t>yakni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pendekatan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penyuluhan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percontohan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</a:rPr>
              <a:t>Namun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semua</a:t>
            </a:r>
            <a:r>
              <a:rPr lang="en-US" sz="3200" dirty="0" smtClean="0">
                <a:solidFill>
                  <a:schemeClr val="tx1"/>
                </a:solidFill>
              </a:rPr>
              <a:t> program </a:t>
            </a:r>
            <a:r>
              <a:rPr lang="en-US" sz="3200" dirty="0" err="1" smtClean="0">
                <a:solidFill>
                  <a:schemeClr val="tx1"/>
                </a:solidFill>
              </a:rPr>
              <a:t>pengembangan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berhasil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sasaran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yakni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swasembada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tetapi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berhasil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mewariskan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pengalaman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betapa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pentingnya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lembaga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penyediaan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kredit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pertanian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Orde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Baru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perlunya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merumuskan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hati-hati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dlm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ceiling price </a:t>
            </a:r>
            <a:r>
              <a:rPr lang="en-US" sz="3200" dirty="0" smtClean="0">
                <a:solidFill>
                  <a:schemeClr val="tx1"/>
                </a:solidFill>
              </a:rPr>
              <a:t>&amp; </a:t>
            </a:r>
            <a:r>
              <a:rPr lang="en-US" sz="3200" i="1" dirty="0" smtClean="0">
                <a:solidFill>
                  <a:schemeClr val="tx1"/>
                </a:solidFill>
              </a:rPr>
              <a:t>floor price </a:t>
            </a:r>
            <a:r>
              <a:rPr lang="en-US" sz="3200" dirty="0" err="1" smtClean="0">
                <a:solidFill>
                  <a:schemeClr val="tx1"/>
                </a:solidFill>
              </a:rPr>
              <a:t>beras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pasaran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>
    <p:dissolv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572560" cy="6110310"/>
          </a:xfrm>
        </p:spPr>
        <p:txBody>
          <a:bodyPr>
            <a:normAutofit fontScale="475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en-US" sz="6700" dirty="0" err="1" smtClean="0">
                <a:solidFill>
                  <a:schemeClr val="accent6">
                    <a:lumMod val="75000"/>
                  </a:schemeClr>
                </a:solidFill>
              </a:rPr>
              <a:t>Kebijakan</a:t>
            </a:r>
            <a:r>
              <a:rPr lang="en-US" sz="6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700" dirty="0" err="1" smtClean="0">
                <a:solidFill>
                  <a:schemeClr val="accent6">
                    <a:lumMod val="75000"/>
                  </a:schemeClr>
                </a:solidFill>
              </a:rPr>
              <a:t>Pangan</a:t>
            </a:r>
            <a:r>
              <a:rPr lang="en-US" sz="6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700" dirty="0" err="1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sz="6700" dirty="0" smtClean="0">
                <a:solidFill>
                  <a:schemeClr val="accent6">
                    <a:lumMod val="75000"/>
                  </a:schemeClr>
                </a:solidFill>
              </a:rPr>
              <a:t> Era </a:t>
            </a:r>
            <a:r>
              <a:rPr lang="en-US" sz="6700" dirty="0" err="1" smtClean="0">
                <a:solidFill>
                  <a:schemeClr val="accent6">
                    <a:lumMod val="75000"/>
                  </a:schemeClr>
                </a:solidFill>
              </a:rPr>
              <a:t>Orde</a:t>
            </a:r>
            <a:r>
              <a:rPr lang="en-US" sz="67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700" dirty="0" err="1" smtClean="0">
                <a:solidFill>
                  <a:schemeClr val="accent6">
                    <a:lumMod val="75000"/>
                  </a:schemeClr>
                </a:solidFill>
              </a:rPr>
              <a:t>Baru</a:t>
            </a:r>
            <a:endParaRPr lang="en-US" sz="5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5100" dirty="0" smtClean="0">
                <a:solidFill>
                  <a:schemeClr val="tx1"/>
                </a:solidFill>
              </a:rPr>
              <a:t>	</a:t>
            </a:r>
            <a:r>
              <a:rPr lang="en-US" sz="4200" dirty="0" err="1" smtClean="0">
                <a:solidFill>
                  <a:schemeClr val="tx1"/>
                </a:solidFill>
              </a:rPr>
              <a:t>C</a:t>
            </a:r>
            <a:r>
              <a:rPr lang="en-US" sz="4200" dirty="0" err="1" smtClean="0">
                <a:solidFill>
                  <a:schemeClr val="tx1"/>
                </a:solidFill>
              </a:rPr>
              <a:t>atatan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emas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dalam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pembangunan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ekonomi</a:t>
            </a:r>
            <a:r>
              <a:rPr lang="en-US" sz="4200" dirty="0" smtClean="0">
                <a:solidFill>
                  <a:schemeClr val="tx1"/>
                </a:solidFill>
              </a:rPr>
              <a:t> Indonesia </a:t>
            </a:r>
            <a:r>
              <a:rPr lang="en-US" sz="4200" dirty="0" err="1" smtClean="0">
                <a:solidFill>
                  <a:schemeClr val="tx1"/>
                </a:solidFill>
              </a:rPr>
              <a:t>yaitu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sebagai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negara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pengimpor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beras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dan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mampu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berswasembada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pangan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r>
              <a:rPr lang="en-US" sz="4200" dirty="0" err="1" smtClean="0">
                <a:solidFill>
                  <a:schemeClr val="tx1"/>
                </a:solidFill>
              </a:rPr>
              <a:t>Keberhasilan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tersebut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didasari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atas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penerapan</a:t>
            </a:r>
            <a:r>
              <a:rPr lang="en-US" sz="4200" dirty="0" smtClean="0">
                <a:solidFill>
                  <a:schemeClr val="tx1"/>
                </a:solidFill>
              </a:rPr>
              <a:t> program-program </a:t>
            </a:r>
            <a:r>
              <a:rPr lang="en-US" sz="4200" dirty="0" err="1" smtClean="0">
                <a:solidFill>
                  <a:schemeClr val="tx1"/>
                </a:solidFill>
              </a:rPr>
              <a:t>seperti</a:t>
            </a:r>
            <a:r>
              <a:rPr lang="en-US" sz="4200" dirty="0" smtClean="0">
                <a:solidFill>
                  <a:schemeClr val="tx1"/>
                </a:solidFill>
              </a:rPr>
              <a:t> : </a:t>
            </a:r>
            <a:endParaRPr lang="en-US" sz="51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51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dirty="0" smtClean="0">
                <a:solidFill>
                  <a:schemeClr val="tx1"/>
                </a:solidFill>
              </a:rPr>
              <a:t>	</a:t>
            </a:r>
            <a:r>
              <a:rPr lang="en-US" sz="5100" b="1" dirty="0" smtClean="0">
                <a:solidFill>
                  <a:schemeClr val="tx1"/>
                </a:solidFill>
              </a:rPr>
              <a:t>P</a:t>
            </a:r>
            <a:r>
              <a:rPr lang="en-US" sz="5100" b="1" dirty="0" smtClean="0">
                <a:solidFill>
                  <a:schemeClr val="tx1"/>
                </a:solidFill>
              </a:rPr>
              <a:t>rogram </a:t>
            </a:r>
            <a:r>
              <a:rPr lang="en-US" sz="5100" b="1" dirty="0" smtClean="0">
                <a:solidFill>
                  <a:schemeClr val="tx1"/>
                </a:solidFill>
              </a:rPr>
              <a:t>BIMAS </a:t>
            </a:r>
            <a:r>
              <a:rPr lang="en-US" sz="5100" dirty="0" err="1" smtClean="0">
                <a:solidFill>
                  <a:schemeClr val="tx1"/>
                </a:solidFill>
              </a:rPr>
              <a:t>melalui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Panca</a:t>
            </a:r>
            <a:r>
              <a:rPr lang="en-US" sz="5100" dirty="0" smtClean="0">
                <a:solidFill>
                  <a:schemeClr val="tx1"/>
                </a:solidFill>
              </a:rPr>
              <a:t> Usaha </a:t>
            </a:r>
            <a:r>
              <a:rPr lang="en-US" sz="5100" dirty="0" err="1" smtClean="0">
                <a:solidFill>
                  <a:schemeClr val="tx1"/>
                </a:solidFill>
              </a:rPr>
              <a:t>Tani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yaitu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penggunaan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air </a:t>
            </a:r>
            <a:r>
              <a:rPr lang="en-US" sz="5100" dirty="0" err="1" smtClean="0">
                <a:solidFill>
                  <a:schemeClr val="tx1"/>
                </a:solidFill>
              </a:rPr>
              <a:t>yg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baik</a:t>
            </a:r>
            <a:r>
              <a:rPr lang="en-US" sz="5100" dirty="0" smtClean="0">
                <a:solidFill>
                  <a:schemeClr val="tx1"/>
                </a:solidFill>
              </a:rPr>
              <a:t>, </a:t>
            </a:r>
            <a:r>
              <a:rPr lang="en-US" sz="5100" dirty="0" err="1" smtClean="0">
                <a:solidFill>
                  <a:schemeClr val="tx1"/>
                </a:solidFill>
              </a:rPr>
              <a:t>pengguanaan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bibit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unggul</a:t>
            </a:r>
            <a:r>
              <a:rPr lang="en-US" sz="5100" dirty="0" smtClean="0">
                <a:solidFill>
                  <a:schemeClr val="tx1"/>
                </a:solidFill>
              </a:rPr>
              <a:t>, </a:t>
            </a:r>
            <a:r>
              <a:rPr lang="en-US" sz="5100" dirty="0" err="1" smtClean="0">
                <a:solidFill>
                  <a:schemeClr val="tx1"/>
                </a:solidFill>
              </a:rPr>
              <a:t>penggunaan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pupuk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pestisida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rasional</a:t>
            </a:r>
            <a:r>
              <a:rPr lang="en-US" sz="5100" dirty="0" smtClean="0">
                <a:solidFill>
                  <a:schemeClr val="tx1"/>
                </a:solidFill>
              </a:rPr>
              <a:t>, </a:t>
            </a:r>
            <a:r>
              <a:rPr lang="en-US" sz="5100" dirty="0" err="1" smtClean="0">
                <a:solidFill>
                  <a:schemeClr val="tx1"/>
                </a:solidFill>
              </a:rPr>
              <a:t>cara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bercocok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tanam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tepat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lembaga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koperasi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kuat</a:t>
            </a:r>
            <a:r>
              <a:rPr lang="en-US" sz="5100" dirty="0" smtClean="0">
                <a:solidFill>
                  <a:schemeClr val="tx1"/>
                </a:solidFill>
              </a:rPr>
              <a:t>.</a:t>
            </a:r>
            <a:r>
              <a:rPr lang="en-US" sz="5100" i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51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dirty="0" smtClean="0">
                <a:solidFill>
                  <a:schemeClr val="tx1"/>
                </a:solidFill>
              </a:rPr>
              <a:t>	</a:t>
            </a:r>
            <a:r>
              <a:rPr lang="en-US" sz="5100" b="1" dirty="0" smtClean="0">
                <a:solidFill>
                  <a:schemeClr val="tx1"/>
                </a:solidFill>
              </a:rPr>
              <a:t>Program </a:t>
            </a:r>
            <a:r>
              <a:rPr lang="en-US" sz="5100" b="1" dirty="0" smtClean="0">
                <a:solidFill>
                  <a:schemeClr val="tx1"/>
                </a:solidFill>
              </a:rPr>
              <a:t>KLOGNAS </a:t>
            </a:r>
            <a:r>
              <a:rPr lang="en-US" sz="5100" dirty="0" err="1" smtClean="0">
                <a:solidFill>
                  <a:schemeClr val="tx1"/>
                </a:solidFill>
              </a:rPr>
              <a:t>yaitu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suatu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badan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bertugas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utk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menangani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masalah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distribusi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bahan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kebutuhan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pokok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diberi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wewenang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tambahan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yaitu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menyalurkan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dana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kredit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pertanian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kepada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peserta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BIMAS </a:t>
            </a:r>
            <a:r>
              <a:rPr lang="en-US" sz="5100" dirty="0" err="1" smtClean="0">
                <a:solidFill>
                  <a:schemeClr val="tx1"/>
                </a:solidFill>
              </a:rPr>
              <a:t>melalui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en-US" sz="5100" dirty="0" err="1" smtClean="0">
                <a:solidFill>
                  <a:schemeClr val="tx1"/>
                </a:solidFill>
              </a:rPr>
              <a:t>Gubernur</a:t>
            </a:r>
            <a:r>
              <a:rPr lang="en-US" sz="5100" dirty="0" smtClean="0">
                <a:solidFill>
                  <a:schemeClr val="tx1"/>
                </a:solidFill>
              </a:rPr>
              <a:t> &amp; </a:t>
            </a:r>
            <a:r>
              <a:rPr lang="en-US" sz="5100" dirty="0" err="1" smtClean="0">
                <a:solidFill>
                  <a:schemeClr val="tx1"/>
                </a:solidFill>
              </a:rPr>
              <a:t>Bupati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500063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Program </a:t>
            </a:r>
            <a:r>
              <a:rPr lang="en-US" sz="2400" b="1" dirty="0" err="1" smtClean="0"/>
              <a:t>Intensifikasi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Massal</a:t>
            </a:r>
            <a:r>
              <a:rPr lang="en-US" sz="2400" b="1" dirty="0" smtClean="0"/>
              <a:t> (INMAS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Tani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beras</a:t>
            </a:r>
            <a:r>
              <a:rPr lang="en-US" sz="2400" dirty="0" smtClean="0"/>
              <a:t> agar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pupuk</a:t>
            </a:r>
            <a:r>
              <a:rPr lang="en-US" sz="2400" dirty="0" smtClean="0"/>
              <a:t>.</a:t>
            </a:r>
            <a:endParaRPr lang="en-SG" sz="2400" dirty="0"/>
          </a:p>
        </p:txBody>
      </p:sp>
    </p:spTree>
  </p:cSld>
  <p:clrMapOvr>
    <a:masterClrMapping/>
  </p:clrMapOvr>
  <p:transition>
    <p:dissolv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563880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     </a:t>
            </a:r>
            <a:r>
              <a:rPr lang="en-US" sz="4200" dirty="0" err="1" smtClean="0">
                <a:solidFill>
                  <a:schemeClr val="tx1"/>
                </a:solidFill>
              </a:rPr>
              <a:t>Kebijakan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Pertanian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dan</a:t>
            </a:r>
            <a:r>
              <a:rPr lang="en-US" sz="4200" dirty="0" smtClean="0">
                <a:solidFill>
                  <a:schemeClr val="tx1"/>
                </a:solidFill>
              </a:rPr>
              <a:t>  </a:t>
            </a:r>
            <a:r>
              <a:rPr lang="en-US" sz="4200" dirty="0" err="1" smtClean="0">
                <a:solidFill>
                  <a:schemeClr val="tx1"/>
                </a:solidFill>
              </a:rPr>
              <a:t>Pangan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di</a:t>
            </a:r>
            <a:r>
              <a:rPr lang="en-US" sz="4200" dirty="0" smtClean="0">
                <a:solidFill>
                  <a:schemeClr val="tx1"/>
                </a:solidFill>
              </a:rPr>
              <a:t> Era </a:t>
            </a:r>
            <a:r>
              <a:rPr lang="en-US" sz="4200" dirty="0" err="1" smtClean="0">
                <a:solidFill>
                  <a:schemeClr val="tx1"/>
                </a:solidFill>
              </a:rPr>
              <a:t>Reformasi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Mengambil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pelajaran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dari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masa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Orba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yg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dapat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menghasilkan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swasembada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beras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penerapan</a:t>
            </a:r>
            <a:r>
              <a:rPr lang="en-US" sz="2600" dirty="0" smtClean="0">
                <a:solidFill>
                  <a:schemeClr val="tx1"/>
                </a:solidFill>
              </a:rPr>
              <a:t> program BIMAS/INMAS. Di </a:t>
            </a:r>
            <a:r>
              <a:rPr lang="en-US" sz="2600" dirty="0" smtClean="0">
                <a:solidFill>
                  <a:schemeClr val="tx1"/>
                </a:solidFill>
              </a:rPr>
              <a:t>era </a:t>
            </a:r>
            <a:r>
              <a:rPr lang="en-US" sz="2600" dirty="0" err="1" smtClean="0">
                <a:solidFill>
                  <a:schemeClr val="tx1"/>
                </a:solidFill>
              </a:rPr>
              <a:t>Reformasi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ini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konsep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swasembada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yg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sebelumnya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pahami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berbasis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pada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produksi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namun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bergeser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ke</a:t>
            </a:r>
            <a:r>
              <a:rPr lang="en-US" sz="2600" dirty="0" smtClean="0">
                <a:solidFill>
                  <a:schemeClr val="tx1"/>
                </a:solidFill>
              </a:rPr>
              <a:t> KONSEP BERBASIS KONSUMSI. </a:t>
            </a:r>
            <a:r>
              <a:rPr lang="en-US" sz="2600" dirty="0" err="1" smtClean="0">
                <a:solidFill>
                  <a:schemeClr val="tx1"/>
                </a:solidFill>
              </a:rPr>
              <a:t>Konsep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ini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memberikan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pengertian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bahwa</a:t>
            </a:r>
            <a:r>
              <a:rPr lang="en-US" sz="2600" dirty="0" smtClean="0">
                <a:solidFill>
                  <a:schemeClr val="tx1"/>
                </a:solidFill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</a:rPr>
              <a:t>kebijakan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jangan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hanya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diartikan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secara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monokultur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artinya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beras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sebagai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satu-satunya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alternatif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bahan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makanan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pokok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mengabaikan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jenis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makanan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pokok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lainnya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seperti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jagung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ubi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jalar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sagu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dsb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Pengembangan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Sektor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Pertanian</a:t>
            </a:r>
            <a:r>
              <a:rPr lang="en-US" sz="3200" dirty="0" smtClean="0">
                <a:solidFill>
                  <a:srgbClr val="0070C0"/>
                </a:solidFill>
              </a:rPr>
              <a:t> Indonesia </a:t>
            </a:r>
            <a:r>
              <a:rPr lang="en-US" sz="3200" dirty="0" smtClean="0">
                <a:solidFill>
                  <a:srgbClr val="0070C0"/>
                </a:solidFill>
              </a:rPr>
              <a:t>(</a:t>
            </a:r>
            <a:r>
              <a:rPr lang="en-US" sz="3200" dirty="0" err="1" smtClean="0">
                <a:solidFill>
                  <a:srgbClr val="0070C0"/>
                </a:solidFill>
              </a:rPr>
              <a:t>Setahun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Era </a:t>
            </a:r>
            <a:r>
              <a:rPr lang="en-US" sz="3200" dirty="0" err="1" smtClean="0">
                <a:solidFill>
                  <a:srgbClr val="0070C0"/>
                </a:solidFill>
              </a:rPr>
              <a:t>Jokowi</a:t>
            </a:r>
            <a:r>
              <a:rPr lang="en-US" sz="3200" dirty="0" smtClean="0">
                <a:solidFill>
                  <a:srgbClr val="0070C0"/>
                </a:solidFill>
              </a:rPr>
              <a:t>)  </a:t>
            </a:r>
            <a:endParaRPr lang="en-SG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5257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Visi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Terwujudnya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sistem pertanian-bioindustri berkelanjutan yang menghasilkan beragam pangan sehat dan produk bernilai tambah tinggi berbasis sumberdaya lokal untuk kedaulatan pangan dan kesejahteraan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petani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5100" dirty="0" err="1" smtClean="0"/>
              <a:t>Capaian</a:t>
            </a:r>
            <a:r>
              <a:rPr lang="en-US" sz="5100" dirty="0" smtClean="0"/>
              <a:t> :</a:t>
            </a:r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,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rawa</a:t>
            </a:r>
            <a:r>
              <a:rPr lang="en-US" dirty="0" smtClean="0"/>
              <a:t> </a:t>
            </a:r>
            <a:r>
              <a:rPr lang="en-US" dirty="0" err="1" smtClean="0"/>
              <a:t>lebak,dsb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Swasembada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(</a:t>
            </a:r>
            <a:r>
              <a:rPr lang="en-US" dirty="0" err="1" smtClean="0"/>
              <a:t>pajale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APBN 2015 </a:t>
            </a:r>
            <a:r>
              <a:rPr lang="id-ID" dirty="0" smtClean="0"/>
              <a:t>Rp 15.879.311.657.000.</a:t>
            </a:r>
            <a:endParaRPr lang="en-US" dirty="0" smtClean="0"/>
          </a:p>
          <a:p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transfer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naiknya</a:t>
            </a:r>
            <a:r>
              <a:rPr lang="en-US" dirty="0" smtClean="0"/>
              <a:t> volume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2875" y="5494338"/>
          <a:ext cx="8796338" cy="1038796"/>
        </p:xfrm>
        <a:graphic>
          <a:graphicData uri="http://schemas.openxmlformats.org/drawingml/2006/table">
            <a:tbl>
              <a:tblPr/>
              <a:tblGrid>
                <a:gridCol w="8796338"/>
              </a:tblGrid>
              <a:tr h="191046">
                <a:tc>
                  <a:txBody>
                    <a:bodyPr/>
                    <a:lstStyle/>
                    <a:p>
                      <a:pPr algn="l" fontAlgn="t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847179"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Keterangan</a:t>
                      </a:r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</a:t>
                      </a:r>
                    </a:p>
                    <a:p>
                      <a:pPr algn="l" fontAlgn="t"/>
                      <a:r>
                        <a:rPr lang="id-ID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</a:t>
                      </a:r>
                      <a:r>
                        <a:rPr lang="id-ID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1)</a:t>
                      </a:r>
                      <a:r>
                        <a:rPr lang="id-ID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Angka Ramalan II</a:t>
                      </a:r>
                      <a:endParaRPr lang="id-ID" sz="11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2)</a:t>
                      </a:r>
                      <a:r>
                        <a:rPr lang="id-ID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d-ID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Angka Sementara</a:t>
                      </a:r>
                      <a:endParaRPr lang="id-ID" sz="11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804863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3) </a:t>
                      </a:r>
                      <a:r>
                        <a:rPr lang="id-ID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Angka Sementara produksi sapi dan kerbau dalam bentuk karkas (konversi karkas ke daging: 0,8)</a:t>
                      </a:r>
                    </a:p>
                    <a:p>
                      <a:pPr marL="804863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id-ID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id-ID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Data s.d Bu</a:t>
                      </a:r>
                      <a:r>
                        <a:rPr lang="id-ID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lan Okt 2014 (Sumber: Pusdatin-Kementan)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693737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dirty="0">
                <a:latin typeface="Britannic Bold" pitchFamily="34" charset="0"/>
              </a:rPr>
              <a:t>CAPAIAN SWASEMBADA DAN SWASEMBADA PANGAN </a:t>
            </a:r>
            <a:r>
              <a:rPr lang="id-ID" sz="2400" dirty="0" smtClean="0">
                <a:latin typeface="Britannic Bold" pitchFamily="34" charset="0"/>
              </a:rPr>
              <a:t>BERKELANJUTAN</a:t>
            </a:r>
            <a:endParaRPr lang="en-US" sz="2400" dirty="0">
              <a:latin typeface="Britannic Bold" pitchFamily="34" charset="0"/>
            </a:endParaRP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6653213" y="65246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5902CDA-9E79-46AE-B3C2-A0A8CCEA76E7}" type="slidenum">
              <a:rPr lang="en-US" altLang="en-US">
                <a:solidFill>
                  <a:srgbClr val="045C75"/>
                </a:solidFill>
              </a:rPr>
              <a:pPr/>
              <a:t>14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24583" name="Slide Number Placeholder 17"/>
          <p:cNvSpPr txBox="1">
            <a:spLocks/>
          </p:cNvSpPr>
          <p:nvPr/>
        </p:nvSpPr>
        <p:spPr bwMode="auto">
          <a:xfrm>
            <a:off x="4572000" y="6324600"/>
            <a:ext cx="457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3" tIns="45700" rIns="91403" bIns="45700" anchor="ctr"/>
          <a:lstStyle/>
          <a:p>
            <a:pPr algn="ctr" eaLnBrk="1" hangingPunct="1"/>
            <a:fld id="{C2247445-B304-4FB3-A843-E8195BE14E95}" type="slidenum">
              <a:rPr lang="en-US" altLang="id-ID" sz="1400" b="1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pPr algn="ctr" eaLnBrk="1" hangingPunct="1"/>
              <a:t>14</a:t>
            </a:fld>
            <a:endParaRPr lang="en-US" altLang="id-ID" sz="1400" b="1">
              <a:solidFill>
                <a:schemeClr val="bg1"/>
              </a:solidFill>
              <a:latin typeface="Calibri" pitchFamily="34" charset="0"/>
              <a:ea typeface="MS PGothic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2875" y="919163"/>
          <a:ext cx="8885238" cy="4735515"/>
        </p:xfrm>
        <a:graphic>
          <a:graphicData uri="http://schemas.openxmlformats.org/drawingml/2006/table">
            <a:tbl>
              <a:tblPr/>
              <a:tblGrid>
                <a:gridCol w="1839913"/>
                <a:gridCol w="1671637"/>
                <a:gridCol w="5373688"/>
              </a:tblGrid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KOMODITAS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(Juta Ton)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Padi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70,61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 produksi padi tahun 2014 turun sebesar 0,94% dibanding tahun 2013 (71,28 juta ton)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Impor Beras 2014 = 405 ribu ton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Jagung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19,13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 produksi jagung tahun 2014 naik sebesar 3,35% dibanding tahun 2013 (18,51 juta ton)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Impor Jagung 2014 = 2,62 juta ton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Kedelai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 produksi kedelai tahun 2014 naik sebesar 17,95% dibanding tahun 2013 (0,78 juta ton)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Impor Kedelai 2014 = 5,02 juta ton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Gula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2,58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 produksi gula tahun 2014 naik sebesar 1,18% dibanding tahun 2013 (2,55 juta ton)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Impor Gula 2014 = 149,31 ribu ton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Daging sapi dan Kerbau</a:t>
                      </a:r>
                    </a:p>
                  </a:txBody>
                  <a:tcPr marL="8352" marR="8352" marT="83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0,37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Capaian produksi daging sapi dan kerbau tahun 2014 naik sebesar 7,14% dibanding tahun 2013 (0,34 juta ton)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Impor Daging 2014 = 63,55 ribu ton</a:t>
                      </a:r>
                      <a:r>
                        <a:rPr kumimoji="0" lang="id-ID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15008" y="1268760"/>
          <a:ext cx="8928992" cy="457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755650" y="158750"/>
            <a:ext cx="73453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800" b="1">
                <a:solidFill>
                  <a:srgbClr val="4F81BD"/>
                </a:solidFill>
                <a:latin typeface="Britannic Bold" pitchFamily="34" charset="0"/>
                <a:ea typeface="Calibri" pitchFamily="34" charset="0"/>
                <a:cs typeface="Times New Roman" pitchFamily="18" charset="0"/>
              </a:rPr>
              <a:t>SASARAN STRATEGIS </a:t>
            </a:r>
          </a:p>
          <a:p>
            <a:pPr algn="ctr" eaLnBrk="1" hangingPunct="1"/>
            <a:r>
              <a:rPr lang="en-US" altLang="id-ID" sz="2400" b="1">
                <a:solidFill>
                  <a:srgbClr val="4F81BD"/>
                </a:solidFill>
                <a:latin typeface="Britannic Bold" pitchFamily="34" charset="0"/>
                <a:ea typeface="Calibri" pitchFamily="34" charset="0"/>
                <a:cs typeface="Times New Roman" pitchFamily="18" charset="0"/>
              </a:rPr>
              <a:t>Kementerian Pertanian</a:t>
            </a:r>
            <a:r>
              <a:rPr lang="id-ID" altLang="id-ID" sz="2400" b="1">
                <a:solidFill>
                  <a:srgbClr val="4F81BD"/>
                </a:solidFill>
                <a:latin typeface="Britannic Bold" pitchFamily="34" charset="0"/>
                <a:ea typeface="Calibri" pitchFamily="34" charset="0"/>
                <a:cs typeface="Times New Roman" pitchFamily="18" charset="0"/>
              </a:rPr>
              <a:t> 2015-2019</a:t>
            </a:r>
          </a:p>
        </p:txBody>
      </p:sp>
      <p:sp>
        <p:nvSpPr>
          <p:cNvPr id="32772" name="Slide Number Placeholder 17"/>
          <p:cNvSpPr txBox="1">
            <a:spLocks/>
          </p:cNvSpPr>
          <p:nvPr/>
        </p:nvSpPr>
        <p:spPr bwMode="auto">
          <a:xfrm>
            <a:off x="4579938" y="6308725"/>
            <a:ext cx="457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6" tIns="45610" rIns="91236" bIns="45610" anchor="ctr"/>
          <a:lstStyle/>
          <a:p>
            <a:pPr algn="ctr" eaLnBrk="1" hangingPunct="1"/>
            <a:fld id="{1D0A6CF3-8783-4BD4-89F5-0370566DE057}" type="slidenum">
              <a:rPr lang="en-US" altLang="id-ID" sz="1400" b="1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pPr algn="ctr" eaLnBrk="1" hangingPunct="1"/>
              <a:t>15</a:t>
            </a:fld>
            <a:endParaRPr lang="en-US" altLang="id-ID" sz="1400" b="1">
              <a:solidFill>
                <a:schemeClr val="bg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   </a:t>
            </a:r>
            <a:r>
              <a:rPr lang="en-US" sz="2800" i="1" dirty="0" smtClean="0">
                <a:solidFill>
                  <a:srgbClr val="C00000"/>
                </a:solidFill>
              </a:rPr>
              <a:t>“</a:t>
            </a:r>
            <a:r>
              <a:rPr lang="en-US" sz="2800" i="1" dirty="0" err="1" smtClean="0">
                <a:solidFill>
                  <a:srgbClr val="C00000"/>
                </a:solidFill>
              </a:rPr>
              <a:t>Bahaya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kelaparan</a:t>
            </a:r>
            <a:r>
              <a:rPr lang="en-US" sz="2800" i="1" dirty="0" smtClean="0">
                <a:solidFill>
                  <a:srgbClr val="C00000"/>
                </a:solidFill>
              </a:rPr>
              <a:t>…?</a:t>
            </a:r>
            <a:endParaRPr lang="en-US" sz="2800" i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i="1" dirty="0" smtClean="0"/>
              <a:t>    </a:t>
            </a:r>
            <a:r>
              <a:rPr lang="en-US" sz="2800" i="1" dirty="0" smtClean="0"/>
              <a:t> Di </a:t>
            </a:r>
            <a:r>
              <a:rPr lang="en-US" sz="2800" i="1" dirty="0" err="1" smtClean="0"/>
              <a:t>pulau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Jawa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subur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itu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bahaya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kelaparan</a:t>
            </a:r>
            <a:r>
              <a:rPr lang="en-US" sz="2800" i="1" dirty="0" smtClean="0"/>
              <a:t>? </a:t>
            </a:r>
            <a:r>
              <a:rPr lang="en-US" sz="2800" i="1" dirty="0" err="1" smtClean="0"/>
              <a:t>Ya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saudara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pembaca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Beberapa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tahun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lalu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distrik-distrik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seluruh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penduduknya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mati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kelaparan</a:t>
            </a:r>
            <a:r>
              <a:rPr lang="en-US" sz="2800" i="1" dirty="0" smtClean="0"/>
              <a:t>,…</a:t>
            </a:r>
            <a:r>
              <a:rPr lang="en-US" sz="2800" i="1" dirty="0" err="1" smtClean="0"/>
              <a:t>ibu-ibu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menjual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anak-anak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makan</a:t>
            </a:r>
            <a:r>
              <a:rPr lang="en-US" sz="2800" i="1" dirty="0" smtClean="0"/>
              <a:t>,…</a:t>
            </a:r>
            <a:r>
              <a:rPr lang="en-US" sz="2800" i="1" dirty="0" err="1" smtClean="0"/>
              <a:t>ibu-ibu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memakan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anaknya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sendiri</a:t>
            </a:r>
            <a:r>
              <a:rPr lang="en-US" sz="2800" i="1" dirty="0" smtClean="0"/>
              <a:t>”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</a:t>
            </a:r>
            <a:r>
              <a:rPr lang="en-US" sz="2800" dirty="0" smtClean="0"/>
              <a:t>  (</a:t>
            </a:r>
            <a:r>
              <a:rPr lang="en-US" sz="2800" dirty="0" err="1" smtClean="0"/>
              <a:t>Multatuli</a:t>
            </a:r>
            <a:r>
              <a:rPr lang="en-US" sz="2800" dirty="0" smtClean="0"/>
              <a:t>, </a:t>
            </a:r>
            <a:r>
              <a:rPr lang="en-US" sz="2800" i="1" dirty="0" smtClean="0"/>
              <a:t>Max </a:t>
            </a:r>
            <a:r>
              <a:rPr lang="en-US" sz="2800" i="1" dirty="0" err="1" smtClean="0"/>
              <a:t>Havelaar</a:t>
            </a:r>
            <a:r>
              <a:rPr lang="en-US" sz="2800" dirty="0" smtClean="0"/>
              <a:t>, 1972 (</a:t>
            </a:r>
            <a:r>
              <a:rPr lang="en-US" sz="2800" dirty="0" err="1" smtClean="0"/>
              <a:t>asli</a:t>
            </a:r>
            <a:r>
              <a:rPr lang="en-US" sz="2800" dirty="0" smtClean="0"/>
              <a:t> 1860): 64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3000" i="1" dirty="0" err="1" smtClean="0">
                <a:solidFill>
                  <a:srgbClr val="00B050"/>
                </a:solidFill>
              </a:rPr>
              <a:t>Jika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negara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menghendaki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pembangunan</a:t>
            </a:r>
            <a:r>
              <a:rPr lang="en-US" sz="3000" i="1" dirty="0" smtClean="0">
                <a:solidFill>
                  <a:srgbClr val="00B050"/>
                </a:solidFill>
              </a:rPr>
              <a:t> yang </a:t>
            </a:r>
            <a:r>
              <a:rPr lang="en-US" sz="3000" i="1" dirty="0" err="1" smtClean="0">
                <a:solidFill>
                  <a:srgbClr val="00B050"/>
                </a:solidFill>
              </a:rPr>
              <a:t>berkesinambungan</a:t>
            </a:r>
            <a:r>
              <a:rPr lang="en-US" sz="3000" i="1" dirty="0" smtClean="0">
                <a:solidFill>
                  <a:srgbClr val="00B050"/>
                </a:solidFill>
              </a:rPr>
              <a:t>, </a:t>
            </a:r>
            <a:r>
              <a:rPr lang="en-US" sz="3000" i="1" dirty="0" err="1" smtClean="0">
                <a:solidFill>
                  <a:srgbClr val="00B050"/>
                </a:solidFill>
              </a:rPr>
              <a:t>maka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harus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dimulai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dari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daerah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pedesaan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dan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sektor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i="1" dirty="0" err="1" smtClean="0">
                <a:solidFill>
                  <a:srgbClr val="00B050"/>
                </a:solidFill>
              </a:rPr>
              <a:t>pertanian</a:t>
            </a:r>
            <a:r>
              <a:rPr lang="en-US" sz="3000" i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	</a:t>
            </a:r>
            <a:endParaRPr lang="en-US" sz="3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	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5786" y="471488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Hampir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70%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penduduk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dunia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termiskin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berada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wilayah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pedesaan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penghidupan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pokoknya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bersumber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pola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pertanian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subsisten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Pentingnya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Pembangunan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Pertanian</a:t>
            </a: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endParaRPr lang="en-US" dirty="0" smtClean="0"/>
          </a:p>
          <a:p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menggantungkan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basis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Hanani</a:t>
            </a:r>
            <a:r>
              <a:rPr lang="en-US" dirty="0" smtClean="0"/>
              <a:t> et al.,2003 :31)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  <p:sp>
        <p:nvSpPr>
          <p:cNvPr id="124931" name="Freeform 3"/>
          <p:cNvSpPr>
            <a:spLocks noEditPoints="1"/>
          </p:cNvSpPr>
          <p:nvPr/>
        </p:nvSpPr>
        <p:spPr bwMode="gray">
          <a:xfrm rot="-1358056">
            <a:off x="1392238" y="2801938"/>
            <a:ext cx="6094412" cy="24241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 rot="-1543677">
            <a:off x="4343400" y="27432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 rot="-1543677">
            <a:off x="7010400" y="28956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 rot="-1543677">
            <a:off x="2895600" y="55626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 rot="-1543677">
            <a:off x="5486400" y="49530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 rot="-1543677">
            <a:off x="2057400" y="41148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124937" name="Oval 9"/>
          <p:cNvSpPr>
            <a:spLocks noChangeArrowheads="1"/>
          </p:cNvSpPr>
          <p:nvPr/>
        </p:nvSpPr>
        <p:spPr bwMode="gray">
          <a:xfrm>
            <a:off x="3821113" y="2057400"/>
            <a:ext cx="1143000" cy="1101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4938" name="Oval 10"/>
          <p:cNvSpPr>
            <a:spLocks noChangeArrowheads="1"/>
          </p:cNvSpPr>
          <p:nvPr/>
        </p:nvSpPr>
        <p:spPr bwMode="gray">
          <a:xfrm>
            <a:off x="1585913" y="3375025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4939" name="Oval 11"/>
          <p:cNvSpPr>
            <a:spLocks noChangeArrowheads="1"/>
          </p:cNvSpPr>
          <p:nvPr/>
        </p:nvSpPr>
        <p:spPr bwMode="gray">
          <a:xfrm>
            <a:off x="2370138" y="4841875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4940" name="Oval 12"/>
          <p:cNvSpPr>
            <a:spLocks noChangeArrowheads="1"/>
          </p:cNvSpPr>
          <p:nvPr/>
        </p:nvSpPr>
        <p:spPr bwMode="gray">
          <a:xfrm>
            <a:off x="4838700" y="4297363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4941" name="Oval 13"/>
          <p:cNvSpPr>
            <a:spLocks noChangeArrowheads="1"/>
          </p:cNvSpPr>
          <p:nvPr/>
        </p:nvSpPr>
        <p:spPr bwMode="gray">
          <a:xfrm>
            <a:off x="6464300" y="2254250"/>
            <a:ext cx="1079500" cy="110331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white">
          <a:xfrm>
            <a:off x="457200" y="3733800"/>
            <a:ext cx="1228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err="1">
                <a:solidFill>
                  <a:srgbClr val="00B050"/>
                </a:solidFill>
                <a:latin typeface="Verdana" pitchFamily="34" charset="0"/>
              </a:rPr>
              <a:t>sumber</a:t>
            </a:r>
            <a:r>
              <a:rPr lang="en-US" b="1" dirty="0">
                <a:solidFill>
                  <a:srgbClr val="00B050"/>
                </a:solidFill>
                <a:latin typeface="Verdana" pitchFamily="34" charset="0"/>
              </a:rPr>
              <a:t> </a:t>
            </a:r>
          </a:p>
          <a:p>
            <a:pPr eaLnBrk="0" hangingPunct="0"/>
            <a:r>
              <a:rPr lang="en-US" b="1" dirty="0" err="1">
                <a:solidFill>
                  <a:srgbClr val="00B050"/>
                </a:solidFill>
                <a:latin typeface="Verdana" pitchFamily="34" charset="0"/>
              </a:rPr>
              <a:t>devisa</a:t>
            </a:r>
            <a:endParaRPr lang="en-US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white">
          <a:xfrm>
            <a:off x="1428728" y="1643050"/>
            <a:ext cx="2438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bahan</a:t>
            </a:r>
            <a:r>
              <a:rPr lang="en-US" sz="1600" b="1" dirty="0">
                <a:solidFill>
                  <a:srgbClr val="00B0F0"/>
                </a:solidFill>
                <a:latin typeface="Verdana" pitchFamily="34" charset="0"/>
              </a:rPr>
              <a:t> </a:t>
            </a:r>
          </a:p>
          <a:p>
            <a:pPr algn="ctr" eaLnBrk="0" hangingPunct="0"/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pangan</a:t>
            </a:r>
            <a:r>
              <a:rPr lang="en-US" sz="1600" b="1" dirty="0">
                <a:solidFill>
                  <a:srgbClr val="00B0F0"/>
                </a:solidFill>
                <a:latin typeface="Verdana" pitchFamily="34" charset="0"/>
              </a:rPr>
              <a:t>&amp; </a:t>
            </a:r>
          </a:p>
          <a:p>
            <a:pPr algn="ctr" eaLnBrk="0" hangingPunct="0"/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serat</a:t>
            </a:r>
            <a:r>
              <a:rPr lang="en-US" sz="1600" b="1" dirty="0">
                <a:solidFill>
                  <a:srgbClr val="00B0F0"/>
                </a:solidFill>
                <a:latin typeface="Verdana" pitchFamily="34" charset="0"/>
              </a:rPr>
              <a:t>; </a:t>
            </a:r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bahan</a:t>
            </a:r>
            <a:r>
              <a:rPr lang="en-US" sz="1600" b="1" dirty="0">
                <a:solidFill>
                  <a:srgbClr val="00B0F0"/>
                </a:solidFill>
                <a:latin typeface="Verdana" pitchFamily="34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baku</a:t>
            </a:r>
            <a:r>
              <a:rPr lang="en-US" sz="1600" b="1" dirty="0">
                <a:solidFill>
                  <a:srgbClr val="00B0F0"/>
                </a:solidFill>
                <a:latin typeface="Verdana" pitchFamily="34" charset="0"/>
              </a:rPr>
              <a:t> </a:t>
            </a:r>
            <a:r>
              <a:rPr lang="en-US" sz="1600" b="1" dirty="0" err="1">
                <a:solidFill>
                  <a:srgbClr val="00B0F0"/>
                </a:solidFill>
                <a:latin typeface="Verdana" pitchFamily="34" charset="0"/>
              </a:rPr>
              <a:t>industri</a:t>
            </a:r>
            <a:endParaRPr lang="en-US" sz="16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white">
          <a:xfrm>
            <a:off x="6477000" y="1447800"/>
            <a:ext cx="2246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solidFill>
                  <a:srgbClr val="00B050"/>
                </a:solidFill>
                <a:latin typeface="Verdana" pitchFamily="34" charset="0"/>
              </a:rPr>
              <a:t>fungsi</a:t>
            </a:r>
            <a:r>
              <a:rPr lang="en-US" sz="1600" b="1" dirty="0">
                <a:solidFill>
                  <a:srgbClr val="00B050"/>
                </a:solidFill>
                <a:latin typeface="Verdana" pitchFamily="34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Verdana" pitchFamily="34" charset="0"/>
              </a:rPr>
              <a:t>pelestarian</a:t>
            </a:r>
            <a:endParaRPr lang="en-US" sz="1600" b="1" dirty="0">
              <a:solidFill>
                <a:srgbClr val="00B050"/>
              </a:solidFill>
              <a:latin typeface="Verdana" pitchFamily="34" charset="0"/>
            </a:endParaRPr>
          </a:p>
          <a:p>
            <a:pPr eaLnBrk="0" hangingPunct="0"/>
            <a:r>
              <a:rPr lang="en-US" sz="1600" b="1" dirty="0" err="1">
                <a:solidFill>
                  <a:srgbClr val="00B050"/>
                </a:solidFill>
                <a:latin typeface="Verdana" pitchFamily="34" charset="0"/>
              </a:rPr>
              <a:t>lingkungan</a:t>
            </a:r>
            <a:endParaRPr lang="en-US" sz="16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white">
          <a:xfrm>
            <a:off x="6096000" y="4267200"/>
            <a:ext cx="2751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pasar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potensial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dan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eaLnBrk="0" hangingPunct="0"/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sumber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pendapatan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white">
          <a:xfrm>
            <a:off x="685800" y="5638800"/>
            <a:ext cx="273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tenaga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kerja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eaLnBrk="0" hangingPunct="0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&amp;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akumulasi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kapital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3124200" y="3352800"/>
            <a:ext cx="342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err="1">
                <a:solidFill>
                  <a:srgbClr val="FFC000"/>
                </a:solidFill>
              </a:rPr>
              <a:t>kontribusi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sektor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</a:p>
          <a:p>
            <a:pPr algn="ctr" eaLnBrk="0" hangingPunct="0"/>
            <a:r>
              <a:rPr lang="en-US" sz="2400" b="1" dirty="0" err="1">
                <a:solidFill>
                  <a:srgbClr val="FFC000"/>
                </a:solidFill>
              </a:rPr>
              <a:t>pertanian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3600" dirty="0" smtClean="0"/>
              <a:t>Kontribusi pertanian dalam pembangunan </a:t>
            </a:r>
            <a:r>
              <a:rPr lang="sv-SE" sz="3600" dirty="0" smtClean="0"/>
              <a:t>Ekonomi </a:t>
            </a:r>
            <a:r>
              <a:rPr lang="sv-SE" sz="3600" dirty="0" smtClean="0"/>
              <a:t>(Kuznets,1964; Todaro,2000): </a:t>
            </a:r>
            <a:r>
              <a:rPr lang="sv-SE" dirty="0" smtClean="0"/>
              <a:t/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 rtlCol="0">
            <a:normAutofit fontScale="85000" lnSpcReduction="20000"/>
          </a:bodyPr>
          <a:lstStyle/>
          <a:p>
            <a:pPr marL="609600" indent="-609600" fontAlgn="auto">
              <a:spcAft>
                <a:spcPts val="0"/>
              </a:spcAft>
              <a:defRPr/>
            </a:pPr>
            <a:r>
              <a:rPr lang="sv-SE" dirty="0" smtClean="0"/>
              <a:t>Pertanian sebagai penyerap tenaga kerja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sv-SE" dirty="0" smtClean="0"/>
              <a:t>Kontribusi terhadap pendapatan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sv-SE" dirty="0" smtClean="0"/>
              <a:t>Kontribusi dalam penyediaan pangan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sv-SE" dirty="0" smtClean="0"/>
              <a:t>Pertanian sebagai penyedia bahan baku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sv-SE" dirty="0" smtClean="0"/>
              <a:t>Kontribusi dalam bentuk kapital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pt-BR" dirty="0" smtClean="0"/>
              <a:t>Pertanian sebagai sumber devisa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857364"/>
            <a:ext cx="3000396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428604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3200" b="1" dirty="0" smtClean="0"/>
              <a:t>PERMASALAHAN PEMBANGUNAN PERTANIAN</a:t>
            </a:r>
            <a:endParaRPr lang="en-SG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1449" t="23633" r="23645" b="28516"/>
          <a:stretch>
            <a:fillRect/>
          </a:stretch>
        </p:blipFill>
        <p:spPr bwMode="auto">
          <a:xfrm>
            <a:off x="428596" y="1142984"/>
            <a:ext cx="828680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11" t="25390" r="25329" b="14062"/>
          <a:stretch>
            <a:fillRect/>
          </a:stretch>
        </p:blipFill>
        <p:spPr bwMode="auto">
          <a:xfrm>
            <a:off x="1571604" y="1643050"/>
            <a:ext cx="67866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85852" y="85723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Tantangan</a:t>
            </a:r>
            <a:r>
              <a:rPr lang="en-US" sz="2800" b="1" dirty="0" smtClean="0"/>
              <a:t> Pembangunan </a:t>
            </a:r>
            <a:r>
              <a:rPr lang="en-US" sz="2800" b="1" dirty="0" err="1" smtClean="0"/>
              <a:t>Pertanian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Indonesia</a:t>
            </a:r>
            <a:endParaRPr lang="en-S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48324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Pembangunan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hanya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berfokus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,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pendekatannya</a:t>
            </a:r>
            <a:r>
              <a:rPr lang="en-US" dirty="0" smtClean="0"/>
              <a:t> yang </a:t>
            </a:r>
            <a:r>
              <a:rPr lang="en-US" dirty="0" err="1" smtClean="0"/>
              <a:t>sentralistik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didominasi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Skala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kecil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Modal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terbatas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Teknologi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Sederhana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dipengaruhi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musim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Wilayah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pasarnya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lokal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Involusi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pertanian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pengangguran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tersembunyi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Akses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kredit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teknologi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pasar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rendah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Pasar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komoditas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pertanian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pertanian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sifatnya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monopsoni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20114" cy="10620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KEBIJAKAN PENGEMBANGAN</a:t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SEKTOR 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PERTANIAN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09600" y="1428736"/>
            <a:ext cx="8034366" cy="5214974"/>
          </a:xfrm>
        </p:spPr>
        <p:txBody>
          <a:bodyPr>
            <a:normAutofit fontScale="625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1.    </a:t>
            </a:r>
            <a:r>
              <a:rPr lang="en-US" sz="3200" dirty="0" err="1" smtClean="0">
                <a:solidFill>
                  <a:schemeClr val="tx1"/>
                </a:solidFill>
              </a:rPr>
              <a:t>Perkembangan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terutama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menjadi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bagian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politik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semenjak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zaman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penjajahan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Belanda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a.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1930-an : </a:t>
            </a:r>
            <a:r>
              <a:rPr lang="en-US" sz="3200" dirty="0" err="1" smtClean="0">
                <a:solidFill>
                  <a:schemeClr val="tx1"/>
                </a:solidFill>
              </a:rPr>
              <a:t>masa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depresi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ekonomi</a:t>
            </a:r>
            <a:r>
              <a:rPr lang="en-US" sz="3200" dirty="0" smtClean="0">
                <a:solidFill>
                  <a:schemeClr val="tx1"/>
                </a:solidFill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</a:rPr>
              <a:t>awal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   </a:t>
            </a:r>
            <a:r>
              <a:rPr lang="en-US" sz="3200" dirty="0" smtClean="0">
                <a:solidFill>
                  <a:schemeClr val="tx1"/>
                </a:solidFill>
              </a:rPr>
              <a:t>    </a:t>
            </a:r>
            <a:r>
              <a:rPr lang="en-US" sz="3200" dirty="0" err="1" smtClean="0">
                <a:solidFill>
                  <a:schemeClr val="tx1"/>
                </a:solidFill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pengendalian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langsung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oleh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en-US" sz="3200" dirty="0" err="1" smtClean="0">
                <a:solidFill>
                  <a:schemeClr val="tx1"/>
                </a:solidFill>
              </a:rPr>
              <a:t>Belanda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	b.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1933 : </a:t>
            </a:r>
            <a:r>
              <a:rPr lang="en-US" sz="3200" dirty="0" err="1" smtClean="0">
                <a:solidFill>
                  <a:schemeClr val="tx1"/>
                </a:solidFill>
              </a:rPr>
              <a:t>dibentuknya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bertugas</a:t>
            </a:r>
            <a:r>
              <a:rPr lang="en-US" sz="3200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</a:rPr>
              <a:t>melaksanakan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pengawasan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terhadap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produksi</a:t>
            </a:r>
            <a:r>
              <a:rPr lang="en-US" sz="3200" dirty="0" smtClean="0">
                <a:solidFill>
                  <a:schemeClr val="tx1"/>
                </a:solidFill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</a:rPr>
              <a:t>pemasaran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200" dirty="0" err="1" smtClean="0">
                <a:solidFill>
                  <a:schemeClr val="tx1"/>
                </a:solidFill>
              </a:rPr>
              <a:t>beras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yaitu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Stichting</a:t>
            </a:r>
            <a:r>
              <a:rPr lang="en-US" sz="3200" dirty="0" smtClean="0">
                <a:solidFill>
                  <a:schemeClr val="tx1"/>
                </a:solidFill>
              </a:rPr>
              <a:t> Het </a:t>
            </a:r>
            <a:r>
              <a:rPr lang="en-US" sz="3200" dirty="0" err="1" smtClean="0">
                <a:solidFill>
                  <a:schemeClr val="tx1"/>
                </a:solidFill>
              </a:rPr>
              <a:t>Voedingsmidlenfonds</a:t>
            </a:r>
            <a:r>
              <a:rPr lang="en-US" sz="3200" dirty="0" smtClean="0">
                <a:solidFill>
                  <a:schemeClr val="tx1"/>
                </a:solidFill>
              </a:rPr>
              <a:t> (VMF</a:t>
            </a:r>
            <a:r>
              <a:rPr lang="en-US" sz="3200" dirty="0" smtClean="0">
                <a:solidFill>
                  <a:schemeClr val="tx1"/>
                </a:solidFill>
              </a:rPr>
              <a:t>). </a:t>
            </a:r>
            <a:r>
              <a:rPr lang="en-US" sz="3200" dirty="0" err="1" smtClean="0">
                <a:solidFill>
                  <a:schemeClr val="tx1"/>
                </a:solidFill>
              </a:rPr>
              <a:t>Inilah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cikal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sz="3200" dirty="0" err="1" smtClean="0">
                <a:solidFill>
                  <a:schemeClr val="tx1"/>
                </a:solidFill>
              </a:rPr>
              <a:t>bakalnya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berdirinya</a:t>
            </a:r>
            <a:r>
              <a:rPr lang="en-US" sz="3200" dirty="0" smtClean="0">
                <a:solidFill>
                  <a:schemeClr val="tx1"/>
                </a:solidFill>
              </a:rPr>
              <a:t> BULOG </a:t>
            </a:r>
            <a:r>
              <a:rPr lang="en-US" sz="3200" dirty="0" err="1" smtClean="0">
                <a:solidFill>
                  <a:schemeClr val="tx1"/>
                </a:solidFill>
              </a:rPr>
              <a:t>pada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orde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baru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        </a:t>
            </a:r>
            <a:r>
              <a:rPr lang="en-US" sz="3200" dirty="0" err="1" smtClean="0">
                <a:solidFill>
                  <a:schemeClr val="tx1"/>
                </a:solidFill>
              </a:rPr>
              <a:t>Dimana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keterlibatan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cukup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besar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</a:t>
            </a:r>
            <a:r>
              <a:rPr lang="en-US" sz="3200" dirty="0" err="1" smtClean="0">
                <a:solidFill>
                  <a:schemeClr val="tx1"/>
                </a:solidFill>
              </a:rPr>
              <a:t>mengendalikan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stabilitas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r>
              <a:rPr lang="en-US" sz="3200" dirty="0" smtClean="0">
                <a:solidFill>
                  <a:schemeClr val="tx1"/>
                </a:solidFill>
              </a:rPr>
              <a:t>. Hal </a:t>
            </a:r>
            <a:r>
              <a:rPr lang="en-US" sz="3200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mengindikasikan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sz="3200" dirty="0" err="1" smtClean="0">
                <a:solidFill>
                  <a:schemeClr val="tx1"/>
                </a:solidFill>
              </a:rPr>
              <a:t>betapa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pentingnya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permasalahan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khususnya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 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sz="3200" dirty="0" err="1" smtClean="0">
                <a:solidFill>
                  <a:schemeClr val="tx1"/>
                </a:solidFill>
              </a:rPr>
              <a:t>menjamin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stabilitas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ekonomi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&amp; </a:t>
            </a:r>
            <a:r>
              <a:rPr lang="en-US" sz="3200" dirty="0" err="1" smtClean="0">
                <a:solidFill>
                  <a:schemeClr val="tx1"/>
                </a:solidFill>
              </a:rPr>
              <a:t>politik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8812</TotalTime>
  <Words>621</Words>
  <Application>Microsoft Office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Strategi Pembangunan Pertanian di Indonesia</vt:lpstr>
      <vt:lpstr>Slide 2</vt:lpstr>
      <vt:lpstr>Pentingnya Pembangunan Pertanian</vt:lpstr>
      <vt:lpstr> Kontribusi Sektor Pertanian</vt:lpstr>
      <vt:lpstr> Kontribusi pertanian dalam pembangunan Ekonomi (Kuznets,1964; Todaro,2000):  </vt:lpstr>
      <vt:lpstr>Slide 6</vt:lpstr>
      <vt:lpstr>Slide 7</vt:lpstr>
      <vt:lpstr>Slide 8</vt:lpstr>
      <vt:lpstr>KEBIJAKAN PENGEMBANGAN  SEKTOR PERTANIAN </vt:lpstr>
      <vt:lpstr>Slide 10</vt:lpstr>
      <vt:lpstr>Slide 11</vt:lpstr>
      <vt:lpstr>Slide 12</vt:lpstr>
      <vt:lpstr>Pengembangan Sektor Pertanian Indonesia (Setahun Era Jokowi)  </vt:lpstr>
      <vt:lpstr>CAPAIAN SWASEMBADA DAN SWASEMBADA PANGAN BERKELANJUTAN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Pembangunan Pertanian di Indonesia</dc:title>
  <dc:creator>hp</dc:creator>
  <cp:lastModifiedBy>hp</cp:lastModifiedBy>
  <cp:revision>13</cp:revision>
  <dcterms:created xsi:type="dcterms:W3CDTF">2014-10-01T22:38:40Z</dcterms:created>
  <dcterms:modified xsi:type="dcterms:W3CDTF">2015-10-30T06:19:07Z</dcterms:modified>
</cp:coreProperties>
</file>