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ECB89BA-8EA3-4EF6-9C58-563F1B7C972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0"/>
            <a:ext cx="8458200" cy="1470025"/>
          </a:xfrm>
        </p:spPr>
        <p:txBody>
          <a:bodyPr/>
          <a:lstStyle/>
          <a:p>
            <a:r>
              <a:rPr lang="en-US" dirty="0" smtClean="0"/>
              <a:t>TEORI  PROBABILITAS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 smtClean="0"/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267200"/>
            <a:ext cx="500634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ejadian</a:t>
            </a:r>
            <a:r>
              <a:rPr lang="en-US" dirty="0" smtClean="0"/>
              <a:t> 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895600"/>
            <a:ext cx="2579077" cy="838200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886200"/>
            <a:ext cx="2579077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800600"/>
            <a:ext cx="336042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Dari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100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57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(A), 40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pengawas</a:t>
            </a:r>
            <a:r>
              <a:rPr lang="en-US" sz="2800" dirty="0" smtClean="0"/>
              <a:t> (B), 2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sekretaris</a:t>
            </a:r>
            <a:r>
              <a:rPr lang="en-US" sz="2800" dirty="0" smtClean="0"/>
              <a:t> (C) </a:t>
            </a:r>
            <a:r>
              <a:rPr lang="en-US" sz="2800" dirty="0" err="1" smtClean="0"/>
              <a:t>dan</a:t>
            </a:r>
            <a:r>
              <a:rPr lang="en-US" sz="2800" dirty="0" smtClean="0"/>
              <a:t> 1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(D).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 ,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	P(A), P (A U B U C), P( A U D), P(A U C)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(A) :</a:t>
            </a:r>
          </a:p>
          <a:p>
            <a:endParaRPr lang="en-US" dirty="0" smtClean="0"/>
          </a:p>
          <a:p>
            <a:r>
              <a:rPr lang="en-US" dirty="0" smtClean="0"/>
              <a:t>P (A </a:t>
            </a:r>
            <a:r>
              <a:rPr lang="en-US" b="1" dirty="0" smtClean="0"/>
              <a:t>U</a:t>
            </a:r>
            <a:r>
              <a:rPr lang="en-US" dirty="0" smtClean="0"/>
              <a:t> B </a:t>
            </a:r>
            <a:r>
              <a:rPr lang="en-US" b="1" dirty="0" smtClean="0"/>
              <a:t>U </a:t>
            </a:r>
            <a:r>
              <a:rPr lang="en-US" dirty="0" smtClean="0"/>
              <a:t>C) :</a:t>
            </a:r>
          </a:p>
          <a:p>
            <a:endParaRPr lang="en-US" dirty="0" smtClean="0"/>
          </a:p>
          <a:p>
            <a:r>
              <a:rPr lang="en-US" dirty="0" smtClean="0"/>
              <a:t>P(A </a:t>
            </a:r>
            <a:r>
              <a:rPr lang="en-US" b="1" dirty="0" smtClean="0"/>
              <a:t>U</a:t>
            </a:r>
            <a:r>
              <a:rPr lang="en-US" dirty="0" smtClean="0"/>
              <a:t> D) :</a:t>
            </a:r>
          </a:p>
          <a:p>
            <a:endParaRPr lang="en-US" dirty="0" smtClean="0"/>
          </a:p>
          <a:p>
            <a:r>
              <a:rPr lang="en-US" dirty="0" smtClean="0"/>
              <a:t>P (A </a:t>
            </a:r>
            <a:r>
              <a:rPr lang="en-US" b="1" dirty="0" smtClean="0"/>
              <a:t>U</a:t>
            </a:r>
            <a:r>
              <a:rPr lang="en-US" dirty="0" smtClean="0"/>
              <a:t> C) :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pariwisata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Bandung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200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wisatawan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berkunjung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bandung</a:t>
            </a:r>
            <a:r>
              <a:rPr lang="en-US" sz="2800" dirty="0" smtClean="0"/>
              <a:t>, </a:t>
            </a:r>
            <a:r>
              <a:rPr lang="en-US" sz="2800" dirty="0" err="1" smtClean="0"/>
              <a:t>ternyata</a:t>
            </a:r>
            <a:r>
              <a:rPr lang="en-US" sz="2800" dirty="0" smtClean="0"/>
              <a:t> 120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mengunjungi</a:t>
            </a:r>
            <a:r>
              <a:rPr lang="en-US" sz="2800" dirty="0" smtClean="0"/>
              <a:t> </a:t>
            </a:r>
            <a:r>
              <a:rPr lang="en-US" sz="2800" dirty="0" err="1" smtClean="0"/>
              <a:t>ciater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100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mengunjungi</a:t>
            </a:r>
            <a:r>
              <a:rPr lang="en-US" sz="2800" dirty="0" smtClean="0"/>
              <a:t> </a:t>
            </a:r>
            <a:r>
              <a:rPr lang="en-US" sz="2800" dirty="0" err="1" smtClean="0"/>
              <a:t>kebun</a:t>
            </a:r>
            <a:r>
              <a:rPr lang="en-US" sz="2800" dirty="0" smtClean="0"/>
              <a:t> </a:t>
            </a:r>
            <a:r>
              <a:rPr lang="en-US" sz="2800" dirty="0" err="1" smtClean="0"/>
              <a:t>binatang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60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mengunjungi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wisata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wisatawan</a:t>
            </a:r>
            <a:r>
              <a:rPr lang="en-US" sz="2800" dirty="0" smtClean="0"/>
              <a:t> </a:t>
            </a:r>
            <a:r>
              <a:rPr lang="en-US" sz="2800" dirty="0" err="1" smtClean="0"/>
              <a:t>terpilih</a:t>
            </a:r>
            <a:r>
              <a:rPr lang="en-US" sz="2800" dirty="0" smtClean="0"/>
              <a:t> </a:t>
            </a:r>
            <a:r>
              <a:rPr lang="en-US" sz="2800" dirty="0" err="1" smtClean="0"/>
              <a:t>mengunjungi</a:t>
            </a:r>
            <a:r>
              <a:rPr lang="en-US" sz="2800" dirty="0" smtClean="0"/>
              <a:t> </a:t>
            </a:r>
            <a:r>
              <a:rPr lang="en-US" sz="2800" dirty="0" err="1" smtClean="0"/>
              <a:t>ciater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kebun</a:t>
            </a:r>
            <a:r>
              <a:rPr lang="en-US" sz="2800" dirty="0" smtClean="0"/>
              <a:t> </a:t>
            </a:r>
            <a:r>
              <a:rPr lang="en-US" sz="2800" dirty="0" err="1" smtClean="0"/>
              <a:t>binatang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(C </a:t>
            </a:r>
            <a:r>
              <a:rPr lang="en-US" b="1" dirty="0" smtClean="0"/>
              <a:t>U</a:t>
            </a:r>
            <a:r>
              <a:rPr lang="en-US" dirty="0" smtClean="0"/>
              <a:t> K) :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81075" y="1181100"/>
            <a:ext cx="7181850" cy="4495800"/>
            <a:chOff x="564" y="1008"/>
            <a:chExt cx="4524" cy="2832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912" y="1008"/>
              <a:ext cx="4176" cy="38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 dirty="0"/>
                <a:t>BAGIAN  II  Probabilitas dan </a:t>
              </a:r>
              <a:endParaRPr lang="en-US" sz="2000" dirty="0"/>
            </a:p>
            <a:p>
              <a:pPr eaLnBrk="0" hangingPunct="0"/>
              <a:r>
                <a:rPr lang="id-ID" sz="2000" dirty="0"/>
                <a:t>Teori Keputusan</a:t>
              </a:r>
              <a:r>
                <a:rPr lang="id-ID" sz="1800" dirty="0"/>
                <a:t> 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12" y="1547"/>
              <a:ext cx="1824" cy="4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/>
                <a:t>Konsep-Konsep Dasar Probabilitas</a:t>
              </a:r>
              <a:endParaRPr lang="id-ID" sz="20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912" y="2170"/>
              <a:ext cx="1824" cy="56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 b="0"/>
                <a:t>Distribusi Probabilitas Diskrit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912" y="2868"/>
              <a:ext cx="1824" cy="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 b="0"/>
                <a:t>Distribusi Normal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912" y="3394"/>
              <a:ext cx="1824" cy="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2000" b="0"/>
                <a:t>Teori Keputusan</a:t>
              </a: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4" y="1296"/>
              <a:ext cx="348" cy="2121"/>
            </a:xfrm>
            <a:custGeom>
              <a:avLst/>
              <a:gdLst>
                <a:gd name="T0" fmla="*/ 720 w 720"/>
                <a:gd name="T1" fmla="*/ 0 h 3420"/>
                <a:gd name="T2" fmla="*/ 0 w 720"/>
                <a:gd name="T3" fmla="*/ 0 h 3420"/>
                <a:gd name="T4" fmla="*/ 0 w 720"/>
                <a:gd name="T5" fmla="*/ 3420 h 3420"/>
                <a:gd name="T6" fmla="*/ 720 w 720"/>
                <a:gd name="T7" fmla="*/ 3420 h 3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3420">
                  <a:moveTo>
                    <a:pt x="720" y="0"/>
                  </a:moveTo>
                  <a:lnTo>
                    <a:pt x="0" y="0"/>
                  </a:lnTo>
                  <a:lnTo>
                    <a:pt x="0" y="3420"/>
                  </a:lnTo>
                  <a:lnTo>
                    <a:pt x="720" y="34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64" y="1824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64" y="3024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272" y="1488"/>
              <a:ext cx="1816" cy="384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/>
                <a:t>  Pengertian  Probabilitas dan Manfaat Probabilitas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264" y="1964"/>
              <a:ext cx="1816" cy="3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99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/>
                <a:t>  Pendekatan Terhadap Probabilitas  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272" y="2448"/>
              <a:ext cx="1816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/>
                <a:t> Hukum Dasar Probabilitas  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272" y="2911"/>
              <a:ext cx="1816" cy="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/>
                <a:t>Teorema Bayes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272" y="3373"/>
              <a:ext cx="1816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id-ID" sz="1600" b="0"/>
                <a:t> Menggunakan MS Excel Untuk   Probabilitas</a:t>
              </a: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928" y="1640"/>
              <a:ext cx="348" cy="1986"/>
            </a:xfrm>
            <a:custGeom>
              <a:avLst/>
              <a:gdLst>
                <a:gd name="T0" fmla="*/ 720 w 720"/>
                <a:gd name="T1" fmla="*/ 0 h 3060"/>
                <a:gd name="T2" fmla="*/ 0 w 720"/>
                <a:gd name="T3" fmla="*/ 0 h 3060"/>
                <a:gd name="T4" fmla="*/ 0 w 720"/>
                <a:gd name="T5" fmla="*/ 3060 h 3060"/>
                <a:gd name="T6" fmla="*/ 720 w 720"/>
                <a:gd name="T7" fmla="*/ 3060 h 3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3060">
                  <a:moveTo>
                    <a:pt x="720" y="0"/>
                  </a:moveTo>
                  <a:lnTo>
                    <a:pt x="0" y="0"/>
                  </a:lnTo>
                  <a:lnTo>
                    <a:pt x="0" y="3060"/>
                  </a:lnTo>
                  <a:lnTo>
                    <a:pt x="720" y="30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928" y="2107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2928" y="3042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64" y="2467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932" y="264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2736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48681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endParaRPr lang="en-US" dirty="0" smtClean="0"/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kejadian</a:t>
            </a:r>
            <a:r>
              <a:rPr lang="en-US" b="1" dirty="0" smtClean="0"/>
              <a:t> yang </a:t>
            </a:r>
            <a:r>
              <a:rPr lang="en-US" b="1" dirty="0" err="1" smtClean="0"/>
              <a:t>acak</a:t>
            </a:r>
            <a:r>
              <a:rPr lang="en-US" b="1" dirty="0" smtClean="0"/>
              <a:t> </a:t>
            </a:r>
            <a:r>
              <a:rPr lang="en-US" dirty="0" smtClean="0"/>
              <a:t>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subjektif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(</a:t>
            </a:r>
            <a:r>
              <a:rPr lang="en-US" dirty="0" err="1" smtClean="0"/>
              <a:t>peluang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343400"/>
            <a:ext cx="8733692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/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endParaRPr lang="en-US" dirty="0" smtClean="0"/>
          </a:p>
          <a:p>
            <a:pPr>
              <a:buNone/>
            </a:pPr>
            <a:r>
              <a:rPr lang="en-US" dirty="0"/>
              <a:t> 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 smtClean="0"/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310362"/>
            <a:ext cx="3505200" cy="490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432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TEORI  PROBABILITAS</vt:lpstr>
      <vt:lpstr>Slide 2</vt:lpstr>
      <vt:lpstr>Pengantar</vt:lpstr>
      <vt:lpstr>Pendekatan perhitungan probabilitas</vt:lpstr>
      <vt:lpstr>Pendekatan klasik</vt:lpstr>
      <vt:lpstr>Pendekatan frekuensi relatif</vt:lpstr>
      <vt:lpstr>Pendekatan subjektif</vt:lpstr>
      <vt:lpstr>Aturan dasar probabilitas</vt:lpstr>
      <vt:lpstr>Kejadian saling menghilangkan</vt:lpstr>
      <vt:lpstr>Kejadian tidak saling menghilangkan</vt:lpstr>
      <vt:lpstr>Kejadian bersyarat (1)</vt:lpstr>
      <vt:lpstr>Kejadian bersyarat (2)</vt:lpstr>
      <vt:lpstr>Kejadian bebas</vt:lpstr>
      <vt:lpstr>Contoh soal (1) :</vt:lpstr>
      <vt:lpstr>Solusi (1) :</vt:lpstr>
      <vt:lpstr>Contoh soal (2) :</vt:lpstr>
      <vt:lpstr>Solusi (2)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 PROBABILITAS</dc:title>
  <dc:creator>Teknik Industri</dc:creator>
  <cp:lastModifiedBy>Teknik Industri</cp:lastModifiedBy>
  <cp:revision>7</cp:revision>
  <dcterms:created xsi:type="dcterms:W3CDTF">2012-11-21T02:37:49Z</dcterms:created>
  <dcterms:modified xsi:type="dcterms:W3CDTF">2013-11-11T04:00:56Z</dcterms:modified>
</cp:coreProperties>
</file>