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8" r:id="rId6"/>
    <p:sldId id="259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1" r:id="rId15"/>
    <p:sldId id="270" r:id="rId16"/>
    <p:sldId id="273" r:id="rId17"/>
    <p:sldId id="272" r:id="rId18"/>
    <p:sldId id="274" r:id="rId19"/>
    <p:sldId id="275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3" d="100"/>
          <a:sy n="33" d="100"/>
        </p:scale>
        <p:origin x="-1482" y="-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1.wmf"/><Relationship Id="rId4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32889-735A-4A04-9DE0-5660DCD3DC25}" type="datetimeFigureOut">
              <a:rPr lang="en-US" smtClean="0"/>
              <a:pPr/>
              <a:t>12/4/2013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3D51A-C4DF-4C32-BD86-218D8463ED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32889-735A-4A04-9DE0-5660DCD3DC25}" type="datetimeFigureOut">
              <a:rPr lang="en-US" smtClean="0"/>
              <a:pPr/>
              <a:t>12/4/2013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3D51A-C4DF-4C32-BD86-218D8463ED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32889-735A-4A04-9DE0-5660DCD3DC25}" type="datetimeFigureOut">
              <a:rPr lang="en-US" smtClean="0"/>
              <a:pPr/>
              <a:t>12/4/2013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3D51A-C4DF-4C32-BD86-218D8463ED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32889-735A-4A04-9DE0-5660DCD3DC25}" type="datetimeFigureOut">
              <a:rPr lang="en-US" smtClean="0"/>
              <a:pPr/>
              <a:t>12/4/2013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3D51A-C4DF-4C32-BD86-218D8463ED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32889-735A-4A04-9DE0-5660DCD3DC25}" type="datetimeFigureOut">
              <a:rPr lang="en-US" smtClean="0"/>
              <a:pPr/>
              <a:t>12/4/2013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3D51A-C4DF-4C32-BD86-218D8463ED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32889-735A-4A04-9DE0-5660DCD3DC25}" type="datetimeFigureOut">
              <a:rPr lang="en-US" smtClean="0"/>
              <a:pPr/>
              <a:t>12/4/2013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3D51A-C4DF-4C32-BD86-218D8463ED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32889-735A-4A04-9DE0-5660DCD3DC25}" type="datetimeFigureOut">
              <a:rPr lang="en-US" smtClean="0"/>
              <a:pPr/>
              <a:t>12/4/2013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3D51A-C4DF-4C32-BD86-218D8463ED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32889-735A-4A04-9DE0-5660DCD3DC25}" type="datetimeFigureOut">
              <a:rPr lang="en-US" smtClean="0"/>
              <a:pPr/>
              <a:t>12/4/2013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3D51A-C4DF-4C32-BD86-218D8463ED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32889-735A-4A04-9DE0-5660DCD3DC25}" type="datetimeFigureOut">
              <a:rPr lang="en-US" smtClean="0"/>
              <a:pPr/>
              <a:t>12/4/2013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3D51A-C4DF-4C32-BD86-218D8463ED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32889-735A-4A04-9DE0-5660DCD3DC25}" type="datetimeFigureOut">
              <a:rPr lang="en-US" smtClean="0"/>
              <a:pPr/>
              <a:t>12/4/2013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3D51A-C4DF-4C32-BD86-218D8463ED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32889-735A-4A04-9DE0-5660DCD3DC25}" type="datetimeFigureOut">
              <a:rPr lang="en-US" smtClean="0"/>
              <a:pPr/>
              <a:t>12/4/2013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3D51A-C4DF-4C32-BD86-218D8463ED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932889-735A-4A04-9DE0-5660DCD3DC25}" type="datetimeFigureOut">
              <a:rPr lang="en-US" smtClean="0"/>
              <a:pPr/>
              <a:t>12/4/2013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A3D51A-C4DF-4C32-BD86-218D8463EDA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17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21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23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5" Type="http://schemas.openxmlformats.org/officeDocument/2006/relationships/oleObject" Target="../embeddings/oleObject27.bin"/><Relationship Id="rId4" Type="http://schemas.openxmlformats.org/officeDocument/2006/relationships/oleObject" Target="../embeddings/oleObject26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oleObject" Target="../embeddings/oleObject30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5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TRANSFORMASI LINIER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KANIA EVITA DEWI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Teorema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Jika</a:t>
            </a:r>
            <a:r>
              <a:rPr lang="en-US" dirty="0" smtClean="0"/>
              <a:t>                                   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transformasi</a:t>
            </a:r>
            <a:r>
              <a:rPr lang="en-US" dirty="0" smtClean="0"/>
              <a:t> linier </a:t>
            </a:r>
            <a:r>
              <a:rPr lang="en-US" dirty="0" err="1" smtClean="0"/>
              <a:t>dimana</a:t>
            </a:r>
            <a:r>
              <a:rPr lang="en-US" dirty="0" smtClean="0"/>
              <a:t> A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matriks</a:t>
            </a:r>
            <a:r>
              <a:rPr lang="en-US" dirty="0" smtClean="0"/>
              <a:t> m x n. </a:t>
            </a:r>
            <a:r>
              <a:rPr lang="en-US" dirty="0" err="1" smtClean="0"/>
              <a:t>Maka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ker</a:t>
            </a:r>
            <a:r>
              <a:rPr lang="en-US" dirty="0" smtClean="0"/>
              <a:t>(T)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himpunan</a:t>
            </a:r>
            <a:r>
              <a:rPr lang="en-US" dirty="0" smtClean="0"/>
              <a:t> </a:t>
            </a:r>
            <a:r>
              <a:rPr lang="en-US" dirty="0" err="1" smtClean="0"/>
              <a:t>penyelesaian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 err="1" smtClean="0"/>
              <a:t>im</a:t>
            </a:r>
            <a:r>
              <a:rPr lang="en-US" dirty="0" smtClean="0"/>
              <a:t>(T)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ruang</a:t>
            </a:r>
            <a:r>
              <a:rPr lang="en-US" dirty="0" smtClean="0"/>
              <a:t> </a:t>
            </a:r>
            <a:r>
              <a:rPr lang="en-US" dirty="0" err="1" smtClean="0"/>
              <a:t>kolom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matriks</a:t>
            </a:r>
            <a:r>
              <a:rPr lang="en-US" dirty="0" smtClean="0"/>
              <a:t> 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r</a:t>
            </a:r>
            <a:r>
              <a:rPr lang="en-US" dirty="0" err="1" smtClean="0"/>
              <a:t>k</a:t>
            </a:r>
            <a:r>
              <a:rPr lang="en-US" dirty="0" smtClean="0"/>
              <a:t>(T) = </a:t>
            </a:r>
            <a:r>
              <a:rPr lang="en-US" dirty="0" err="1" smtClean="0"/>
              <a:t>rk</a:t>
            </a:r>
            <a:r>
              <a:rPr lang="en-US" dirty="0" smtClean="0"/>
              <a:t>(A)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r</a:t>
            </a:r>
            <a:r>
              <a:rPr lang="en-US" dirty="0" err="1" smtClean="0"/>
              <a:t>k</a:t>
            </a:r>
            <a:r>
              <a:rPr lang="en-US" dirty="0" smtClean="0"/>
              <a:t>(T) + null (T) = n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558925" y="1562100"/>
          <a:ext cx="3095625" cy="647700"/>
        </p:xfrm>
        <a:graphic>
          <a:graphicData uri="http://schemas.openxmlformats.org/presentationml/2006/ole">
            <p:oleObj spid="_x0000_s8194" name="Equation" r:id="rId3" imgW="1091880" imgH="22860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066800" y="3352800"/>
          <a:ext cx="1121709" cy="488950"/>
        </p:xfrm>
        <a:graphic>
          <a:graphicData uri="http://schemas.openxmlformats.org/presentationml/2006/ole">
            <p:oleObj spid="_x0000_s8195" name="Equation" r:id="rId4" imgW="49500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685800" y="1447799"/>
          <a:ext cx="4876800" cy="3423449"/>
        </p:xfrm>
        <a:graphic>
          <a:graphicData uri="http://schemas.openxmlformats.org/presentationml/2006/ole">
            <p:oleObj spid="_x0000_s9218" name="Equation" r:id="rId3" imgW="1917360" imgH="1346040" progId="Equation.3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62000" y="5257800"/>
            <a:ext cx="7696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latin typeface="Calibri"/>
              </a:rPr>
              <a:t>Tentukan</a:t>
            </a:r>
            <a:r>
              <a:rPr lang="en-US" sz="3200" dirty="0">
                <a:latin typeface="Calibri"/>
              </a:rPr>
              <a:t> </a:t>
            </a:r>
            <a:r>
              <a:rPr lang="en-US" sz="3200" dirty="0" err="1">
                <a:latin typeface="Calibri"/>
              </a:rPr>
              <a:t>ker</a:t>
            </a:r>
            <a:r>
              <a:rPr lang="en-US" sz="3200" dirty="0">
                <a:latin typeface="Calibri"/>
              </a:rPr>
              <a:t>(T) </a:t>
            </a:r>
            <a:r>
              <a:rPr lang="en-US" sz="3200" dirty="0" err="1">
                <a:latin typeface="Calibri"/>
              </a:rPr>
              <a:t>dan</a:t>
            </a:r>
            <a:r>
              <a:rPr lang="en-US" sz="3200" dirty="0">
                <a:latin typeface="Calibri"/>
              </a:rPr>
              <a:t> </a:t>
            </a:r>
            <a:r>
              <a:rPr lang="en-US" sz="3200" dirty="0" err="1">
                <a:latin typeface="Calibri"/>
              </a:rPr>
              <a:t>im</a:t>
            </a:r>
            <a:r>
              <a:rPr lang="en-US" sz="3200" dirty="0">
                <a:latin typeface="Calibri"/>
              </a:rPr>
              <a:t>(T</a:t>
            </a:r>
            <a:r>
              <a:rPr lang="en-US" sz="3200" dirty="0" smtClean="0">
                <a:latin typeface="Calibri"/>
              </a:rPr>
              <a:t>)!</a:t>
            </a:r>
            <a:endParaRPr lang="en-US" sz="3200" dirty="0"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Matriks</a:t>
            </a:r>
            <a:r>
              <a:rPr lang="en-US" dirty="0" smtClean="0"/>
              <a:t> </a:t>
            </a:r>
            <a:r>
              <a:rPr lang="en-US" dirty="0" err="1" smtClean="0"/>
              <a:t>Transformasi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Jika</a:t>
            </a:r>
            <a:r>
              <a:rPr lang="en-US" dirty="0" smtClean="0"/>
              <a:t> T: V</a:t>
            </a:r>
            <a:r>
              <a:rPr lang="en-US" dirty="0" smtClean="0">
                <a:latin typeface="Calibri"/>
              </a:rPr>
              <a:t>→W </a:t>
            </a:r>
            <a:r>
              <a:rPr lang="en-US" dirty="0" err="1" smtClean="0">
                <a:latin typeface="Calibri"/>
              </a:rPr>
              <a:t>adalah</a:t>
            </a:r>
            <a:r>
              <a:rPr lang="en-US" dirty="0" smtClean="0">
                <a:latin typeface="Calibri"/>
              </a:rPr>
              <a:t> </a:t>
            </a:r>
            <a:r>
              <a:rPr lang="en-US" dirty="0" err="1" smtClean="0">
                <a:latin typeface="Calibri"/>
              </a:rPr>
              <a:t>transformasi</a:t>
            </a:r>
            <a:r>
              <a:rPr lang="en-US" dirty="0" smtClean="0">
                <a:latin typeface="Calibri"/>
              </a:rPr>
              <a:t> linier, B = {b</a:t>
            </a:r>
            <a:r>
              <a:rPr lang="en-US" baseline="-25000" dirty="0" smtClean="0">
                <a:latin typeface="Calibri"/>
              </a:rPr>
              <a:t>1</a:t>
            </a:r>
            <a:r>
              <a:rPr lang="en-US" dirty="0" smtClean="0">
                <a:latin typeface="Calibri"/>
              </a:rPr>
              <a:t>, b</a:t>
            </a:r>
            <a:r>
              <a:rPr lang="en-US" baseline="-25000" dirty="0">
                <a:latin typeface="Calibri"/>
              </a:rPr>
              <a:t>2</a:t>
            </a:r>
            <a:r>
              <a:rPr lang="en-US" dirty="0" smtClean="0">
                <a:latin typeface="Calibri"/>
              </a:rPr>
              <a:t>, …, </a:t>
            </a:r>
            <a:r>
              <a:rPr lang="en-US" dirty="0" err="1" smtClean="0">
                <a:latin typeface="Calibri"/>
              </a:rPr>
              <a:t>b</a:t>
            </a:r>
            <a:r>
              <a:rPr lang="en-US" baseline="-25000" dirty="0" err="1">
                <a:latin typeface="Calibri"/>
              </a:rPr>
              <a:t>n</a:t>
            </a:r>
            <a:r>
              <a:rPr lang="en-US" dirty="0" smtClean="0">
                <a:latin typeface="Calibri"/>
              </a:rPr>
              <a:t>} </a:t>
            </a:r>
            <a:r>
              <a:rPr lang="en-US" dirty="0" err="1" smtClean="0">
                <a:latin typeface="Calibri"/>
              </a:rPr>
              <a:t>adalah</a:t>
            </a:r>
            <a:r>
              <a:rPr lang="en-US" dirty="0" smtClean="0">
                <a:latin typeface="Calibri"/>
              </a:rPr>
              <a:t> basis </a:t>
            </a:r>
            <a:r>
              <a:rPr lang="en-US" dirty="0" err="1" smtClean="0">
                <a:latin typeface="Calibri"/>
              </a:rPr>
              <a:t>dari</a:t>
            </a:r>
            <a:r>
              <a:rPr lang="en-US" dirty="0" smtClean="0">
                <a:latin typeface="Calibri"/>
              </a:rPr>
              <a:t> V </a:t>
            </a:r>
            <a:r>
              <a:rPr lang="en-US" dirty="0" err="1" smtClean="0">
                <a:latin typeface="Calibri"/>
              </a:rPr>
              <a:t>dan</a:t>
            </a:r>
            <a:r>
              <a:rPr lang="en-US" dirty="0" smtClean="0">
                <a:latin typeface="Calibri"/>
              </a:rPr>
              <a:t> C = {c</a:t>
            </a:r>
            <a:r>
              <a:rPr lang="en-US" baseline="-25000" dirty="0">
                <a:latin typeface="Calibri"/>
              </a:rPr>
              <a:t>1</a:t>
            </a:r>
            <a:r>
              <a:rPr lang="en-US" dirty="0" smtClean="0">
                <a:latin typeface="Calibri"/>
              </a:rPr>
              <a:t>, c</a:t>
            </a:r>
            <a:r>
              <a:rPr lang="en-US" baseline="-25000" dirty="0">
                <a:latin typeface="Calibri"/>
              </a:rPr>
              <a:t>2</a:t>
            </a:r>
            <a:r>
              <a:rPr lang="en-US" dirty="0" smtClean="0">
                <a:latin typeface="Calibri"/>
              </a:rPr>
              <a:t>, … c</a:t>
            </a:r>
            <a:r>
              <a:rPr lang="en-US" baseline="-25000" dirty="0">
                <a:latin typeface="Calibri"/>
              </a:rPr>
              <a:t>m</a:t>
            </a:r>
            <a:r>
              <a:rPr lang="en-US" dirty="0" smtClean="0">
                <a:latin typeface="Calibri"/>
              </a:rPr>
              <a:t>} </a:t>
            </a:r>
            <a:r>
              <a:rPr lang="en-US" dirty="0" err="1" smtClean="0">
                <a:latin typeface="Calibri"/>
              </a:rPr>
              <a:t>adalah</a:t>
            </a:r>
            <a:r>
              <a:rPr lang="en-US" dirty="0" smtClean="0">
                <a:latin typeface="Calibri"/>
              </a:rPr>
              <a:t> basis </a:t>
            </a:r>
            <a:r>
              <a:rPr lang="en-US" dirty="0" err="1" smtClean="0">
                <a:latin typeface="Calibri"/>
              </a:rPr>
              <a:t>dari</a:t>
            </a:r>
            <a:r>
              <a:rPr lang="en-US" dirty="0" smtClean="0">
                <a:latin typeface="Calibri"/>
              </a:rPr>
              <a:t> W. </a:t>
            </a:r>
            <a:r>
              <a:rPr lang="en-US" dirty="0" err="1" smtClean="0">
                <a:latin typeface="Calibri"/>
              </a:rPr>
              <a:t>Didefiniskan</a:t>
            </a:r>
            <a:r>
              <a:rPr lang="en-US" dirty="0" smtClean="0">
                <a:latin typeface="Calibri"/>
              </a:rPr>
              <a:t> </a:t>
            </a:r>
            <a:r>
              <a:rPr lang="en-US" dirty="0" err="1" smtClean="0">
                <a:latin typeface="Calibri"/>
              </a:rPr>
              <a:t>matriks</a:t>
            </a:r>
            <a:r>
              <a:rPr lang="en-US" dirty="0" smtClean="0">
                <a:latin typeface="Calibri"/>
              </a:rPr>
              <a:t> m </a:t>
            </a:r>
            <a:r>
              <a:rPr lang="en-US" dirty="0" err="1" smtClean="0">
                <a:latin typeface="Calibri"/>
              </a:rPr>
              <a:t>xn</a:t>
            </a:r>
            <a:r>
              <a:rPr lang="en-US" dirty="0" smtClean="0">
                <a:latin typeface="Calibri"/>
              </a:rPr>
              <a:t> </a:t>
            </a:r>
            <a:r>
              <a:rPr lang="en-US" dirty="0" err="1" smtClean="0">
                <a:latin typeface="Calibri"/>
              </a:rPr>
              <a:t>yaitu</a:t>
            </a:r>
            <a:r>
              <a:rPr lang="en-US" dirty="0" smtClean="0">
                <a:latin typeface="Calibri"/>
              </a:rPr>
              <a:t> [T]</a:t>
            </a:r>
            <a:r>
              <a:rPr lang="en-US" baseline="-25000" dirty="0" smtClean="0">
                <a:latin typeface="Calibri"/>
              </a:rPr>
              <a:t>B,C</a:t>
            </a:r>
            <a:r>
              <a:rPr lang="en-US" dirty="0" smtClean="0">
                <a:latin typeface="Calibri"/>
              </a:rPr>
              <a:t> </a:t>
            </a:r>
            <a:r>
              <a:rPr lang="en-US" dirty="0" err="1" smtClean="0">
                <a:latin typeface="Calibri"/>
              </a:rPr>
              <a:t>dengan</a:t>
            </a:r>
            <a:r>
              <a:rPr lang="en-US" dirty="0" smtClean="0">
                <a:latin typeface="Calibri"/>
              </a:rPr>
              <a:t> [T]</a:t>
            </a:r>
            <a:r>
              <a:rPr lang="en-US" baseline="-25000" dirty="0">
                <a:latin typeface="Calibri"/>
              </a:rPr>
              <a:t>B,C</a:t>
            </a:r>
            <a:r>
              <a:rPr lang="en-US" dirty="0" smtClean="0">
                <a:latin typeface="Calibri"/>
              </a:rPr>
              <a:t> = (</a:t>
            </a:r>
            <a:r>
              <a:rPr lang="en-US" dirty="0" err="1" smtClean="0">
                <a:latin typeface="Calibri"/>
              </a:rPr>
              <a:t>a</a:t>
            </a:r>
            <a:r>
              <a:rPr lang="en-US" baseline="-25000" dirty="0" err="1">
                <a:latin typeface="Calibri"/>
              </a:rPr>
              <a:t>ij</a:t>
            </a:r>
            <a:r>
              <a:rPr lang="en-US" dirty="0" smtClean="0">
                <a:latin typeface="Calibri"/>
              </a:rPr>
              <a:t>) </a:t>
            </a:r>
            <a:r>
              <a:rPr lang="en-US" dirty="0" err="1" smtClean="0">
                <a:latin typeface="Calibri"/>
              </a:rPr>
              <a:t>dimana</a:t>
            </a:r>
            <a:r>
              <a:rPr lang="en-US" dirty="0" smtClean="0">
                <a:latin typeface="Calibri"/>
              </a:rPr>
              <a:t> j </a:t>
            </a:r>
            <a:r>
              <a:rPr lang="en-US" dirty="0" err="1" smtClean="0">
                <a:latin typeface="Calibri"/>
              </a:rPr>
              <a:t>merupakan</a:t>
            </a:r>
            <a:r>
              <a:rPr lang="en-US" dirty="0" smtClean="0">
                <a:latin typeface="Calibri"/>
              </a:rPr>
              <a:t> </a:t>
            </a:r>
          </a:p>
          <a:p>
            <a:pPr>
              <a:buNone/>
            </a:pPr>
            <a:endParaRPr lang="en-US" baseline="-250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447800" y="4572000"/>
          <a:ext cx="5438942" cy="654050"/>
        </p:xfrm>
        <a:graphic>
          <a:graphicData uri="http://schemas.openxmlformats.org/presentationml/2006/ole">
            <p:oleObj spid="_x0000_s11266" name="Equation" r:id="rId3" imgW="200628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Tentukan</a:t>
            </a:r>
            <a:r>
              <a:rPr lang="en-US" dirty="0" smtClean="0"/>
              <a:t> [T]</a:t>
            </a:r>
            <a:r>
              <a:rPr lang="en-US" baseline="-25000" dirty="0" smtClean="0"/>
              <a:t>B,C</a:t>
            </a:r>
            <a:endParaRPr lang="en-US" baseline="-2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 : F</a:t>
            </a:r>
            <a:r>
              <a:rPr lang="en-US" baseline="-25000" dirty="0">
                <a:latin typeface="Calibri"/>
              </a:rPr>
              <a:t>3</a:t>
            </a:r>
            <a:r>
              <a:rPr lang="en-US" dirty="0" smtClean="0"/>
              <a:t> </a:t>
            </a:r>
            <a:r>
              <a:rPr lang="en-US" dirty="0" smtClean="0">
                <a:latin typeface="Calibri"/>
              </a:rPr>
              <a:t>→ F</a:t>
            </a:r>
            <a:r>
              <a:rPr lang="en-US" baseline="-25000" dirty="0" smtClean="0">
                <a:latin typeface="Calibri"/>
              </a:rPr>
              <a:t>2</a:t>
            </a:r>
            <a:r>
              <a:rPr lang="en-US" dirty="0" smtClean="0">
                <a:latin typeface="Calibri"/>
              </a:rPr>
              <a:t> </a:t>
            </a:r>
            <a:r>
              <a:rPr lang="en-US" dirty="0" err="1" smtClean="0">
                <a:latin typeface="Calibri"/>
              </a:rPr>
              <a:t>adalah</a:t>
            </a:r>
            <a:r>
              <a:rPr lang="en-US" dirty="0" smtClean="0">
                <a:latin typeface="Calibri"/>
              </a:rPr>
              <a:t> </a:t>
            </a:r>
            <a:r>
              <a:rPr lang="en-US" dirty="0" err="1" smtClean="0">
                <a:latin typeface="Calibri"/>
              </a:rPr>
              <a:t>transformasi</a:t>
            </a:r>
            <a:r>
              <a:rPr lang="en-US" dirty="0" smtClean="0">
                <a:latin typeface="Calibri"/>
              </a:rPr>
              <a:t> linier yang </a:t>
            </a:r>
            <a:r>
              <a:rPr lang="en-US" dirty="0" err="1" smtClean="0">
                <a:latin typeface="Calibri"/>
              </a:rPr>
              <a:t>didefinisikan</a:t>
            </a:r>
            <a:endParaRPr lang="en-US" dirty="0" smtClean="0">
              <a:latin typeface="Calibri"/>
            </a:endParaRPr>
          </a:p>
          <a:p>
            <a:endParaRPr lang="en-US" dirty="0">
              <a:latin typeface="Calibri"/>
            </a:endParaRPr>
          </a:p>
          <a:p>
            <a:endParaRPr lang="en-US" dirty="0" smtClean="0">
              <a:latin typeface="Calibri"/>
            </a:endParaRPr>
          </a:p>
          <a:p>
            <a:endParaRPr lang="en-US" dirty="0">
              <a:latin typeface="Calibri"/>
            </a:endParaRPr>
          </a:p>
          <a:p>
            <a:pPr>
              <a:buNone/>
            </a:pPr>
            <a:r>
              <a:rPr lang="en-US" dirty="0" smtClean="0">
                <a:latin typeface="Calibri"/>
              </a:rPr>
              <a:t> 	</a:t>
            </a:r>
            <a:endParaRPr lang="en-US" baseline="-250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276600" y="2209800"/>
          <a:ext cx="2819400" cy="1901455"/>
        </p:xfrm>
        <a:graphic>
          <a:graphicData uri="http://schemas.openxmlformats.org/presentationml/2006/ole">
            <p:oleObj spid="_x0000_s12290" name="Equation" r:id="rId3" imgW="1091880" imgH="73656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639924" y="3962400"/>
          <a:ext cx="5379876" cy="2819400"/>
        </p:xfrm>
        <a:graphic>
          <a:graphicData uri="http://schemas.openxmlformats.org/presentationml/2006/ole">
            <p:oleObj spid="_x0000_s12291" name="Equation" r:id="rId4" imgW="2374560" imgH="12445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Tentukan</a:t>
            </a:r>
            <a:r>
              <a:rPr lang="en-US" dirty="0" smtClean="0"/>
              <a:t> [T]</a:t>
            </a:r>
            <a:r>
              <a:rPr lang="en-US" baseline="-25000" dirty="0" smtClean="0"/>
              <a:t>B,C</a:t>
            </a:r>
            <a:endParaRPr lang="en-US" baseline="-2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 : F</a:t>
            </a:r>
            <a:r>
              <a:rPr lang="en-US" baseline="-25000" dirty="0">
                <a:latin typeface="Calibri"/>
              </a:rPr>
              <a:t>3</a:t>
            </a:r>
            <a:r>
              <a:rPr lang="en-US" dirty="0" smtClean="0"/>
              <a:t> </a:t>
            </a:r>
            <a:r>
              <a:rPr lang="en-US" dirty="0" smtClean="0">
                <a:latin typeface="Calibri"/>
              </a:rPr>
              <a:t>→ F</a:t>
            </a:r>
            <a:r>
              <a:rPr lang="en-US" baseline="-25000" dirty="0" smtClean="0">
                <a:latin typeface="Calibri"/>
              </a:rPr>
              <a:t>2</a:t>
            </a:r>
            <a:r>
              <a:rPr lang="en-US" dirty="0" smtClean="0">
                <a:latin typeface="Calibri"/>
              </a:rPr>
              <a:t> </a:t>
            </a:r>
            <a:r>
              <a:rPr lang="en-US" dirty="0" err="1" smtClean="0">
                <a:latin typeface="Calibri"/>
              </a:rPr>
              <a:t>adalah</a:t>
            </a:r>
            <a:r>
              <a:rPr lang="en-US" dirty="0" smtClean="0">
                <a:latin typeface="Calibri"/>
              </a:rPr>
              <a:t> </a:t>
            </a:r>
            <a:r>
              <a:rPr lang="en-US" dirty="0" err="1" smtClean="0">
                <a:latin typeface="Calibri"/>
              </a:rPr>
              <a:t>transformasi</a:t>
            </a:r>
            <a:r>
              <a:rPr lang="en-US" dirty="0" smtClean="0">
                <a:latin typeface="Calibri"/>
              </a:rPr>
              <a:t> linier yang </a:t>
            </a:r>
            <a:r>
              <a:rPr lang="en-US" dirty="0" err="1" smtClean="0">
                <a:latin typeface="Calibri"/>
              </a:rPr>
              <a:t>didefinisikan</a:t>
            </a:r>
            <a:endParaRPr lang="en-US" dirty="0" smtClean="0">
              <a:latin typeface="Calibri"/>
            </a:endParaRPr>
          </a:p>
          <a:p>
            <a:endParaRPr lang="en-US" dirty="0">
              <a:latin typeface="Calibri"/>
            </a:endParaRPr>
          </a:p>
          <a:p>
            <a:endParaRPr lang="en-US" dirty="0" smtClean="0">
              <a:latin typeface="Calibri"/>
            </a:endParaRPr>
          </a:p>
          <a:p>
            <a:endParaRPr lang="en-US" dirty="0">
              <a:latin typeface="Calibri"/>
            </a:endParaRPr>
          </a:p>
          <a:p>
            <a:pPr>
              <a:buNone/>
            </a:pPr>
            <a:r>
              <a:rPr lang="en-US" dirty="0" smtClean="0">
                <a:latin typeface="Calibri"/>
              </a:rPr>
              <a:t> 	</a:t>
            </a:r>
            <a:endParaRPr lang="en-US" baseline="-250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211513" y="2209800"/>
          <a:ext cx="2951162" cy="1901825"/>
        </p:xfrm>
        <a:graphic>
          <a:graphicData uri="http://schemas.openxmlformats.org/presentationml/2006/ole">
            <p:oleObj spid="_x0000_s14338" name="Equation" r:id="rId3" imgW="1143000" imgH="73656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639924" y="3962400"/>
          <a:ext cx="5379876" cy="2819400"/>
        </p:xfrm>
        <a:graphic>
          <a:graphicData uri="http://schemas.openxmlformats.org/presentationml/2006/ole">
            <p:oleObj spid="_x0000_s14339" name="Equation" r:id="rId4" imgW="2374560" imgH="12445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Teorema</a:t>
            </a:r>
            <a:r>
              <a:rPr lang="en-US" dirty="0" smtClean="0"/>
              <a:t>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Misal</a:t>
            </a:r>
            <a:r>
              <a:rPr lang="en-US" dirty="0" smtClean="0"/>
              <a:t> T : V</a:t>
            </a:r>
            <a:r>
              <a:rPr lang="en-US" dirty="0" smtClean="0">
                <a:latin typeface="Calibri"/>
              </a:rPr>
              <a:t>→W </a:t>
            </a:r>
            <a:r>
              <a:rPr lang="en-US" dirty="0" err="1" smtClean="0">
                <a:latin typeface="Calibri"/>
              </a:rPr>
              <a:t>adalah</a:t>
            </a:r>
            <a:r>
              <a:rPr lang="en-US" dirty="0" smtClean="0">
                <a:latin typeface="Calibri"/>
              </a:rPr>
              <a:t> </a:t>
            </a:r>
            <a:r>
              <a:rPr lang="en-US" dirty="0" err="1" smtClean="0">
                <a:latin typeface="Calibri"/>
              </a:rPr>
              <a:t>transformasi</a:t>
            </a:r>
            <a:r>
              <a:rPr lang="en-US" dirty="0" smtClean="0">
                <a:latin typeface="Calibri"/>
              </a:rPr>
              <a:t> linier, </a:t>
            </a:r>
            <a:r>
              <a:rPr lang="en-US" dirty="0" err="1" smtClean="0">
                <a:latin typeface="Calibri"/>
              </a:rPr>
              <a:t>Jika</a:t>
            </a:r>
            <a:r>
              <a:rPr lang="en-US" dirty="0" smtClean="0">
                <a:latin typeface="Calibri"/>
              </a:rPr>
              <a:t> B </a:t>
            </a:r>
            <a:r>
              <a:rPr lang="en-US" dirty="0" err="1" smtClean="0">
                <a:latin typeface="Calibri"/>
              </a:rPr>
              <a:t>adalah</a:t>
            </a:r>
            <a:r>
              <a:rPr lang="en-US" dirty="0" smtClean="0">
                <a:latin typeface="Calibri"/>
              </a:rPr>
              <a:t> basis V </a:t>
            </a:r>
            <a:r>
              <a:rPr lang="en-US" dirty="0" err="1" smtClean="0">
                <a:latin typeface="Calibri"/>
              </a:rPr>
              <a:t>dan</a:t>
            </a:r>
            <a:r>
              <a:rPr lang="en-US" dirty="0" smtClean="0">
                <a:latin typeface="Calibri"/>
              </a:rPr>
              <a:t> C </a:t>
            </a:r>
            <a:r>
              <a:rPr lang="en-US" dirty="0" err="1" smtClean="0">
                <a:latin typeface="Calibri"/>
              </a:rPr>
              <a:t>adalah</a:t>
            </a:r>
            <a:r>
              <a:rPr lang="en-US" dirty="0" smtClean="0">
                <a:latin typeface="Calibri"/>
              </a:rPr>
              <a:t> basis W. </a:t>
            </a:r>
            <a:r>
              <a:rPr lang="en-US" dirty="0" err="1" smtClean="0">
                <a:latin typeface="Calibri"/>
              </a:rPr>
              <a:t>Maka</a:t>
            </a:r>
            <a:r>
              <a:rPr lang="en-US" dirty="0" smtClean="0">
                <a:latin typeface="Calibri"/>
              </a:rPr>
              <a:t> </a:t>
            </a:r>
            <a:r>
              <a:rPr lang="en-US" dirty="0" err="1" smtClean="0">
                <a:latin typeface="Calibri"/>
              </a:rPr>
              <a:t>untuk</a:t>
            </a:r>
            <a:r>
              <a:rPr lang="en-US" dirty="0" smtClean="0">
                <a:latin typeface="Calibri"/>
              </a:rPr>
              <a:t> </a:t>
            </a:r>
            <a:r>
              <a:rPr lang="en-US" dirty="0" err="1" smtClean="0">
                <a:latin typeface="Calibri"/>
              </a:rPr>
              <a:t>setiap</a:t>
            </a:r>
            <a:r>
              <a:rPr lang="en-US" dirty="0" smtClean="0">
                <a:latin typeface="Calibri"/>
              </a:rPr>
              <a:t> v </a:t>
            </a:r>
            <a:r>
              <a:rPr lang="az-Cyrl-AZ" dirty="0" smtClean="0">
                <a:latin typeface="Calibri"/>
              </a:rPr>
              <a:t>Є</a:t>
            </a:r>
            <a:r>
              <a:rPr lang="en-US" dirty="0" smtClean="0">
                <a:latin typeface="Calibri"/>
              </a:rPr>
              <a:t> V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981200" y="3276600"/>
          <a:ext cx="3904916" cy="806450"/>
        </p:xfrm>
        <a:graphic>
          <a:graphicData uri="http://schemas.openxmlformats.org/presentationml/2006/ole">
            <p:oleObj spid="_x0000_s13314" name="Equation" r:id="rId3" imgW="116820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Jika</a:t>
            </a:r>
            <a:r>
              <a:rPr lang="en-US" dirty="0" smtClean="0"/>
              <a:t> U : R</a:t>
            </a:r>
            <a:r>
              <a:rPr lang="en-US" baseline="30000" dirty="0" smtClean="0"/>
              <a:t>2</a:t>
            </a:r>
            <a:r>
              <a:rPr lang="en-US" dirty="0" smtClean="0"/>
              <a:t> </a:t>
            </a:r>
            <a:r>
              <a:rPr lang="en-US" dirty="0" smtClean="0">
                <a:latin typeface="Calibri"/>
              </a:rPr>
              <a:t>→ R</a:t>
            </a:r>
            <a:r>
              <a:rPr lang="en-US" baseline="30000" dirty="0"/>
              <a:t>3</a:t>
            </a:r>
            <a:r>
              <a:rPr lang="en-US" dirty="0" smtClean="0">
                <a:latin typeface="Calibri"/>
              </a:rPr>
              <a:t> </a:t>
            </a:r>
            <a:r>
              <a:rPr lang="en-US" dirty="0" err="1" smtClean="0">
                <a:latin typeface="Calibri"/>
              </a:rPr>
              <a:t>dengan</a:t>
            </a:r>
            <a:r>
              <a:rPr lang="en-US" dirty="0" smtClean="0">
                <a:latin typeface="Calibri"/>
              </a:rPr>
              <a:t> </a:t>
            </a:r>
          </a:p>
          <a:p>
            <a:endParaRPr lang="en-US" dirty="0">
              <a:latin typeface="Calibri"/>
            </a:endParaRPr>
          </a:p>
          <a:p>
            <a:endParaRPr lang="en-US" dirty="0" smtClean="0">
              <a:latin typeface="Calibri"/>
            </a:endParaRPr>
          </a:p>
          <a:p>
            <a:endParaRPr lang="en-US" dirty="0">
              <a:latin typeface="Calibri"/>
            </a:endParaRPr>
          </a:p>
          <a:p>
            <a:endParaRPr lang="en-US" dirty="0" smtClean="0">
              <a:latin typeface="Calibri"/>
            </a:endParaRPr>
          </a:p>
          <a:p>
            <a:endParaRPr lang="en-US" dirty="0">
              <a:latin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>
                <a:latin typeface="Calibri"/>
              </a:rPr>
              <a:t>Tentukan</a:t>
            </a:r>
            <a:r>
              <a:rPr lang="en-US" dirty="0" smtClean="0">
                <a:latin typeface="Calibri"/>
              </a:rPr>
              <a:t> </a:t>
            </a:r>
            <a:r>
              <a:rPr lang="en-US" dirty="0" smtClean="0">
                <a:latin typeface="Calibri"/>
              </a:rPr>
              <a:t>[U]</a:t>
            </a:r>
            <a:r>
              <a:rPr lang="en-US" baseline="-25000" dirty="0" smtClean="0">
                <a:latin typeface="Calibri"/>
              </a:rPr>
              <a:t>B,C</a:t>
            </a:r>
            <a:endParaRPr lang="en-US" dirty="0" smtClean="0">
              <a:latin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>
                <a:latin typeface="Calibri"/>
              </a:rPr>
              <a:t>Jika</a:t>
            </a:r>
            <a:r>
              <a:rPr lang="en-US" dirty="0" smtClean="0">
                <a:latin typeface="Calibri"/>
              </a:rPr>
              <a:t>               </a:t>
            </a:r>
            <a:r>
              <a:rPr lang="en-US" dirty="0" err="1" smtClean="0">
                <a:latin typeface="Calibri"/>
              </a:rPr>
              <a:t>Tentukan</a:t>
            </a:r>
            <a:r>
              <a:rPr lang="en-US" smtClean="0">
                <a:latin typeface="Calibri"/>
              </a:rPr>
              <a:t> </a:t>
            </a:r>
            <a:r>
              <a:rPr lang="en-US" smtClean="0">
                <a:latin typeface="Calibri"/>
              </a:rPr>
              <a:t>[U(x</a:t>
            </a:r>
            <a:r>
              <a:rPr lang="en-US" dirty="0" smtClean="0">
                <a:latin typeface="Calibri"/>
              </a:rPr>
              <a:t>)]</a:t>
            </a:r>
            <a:r>
              <a:rPr lang="en-US" baseline="-25000" dirty="0" smtClean="0">
                <a:latin typeface="Calibri"/>
              </a:rPr>
              <a:t>C</a:t>
            </a:r>
          </a:p>
          <a:p>
            <a:endParaRPr lang="en-US" dirty="0">
              <a:latin typeface="Calibri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927600" y="1293090"/>
          <a:ext cx="2159000" cy="1373910"/>
        </p:xfrm>
        <a:graphic>
          <a:graphicData uri="http://schemas.openxmlformats.org/presentationml/2006/ole">
            <p:oleObj spid="_x0000_s15362" name="Equation" r:id="rId3" imgW="1117440" imgH="71100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762000" y="2285999"/>
          <a:ext cx="4495800" cy="2656029"/>
        </p:xfrm>
        <a:graphic>
          <a:graphicData uri="http://schemas.openxmlformats.org/presentationml/2006/ole">
            <p:oleObj spid="_x0000_s15363" name="Equation" r:id="rId4" imgW="1968480" imgH="124452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752600" y="5181600"/>
          <a:ext cx="1126067" cy="1066800"/>
        </p:xfrm>
        <a:graphic>
          <a:graphicData uri="http://schemas.openxmlformats.org/presentationml/2006/ole">
            <p:oleObj spid="_x0000_s15364" name="Equation" r:id="rId5" imgW="48240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19400"/>
            <a:ext cx="8229600" cy="1143000"/>
          </a:xfrm>
        </p:spPr>
        <p:txBody>
          <a:bodyPr/>
          <a:lstStyle/>
          <a:p>
            <a:r>
              <a:rPr lang="en-US" dirty="0" err="1" smtClean="0"/>
              <a:t>Definisi</a:t>
            </a:r>
            <a:r>
              <a:rPr lang="en-US" dirty="0" smtClean="0"/>
              <a:t> </a:t>
            </a:r>
            <a:r>
              <a:rPr lang="en-US" dirty="0" err="1" smtClean="0"/>
              <a:t>Keserupaan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144963"/>
            <a:ext cx="8229600" cy="1676400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/>
              <a:t>Misalkan</a:t>
            </a:r>
            <a:r>
              <a:rPr lang="en-US" dirty="0" smtClean="0"/>
              <a:t> A </a:t>
            </a:r>
            <a:r>
              <a:rPr lang="en-US" dirty="0" err="1" smtClean="0"/>
              <a:t>dan</a:t>
            </a:r>
            <a:r>
              <a:rPr lang="en-US" dirty="0" smtClean="0"/>
              <a:t> B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matriks</a:t>
            </a:r>
            <a:r>
              <a:rPr lang="en-US" dirty="0" smtClean="0"/>
              <a:t> m x n.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matriks</a:t>
            </a:r>
            <a:r>
              <a:rPr lang="en-US" dirty="0" smtClean="0"/>
              <a:t> P yang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invers</a:t>
            </a:r>
            <a:r>
              <a:rPr lang="en-US" dirty="0" smtClean="0"/>
              <a:t> </a:t>
            </a:r>
            <a:r>
              <a:rPr lang="en-US" dirty="0" err="1" smtClean="0"/>
              <a:t>sehingga</a:t>
            </a:r>
            <a:r>
              <a:rPr lang="en-US" dirty="0" smtClean="0"/>
              <a:t> A = P B P</a:t>
            </a:r>
            <a:r>
              <a:rPr lang="en-US" baseline="30000" dirty="0" smtClean="0"/>
              <a:t>-1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A </a:t>
            </a:r>
            <a:r>
              <a:rPr lang="en-US" dirty="0" err="1" smtClean="0"/>
              <a:t>serupa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B</a:t>
            </a:r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286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Matriks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Transisi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554163"/>
            <a:ext cx="8229600" cy="1676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Matriks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 = [I]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</a:t>
            </a:r>
            <a:r>
              <a:rPr kumimoji="0" lang="en-US" sz="3200" b="0" i="0" u="none" strike="noStrike" kern="1200" cap="none" spc="0" normalizeH="0" baseline="-4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,B</a:t>
            </a:r>
            <a:r>
              <a:rPr kumimoji="0" lang="en-US" sz="3200" b="0" i="0" u="none" strike="noStrike" kern="1200" cap="none" spc="0" normalizeH="0" baseline="-4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disebut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matriks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transisi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dari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basis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basis B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en-US" sz="3200" b="0" i="0" u="none" strike="noStrike" kern="1200" cap="none" spc="0" normalizeH="0" baseline="-25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Teorema</a:t>
            </a:r>
            <a:r>
              <a:rPr lang="en-US" dirty="0" smtClean="0"/>
              <a:t>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Jika</a:t>
            </a:r>
            <a:r>
              <a:rPr lang="en-US" dirty="0" smtClean="0"/>
              <a:t> T: V</a:t>
            </a:r>
            <a:r>
              <a:rPr lang="en-US" dirty="0" smtClean="0">
                <a:latin typeface="Calibri"/>
              </a:rPr>
              <a:t>→</a:t>
            </a:r>
            <a:r>
              <a:rPr lang="en-US" dirty="0" smtClean="0"/>
              <a:t>V</a:t>
            </a:r>
            <a:r>
              <a:rPr lang="id-ID" dirty="0" smtClean="0"/>
              <a:t>  </a:t>
            </a:r>
            <a:r>
              <a:rPr lang="id-ID" dirty="0"/>
              <a:t>adalah suatu linear pada suatu ruang vektor berdimensi terhingga</a:t>
            </a:r>
            <a:r>
              <a:rPr lang="id-ID" i="1" dirty="0"/>
              <a:t>V</a:t>
            </a:r>
            <a:r>
              <a:rPr lang="id-ID" dirty="0"/>
              <a:t> , dan anggap </a:t>
            </a:r>
            <a:r>
              <a:rPr lang="id-ID" i="1" dirty="0" smtClean="0"/>
              <a:t>B</a:t>
            </a:r>
            <a:r>
              <a:rPr lang="en-US" i="1" baseline="-25000" dirty="0" smtClean="0"/>
              <a:t>1</a:t>
            </a:r>
            <a:r>
              <a:rPr lang="id-ID" i="1" dirty="0" smtClean="0"/>
              <a:t> </a:t>
            </a:r>
            <a:r>
              <a:rPr lang="id-ID" dirty="0"/>
              <a:t>dan</a:t>
            </a:r>
            <a:r>
              <a:rPr lang="id-ID" i="1" dirty="0"/>
              <a:t> </a:t>
            </a:r>
            <a:r>
              <a:rPr lang="id-ID" i="1" dirty="0" smtClean="0"/>
              <a:t>B</a:t>
            </a:r>
            <a:r>
              <a:rPr lang="en-US" i="1" baseline="-25000" dirty="0"/>
              <a:t>2</a:t>
            </a:r>
            <a:r>
              <a:rPr lang="en-US" i="1" dirty="0" smtClean="0"/>
              <a:t> </a:t>
            </a:r>
            <a:r>
              <a:rPr lang="id-ID" dirty="0" smtClean="0"/>
              <a:t>adalah </a:t>
            </a:r>
            <a:r>
              <a:rPr lang="id-ID" dirty="0"/>
              <a:t>basis-basis untuk </a:t>
            </a:r>
            <a:r>
              <a:rPr lang="id-ID" i="1" dirty="0"/>
              <a:t>V</a:t>
            </a:r>
            <a:r>
              <a:rPr lang="id-ID" dirty="0"/>
              <a:t>. </a:t>
            </a:r>
            <a:r>
              <a:rPr lang="id-ID" dirty="0" smtClean="0"/>
              <a:t>Maka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id-ID" dirty="0" smtClean="0"/>
              <a:t>Dimana </a:t>
            </a:r>
            <a:r>
              <a:rPr lang="id-ID" i="1" dirty="0"/>
              <a:t>P</a:t>
            </a:r>
            <a:r>
              <a:rPr lang="id-ID" dirty="0"/>
              <a:t> adalah matriks transisi </a:t>
            </a:r>
            <a:r>
              <a:rPr lang="id-ID" b="1" dirty="0"/>
              <a:t>dari </a:t>
            </a:r>
            <a:r>
              <a:rPr lang="id-ID" b="1" i="1" dirty="0" smtClean="0"/>
              <a:t>B</a:t>
            </a:r>
            <a:r>
              <a:rPr lang="en-US" b="1" i="1" baseline="-25000" dirty="0" smtClean="0"/>
              <a:t>2</a:t>
            </a:r>
            <a:r>
              <a:rPr lang="id-ID" b="1" dirty="0" smtClean="0"/>
              <a:t> </a:t>
            </a:r>
            <a:r>
              <a:rPr lang="id-ID" b="1" dirty="0"/>
              <a:t>ke </a:t>
            </a:r>
            <a:r>
              <a:rPr lang="id-ID" b="1" i="1" dirty="0" smtClean="0"/>
              <a:t>B</a:t>
            </a:r>
            <a:r>
              <a:rPr lang="en-US" b="1" i="1" baseline="-25000" dirty="0" smtClean="0"/>
              <a:t>1</a:t>
            </a:r>
            <a:r>
              <a:rPr lang="id-ID" b="1" dirty="0" smtClean="0"/>
              <a:t>.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905000" y="3048000"/>
          <a:ext cx="2740660" cy="660400"/>
        </p:xfrm>
        <a:graphic>
          <a:graphicData uri="http://schemas.openxmlformats.org/presentationml/2006/ole">
            <p:oleObj spid="_x0000_s16386" name="Equation" r:id="rId3" imgW="1054080" imgH="253800" progId="Equation.3">
              <p:embed/>
            </p:oleObj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Jika</a:t>
            </a:r>
            <a:r>
              <a:rPr lang="en-US" sz="2800" dirty="0" smtClean="0"/>
              <a:t> T:R</a:t>
            </a:r>
            <a:r>
              <a:rPr lang="en-US" sz="2800" baseline="30000" dirty="0" smtClean="0"/>
              <a:t>2</a:t>
            </a:r>
            <a:r>
              <a:rPr lang="en-US" sz="2800" dirty="0" smtClean="0">
                <a:latin typeface="Calibri"/>
              </a:rPr>
              <a:t>→</a:t>
            </a:r>
            <a:r>
              <a:rPr lang="en-US" sz="2800" dirty="0" smtClean="0"/>
              <a:t>R</a:t>
            </a:r>
            <a:r>
              <a:rPr lang="en-US" sz="2800" baseline="30000" dirty="0"/>
              <a:t>2</a:t>
            </a:r>
            <a:r>
              <a:rPr lang="en-US" sz="2800" dirty="0" smtClean="0"/>
              <a:t> </a:t>
            </a:r>
            <a:r>
              <a:rPr lang="en-US" sz="2800" dirty="0" err="1" smtClean="0"/>
              <a:t>didefinisikan</a:t>
            </a:r>
            <a:r>
              <a:rPr lang="en-US" sz="2800" dirty="0" smtClean="0"/>
              <a:t> </a:t>
            </a:r>
            <a:r>
              <a:rPr lang="en-US" sz="2800" dirty="0" err="1" smtClean="0"/>
              <a:t>oleh</a:t>
            </a:r>
            <a:endParaRPr lang="en-US" sz="2800" dirty="0" smtClean="0"/>
          </a:p>
          <a:p>
            <a:pPr marL="457200" indent="-457200">
              <a:buFont typeface="+mj-lt"/>
              <a:buAutoNum type="arabicPeriod"/>
            </a:pPr>
            <a:endParaRPr lang="en-US" sz="28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800" dirty="0" err="1" smtClean="0"/>
              <a:t>Tentukan</a:t>
            </a:r>
            <a:r>
              <a:rPr lang="en-US" sz="2800" dirty="0" smtClean="0"/>
              <a:t> </a:t>
            </a:r>
            <a:r>
              <a:rPr lang="en-US" sz="2800" dirty="0" err="1" smtClean="0"/>
              <a:t>matriks</a:t>
            </a:r>
            <a:r>
              <a:rPr lang="en-US" sz="2800" dirty="0" smtClean="0"/>
              <a:t> T yang </a:t>
            </a:r>
            <a:r>
              <a:rPr lang="en-US" sz="2800" dirty="0" err="1" smtClean="0"/>
              <a:t>berkenaan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basis </a:t>
            </a:r>
            <a:r>
              <a:rPr lang="en-US" sz="2800" dirty="0" err="1" smtClean="0"/>
              <a:t>standar</a:t>
            </a:r>
            <a:r>
              <a:rPr lang="en-US" sz="2800" dirty="0" smtClean="0"/>
              <a:t> B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={e</a:t>
            </a:r>
            <a:r>
              <a:rPr lang="en-US" sz="2800" baseline="-25000" dirty="0"/>
              <a:t>1</a:t>
            </a:r>
            <a:r>
              <a:rPr lang="en-US" sz="2800" dirty="0" smtClean="0"/>
              <a:t>, e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}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800" dirty="0" err="1" smtClean="0"/>
              <a:t>Jika</a:t>
            </a:r>
            <a:r>
              <a:rPr lang="en-US" sz="2800" dirty="0" smtClean="0"/>
              <a:t>                           , </a:t>
            </a:r>
            <a:r>
              <a:rPr lang="en-US" sz="2800" dirty="0" err="1" smtClean="0"/>
              <a:t>tentukan</a:t>
            </a:r>
            <a:r>
              <a:rPr lang="en-US" sz="2800" dirty="0" smtClean="0"/>
              <a:t> </a:t>
            </a:r>
            <a:r>
              <a:rPr lang="en-US" sz="2800" dirty="0" err="1" smtClean="0"/>
              <a:t>matriks</a:t>
            </a:r>
            <a:r>
              <a:rPr lang="en-US" sz="2800" dirty="0" smtClean="0"/>
              <a:t> T </a:t>
            </a:r>
            <a:r>
              <a:rPr lang="en-US" sz="2800" dirty="0" err="1" smtClean="0"/>
              <a:t>berkenaan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basis B</a:t>
            </a:r>
            <a:r>
              <a:rPr lang="en-US" sz="2800" baseline="-25000" dirty="0" smtClean="0"/>
              <a:t>2</a:t>
            </a:r>
          </a:p>
          <a:p>
            <a:pPr>
              <a:buNone/>
            </a:pPr>
            <a:endParaRPr lang="en-US" sz="28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5444624" y="1403623"/>
          <a:ext cx="2784976" cy="989057"/>
        </p:xfrm>
        <a:graphic>
          <a:graphicData uri="http://schemas.openxmlformats.org/presentationml/2006/ole">
            <p:oleObj spid="_x0000_s17410" name="Equation" r:id="rId3" imgW="1358640" imgH="48240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543718" y="3644900"/>
          <a:ext cx="1732882" cy="774700"/>
        </p:xfrm>
        <a:graphic>
          <a:graphicData uri="http://schemas.openxmlformats.org/presentationml/2006/ole">
            <p:oleObj spid="_x0000_s17411" name="Equation" r:id="rId4" imgW="1079280" imgH="482400" progId="Equation.3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06679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d-ID" dirty="0"/>
              <a:t>Suatu fungsi yang memetakan suatu vektor di ruang vektor </a:t>
            </a:r>
            <a:r>
              <a:rPr lang="id-ID" i="1" dirty="0"/>
              <a:t>V</a:t>
            </a:r>
            <a:r>
              <a:rPr lang="id-ID" dirty="0"/>
              <a:t> ke ruang </a:t>
            </a:r>
            <a:r>
              <a:rPr lang="id-ID" dirty="0" smtClean="0"/>
              <a:t>vektor</a:t>
            </a:r>
            <a:r>
              <a:rPr lang="en-US" dirty="0" smtClean="0"/>
              <a:t> </a:t>
            </a:r>
            <a:r>
              <a:rPr lang="en-US" i="1" dirty="0" smtClean="0"/>
              <a:t>W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259080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d-ID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(dituliskan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</a:t>
            </a:r>
            <a:r>
              <a:rPr kumimoji="0" lang="id-ID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) disebut sebagai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</a:t>
            </a:r>
            <a:r>
              <a:rPr kumimoji="0" lang="id-ID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ransformasi linear</a:t>
            </a:r>
            <a:r>
              <a:rPr kumimoji="0" lang="id-ID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bila berlaku :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286000" y="2659380"/>
          <a:ext cx="1828800" cy="474134"/>
        </p:xfrm>
        <a:graphic>
          <a:graphicData uri="http://schemas.openxmlformats.org/presentationml/2006/ole">
            <p:oleObj spid="_x0000_s1026" name="Equation" r:id="rId3" imgW="685800" imgH="17748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33400" y="3733800"/>
          <a:ext cx="4765040" cy="1701800"/>
        </p:xfrm>
        <a:graphic>
          <a:graphicData uri="http://schemas.openxmlformats.org/presentationml/2006/ole">
            <p:oleObj spid="_x0000_s1027" name="Equation" r:id="rId4" imgW="1422360" imgH="5079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Operasi</a:t>
            </a:r>
            <a:r>
              <a:rPr lang="en-US" dirty="0" smtClean="0"/>
              <a:t> linier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i="1" dirty="0" smtClean="0"/>
              <a:t>V</a:t>
            </a:r>
            <a:r>
              <a:rPr lang="en-US" dirty="0" smtClean="0"/>
              <a:t> = </a:t>
            </a:r>
            <a:r>
              <a:rPr lang="en-US" i="1" dirty="0" smtClean="0"/>
              <a:t>W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transformasi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i="1" dirty="0"/>
              <a:t>	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id-ID" b="1" i="1" dirty="0"/>
              <a:t>operator linear</a:t>
            </a:r>
            <a:r>
              <a:rPr lang="id-ID" dirty="0"/>
              <a:t> pada </a:t>
            </a:r>
            <a:r>
              <a:rPr lang="id-ID" i="1" dirty="0"/>
              <a:t>V</a:t>
            </a:r>
            <a:r>
              <a:rPr lang="id-ID" dirty="0" smtClean="0"/>
              <a:t>.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Contoh</a:t>
            </a:r>
            <a:r>
              <a:rPr lang="en-US" dirty="0" smtClean="0"/>
              <a:t>:</a:t>
            </a: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5842000" y="1600200"/>
          <a:ext cx="1727200" cy="474663"/>
        </p:xfrm>
        <a:graphic>
          <a:graphicData uri="http://schemas.openxmlformats.org/presentationml/2006/ole">
            <p:oleObj spid="_x0000_s2050" name="Equation" r:id="rId3" imgW="647640" imgH="177480" progId="Equation.3">
              <p:embed/>
            </p:oleObj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533400" y="3379788"/>
          <a:ext cx="7693025" cy="2563812"/>
        </p:xfrm>
        <a:graphic>
          <a:graphicData uri="http://schemas.openxmlformats.org/presentationml/2006/ole">
            <p:oleObj spid="_x0000_s2057" name="Equation" r:id="rId4" imgW="2666880" imgH="8888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Transformasi</a:t>
            </a:r>
            <a:r>
              <a:rPr lang="en-US" dirty="0" smtClean="0"/>
              <a:t> </a:t>
            </a:r>
            <a:r>
              <a:rPr lang="en-US" dirty="0" err="1" smtClean="0"/>
              <a:t>Matriks</a:t>
            </a:r>
            <a:endParaRPr lang="en-US" dirty="0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3063875" y="1630363"/>
          <a:ext cx="1965325" cy="576262"/>
        </p:xfrm>
        <a:graphic>
          <a:graphicData uri="http://schemas.openxmlformats.org/presentationml/2006/ole">
            <p:oleObj spid="_x0000_s4098" name="Equation" r:id="rId3" imgW="736560" imgH="215640" progId="Equation.3">
              <p:embed/>
            </p:oleObj>
          </a:graphicData>
        </a:graphic>
      </p:graphicFrame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6127750" y="1555750"/>
          <a:ext cx="1720850" cy="654050"/>
        </p:xfrm>
        <a:graphic>
          <a:graphicData uri="http://schemas.openxmlformats.org/presentationml/2006/ole">
            <p:oleObj spid="_x0000_s4099" name="Equation" r:id="rId4" imgW="634680" imgH="241200" progId="Equation.3">
              <p:embed/>
            </p:oleObj>
          </a:graphicData>
        </a:graphic>
      </p:graphicFrame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733799"/>
          </a:xfrm>
        </p:spPr>
        <p:txBody>
          <a:bodyPr>
            <a:normAutofit/>
          </a:bodyPr>
          <a:lstStyle/>
          <a:p>
            <a:r>
              <a:rPr lang="en-US" dirty="0" err="1" smtClean="0"/>
              <a:t>Transformasi</a:t>
            </a:r>
            <a:r>
              <a:rPr lang="en-US" dirty="0" smtClean="0"/>
              <a:t>                    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i="1" dirty="0"/>
              <a:t>	</a:t>
            </a:r>
            <a:r>
              <a:rPr lang="id-ID" dirty="0"/>
              <a:t>disebut</a:t>
            </a:r>
            <a:r>
              <a:rPr lang="id-ID" i="1" dirty="0"/>
              <a:t> </a:t>
            </a:r>
            <a:r>
              <a:rPr lang="id-ID" b="1" i="1" dirty="0"/>
              <a:t>transformasi matriks</a:t>
            </a:r>
            <a:r>
              <a:rPr lang="id-ID" dirty="0"/>
              <a:t>, sedangkan </a:t>
            </a:r>
            <a:r>
              <a:rPr lang="id-ID" i="1" dirty="0"/>
              <a:t>A</a:t>
            </a:r>
            <a:r>
              <a:rPr lang="id-ID" dirty="0"/>
              <a:t> disebut </a:t>
            </a:r>
            <a:r>
              <a:rPr lang="id-ID" b="1" dirty="0"/>
              <a:t>matriks transformasi</a:t>
            </a:r>
            <a:r>
              <a:rPr lang="id-ID" dirty="0"/>
              <a:t>.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Contoh</a:t>
            </a:r>
            <a:r>
              <a:rPr lang="en-US" dirty="0" smtClean="0"/>
              <a:t>: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644525" y="3962400"/>
          <a:ext cx="7127875" cy="2006600"/>
        </p:xfrm>
        <a:graphic>
          <a:graphicData uri="http://schemas.openxmlformats.org/presentationml/2006/ole">
            <p:oleObj spid="_x0000_s4102" name="Equation" r:id="rId5" imgW="3429000" imgH="9651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Tentukan</a:t>
            </a:r>
            <a:r>
              <a:rPr lang="en-US" dirty="0" smtClean="0"/>
              <a:t> </a:t>
            </a:r>
            <a:r>
              <a:rPr lang="en-US" dirty="0" err="1" smtClean="0"/>
              <a:t>standar</a:t>
            </a:r>
            <a:r>
              <a:rPr lang="en-US" dirty="0" smtClean="0"/>
              <a:t> </a:t>
            </a:r>
            <a:r>
              <a:rPr lang="en-US" dirty="0" err="1" smtClean="0"/>
              <a:t>matriks</a:t>
            </a:r>
            <a:r>
              <a:rPr lang="en-US" dirty="0" smtClean="0"/>
              <a:t> (</a:t>
            </a:r>
            <a:r>
              <a:rPr lang="en-US" dirty="0" err="1" smtClean="0"/>
              <a:t>matriks</a:t>
            </a:r>
            <a:r>
              <a:rPr lang="en-US" dirty="0" smtClean="0"/>
              <a:t> A)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transformasi</a:t>
            </a:r>
            <a:r>
              <a:rPr lang="en-US" dirty="0" smtClean="0"/>
              <a:t> linier </a:t>
            </a:r>
            <a:r>
              <a:rPr lang="en-US" dirty="0" err="1" smtClean="0"/>
              <a:t>berikut</a:t>
            </a:r>
            <a:r>
              <a:rPr lang="en-US" dirty="0" smtClean="0"/>
              <a:t>.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942975" y="2667000"/>
          <a:ext cx="4970463" cy="3890963"/>
        </p:xfrm>
        <a:graphic>
          <a:graphicData uri="http://schemas.openxmlformats.org/presentationml/2006/ole">
            <p:oleObj spid="_x0000_s10242" name="Equation" r:id="rId3" imgW="2158920" imgH="18795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Transformasi</a:t>
            </a:r>
            <a:r>
              <a:rPr lang="en-US" dirty="0" smtClean="0"/>
              <a:t> </a:t>
            </a:r>
            <a:r>
              <a:rPr lang="en-US" dirty="0" err="1" smtClean="0"/>
              <a:t>nol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447800"/>
          </a:xfrm>
        </p:spPr>
        <p:txBody>
          <a:bodyPr>
            <a:normAutofit/>
          </a:bodyPr>
          <a:lstStyle/>
          <a:p>
            <a:r>
              <a:rPr lang="en-US" dirty="0" err="1" smtClean="0"/>
              <a:t>Transformasi</a:t>
            </a:r>
            <a:r>
              <a:rPr lang="en-US" dirty="0" smtClean="0"/>
              <a:t>                   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i="1" dirty="0"/>
              <a:t>	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b="1" i="1" dirty="0" err="1" smtClean="0"/>
              <a:t>transformasi</a:t>
            </a:r>
            <a:r>
              <a:rPr lang="en-US" b="1" i="1" dirty="0" smtClean="0"/>
              <a:t> nol.</a:t>
            </a:r>
            <a:endParaRPr lang="en-US" dirty="0" smtClean="0"/>
          </a:p>
        </p:txBody>
      </p:sp>
      <p:graphicFrame>
        <p:nvGraphicFramePr>
          <p:cNvPr id="3080" name="Object 8"/>
          <p:cNvGraphicFramePr>
            <a:graphicFrameLocks noChangeAspect="1"/>
          </p:cNvGraphicFramePr>
          <p:nvPr/>
        </p:nvGraphicFramePr>
        <p:xfrm>
          <a:off x="3048000" y="1651953"/>
          <a:ext cx="1828800" cy="474662"/>
        </p:xfrm>
        <a:graphic>
          <a:graphicData uri="http://schemas.openxmlformats.org/presentationml/2006/ole">
            <p:oleObj spid="_x0000_s3080" name="Equation" r:id="rId3" imgW="685800" imgH="177480" progId="Equation.3">
              <p:embed/>
            </p:oleObj>
          </a:graphicData>
        </a:graphic>
      </p:graphicFrame>
      <p:graphicFrame>
        <p:nvGraphicFramePr>
          <p:cNvPr id="3081" name="Object 9"/>
          <p:cNvGraphicFramePr>
            <a:graphicFrameLocks noChangeAspect="1"/>
          </p:cNvGraphicFramePr>
          <p:nvPr/>
        </p:nvGraphicFramePr>
        <p:xfrm>
          <a:off x="6056313" y="1555750"/>
          <a:ext cx="1411287" cy="654050"/>
        </p:xfrm>
        <a:graphic>
          <a:graphicData uri="http://schemas.openxmlformats.org/presentationml/2006/ole">
            <p:oleObj spid="_x0000_s3081" name="Equation" r:id="rId4" imgW="520560" imgH="241200" progId="Equation.3">
              <p:embed/>
            </p:oleObj>
          </a:graphicData>
        </a:graphic>
      </p:graphicFrame>
      <p:sp>
        <p:nvSpPr>
          <p:cNvPr id="15" name="Title 1"/>
          <p:cNvSpPr txBox="1">
            <a:spLocks/>
          </p:cNvSpPr>
          <p:nvPr/>
        </p:nvSpPr>
        <p:spPr>
          <a:xfrm>
            <a:off x="609600" y="2819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Operator Identitas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457200" y="3810000"/>
            <a:ext cx="8229600" cy="1371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d-ID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Transformasi 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</a:t>
            </a:r>
            <a:r>
              <a:rPr kumimoji="0" lang="id-ID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dengan 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</a:t>
            </a:r>
            <a:r>
              <a:rPr kumimoji="0" lang="id-ID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disebut </a:t>
            </a:r>
            <a:r>
              <a:rPr kumimoji="0" lang="id-ID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operator identitas</a:t>
            </a:r>
            <a:r>
              <a:rPr kumimoji="0" lang="id-ID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pada </a:t>
            </a:r>
            <a:r>
              <a:rPr kumimoji="0" lang="id-ID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</a:t>
            </a:r>
            <a:r>
              <a:rPr kumimoji="0" lang="id-ID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3082" name="Object 10"/>
          <p:cNvGraphicFramePr>
            <a:graphicFrameLocks noChangeAspect="1"/>
          </p:cNvGraphicFramePr>
          <p:nvPr/>
        </p:nvGraphicFramePr>
        <p:xfrm>
          <a:off x="3048000" y="3887788"/>
          <a:ext cx="1660525" cy="474662"/>
        </p:xfrm>
        <a:graphic>
          <a:graphicData uri="http://schemas.openxmlformats.org/presentationml/2006/ole">
            <p:oleObj spid="_x0000_s3082" name="Equation" r:id="rId5" imgW="622080" imgH="177480" progId="Equation.3">
              <p:embed/>
            </p:oleObj>
          </a:graphicData>
        </a:graphic>
      </p:graphicFrame>
      <p:graphicFrame>
        <p:nvGraphicFramePr>
          <p:cNvPr id="3083" name="Object 11"/>
          <p:cNvGraphicFramePr>
            <a:graphicFrameLocks noChangeAspect="1"/>
          </p:cNvGraphicFramePr>
          <p:nvPr/>
        </p:nvGraphicFramePr>
        <p:xfrm>
          <a:off x="6115050" y="3765550"/>
          <a:ext cx="1376363" cy="654050"/>
        </p:xfrm>
        <a:graphic>
          <a:graphicData uri="http://schemas.openxmlformats.org/presentationml/2006/ole">
            <p:oleObj spid="_x0000_s3083" name="Equation" r:id="rId6" imgW="50796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Teorema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i="1" dirty="0" smtClean="0"/>
              <a:t>T</a:t>
            </a:r>
            <a:r>
              <a:rPr lang="en-US" dirty="0" smtClean="0"/>
              <a:t>: </a:t>
            </a:r>
            <a:r>
              <a:rPr lang="en-US" i="1" dirty="0" smtClean="0"/>
              <a:t>V</a:t>
            </a:r>
            <a:r>
              <a:rPr lang="en-US" i="1" dirty="0" smtClean="0">
                <a:latin typeface="Calibri"/>
              </a:rPr>
              <a:t>→ W </a:t>
            </a:r>
            <a:r>
              <a:rPr lang="en-US" dirty="0" err="1" smtClean="0">
                <a:latin typeface="Calibri"/>
              </a:rPr>
              <a:t>adalah</a:t>
            </a:r>
            <a:r>
              <a:rPr lang="en-US" dirty="0" smtClean="0">
                <a:latin typeface="Calibri"/>
              </a:rPr>
              <a:t> </a:t>
            </a:r>
            <a:r>
              <a:rPr lang="en-US" dirty="0" err="1" smtClean="0">
                <a:latin typeface="Calibri"/>
              </a:rPr>
              <a:t>sebuah</a:t>
            </a:r>
            <a:r>
              <a:rPr lang="en-US" dirty="0" smtClean="0">
                <a:latin typeface="Calibri"/>
              </a:rPr>
              <a:t> </a:t>
            </a:r>
            <a:r>
              <a:rPr lang="en-US" dirty="0" err="1" smtClean="0">
                <a:latin typeface="Calibri"/>
              </a:rPr>
              <a:t>transformasi</a:t>
            </a:r>
            <a:r>
              <a:rPr lang="en-US" dirty="0" smtClean="0">
                <a:latin typeface="Calibri"/>
              </a:rPr>
              <a:t> linier, </a:t>
            </a:r>
            <a:r>
              <a:rPr lang="en-US" dirty="0" err="1" smtClean="0">
                <a:latin typeface="Calibri"/>
              </a:rPr>
              <a:t>maka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838200" y="2819400"/>
          <a:ext cx="4235450" cy="2209800"/>
        </p:xfrm>
        <a:graphic>
          <a:graphicData uri="http://schemas.openxmlformats.org/presentationml/2006/ole">
            <p:oleObj spid="_x0000_s6147" name="Equation" r:id="rId3" imgW="1460160" imgH="7617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Kernel </a:t>
            </a:r>
            <a:r>
              <a:rPr lang="en-US" dirty="0" err="1" smtClean="0"/>
              <a:t>dan</a:t>
            </a:r>
            <a:r>
              <a:rPr lang="en-US" dirty="0" smtClean="0"/>
              <a:t> Range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id-ID" dirty="0"/>
              <a:t>Diketahui transformasi linear </a:t>
            </a:r>
            <a:r>
              <a:rPr lang="en-US" i="1" dirty="0" smtClean="0"/>
              <a:t>T</a:t>
            </a:r>
            <a:r>
              <a:rPr lang="en-US" dirty="0" smtClean="0"/>
              <a:t>: </a:t>
            </a:r>
            <a:r>
              <a:rPr lang="en-US" i="1" dirty="0" smtClean="0"/>
              <a:t>V</a:t>
            </a:r>
            <a:r>
              <a:rPr lang="en-US" i="1" dirty="0"/>
              <a:t>→W </a:t>
            </a:r>
            <a:r>
              <a:rPr lang="id-ID" dirty="0" smtClean="0"/>
              <a:t>denga</a:t>
            </a:r>
            <a:r>
              <a:rPr lang="en-US" dirty="0" smtClean="0"/>
              <a:t>n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i="1" dirty="0" smtClean="0"/>
              <a:t>Kernel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T, </a:t>
            </a:r>
            <a:r>
              <a:rPr lang="en-US" dirty="0" err="1" smtClean="0"/>
              <a:t>dinotasikan</a:t>
            </a:r>
            <a:r>
              <a:rPr lang="en-US" dirty="0" smtClean="0"/>
              <a:t> </a:t>
            </a:r>
            <a:r>
              <a:rPr lang="en-US" dirty="0" err="1" smtClean="0"/>
              <a:t>ker</a:t>
            </a:r>
            <a:r>
              <a:rPr lang="en-US" dirty="0" smtClean="0"/>
              <a:t>(T), </a:t>
            </a:r>
            <a:r>
              <a:rPr lang="en-US" dirty="0" err="1" smtClean="0"/>
              <a:t>didefinisikan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b="1" i="1" dirty="0" smtClean="0"/>
              <a:t>Range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T, </a:t>
            </a:r>
            <a:r>
              <a:rPr lang="en-US" dirty="0" err="1" smtClean="0"/>
              <a:t>dinotasikan</a:t>
            </a:r>
            <a:r>
              <a:rPr lang="en-US" dirty="0" smtClean="0"/>
              <a:t> </a:t>
            </a:r>
            <a:r>
              <a:rPr lang="en-US" dirty="0" err="1" smtClean="0"/>
              <a:t>im</a:t>
            </a:r>
            <a:r>
              <a:rPr lang="en-US" dirty="0" smtClean="0"/>
              <a:t>(T), </a:t>
            </a:r>
            <a:r>
              <a:rPr lang="en-US" dirty="0" err="1" smtClean="0"/>
              <a:t>didefinisikan</a:t>
            </a:r>
            <a:r>
              <a:rPr lang="en-US" dirty="0"/>
              <a:t>	</a:t>
            </a:r>
            <a:r>
              <a:rPr lang="en-US" dirty="0" smtClean="0"/>
              <a:t>                   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1066800" y="2743200"/>
          <a:ext cx="3181350" cy="652585"/>
        </p:xfrm>
        <a:graphic>
          <a:graphicData uri="http://schemas.openxmlformats.org/presentationml/2006/ole">
            <p:oleObj spid="_x0000_s7178" name="Equation" r:id="rId3" imgW="1485720" imgH="304560" progId="Equation.3">
              <p:embed/>
            </p:oleObj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1066800" y="3962400"/>
          <a:ext cx="2819400" cy="719847"/>
        </p:xfrm>
        <a:graphic>
          <a:graphicData uri="http://schemas.openxmlformats.org/presentationml/2006/ole">
            <p:oleObj spid="_x0000_s7179" name="Equation" r:id="rId4" imgW="1193760" imgH="3045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Dimensi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Jika</a:t>
            </a:r>
            <a:r>
              <a:rPr lang="en-US" dirty="0" smtClean="0"/>
              <a:t> T: V</a:t>
            </a:r>
            <a:r>
              <a:rPr lang="en-US" dirty="0" smtClean="0">
                <a:latin typeface="Calibri"/>
              </a:rPr>
              <a:t>→W </a:t>
            </a:r>
            <a:r>
              <a:rPr lang="en-US" dirty="0" err="1" smtClean="0">
                <a:latin typeface="Calibri"/>
              </a:rPr>
              <a:t>adalah</a:t>
            </a:r>
            <a:r>
              <a:rPr lang="en-US" dirty="0" smtClean="0">
                <a:latin typeface="Calibri"/>
              </a:rPr>
              <a:t> </a:t>
            </a:r>
            <a:r>
              <a:rPr lang="en-US" dirty="0" err="1" smtClean="0">
                <a:latin typeface="Calibri"/>
              </a:rPr>
              <a:t>transformasi</a:t>
            </a:r>
            <a:r>
              <a:rPr lang="en-US" dirty="0" smtClean="0">
                <a:latin typeface="Calibri"/>
              </a:rPr>
              <a:t> linier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>
                <a:latin typeface="Calibri"/>
              </a:rPr>
              <a:t>Dimensi</a:t>
            </a:r>
            <a:r>
              <a:rPr lang="en-US" dirty="0" smtClean="0">
                <a:latin typeface="Calibri"/>
              </a:rPr>
              <a:t> </a:t>
            </a:r>
            <a:r>
              <a:rPr lang="en-US" dirty="0" err="1" smtClean="0">
                <a:latin typeface="Calibri"/>
              </a:rPr>
              <a:t>dari</a:t>
            </a:r>
            <a:r>
              <a:rPr lang="en-US" dirty="0" smtClean="0">
                <a:latin typeface="Calibri"/>
              </a:rPr>
              <a:t> </a:t>
            </a:r>
            <a:r>
              <a:rPr lang="en-US" dirty="0" err="1" smtClean="0">
                <a:latin typeface="Calibri"/>
              </a:rPr>
              <a:t>ker</a:t>
            </a:r>
            <a:r>
              <a:rPr lang="en-US" dirty="0" smtClean="0">
                <a:latin typeface="Calibri"/>
              </a:rPr>
              <a:t>(T) </a:t>
            </a:r>
            <a:r>
              <a:rPr lang="en-US" dirty="0" err="1" smtClean="0">
                <a:latin typeface="Calibri"/>
              </a:rPr>
              <a:t>disebut</a:t>
            </a:r>
            <a:r>
              <a:rPr lang="en-US" dirty="0" smtClean="0">
                <a:latin typeface="Calibri"/>
              </a:rPr>
              <a:t> </a:t>
            </a:r>
            <a:r>
              <a:rPr lang="en-US" dirty="0" err="1" smtClean="0">
                <a:latin typeface="Calibri"/>
              </a:rPr>
              <a:t>nulitas</a:t>
            </a:r>
            <a:r>
              <a:rPr lang="en-US" dirty="0" smtClean="0">
                <a:latin typeface="Calibri"/>
              </a:rPr>
              <a:t> </a:t>
            </a:r>
            <a:r>
              <a:rPr lang="en-US" dirty="0" err="1" smtClean="0">
                <a:latin typeface="Calibri"/>
              </a:rPr>
              <a:t>dari</a:t>
            </a:r>
            <a:r>
              <a:rPr lang="en-US" dirty="0" smtClean="0">
                <a:latin typeface="Calibri"/>
              </a:rPr>
              <a:t> T, </a:t>
            </a:r>
            <a:r>
              <a:rPr lang="en-US" dirty="0" err="1" smtClean="0">
                <a:latin typeface="Calibri"/>
              </a:rPr>
              <a:t>dinotasikan</a:t>
            </a:r>
            <a:r>
              <a:rPr lang="en-US" dirty="0" smtClean="0">
                <a:latin typeface="Calibri"/>
              </a:rPr>
              <a:t> null(T).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>
                <a:latin typeface="Calibri"/>
              </a:rPr>
              <a:t>Dimensi</a:t>
            </a:r>
            <a:r>
              <a:rPr lang="en-US" dirty="0" smtClean="0">
                <a:latin typeface="Calibri"/>
              </a:rPr>
              <a:t> </a:t>
            </a:r>
            <a:r>
              <a:rPr lang="en-US" dirty="0" err="1" smtClean="0">
                <a:latin typeface="Calibri"/>
              </a:rPr>
              <a:t>dari</a:t>
            </a:r>
            <a:r>
              <a:rPr lang="en-US" dirty="0" smtClean="0">
                <a:latin typeface="Calibri"/>
              </a:rPr>
              <a:t> </a:t>
            </a:r>
            <a:r>
              <a:rPr lang="en-US" dirty="0" err="1" smtClean="0">
                <a:latin typeface="Calibri"/>
              </a:rPr>
              <a:t>im</a:t>
            </a:r>
            <a:r>
              <a:rPr lang="en-US" dirty="0" smtClean="0">
                <a:latin typeface="Calibri"/>
              </a:rPr>
              <a:t>(T) </a:t>
            </a:r>
            <a:r>
              <a:rPr lang="en-US" dirty="0" err="1" smtClean="0">
                <a:latin typeface="Calibri"/>
              </a:rPr>
              <a:t>disebut</a:t>
            </a:r>
            <a:r>
              <a:rPr lang="en-US" dirty="0" smtClean="0">
                <a:latin typeface="Calibri"/>
              </a:rPr>
              <a:t> rank </a:t>
            </a:r>
            <a:r>
              <a:rPr lang="en-US" dirty="0" err="1" smtClean="0">
                <a:latin typeface="Calibri"/>
              </a:rPr>
              <a:t>dari</a:t>
            </a:r>
            <a:r>
              <a:rPr lang="en-US" dirty="0" smtClean="0">
                <a:latin typeface="Calibri"/>
              </a:rPr>
              <a:t> T, </a:t>
            </a:r>
            <a:r>
              <a:rPr lang="en-US" dirty="0" err="1" smtClean="0">
                <a:latin typeface="Calibri"/>
              </a:rPr>
              <a:t>dinotasikan</a:t>
            </a:r>
            <a:r>
              <a:rPr lang="en-US" dirty="0" smtClean="0">
                <a:latin typeface="Calibri"/>
              </a:rPr>
              <a:t> </a:t>
            </a:r>
            <a:r>
              <a:rPr lang="en-US" dirty="0" err="1" smtClean="0">
                <a:latin typeface="Calibri"/>
              </a:rPr>
              <a:t>rk</a:t>
            </a:r>
            <a:r>
              <a:rPr lang="en-US" dirty="0" smtClean="0">
                <a:latin typeface="Calibri"/>
              </a:rPr>
              <a:t> (T).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691</TotalTime>
  <Words>442</Words>
  <Application>Microsoft Office PowerPoint</Application>
  <PresentationFormat>On-screen Show (4:3)</PresentationFormat>
  <Paragraphs>77</Paragraphs>
  <Slides>19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Office Theme</vt:lpstr>
      <vt:lpstr>Equation</vt:lpstr>
      <vt:lpstr>TRANSFORMASI LINIER</vt:lpstr>
      <vt:lpstr>DEFINISI</vt:lpstr>
      <vt:lpstr>Operasi linier</vt:lpstr>
      <vt:lpstr>Transformasi Matriks</vt:lpstr>
      <vt:lpstr>Contoh</vt:lpstr>
      <vt:lpstr>Transformasi nol</vt:lpstr>
      <vt:lpstr>Teorema 1</vt:lpstr>
      <vt:lpstr>Kernel dan Range</vt:lpstr>
      <vt:lpstr>Dimensi</vt:lpstr>
      <vt:lpstr>Teorema</vt:lpstr>
      <vt:lpstr>Contoh</vt:lpstr>
      <vt:lpstr>Matriks Transformasi</vt:lpstr>
      <vt:lpstr>Tentukan [T]B,C</vt:lpstr>
      <vt:lpstr>Tentukan [T]B,C</vt:lpstr>
      <vt:lpstr>Teorema 3</vt:lpstr>
      <vt:lpstr>Contoh</vt:lpstr>
      <vt:lpstr>Definisi Keserupaan</vt:lpstr>
      <vt:lpstr>Teorema 4</vt:lpstr>
      <vt:lpstr>Contoh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TRANSFORMASI LINIER</dc:title>
  <dc:creator>Valued Acer Customer</dc:creator>
  <cp:lastModifiedBy>Valued Acer Customer</cp:lastModifiedBy>
  <cp:revision>40</cp:revision>
  <dcterms:created xsi:type="dcterms:W3CDTF">2013-11-24T12:24:48Z</dcterms:created>
  <dcterms:modified xsi:type="dcterms:W3CDTF">2013-12-04T07:07:20Z</dcterms:modified>
</cp:coreProperties>
</file>