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  <p:sldId id="273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48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2889-735A-4A04-9DE0-5660DCD3DC2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D51A-C4DF-4C32-BD86-218D8463E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TRANSFORMASI LINIER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KANIA EVITA DEWI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                               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linier </a:t>
            </a:r>
            <a:r>
              <a:rPr lang="en-US" dirty="0" err="1" smtClean="0"/>
              <a:t>dimana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m x n.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ker</a:t>
            </a:r>
            <a:r>
              <a:rPr lang="en-US" dirty="0" smtClean="0"/>
              <a:t>(T)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(T)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dirty="0" err="1" smtClean="0"/>
              <a:t>k</a:t>
            </a:r>
            <a:r>
              <a:rPr lang="en-US" dirty="0" smtClean="0"/>
              <a:t>(T) = </a:t>
            </a:r>
            <a:r>
              <a:rPr lang="en-US" dirty="0" err="1" smtClean="0"/>
              <a:t>rk</a:t>
            </a:r>
            <a:r>
              <a:rPr lang="en-US" dirty="0" smtClean="0"/>
              <a:t>(A)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dirty="0" err="1" smtClean="0"/>
              <a:t>k</a:t>
            </a:r>
            <a:r>
              <a:rPr lang="en-US" dirty="0" smtClean="0"/>
              <a:t>(T) + null (T) = 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58925" y="1562100"/>
          <a:ext cx="3095625" cy="647700"/>
        </p:xfrm>
        <a:graphic>
          <a:graphicData uri="http://schemas.openxmlformats.org/presentationml/2006/ole">
            <p:oleObj spid="_x0000_s8194" name="Equation" r:id="rId3" imgW="10918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3352800"/>
          <a:ext cx="1121709" cy="488950"/>
        </p:xfrm>
        <a:graphic>
          <a:graphicData uri="http://schemas.openxmlformats.org/presentationml/2006/ole">
            <p:oleObj spid="_x0000_s8195" name="Equation" r:id="rId4" imgW="4950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447799"/>
          <a:ext cx="4876800" cy="3423449"/>
        </p:xfrm>
        <a:graphic>
          <a:graphicData uri="http://schemas.openxmlformats.org/presentationml/2006/ole">
            <p:oleObj spid="_x0000_s9218" name="Equation" r:id="rId3" imgW="1917360" imgH="1346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257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alibri"/>
              </a:rPr>
              <a:t>Tentukan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ker</a:t>
            </a:r>
            <a:r>
              <a:rPr lang="en-US" sz="3200" dirty="0">
                <a:latin typeface="Calibri"/>
              </a:rPr>
              <a:t>(T) </a:t>
            </a:r>
            <a:r>
              <a:rPr lang="en-US" sz="3200" dirty="0" err="1">
                <a:latin typeface="Calibri"/>
              </a:rPr>
              <a:t>dan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im</a:t>
            </a:r>
            <a:r>
              <a:rPr lang="en-US" sz="3200" dirty="0">
                <a:latin typeface="Calibri"/>
              </a:rPr>
              <a:t>(T</a:t>
            </a:r>
            <a:r>
              <a:rPr lang="en-US" sz="3200" dirty="0" smtClean="0">
                <a:latin typeface="Calibri"/>
              </a:rPr>
              <a:t>)!</a:t>
            </a:r>
            <a:endParaRPr lang="en-US" sz="32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B = {b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 b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, …, </a:t>
            </a:r>
            <a:r>
              <a:rPr lang="en-US" dirty="0" err="1" smtClean="0">
                <a:latin typeface="Calibri"/>
              </a:rPr>
              <a:t>b</a:t>
            </a:r>
            <a:r>
              <a:rPr lang="en-US" baseline="-25000" dirty="0" err="1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}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V </a:t>
            </a:r>
            <a:r>
              <a:rPr lang="en-US" dirty="0" err="1" smtClean="0">
                <a:latin typeface="Calibri"/>
              </a:rPr>
              <a:t>dan</a:t>
            </a:r>
            <a:r>
              <a:rPr lang="en-US" dirty="0" smtClean="0">
                <a:latin typeface="Calibri"/>
              </a:rPr>
              <a:t> C = {c</a:t>
            </a:r>
            <a:r>
              <a:rPr lang="en-US" baseline="-25000" dirty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 c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, … c</a:t>
            </a:r>
            <a:r>
              <a:rPr lang="en-US" baseline="-25000" dirty="0">
                <a:latin typeface="Calibri"/>
              </a:rPr>
              <a:t>m</a:t>
            </a:r>
            <a:r>
              <a:rPr lang="en-US" dirty="0" smtClean="0">
                <a:latin typeface="Calibri"/>
              </a:rPr>
              <a:t>}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W. </a:t>
            </a:r>
            <a:r>
              <a:rPr lang="en-US" dirty="0" err="1" smtClean="0">
                <a:latin typeface="Calibri"/>
              </a:rPr>
              <a:t>Didefiniskan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matriks</a:t>
            </a:r>
            <a:r>
              <a:rPr lang="en-US" dirty="0" smtClean="0">
                <a:latin typeface="Calibri"/>
              </a:rPr>
              <a:t> m </a:t>
            </a:r>
            <a:r>
              <a:rPr lang="en-US" dirty="0" err="1" smtClean="0">
                <a:latin typeface="Calibri"/>
              </a:rPr>
              <a:t>xn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yaitu</a:t>
            </a:r>
            <a:r>
              <a:rPr lang="en-US" dirty="0" smtClean="0">
                <a:latin typeface="Calibri"/>
              </a:rPr>
              <a:t> [T]</a:t>
            </a:r>
            <a:r>
              <a:rPr lang="en-US" baseline="-25000" dirty="0" smtClean="0">
                <a:latin typeface="Calibri"/>
              </a:rPr>
              <a:t>B,C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dengan</a:t>
            </a:r>
            <a:r>
              <a:rPr lang="en-US" dirty="0" smtClean="0">
                <a:latin typeface="Calibri"/>
              </a:rPr>
              <a:t> [T]</a:t>
            </a:r>
            <a:r>
              <a:rPr lang="en-US" baseline="-25000" dirty="0">
                <a:latin typeface="Calibri"/>
              </a:rPr>
              <a:t>B,C</a:t>
            </a:r>
            <a:r>
              <a:rPr lang="en-US" dirty="0" smtClean="0">
                <a:latin typeface="Calibri"/>
              </a:rPr>
              <a:t> = (</a:t>
            </a:r>
            <a:r>
              <a:rPr lang="en-US" dirty="0" err="1" smtClean="0">
                <a:latin typeface="Calibri"/>
              </a:rPr>
              <a:t>a</a:t>
            </a:r>
            <a:r>
              <a:rPr lang="en-US" baseline="-25000" dirty="0" err="1">
                <a:latin typeface="Calibri"/>
              </a:rPr>
              <a:t>ij</a:t>
            </a:r>
            <a:r>
              <a:rPr lang="en-US" dirty="0" smtClean="0">
                <a:latin typeface="Calibri"/>
              </a:rPr>
              <a:t>) </a:t>
            </a:r>
            <a:r>
              <a:rPr lang="en-US" dirty="0" err="1" smtClean="0">
                <a:latin typeface="Calibri"/>
              </a:rPr>
              <a:t>dimana</a:t>
            </a:r>
            <a:r>
              <a:rPr lang="en-US" dirty="0" smtClean="0">
                <a:latin typeface="Calibri"/>
              </a:rPr>
              <a:t> j </a:t>
            </a:r>
            <a:r>
              <a:rPr lang="en-US" dirty="0" err="1" smtClean="0">
                <a:latin typeface="Calibri"/>
              </a:rPr>
              <a:t>merupakan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4572000"/>
          <a:ext cx="5438942" cy="654050"/>
        </p:xfrm>
        <a:graphic>
          <a:graphicData uri="http://schemas.openxmlformats.org/presentationml/2006/ole">
            <p:oleObj spid="_x0000_s11266" name="Equation" r:id="rId3" imgW="2006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[T]</a:t>
            </a:r>
            <a:r>
              <a:rPr lang="en-US" baseline="-25000" dirty="0" smtClean="0"/>
              <a:t>B,C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: F</a:t>
            </a:r>
            <a:r>
              <a:rPr lang="en-US" baseline="-25000" dirty="0">
                <a:latin typeface="Calibri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F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 yang </a:t>
            </a:r>
            <a:r>
              <a:rPr lang="en-US" dirty="0" err="1" smtClean="0">
                <a:latin typeface="Calibri"/>
              </a:rPr>
              <a:t>didefinisikan</a:t>
            </a: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	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209800"/>
          <a:ext cx="2819400" cy="1901455"/>
        </p:xfrm>
        <a:graphic>
          <a:graphicData uri="http://schemas.openxmlformats.org/presentationml/2006/ole">
            <p:oleObj spid="_x0000_s12290" name="Equation" r:id="rId3" imgW="109188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9924" y="3962400"/>
          <a:ext cx="5379876" cy="2819400"/>
        </p:xfrm>
        <a:graphic>
          <a:graphicData uri="http://schemas.openxmlformats.org/presentationml/2006/ole">
            <p:oleObj spid="_x0000_s12291" name="Equation" r:id="rId4" imgW="237456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[T]</a:t>
            </a:r>
            <a:r>
              <a:rPr lang="en-US" baseline="-25000" dirty="0" smtClean="0"/>
              <a:t>B,C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: F</a:t>
            </a:r>
            <a:r>
              <a:rPr lang="en-US" baseline="-25000" dirty="0">
                <a:latin typeface="Calibri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F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 yang </a:t>
            </a:r>
            <a:r>
              <a:rPr lang="en-US" dirty="0" err="1" smtClean="0">
                <a:latin typeface="Calibri"/>
              </a:rPr>
              <a:t>didefinisikan</a:t>
            </a: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	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1513" y="2209800"/>
          <a:ext cx="2951162" cy="1901825"/>
        </p:xfrm>
        <a:graphic>
          <a:graphicData uri="http://schemas.openxmlformats.org/presentationml/2006/ole">
            <p:oleObj spid="_x0000_s14338" name="Equation" r:id="rId3" imgW="114300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9924" y="3962400"/>
          <a:ext cx="5379876" cy="2819400"/>
        </p:xfrm>
        <a:graphic>
          <a:graphicData uri="http://schemas.openxmlformats.org/presentationml/2006/ole">
            <p:oleObj spid="_x0000_s14339" name="Equation" r:id="rId4" imgW="237456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T 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</a:t>
            </a:r>
            <a:r>
              <a:rPr lang="en-US" dirty="0" err="1" smtClean="0">
                <a:latin typeface="Calibri"/>
              </a:rPr>
              <a:t>Jika</a:t>
            </a:r>
            <a:r>
              <a:rPr lang="en-US" dirty="0" smtClean="0">
                <a:latin typeface="Calibri"/>
              </a:rPr>
              <a:t> B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V </a:t>
            </a:r>
            <a:r>
              <a:rPr lang="en-US" dirty="0" err="1" smtClean="0">
                <a:latin typeface="Calibri"/>
              </a:rPr>
              <a:t>dan</a:t>
            </a:r>
            <a:r>
              <a:rPr lang="en-US" dirty="0" smtClean="0">
                <a:latin typeface="Calibri"/>
              </a:rPr>
              <a:t> C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W. </a:t>
            </a:r>
            <a:r>
              <a:rPr lang="en-US" dirty="0" err="1" smtClean="0">
                <a:latin typeface="Calibri"/>
              </a:rPr>
              <a:t>Maka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untuk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setiap</a:t>
            </a:r>
            <a:r>
              <a:rPr lang="en-US" dirty="0" smtClean="0">
                <a:latin typeface="Calibri"/>
              </a:rPr>
              <a:t> v </a:t>
            </a:r>
            <a:r>
              <a:rPr lang="az-Cyrl-AZ" dirty="0" smtClean="0">
                <a:latin typeface="Calibri"/>
              </a:rPr>
              <a:t>Є</a:t>
            </a:r>
            <a:r>
              <a:rPr lang="en-US" dirty="0" smtClean="0">
                <a:latin typeface="Calibri"/>
              </a:rPr>
              <a:t> 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3276600"/>
          <a:ext cx="3904916" cy="806450"/>
        </p:xfrm>
        <a:graphic>
          <a:graphicData uri="http://schemas.openxmlformats.org/presentationml/2006/ole">
            <p:oleObj spid="_x0000_s13314" name="Equation" r:id="rId3" imgW="1168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U : 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R</a:t>
            </a:r>
            <a:r>
              <a:rPr lang="en-US" baseline="30000" dirty="0"/>
              <a:t>3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dengan</a:t>
            </a:r>
            <a:r>
              <a:rPr lang="en-US" dirty="0" smtClean="0">
                <a:latin typeface="Calibri"/>
              </a:rPr>
              <a:t> </a:t>
            </a: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Tentukan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[U]</a:t>
            </a:r>
            <a:r>
              <a:rPr lang="en-US" baseline="-25000" dirty="0" smtClean="0">
                <a:latin typeface="Calibri"/>
              </a:rPr>
              <a:t>B,C</a:t>
            </a:r>
            <a:endParaRPr lang="en-US" dirty="0" smtClean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Jika</a:t>
            </a:r>
            <a:r>
              <a:rPr lang="en-US" dirty="0" smtClean="0">
                <a:latin typeface="Calibri"/>
              </a:rPr>
              <a:t>               </a:t>
            </a:r>
            <a:r>
              <a:rPr lang="en-US" dirty="0" err="1" smtClean="0">
                <a:latin typeface="Calibri"/>
              </a:rPr>
              <a:t>Tentukan</a:t>
            </a:r>
            <a:r>
              <a:rPr lang="en-US" smtClean="0">
                <a:latin typeface="Calibri"/>
              </a:rPr>
              <a:t> </a:t>
            </a:r>
            <a:r>
              <a:rPr lang="en-US" smtClean="0">
                <a:latin typeface="Calibri"/>
              </a:rPr>
              <a:t>[U(x</a:t>
            </a:r>
            <a:r>
              <a:rPr lang="en-US" dirty="0" smtClean="0">
                <a:latin typeface="Calibri"/>
              </a:rPr>
              <a:t>)]</a:t>
            </a:r>
            <a:r>
              <a:rPr lang="en-US" baseline="-25000" dirty="0" smtClean="0">
                <a:latin typeface="Calibri"/>
              </a:rPr>
              <a:t>C</a:t>
            </a:r>
          </a:p>
          <a:p>
            <a:endParaRPr lang="en-US" dirty="0">
              <a:latin typeface="Calibri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7600" y="1293090"/>
          <a:ext cx="2159000" cy="1373910"/>
        </p:xfrm>
        <a:graphic>
          <a:graphicData uri="http://schemas.openxmlformats.org/presentationml/2006/ole">
            <p:oleObj spid="_x0000_s15362" name="Equation" r:id="rId3" imgW="1117440" imgH="711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285999"/>
          <a:ext cx="4495800" cy="2656029"/>
        </p:xfrm>
        <a:graphic>
          <a:graphicData uri="http://schemas.openxmlformats.org/presentationml/2006/ole">
            <p:oleObj spid="_x0000_s15363" name="Equation" r:id="rId4" imgW="1968480" imgH="12445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5181600"/>
          <a:ext cx="1126067" cy="1066800"/>
        </p:xfrm>
        <a:graphic>
          <a:graphicData uri="http://schemas.openxmlformats.org/presentationml/2006/ole">
            <p:oleObj spid="_x0000_s15364" name="Equation" r:id="rId5" imgW="482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Keserupaan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4963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m x n.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P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A = P B P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Matriks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Transisi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54163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 = [I]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,B</a:t>
            </a:r>
            <a:r>
              <a:rPr kumimoji="0" lang="en-US" sz="3200" b="0" i="0" u="none" strike="noStrike" kern="120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B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V</a:t>
            </a:r>
            <a:r>
              <a:rPr lang="id-ID" dirty="0" smtClean="0"/>
              <a:t>  </a:t>
            </a:r>
            <a:r>
              <a:rPr lang="id-ID" dirty="0"/>
              <a:t>adalah suatu linear pada suatu ruang vektor berdimensi terhingga</a:t>
            </a:r>
            <a:r>
              <a:rPr lang="id-ID" i="1" dirty="0"/>
              <a:t>V</a:t>
            </a:r>
            <a:r>
              <a:rPr lang="id-ID" dirty="0"/>
              <a:t> , dan anggap </a:t>
            </a:r>
            <a:r>
              <a:rPr lang="id-ID" i="1" dirty="0" smtClean="0"/>
              <a:t>B</a:t>
            </a:r>
            <a:r>
              <a:rPr lang="en-US" i="1" baseline="-25000" dirty="0" smtClean="0"/>
              <a:t>1</a:t>
            </a:r>
            <a:r>
              <a:rPr lang="id-ID" i="1" dirty="0" smtClean="0"/>
              <a:t> </a:t>
            </a:r>
            <a:r>
              <a:rPr lang="id-ID" dirty="0"/>
              <a:t>dan</a:t>
            </a:r>
            <a:r>
              <a:rPr lang="id-ID" i="1" dirty="0"/>
              <a:t> </a:t>
            </a:r>
            <a:r>
              <a:rPr lang="id-ID" i="1" dirty="0" smtClean="0"/>
              <a:t>B</a:t>
            </a:r>
            <a:r>
              <a:rPr lang="en-US" i="1" baseline="-25000" dirty="0"/>
              <a:t>2</a:t>
            </a:r>
            <a:r>
              <a:rPr lang="en-US" i="1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basis-basis untuk </a:t>
            </a:r>
            <a:r>
              <a:rPr lang="id-ID" i="1" dirty="0"/>
              <a:t>V</a:t>
            </a:r>
            <a:r>
              <a:rPr lang="id-ID" dirty="0"/>
              <a:t>. </a:t>
            </a:r>
            <a:r>
              <a:rPr lang="id-ID" dirty="0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Dimana </a:t>
            </a:r>
            <a:r>
              <a:rPr lang="id-ID" i="1" dirty="0"/>
              <a:t>P</a:t>
            </a:r>
            <a:r>
              <a:rPr lang="id-ID" dirty="0"/>
              <a:t> adalah matriks transisi </a:t>
            </a:r>
            <a:r>
              <a:rPr lang="id-ID" b="1" dirty="0"/>
              <a:t>dari </a:t>
            </a:r>
            <a:r>
              <a:rPr lang="id-ID" b="1" i="1" dirty="0" smtClean="0"/>
              <a:t>B</a:t>
            </a:r>
            <a:r>
              <a:rPr lang="en-US" b="1" i="1" baseline="-25000" dirty="0" smtClean="0"/>
              <a:t>2</a:t>
            </a:r>
            <a:r>
              <a:rPr lang="id-ID" b="1" dirty="0" smtClean="0"/>
              <a:t> </a:t>
            </a:r>
            <a:r>
              <a:rPr lang="id-ID" b="1" dirty="0"/>
              <a:t>ke </a:t>
            </a:r>
            <a:r>
              <a:rPr lang="id-ID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id-ID" b="1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048000"/>
          <a:ext cx="2740660" cy="660400"/>
        </p:xfrm>
        <a:graphic>
          <a:graphicData uri="http://schemas.openxmlformats.org/presentationml/2006/ole">
            <p:oleObj spid="_x0000_s16386" name="Equation" r:id="rId3" imgW="10540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T:R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latin typeface="Calibri"/>
              </a:rPr>
              <a:t>→</a:t>
            </a:r>
            <a:r>
              <a:rPr lang="en-US" sz="2800" dirty="0" smtClean="0"/>
              <a:t>R</a:t>
            </a:r>
            <a:r>
              <a:rPr lang="en-US" sz="2800" baseline="30000" dirty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T yang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={e</a:t>
            </a:r>
            <a:r>
              <a:rPr lang="en-US" sz="2800" baseline="-25000" dirty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Jika</a:t>
            </a:r>
            <a:r>
              <a:rPr lang="en-US" sz="2800" dirty="0" smtClean="0"/>
              <a:t>                           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T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B</a:t>
            </a:r>
            <a:r>
              <a:rPr lang="en-US" sz="2800" baseline="-25000" dirty="0" smtClean="0"/>
              <a:t>2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44624" y="1403623"/>
          <a:ext cx="2784976" cy="989057"/>
        </p:xfrm>
        <a:graphic>
          <a:graphicData uri="http://schemas.openxmlformats.org/presentationml/2006/ole">
            <p:oleObj spid="_x0000_s17410" name="Equation" r:id="rId3" imgW="135864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3718" y="3644900"/>
          <a:ext cx="1732882" cy="774700"/>
        </p:xfrm>
        <a:graphic>
          <a:graphicData uri="http://schemas.openxmlformats.org/presentationml/2006/ole">
            <p:oleObj spid="_x0000_s17411" name="Equation" r:id="rId4" imgW="10792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Suatu fungsi yang memetakan suatu vektor di ruang vektor </a:t>
            </a:r>
            <a:r>
              <a:rPr lang="id-ID" i="1" dirty="0"/>
              <a:t>V</a:t>
            </a:r>
            <a:r>
              <a:rPr lang="id-ID" dirty="0"/>
              <a:t> ke ruang </a:t>
            </a:r>
            <a:r>
              <a:rPr lang="id-ID" dirty="0" smtClean="0"/>
              <a:t>vektor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(dituliskan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disebut 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ransformasi linear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bila berlaku 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2659380"/>
          <a:ext cx="1828800" cy="474134"/>
        </p:xfrm>
        <a:graphic>
          <a:graphicData uri="http://schemas.openxmlformats.org/presentationml/2006/ole">
            <p:oleObj spid="_x0000_s1026" name="Equation" r:id="rId3" imgW="6858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733800"/>
          <a:ext cx="4765040" cy="1701800"/>
        </p:xfrm>
        <a:graphic>
          <a:graphicData uri="http://schemas.openxmlformats.org/presentationml/2006/ole">
            <p:oleObj spid="_x0000_s1027" name="Equation" r:id="rId4" imgW="1422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smtClean="0"/>
              <a:t>W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id-ID" b="1" i="1" dirty="0"/>
              <a:t>operator linear</a:t>
            </a:r>
            <a:r>
              <a:rPr lang="id-ID" dirty="0"/>
              <a:t> pada </a:t>
            </a:r>
            <a:r>
              <a:rPr lang="id-ID" i="1" dirty="0"/>
              <a:t>V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42000" y="1600200"/>
          <a:ext cx="1727200" cy="474663"/>
        </p:xfrm>
        <a:graphic>
          <a:graphicData uri="http://schemas.openxmlformats.org/presentationml/2006/ole">
            <p:oleObj spid="_x0000_s2050" name="Equation" r:id="rId3" imgW="64764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33400" y="3379788"/>
          <a:ext cx="7693025" cy="2563812"/>
        </p:xfrm>
        <a:graphic>
          <a:graphicData uri="http://schemas.openxmlformats.org/presentationml/2006/ole">
            <p:oleObj spid="_x0000_s2057" name="Equation" r:id="rId4" imgW="26668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63875" y="1630363"/>
          <a:ext cx="1965325" cy="576262"/>
        </p:xfrm>
        <a:graphic>
          <a:graphicData uri="http://schemas.openxmlformats.org/presentationml/2006/ole">
            <p:oleObj spid="_x0000_s4098" name="Equation" r:id="rId3" imgW="73656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27750" y="1555750"/>
          <a:ext cx="1720850" cy="654050"/>
        </p:xfrm>
        <a:graphic>
          <a:graphicData uri="http://schemas.openxmlformats.org/presentationml/2006/ole">
            <p:oleObj spid="_x0000_s4099" name="Equation" r:id="rId4" imgW="634680" imgH="241200" progId="Equation.3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id-ID" dirty="0"/>
              <a:t>disebut</a:t>
            </a:r>
            <a:r>
              <a:rPr lang="id-ID" i="1" dirty="0"/>
              <a:t> </a:t>
            </a:r>
            <a:r>
              <a:rPr lang="id-ID" b="1" i="1" dirty="0"/>
              <a:t>transformasi matriks</a:t>
            </a:r>
            <a:r>
              <a:rPr lang="id-ID" dirty="0"/>
              <a:t>, sedangkan </a:t>
            </a:r>
            <a:r>
              <a:rPr lang="id-ID" i="1" dirty="0"/>
              <a:t>A</a:t>
            </a:r>
            <a:r>
              <a:rPr lang="id-ID" dirty="0"/>
              <a:t> disebut </a:t>
            </a:r>
            <a:r>
              <a:rPr lang="id-ID" b="1" dirty="0"/>
              <a:t>matriks transformasi</a:t>
            </a:r>
            <a:r>
              <a:rPr lang="id-ID" dirty="0"/>
              <a:t>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4525" y="3962400"/>
          <a:ext cx="7127875" cy="2006600"/>
        </p:xfrm>
        <a:graphic>
          <a:graphicData uri="http://schemas.openxmlformats.org/presentationml/2006/ole">
            <p:oleObj spid="_x0000_s4102" name="Equation" r:id="rId5" imgW="34290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matriks</a:t>
            </a:r>
            <a:r>
              <a:rPr lang="en-US" dirty="0" smtClean="0"/>
              <a:t> A)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linier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42975" y="2667000"/>
          <a:ext cx="4970463" cy="3890963"/>
        </p:xfrm>
        <a:graphic>
          <a:graphicData uri="http://schemas.openxmlformats.org/presentationml/2006/ole">
            <p:oleObj spid="_x0000_s10242" name="Equation" r:id="rId3" imgW="215892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transformasi</a:t>
            </a:r>
            <a:r>
              <a:rPr lang="en-US" b="1" i="1" dirty="0" smtClean="0"/>
              <a:t> nol.</a:t>
            </a:r>
            <a:endParaRPr lang="en-US" dirty="0" smtClean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048000" y="1651953"/>
          <a:ext cx="1828800" cy="474662"/>
        </p:xfrm>
        <a:graphic>
          <a:graphicData uri="http://schemas.openxmlformats.org/presentationml/2006/ole">
            <p:oleObj spid="_x0000_s3080" name="Equation" r:id="rId3" imgW="68580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056313" y="1555750"/>
          <a:ext cx="1411287" cy="654050"/>
        </p:xfrm>
        <a:graphic>
          <a:graphicData uri="http://schemas.openxmlformats.org/presentationml/2006/ole">
            <p:oleObj spid="_x0000_s3081" name="Equation" r:id="rId4" imgW="520560" imgH="24120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6096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Operator Identitas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10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Transformasi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 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 identitas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pada </a:t>
            </a:r>
            <a:r>
              <a:rPr kumimoji="0" lang="id-ID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048000" y="3887788"/>
          <a:ext cx="1660525" cy="474662"/>
        </p:xfrm>
        <a:graphic>
          <a:graphicData uri="http://schemas.openxmlformats.org/presentationml/2006/ole">
            <p:oleObj spid="_x0000_s3082" name="Equation" r:id="rId5" imgW="622080" imgH="177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115050" y="3765550"/>
          <a:ext cx="1376363" cy="654050"/>
        </p:xfrm>
        <a:graphic>
          <a:graphicData uri="http://schemas.openxmlformats.org/presentationml/2006/ole">
            <p:oleObj spid="_x0000_s3083" name="Equation" r:id="rId6" imgW="507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: </a:t>
            </a:r>
            <a:r>
              <a:rPr lang="en-US" i="1" dirty="0" smtClean="0"/>
              <a:t>V</a:t>
            </a:r>
            <a:r>
              <a:rPr lang="en-US" i="1" dirty="0" smtClean="0">
                <a:latin typeface="Calibri"/>
              </a:rPr>
              <a:t>→ 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sebuah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</a:t>
            </a:r>
            <a:r>
              <a:rPr lang="en-US" dirty="0" err="1" smtClean="0">
                <a:latin typeface="Calibri"/>
              </a:rPr>
              <a:t>maka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819400"/>
          <a:ext cx="4235450" cy="2209800"/>
        </p:xfrm>
        <a:graphic>
          <a:graphicData uri="http://schemas.openxmlformats.org/presentationml/2006/ole">
            <p:oleObj spid="_x0000_s6147" name="Equation" r:id="rId3" imgW="146016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dirty="0" err="1" smtClean="0"/>
              <a:t>dan</a:t>
            </a:r>
            <a:r>
              <a:rPr lang="en-US" dirty="0" smtClean="0"/>
              <a:t>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id-ID" dirty="0"/>
              <a:t>Diketahui transformasi linear </a:t>
            </a:r>
            <a:r>
              <a:rPr lang="en-US" i="1" dirty="0" smtClean="0"/>
              <a:t>T</a:t>
            </a:r>
            <a:r>
              <a:rPr lang="en-US" dirty="0" smtClean="0"/>
              <a:t>: </a:t>
            </a:r>
            <a:r>
              <a:rPr lang="en-US" i="1" dirty="0" smtClean="0"/>
              <a:t>V</a:t>
            </a:r>
            <a:r>
              <a:rPr lang="en-US" i="1" dirty="0"/>
              <a:t>→W </a:t>
            </a:r>
            <a:r>
              <a:rPr lang="id-ID" dirty="0" smtClean="0"/>
              <a:t>denga</a:t>
            </a:r>
            <a:r>
              <a:rPr lang="en-US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Kernel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ker</a:t>
            </a:r>
            <a:r>
              <a:rPr lang="en-US" dirty="0" smtClean="0"/>
              <a:t>(T),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Range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(T), </a:t>
            </a:r>
            <a:r>
              <a:rPr lang="en-US" dirty="0" err="1" smtClean="0"/>
              <a:t>didefinisikan</a:t>
            </a:r>
            <a:r>
              <a:rPr lang="en-US" dirty="0"/>
              <a:t>	</a:t>
            </a:r>
            <a:r>
              <a:rPr lang="en-US" dirty="0" smtClean="0"/>
              <a:t>                 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2743200"/>
          <a:ext cx="3181350" cy="652585"/>
        </p:xfrm>
        <a:graphic>
          <a:graphicData uri="http://schemas.openxmlformats.org/presentationml/2006/ole">
            <p:oleObj spid="_x0000_s7178" name="Equation" r:id="rId3" imgW="1485720" imgH="30456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066800" y="3962400"/>
          <a:ext cx="2819400" cy="719847"/>
        </p:xfrm>
        <a:graphic>
          <a:graphicData uri="http://schemas.openxmlformats.org/presentationml/2006/ole">
            <p:oleObj spid="_x0000_s7179" name="Equation" r:id="rId4" imgW="119376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Dimensi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ker</a:t>
            </a:r>
            <a:r>
              <a:rPr lang="en-US" dirty="0" smtClean="0">
                <a:latin typeface="Calibri"/>
              </a:rPr>
              <a:t>(T) </a:t>
            </a:r>
            <a:r>
              <a:rPr lang="en-US" dirty="0" err="1" smtClean="0">
                <a:latin typeface="Calibri"/>
              </a:rPr>
              <a:t>disebut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nulitas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T, </a:t>
            </a:r>
            <a:r>
              <a:rPr lang="en-US" dirty="0" err="1" smtClean="0">
                <a:latin typeface="Calibri"/>
              </a:rPr>
              <a:t>dinotasikan</a:t>
            </a:r>
            <a:r>
              <a:rPr lang="en-US" dirty="0" smtClean="0">
                <a:latin typeface="Calibri"/>
              </a:rPr>
              <a:t> null(T).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Dimensi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im</a:t>
            </a:r>
            <a:r>
              <a:rPr lang="en-US" dirty="0" smtClean="0">
                <a:latin typeface="Calibri"/>
              </a:rPr>
              <a:t>(T) </a:t>
            </a:r>
            <a:r>
              <a:rPr lang="en-US" dirty="0" err="1" smtClean="0">
                <a:latin typeface="Calibri"/>
              </a:rPr>
              <a:t>disebut</a:t>
            </a:r>
            <a:r>
              <a:rPr lang="en-US" dirty="0" smtClean="0">
                <a:latin typeface="Calibri"/>
              </a:rPr>
              <a:t> rank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T, </a:t>
            </a:r>
            <a:r>
              <a:rPr lang="en-US" dirty="0" err="1" smtClean="0">
                <a:latin typeface="Calibri"/>
              </a:rPr>
              <a:t>dinotasikan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rk</a:t>
            </a:r>
            <a:r>
              <a:rPr lang="en-US" dirty="0" smtClean="0">
                <a:latin typeface="Calibri"/>
              </a:rPr>
              <a:t> (T).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442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TRANSFORMASI LINIER</vt:lpstr>
      <vt:lpstr>DEFINISI</vt:lpstr>
      <vt:lpstr>Operasi linier</vt:lpstr>
      <vt:lpstr>Transformasi Matriks</vt:lpstr>
      <vt:lpstr>Contoh</vt:lpstr>
      <vt:lpstr>Transformasi nol</vt:lpstr>
      <vt:lpstr>Teorema 1</vt:lpstr>
      <vt:lpstr>Kernel dan Range</vt:lpstr>
      <vt:lpstr>Dimensi</vt:lpstr>
      <vt:lpstr>Teorema</vt:lpstr>
      <vt:lpstr>Contoh</vt:lpstr>
      <vt:lpstr>Matriks Transformasi</vt:lpstr>
      <vt:lpstr>Tentukan [T]B,C</vt:lpstr>
      <vt:lpstr>Tentukan [T]B,C</vt:lpstr>
      <vt:lpstr>Teorema 3</vt:lpstr>
      <vt:lpstr>Contoh</vt:lpstr>
      <vt:lpstr>Definisi Keserupaan</vt:lpstr>
      <vt:lpstr>Teorema 4</vt:lpstr>
      <vt:lpstr>Contoh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TRANSFORMASI LINIER</dc:title>
  <dc:creator>Valued Acer Customer</dc:creator>
  <cp:lastModifiedBy>Valued Acer Customer</cp:lastModifiedBy>
  <cp:revision>40</cp:revision>
  <dcterms:created xsi:type="dcterms:W3CDTF">2013-11-24T12:24:48Z</dcterms:created>
  <dcterms:modified xsi:type="dcterms:W3CDTF">2013-12-04T07:07:20Z</dcterms:modified>
</cp:coreProperties>
</file>