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9715E-3285-4CC4-9CBC-86D31D5E921F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6FE04-94A9-4D93-9E0D-0F9AF47B7E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86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CC378BB4-D605-4789-9551-B6A79326B5B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5D48B8B4-FE98-4EB3-A37F-C2337322FA27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3C8C5B8-C2F0-4732-9450-39A863F9059C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22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9F56B1B7-C429-41A6-BF9B-5B5585C812D9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B66B748B-70AE-425C-9284-83A3EFEB72B2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B16BC02-1D3D-446E-A25E-19EAD9070E73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6562FB2-EC56-4272-81C3-2D460433D2A5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406B7A21-FDBD-4292-82EA-DF92869D9460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277CFCFB-DD50-4161-8760-430217557989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C07ECACB-16E2-44F0-96F7-2381FFCA70A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36B806DB-A2C5-440F-9E40-1FA9DAC8BB2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66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98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40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F4AF-0639-499A-BD54-1F89F13E1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9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879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539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9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38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59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80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05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D83A-B34B-43B8-9EA2-2A0D21C553E1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17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340768"/>
            <a:ext cx="8229600" cy="2362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FFCC00"/>
                </a:solidFill>
                <a:latin typeface="Franklin Gothic Heavy" pitchFamily="32" charset="0"/>
              </a:rPr>
              <a:t>GERAK VERTIKAL</a:t>
            </a:r>
            <a:br>
              <a:rPr lang="en-US" dirty="0" smtClean="0">
                <a:solidFill>
                  <a:srgbClr val="FFCC00"/>
                </a:solidFill>
                <a:latin typeface="Franklin Gothic Heavy" pitchFamily="32" charset="0"/>
              </a:rPr>
            </a:br>
            <a:endParaRPr lang="en-US" dirty="0" smtClean="0">
              <a:solidFill>
                <a:srgbClr val="FFCC00"/>
              </a:solidFill>
              <a:latin typeface="Franklin Gothic Heavy" pitchFamily="32" charset="0"/>
            </a:endParaRPr>
          </a:p>
        </p:txBody>
      </p:sp>
      <p:sp>
        <p:nvSpPr>
          <p:cNvPr id="19459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47320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JATUH BEBAS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24400" y="1371600"/>
            <a:ext cx="4038600" cy="4495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DASAR TEORI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Gerak jatuh bebas dapat terjadi jika benda dijatuhkan dari ketinggian tertentu tanpa kecepatan awal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Rumus penting: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a) v</a:t>
            </a:r>
            <a:r>
              <a:rPr lang="en-US" sz="2400" b="1" baseline="-25000" smtClean="0"/>
              <a:t>t</a:t>
            </a:r>
            <a:r>
              <a:rPr lang="en-US" sz="2400" b="1" smtClean="0"/>
              <a:t>= gt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b) h</a:t>
            </a:r>
            <a:r>
              <a:rPr lang="en-US" sz="2400" b="1" baseline="-25000" smtClean="0"/>
              <a:t>t</a:t>
            </a:r>
            <a:r>
              <a:rPr lang="en-US" sz="2400" b="1" smtClean="0"/>
              <a:t>=</a:t>
            </a:r>
            <a:r>
              <a:rPr lang="en-US" sz="2400" b="1" smtClean="0">
                <a:cs typeface="Times New Roman" pitchFamily="16" charset="0"/>
              </a:rPr>
              <a:t>½ </a:t>
            </a:r>
            <a:r>
              <a:rPr lang="en-US" sz="2400" b="1" smtClean="0"/>
              <a:t>gt</a:t>
            </a:r>
            <a:r>
              <a:rPr lang="en-US" sz="2400" b="1" baseline="30000" smtClean="0"/>
              <a:t>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c) v</a:t>
            </a:r>
            <a:r>
              <a:rPr lang="en-US" sz="2400" b="1" baseline="-25000" smtClean="0"/>
              <a:t>t</a:t>
            </a:r>
            <a:r>
              <a:rPr lang="en-US" sz="2400" b="1" baseline="30000" smtClean="0"/>
              <a:t>2</a:t>
            </a:r>
            <a:r>
              <a:rPr lang="en-US" sz="2400" b="1" smtClean="0"/>
              <a:t>= 2gh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</p:txBody>
      </p:sp>
      <p:sp>
        <p:nvSpPr>
          <p:cNvPr id="30724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5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0888"/>
            <a:ext cx="2609850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828800" y="1905000"/>
            <a:ext cx="228600" cy="2286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286000" y="1752600"/>
            <a:ext cx="762000" cy="4064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V</a:t>
            </a:r>
            <a:r>
              <a:rPr lang="en-US" baseline="-25000">
                <a:solidFill>
                  <a:srgbClr val="FFFFFF"/>
                </a:solidFill>
                <a:latin typeface="Garamond" pitchFamily="16" charset="0"/>
              </a:rPr>
              <a:t>o</a:t>
            </a:r>
            <a:r>
              <a:rPr lang="en-US">
                <a:solidFill>
                  <a:srgbClr val="FFFFFF"/>
                </a:solidFill>
                <a:latin typeface="Garamond" pitchFamily="16" charset="0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398579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smtClean="0"/>
              <a:t>CONTOH 3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err="1" smtClean="0"/>
              <a:t>Sebuah</a:t>
            </a:r>
            <a:r>
              <a:rPr lang="en-US" sz="2800" b="1" dirty="0" smtClean="0"/>
              <a:t> bola basket </a:t>
            </a:r>
            <a:r>
              <a:rPr lang="en-US" sz="2800" b="1" dirty="0" err="1" smtClean="0"/>
              <a:t>dijatuhkan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ketinggian</a:t>
            </a:r>
            <a:r>
              <a:rPr lang="en-US" sz="2800" b="1" dirty="0" smtClean="0"/>
              <a:t> 20 meter </a:t>
            </a:r>
            <a:r>
              <a:rPr lang="en-US" sz="2800" b="1" dirty="0" err="1" smtClean="0"/>
              <a:t>tanpa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kecepatan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Hitunglah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sampai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tanah</a:t>
            </a:r>
            <a:r>
              <a:rPr lang="en-US" sz="2800" b="1" dirty="0" smtClean="0"/>
              <a:t>!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Penyelesaian</a:t>
            </a:r>
            <a:r>
              <a:rPr lang="en-US" sz="2800" b="1" dirty="0" smtClean="0"/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smtClean="0"/>
              <a:t>	</a:t>
            </a:r>
            <a:endParaRPr lang="en-US" sz="2800" b="1" baseline="30000" dirty="0" smtClean="0"/>
          </a:p>
        </p:txBody>
      </p:sp>
      <p:sp>
        <p:nvSpPr>
          <p:cNvPr id="3379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999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8975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smtClean="0"/>
              <a:t>GERAK VERTIKAL</a:t>
            </a:r>
          </a:p>
        </p:txBody>
      </p:sp>
      <p:sp>
        <p:nvSpPr>
          <p:cNvPr id="2355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52600" y="1905000"/>
            <a:ext cx="5334000" cy="9144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KE ATAS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52600" y="4343400"/>
            <a:ext cx="5257800" cy="6858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JATUH BEBAS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77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752600" y="3200400"/>
            <a:ext cx="5257800" cy="7620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KE BAWAH</a:t>
            </a:r>
          </a:p>
        </p:txBody>
      </p:sp>
    </p:spTree>
    <p:extLst>
      <p:ext uri="{BB962C8B-B14F-4D97-AF65-F5344CB8AC3E}">
        <p14:creationId xmlns:p14="http://schemas.microsoft.com/office/powerpoint/2010/main" val="1076769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9600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GERAK VERTIKAL KE ATAS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24400" y="1219200"/>
            <a:ext cx="3962400" cy="4876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DASAR TEORI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Agar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id-ID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id-ID" sz="2800" dirty="0"/>
              <a:t> </a:t>
            </a:r>
            <a:r>
              <a:rPr lang="id-ID" sz="2800" dirty="0" smtClean="0"/>
              <a:t>kec awal dan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di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puncak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id-ID" sz="2800" dirty="0"/>
              <a:t> </a:t>
            </a:r>
            <a:r>
              <a:rPr lang="id-ID" sz="2800" dirty="0" smtClean="0"/>
              <a:t>= 0</a:t>
            </a:r>
            <a:endParaRPr lang="en-US" sz="28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err="1" smtClean="0"/>
              <a:t>Rumus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a)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o</a:t>
            </a:r>
            <a:r>
              <a:rPr lang="en-US" sz="2800" dirty="0" err="1" smtClean="0"/>
              <a:t>-gt</a:t>
            </a:r>
            <a:endParaRPr lang="en-US" sz="28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b)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=v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t-</a:t>
            </a:r>
            <a:r>
              <a:rPr lang="en-US" sz="2800" dirty="0" smtClean="0">
                <a:cs typeface="Times New Roman" pitchFamily="16" charset="0"/>
              </a:rPr>
              <a:t>½ </a:t>
            </a:r>
            <a:r>
              <a:rPr lang="en-US" sz="2800" dirty="0" smtClean="0"/>
              <a:t>gt</a:t>
            </a:r>
            <a:r>
              <a:rPr lang="en-US" sz="2800" baseline="30000" dirty="0" smtClean="0"/>
              <a:t>2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c) v</a:t>
            </a:r>
            <a:r>
              <a:rPr lang="en-US" sz="2800" baseline="-25000" dirty="0" smtClean="0"/>
              <a:t>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=v</a:t>
            </a:r>
            <a:r>
              <a:rPr lang="en-US" sz="2800" baseline="-25000" dirty="0" smtClean="0"/>
              <a:t>o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-2gh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800" dirty="0" smtClean="0"/>
          </a:p>
        </p:txBody>
      </p:sp>
      <p:sp>
        <p:nvSpPr>
          <p:cNvPr id="2355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143000" y="1600200"/>
            <a:ext cx="2362200" cy="4648200"/>
          </a:xfrm>
          <a:prstGeom prst="rect">
            <a:avLst/>
          </a:prstGeom>
          <a:solidFill>
            <a:schemeClr val="tx1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2355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4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2057400" y="5562600"/>
            <a:ext cx="989013" cy="989013"/>
            <a:chOff x="1296" y="3504"/>
            <a:chExt cx="623" cy="623"/>
          </a:xfrm>
        </p:grpSpPr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1466" y="3744"/>
              <a:ext cx="1" cy="384"/>
            </a:xfrm>
            <a:prstGeom prst="line">
              <a:avLst/>
            </a:prstGeom>
            <a:noFill/>
            <a:ln w="9360">
              <a:solidFill>
                <a:srgbClr val="E5E5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3562" name="Group 9"/>
            <p:cNvGrpSpPr>
              <a:grpSpLocks/>
            </p:cNvGrpSpPr>
            <p:nvPr/>
          </p:nvGrpSpPr>
          <p:grpSpPr bwMode="auto">
            <a:xfrm>
              <a:off x="1296" y="3504"/>
              <a:ext cx="623" cy="431"/>
              <a:chOff x="1296" y="3504"/>
              <a:chExt cx="623" cy="431"/>
            </a:xfrm>
          </p:grpSpPr>
          <p:sp>
            <p:nvSpPr>
              <p:cNvPr id="23563" name="Oval 10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84"/>
              </a:xfrm>
              <a:prstGeom prst="ellipse">
                <a:avLst/>
              </a:prstGeom>
              <a:solidFill>
                <a:srgbClr val="0099CC"/>
              </a:solidFill>
              <a:ln w="9360">
                <a:solidFill>
                  <a:srgbClr val="00051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3564" name="Line 11"/>
              <p:cNvSpPr>
                <a:spLocks noChangeShapeType="1"/>
              </p:cNvSpPr>
              <p:nvPr/>
            </p:nvSpPr>
            <p:spPr bwMode="auto">
              <a:xfrm flipV="1">
                <a:off x="1728" y="3551"/>
                <a:ext cx="1" cy="386"/>
              </a:xfrm>
              <a:prstGeom prst="line">
                <a:avLst/>
              </a:prstGeom>
              <a:noFill/>
              <a:ln w="38160">
                <a:solidFill>
                  <a:srgbClr val="FFFF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5" name="Text Box 12"/>
              <p:cNvSpPr txBox="1">
                <a:spLocks noChangeArrowheads="1"/>
              </p:cNvSpPr>
              <p:nvPr/>
            </p:nvSpPr>
            <p:spPr bwMode="auto">
              <a:xfrm>
                <a:off x="1728" y="3504"/>
                <a:ext cx="19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9pPr>
              </a:lstStyle>
              <a:p>
                <a:pPr>
                  <a:spcBef>
                    <a:spcPts val="1125"/>
                  </a:spcBef>
                </a:pPr>
                <a:r>
                  <a:rPr lang="en-US" b="1">
                    <a:solidFill>
                      <a:srgbClr val="FFFFFF"/>
                    </a:solidFill>
                    <a:latin typeface="Garamond" pitchFamily="16" charset="0"/>
                  </a:rPr>
                  <a:t>V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9466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579" name="AutoShape 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762000" y="457200"/>
            <a:ext cx="7391400" cy="4495800"/>
          </a:xfrm>
          <a:prstGeom prst="roundRect">
            <a:avLst>
              <a:gd name="adj" fmla="val 16667"/>
            </a:avLst>
          </a:prstGeom>
          <a:solidFill>
            <a:srgbClr val="F8A5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Keterangan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rumus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awal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(m/s)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8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 (m/s)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 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waktu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benda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bergerak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gravitasi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(m/s2)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panjang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lintasan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benda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bergerak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(m)</a:t>
            </a:r>
          </a:p>
        </p:txBody>
      </p:sp>
    </p:spTree>
    <p:extLst>
      <p:ext uri="{BB962C8B-B14F-4D97-AF65-F5344CB8AC3E}">
        <p14:creationId xmlns:p14="http://schemas.microsoft.com/office/powerpoint/2010/main" val="3636647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CONTOH 1</a:t>
            </a:r>
          </a:p>
        </p:txBody>
      </p:sp>
      <p:sp>
        <p:nvSpPr>
          <p:cNvPr id="25603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D5B7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4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D5B7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8001000" cy="245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algn="just">
              <a:spcBef>
                <a:spcPts val="1250"/>
              </a:spcBef>
              <a:buClr>
                <a:srgbClr val="2F1311"/>
              </a:buClr>
              <a:buFont typeface="Times New Roman" pitchFamily="16" charset="0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bola </a:t>
            </a:r>
            <a:r>
              <a:rPr lang="en-US" sz="2800" dirty="0" err="1">
                <a:solidFill>
                  <a:schemeClr val="tx1"/>
                </a:solidFill>
              </a:rPr>
              <a:t>dilempar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kecepatan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awal</a:t>
            </a:r>
            <a:r>
              <a:rPr lang="en-US" sz="2800" dirty="0">
                <a:solidFill>
                  <a:schemeClr val="tx1"/>
                </a:solidFill>
              </a:rPr>
              <a:t> 20 m/s, </a:t>
            </a:r>
            <a:r>
              <a:rPr lang="en-US" sz="2800" dirty="0" err="1">
                <a:solidFill>
                  <a:schemeClr val="tx1"/>
                </a:solidFill>
              </a:rPr>
              <a:t>ketinggian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maksimum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dicapai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id-ID" sz="2800" dirty="0" smtClean="0">
                <a:solidFill>
                  <a:schemeClr val="tx1"/>
                </a:solidFill>
              </a:rPr>
              <a:t> ?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125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1814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LATIHAN 1</a:t>
            </a: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143000" y="1828800"/>
            <a:ext cx="7467600" cy="3886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71600" y="2132856"/>
            <a:ext cx="7010400" cy="32774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marL="0" indent="0">
              <a:spcBef>
                <a:spcPts val="1250"/>
              </a:spcBef>
              <a:buClr>
                <a:srgbClr val="FFFFFF"/>
              </a:buClr>
            </a:pPr>
            <a:r>
              <a:rPr lang="id-ID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bola </a:t>
            </a:r>
            <a:r>
              <a:rPr lang="en-US" sz="2000" dirty="0" err="1">
                <a:solidFill>
                  <a:schemeClr val="tx1"/>
                </a:solidFill>
              </a:rPr>
              <a:t>dilempar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 20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m/s</a:t>
            </a:r>
            <a:r>
              <a:rPr lang="en-US" sz="2000" dirty="0">
                <a:solidFill>
                  <a:schemeClr val="tx1"/>
                </a:solidFill>
              </a:rPr>
              <a:t>, 	</a:t>
            </a:r>
            <a:r>
              <a:rPr lang="en-US" sz="2000" dirty="0" err="1">
                <a:solidFill>
                  <a:schemeClr val="tx1"/>
                </a:solidFill>
              </a:rPr>
              <a:t>Maka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waktu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… </a:t>
            </a:r>
            <a:r>
              <a:rPr lang="en-US" sz="2000" dirty="0" err="1">
                <a:solidFill>
                  <a:schemeClr val="tx1"/>
                </a:solidFill>
              </a:rPr>
              <a:t>sekon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2. Benda </a:t>
            </a:r>
            <a:r>
              <a:rPr lang="en-US" sz="2000" dirty="0" err="1">
                <a:solidFill>
                  <a:schemeClr val="tx1"/>
                </a:solidFill>
              </a:rPr>
              <a:t>dilempar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sehingga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maksimum</a:t>
            </a:r>
            <a:r>
              <a:rPr lang="en-US" sz="2000" dirty="0">
                <a:solidFill>
                  <a:schemeClr val="tx1"/>
                </a:solidFill>
              </a:rPr>
              <a:t> 80 m. </a:t>
            </a:r>
            <a:r>
              <a:rPr lang="en-US" sz="2000" dirty="0" err="1">
                <a:solidFill>
                  <a:schemeClr val="tx1"/>
                </a:solidFill>
              </a:rPr>
              <a:t>Besarnya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… m/s.</a:t>
            </a:r>
          </a:p>
          <a:p>
            <a:pPr>
              <a:spcBef>
                <a:spcPts val="1125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>
              <a:buClrTx/>
              <a:buSzTx/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77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VERTIKAL KEBAWAH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64125" y="1905000"/>
            <a:ext cx="3781425" cy="41910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DASAR TEORI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Gerak vertikal ke bawah terjadi jika sebuah benda dari ketinggian tertentu dilepas dengan kecepatan awal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Rumus penting: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a) V</a:t>
            </a:r>
            <a:r>
              <a:rPr lang="en-US" sz="2400" b="1" baseline="-25000" smtClean="0"/>
              <a:t>t</a:t>
            </a:r>
            <a:r>
              <a:rPr lang="en-US" sz="2400" b="1" smtClean="0"/>
              <a:t>=v</a:t>
            </a:r>
            <a:r>
              <a:rPr lang="en-US" sz="2400" b="1" baseline="-25000" smtClean="0"/>
              <a:t>o</a:t>
            </a:r>
            <a:r>
              <a:rPr lang="en-US" sz="2400" b="1" smtClean="0"/>
              <a:t>+gt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b) h</a:t>
            </a:r>
            <a:r>
              <a:rPr lang="en-US" sz="2400" b="1" baseline="-25000" smtClean="0"/>
              <a:t>t</a:t>
            </a:r>
            <a:r>
              <a:rPr lang="en-US" sz="2400" b="1" smtClean="0"/>
              <a:t>=v</a:t>
            </a:r>
            <a:r>
              <a:rPr lang="en-US" sz="2400" b="1" baseline="-25000" smtClean="0"/>
              <a:t>o </a:t>
            </a:r>
            <a:r>
              <a:rPr lang="en-US" sz="2400" b="1" smtClean="0"/>
              <a:t>t+</a:t>
            </a:r>
            <a:r>
              <a:rPr lang="en-US" sz="2400" b="1" smtClean="0">
                <a:cs typeface="Times New Roman" pitchFamily="16" charset="0"/>
              </a:rPr>
              <a:t>½ </a:t>
            </a:r>
            <a:r>
              <a:rPr lang="en-US" sz="2400" b="1" smtClean="0"/>
              <a:t>gt</a:t>
            </a:r>
            <a:r>
              <a:rPr lang="en-US" sz="2400" b="1" baseline="30000" smtClean="0"/>
              <a:t>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c) v</a:t>
            </a:r>
            <a:r>
              <a:rPr lang="en-US" sz="2400" b="1" baseline="-25000" smtClean="0"/>
              <a:t>t</a:t>
            </a:r>
            <a:r>
              <a:rPr lang="en-US" sz="2400" b="1" baseline="30000" smtClean="0"/>
              <a:t>2</a:t>
            </a:r>
            <a:r>
              <a:rPr lang="en-US" sz="2400" b="1" smtClean="0"/>
              <a:t>= v</a:t>
            </a:r>
            <a:r>
              <a:rPr lang="en-US" sz="2400" b="1" baseline="-25000" smtClean="0"/>
              <a:t>o</a:t>
            </a:r>
            <a:r>
              <a:rPr lang="en-US" sz="2400" b="1" baseline="30000" smtClean="0"/>
              <a:t>2</a:t>
            </a:r>
            <a:r>
              <a:rPr lang="en-US" sz="2400" b="1" smtClean="0"/>
              <a:t>+2gh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Keterangan: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</p:txBody>
      </p:sp>
      <p:sp>
        <p:nvSpPr>
          <p:cNvPr id="27652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57200" y="1676400"/>
            <a:ext cx="3124200" cy="4419600"/>
          </a:xfrm>
          <a:prstGeom prst="rect">
            <a:avLst/>
          </a:prstGeom>
          <a:solidFill>
            <a:schemeClr val="tx1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1336675" y="1981200"/>
            <a:ext cx="1481138" cy="1204913"/>
            <a:chOff x="842" y="1248"/>
            <a:chExt cx="933" cy="759"/>
          </a:xfrm>
        </p:grpSpPr>
        <p:grpSp>
          <p:nvGrpSpPr>
            <p:cNvPr id="27656" name="Group 7"/>
            <p:cNvGrpSpPr>
              <a:grpSpLocks/>
            </p:cNvGrpSpPr>
            <p:nvPr/>
          </p:nvGrpSpPr>
          <p:grpSpPr bwMode="auto">
            <a:xfrm>
              <a:off x="842" y="1248"/>
              <a:ext cx="431" cy="615"/>
              <a:chOff x="842" y="1248"/>
              <a:chExt cx="431" cy="615"/>
            </a:xfrm>
          </p:grpSpPr>
          <p:grpSp>
            <p:nvGrpSpPr>
              <p:cNvPr id="27659" name="Group 8"/>
              <p:cNvGrpSpPr>
                <a:grpSpLocks/>
              </p:cNvGrpSpPr>
              <p:nvPr/>
            </p:nvGrpSpPr>
            <p:grpSpPr bwMode="auto">
              <a:xfrm>
                <a:off x="842" y="1248"/>
                <a:ext cx="431" cy="527"/>
                <a:chOff x="842" y="1248"/>
                <a:chExt cx="431" cy="527"/>
              </a:xfrm>
            </p:grpSpPr>
            <p:sp>
              <p:nvSpPr>
                <p:cNvPr id="27661" name="AutoShape 9"/>
                <p:cNvSpPr>
                  <a:spLocks noChangeArrowheads="1"/>
                </p:cNvSpPr>
                <p:nvPr/>
              </p:nvSpPr>
              <p:spPr bwMode="auto">
                <a:xfrm>
                  <a:off x="842" y="1248"/>
                  <a:ext cx="432" cy="336"/>
                </a:xfrm>
                <a:prstGeom prst="octagon">
                  <a:avLst>
                    <a:gd name="adj" fmla="val 23148"/>
                  </a:avLst>
                </a:prstGeom>
                <a:solidFill>
                  <a:srgbClr val="99CC00"/>
                </a:solidFill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7662" name="Line 10"/>
                <p:cNvSpPr>
                  <a:spLocks noChangeShapeType="1"/>
                </p:cNvSpPr>
                <p:nvPr/>
              </p:nvSpPr>
              <p:spPr bwMode="auto">
                <a:xfrm>
                  <a:off x="1056" y="1392"/>
                  <a:ext cx="1" cy="384"/>
                </a:xfrm>
                <a:prstGeom prst="line">
                  <a:avLst/>
                </a:prstGeom>
                <a:noFill/>
                <a:ln w="9360">
                  <a:solidFill>
                    <a:srgbClr val="FFFFFF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7660" name="Text Box 11"/>
              <p:cNvSpPr txBox="1">
                <a:spLocks noChangeArrowheads="1"/>
              </p:cNvSpPr>
              <p:nvPr/>
            </p:nvSpPr>
            <p:spPr bwMode="auto">
              <a:xfrm>
                <a:off x="1056" y="1632"/>
                <a:ext cx="19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9pPr>
              </a:lstStyle>
              <a:p>
                <a:pPr>
                  <a:spcBef>
                    <a:spcPts val="1125"/>
                  </a:spcBef>
                </a:pPr>
                <a:r>
                  <a:rPr lang="en-US">
                    <a:solidFill>
                      <a:srgbClr val="FFFFFF"/>
                    </a:solidFill>
                    <a:latin typeface="Garamond" pitchFamily="16" charset="0"/>
                  </a:rPr>
                  <a:t>g</a:t>
                </a:r>
              </a:p>
            </p:txBody>
          </p:sp>
        </p:grpSp>
        <p:sp>
          <p:nvSpPr>
            <p:cNvPr id="27657" name="Line 12"/>
            <p:cNvSpPr>
              <a:spLocks noChangeShapeType="1"/>
            </p:cNvSpPr>
            <p:nvPr/>
          </p:nvSpPr>
          <p:spPr bwMode="auto">
            <a:xfrm>
              <a:off x="1536" y="1440"/>
              <a:ext cx="1" cy="480"/>
            </a:xfrm>
            <a:prstGeom prst="line">
              <a:avLst/>
            </a:prstGeom>
            <a:noFill/>
            <a:ln w="936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658" name="Text Box 13"/>
            <p:cNvSpPr txBox="1">
              <a:spLocks noChangeArrowheads="1"/>
            </p:cNvSpPr>
            <p:nvPr/>
          </p:nvSpPr>
          <p:spPr bwMode="auto">
            <a:xfrm>
              <a:off x="1584" y="1776"/>
              <a:ext cx="19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9pPr>
            </a:lstStyle>
            <a:p>
              <a:pPr>
                <a:spcBef>
                  <a:spcPts val="1125"/>
                </a:spcBef>
              </a:pPr>
              <a:r>
                <a:rPr lang="en-US">
                  <a:solidFill>
                    <a:srgbClr val="FFFFFF"/>
                  </a:solidFill>
                  <a:latin typeface="Garamond" pitchFamily="16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215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188640"/>
            <a:ext cx="6400800" cy="9747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dirty="0" smtClean="0"/>
              <a:t>CONTOH 2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143000"/>
            <a:ext cx="8540750" cy="46482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E4005C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Sebuah benda dilempar lurus ke bawah dengan kecepatan 10 m/s dari atas pohon dengan ketinggian 30 meter. Berapa besar kecepatan benda setelah 2 sekon dilempar!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Penyelesaian: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Diketahui: 		ditanyakan: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V</a:t>
            </a:r>
            <a:r>
              <a:rPr lang="en-US" sz="2400" b="1" baseline="-25000" smtClean="0"/>
              <a:t>o</a:t>
            </a:r>
            <a:r>
              <a:rPr lang="en-US" sz="2400" b="1" smtClean="0"/>
              <a:t>= 10 m/s		V</a:t>
            </a:r>
            <a:r>
              <a:rPr lang="en-US" sz="2400" b="1" baseline="-25000" smtClean="0"/>
              <a:t>t</a:t>
            </a:r>
            <a:r>
              <a:rPr lang="en-US" sz="2400" b="1" smtClean="0"/>
              <a:t> ?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h  = 30 m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t   = 2 s</a:t>
            </a:r>
          </a:p>
        </p:txBody>
      </p:sp>
      <p:sp>
        <p:nvSpPr>
          <p:cNvPr id="2867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C58B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7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C58B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733800" y="4419600"/>
            <a:ext cx="2895600" cy="1905000"/>
          </a:xfrm>
          <a:prstGeom prst="rect">
            <a:avLst/>
          </a:prstGeom>
          <a:solidFill>
            <a:srgbClr val="C58BF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6" charset="0"/>
              </a:rPr>
              <a:t>Jawab :</a:t>
            </a:r>
          </a:p>
          <a:p>
            <a: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6" charset="0"/>
              </a:rPr>
              <a:t>Vt = Vo + g.t</a:t>
            </a:r>
          </a:p>
          <a:p>
            <a: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6" charset="0"/>
              </a:rPr>
              <a:t>     = 10 + 10.2</a:t>
            </a:r>
          </a:p>
          <a:p>
            <a: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6" charset="0"/>
              </a:rPr>
              <a:t>     = 30 m/s</a:t>
            </a:r>
          </a:p>
          <a:p>
            <a: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lang="en-US" sz="2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537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LATIHAN 2</a:t>
            </a: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700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78884" y="1700808"/>
            <a:ext cx="7118176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9pPr>
          </a:lstStyle>
          <a:p>
            <a:pPr>
              <a:buClr>
                <a:srgbClr val="FFFFFF"/>
              </a:buClr>
              <a:buFont typeface="Times New Roman" pitchFamily="16" charset="0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dilempar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lurus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bawah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10 m/s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pohon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ketinggian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30 meter.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Berapa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besar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saat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mencapai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!</a:t>
            </a:r>
          </a:p>
          <a:p>
            <a:pPr>
              <a:buClrTx/>
              <a:buSzTx/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2. 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Kelereng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dilemparkan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bawah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ketinggian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20 meter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awal</a:t>
            </a:r>
            <a:r>
              <a:rPr lang="id-ID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Jika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4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sekon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hitunglah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awalnya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>
              <a:buClrTx/>
              <a:buSzTx/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9036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236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GERAK VERTIKAL </vt:lpstr>
      <vt:lpstr>GERAK VERTIKAL</vt:lpstr>
      <vt:lpstr>GERAK VERTIKAL KE ATAS</vt:lpstr>
      <vt:lpstr>PowerPoint Presentation</vt:lpstr>
      <vt:lpstr>CONTOH 1</vt:lpstr>
      <vt:lpstr>LATIHAN 1</vt:lpstr>
      <vt:lpstr>VERTIKAL KEBAWAH</vt:lpstr>
      <vt:lpstr>CONTOH 2</vt:lpstr>
      <vt:lpstr>LATIHAN 2</vt:lpstr>
      <vt:lpstr>JATUH BEBAS</vt:lpstr>
      <vt:lpstr>CONTOH 3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</cp:revision>
  <dcterms:created xsi:type="dcterms:W3CDTF">2015-12-16T13:26:10Z</dcterms:created>
  <dcterms:modified xsi:type="dcterms:W3CDTF">2015-12-16T13:41:52Z</dcterms:modified>
</cp:coreProperties>
</file>