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7" r:id="rId8"/>
    <p:sldId id="278" r:id="rId9"/>
    <p:sldId id="266" r:id="rId10"/>
    <p:sldId id="267" r:id="rId11"/>
    <p:sldId id="268" r:id="rId12"/>
    <p:sldId id="271" r:id="rId13"/>
    <p:sldId id="272" r:id="rId14"/>
    <p:sldId id="262" r:id="rId15"/>
    <p:sldId id="263" r:id="rId16"/>
    <p:sldId id="270" r:id="rId17"/>
    <p:sldId id="276" r:id="rId18"/>
    <p:sldId id="265" r:id="rId19"/>
    <p:sldId id="280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11B7FC-96F6-4F55-BFA3-4662F9F1EE7C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46B87-2B17-4C11-8077-E73851539B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matrices,  find </a:t>
            </a:r>
            <a:r>
              <a:rPr lang="en-US" i="1" dirty="0" smtClean="0"/>
              <a:t>A</a:t>
            </a:r>
            <a:r>
              <a:rPr lang="en-US" dirty="0" smtClean="0"/>
              <a:t> – </a:t>
            </a:r>
            <a:r>
              <a:rPr lang="en-US" i="1" dirty="0" smtClean="0"/>
              <a:t>B  </a:t>
            </a:r>
            <a:r>
              <a:rPr lang="en-US" dirty="0" smtClean="0"/>
              <a:t>and </a:t>
            </a:r>
            <a:r>
              <a:rPr lang="en-US" i="1" dirty="0" smtClean="0"/>
              <a:t>A</a:t>
            </a:r>
            <a:r>
              <a:rPr lang="en-US" dirty="0" smtClean="0"/>
              <a:t> – </a:t>
            </a:r>
            <a:r>
              <a:rPr lang="en-US" i="1" dirty="0" smtClean="0"/>
              <a:t>C</a:t>
            </a:r>
            <a:r>
              <a:rPr lang="en-US" dirty="0" smtClean="0"/>
              <a:t>, or explain why you can not. </a:t>
            </a:r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i="1" dirty="0" smtClean="0"/>
              <a:t>A</a:t>
            </a:r>
            <a:r>
              <a:rPr lang="en-US" dirty="0" smtClean="0"/>
              <a:t> and </a:t>
            </a:r>
            <a:r>
              <a:rPr lang="en-US" i="1" dirty="0" smtClean="0"/>
              <a:t>B</a:t>
            </a:r>
            <a:r>
              <a:rPr lang="en-US" dirty="0" smtClean="0"/>
              <a:t> are the same size, each being 2 × 3 matrices, so I can subtract, working entry-wise :</a:t>
            </a:r>
          </a:p>
          <a:p>
            <a:endParaRPr lang="en-US" dirty="0"/>
          </a:p>
        </p:txBody>
      </p:sp>
      <p:pic>
        <p:nvPicPr>
          <p:cNvPr id="24578" name="Picture 2" descr="A = [[ -1 2 0 ][ 0 3 6 ]] B = [[ 0 -4 3 ][ 9 -4 -3 ]] C = [[ 0 -4 ][ 9 -4 ]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971799"/>
            <a:ext cx="5181600" cy="620637"/>
          </a:xfrm>
          <a:prstGeom prst="rect">
            <a:avLst/>
          </a:prstGeom>
          <a:noFill/>
        </p:spPr>
      </p:pic>
      <p:pic>
        <p:nvPicPr>
          <p:cNvPr id="24580" name="Picture 4" descr="A - B = [[ -1 2 0 ][ 0 3 6 ]] - [[ 0 -4 3 ][ 9 -4 -3 ]] = [[-1-0 2+4 0-3 ][ 0-9 3+4 6+3]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572000"/>
            <a:ext cx="4191000" cy="220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 </a:t>
            </a:r>
            <a:r>
              <a:rPr lang="en-US" i="1" dirty="0" smtClean="0"/>
              <a:t>A</a:t>
            </a:r>
            <a:r>
              <a:rPr lang="en-US" dirty="0" smtClean="0"/>
              <a:t> and </a:t>
            </a:r>
            <a:r>
              <a:rPr lang="en-US" i="1" dirty="0" smtClean="0"/>
              <a:t>C</a:t>
            </a:r>
            <a:r>
              <a:rPr lang="en-US" dirty="0" smtClean="0"/>
              <a:t> are not the same size, since </a:t>
            </a:r>
            <a:r>
              <a:rPr lang="en-US" i="1" dirty="0" smtClean="0"/>
              <a:t>A</a:t>
            </a:r>
            <a:r>
              <a:rPr lang="en-US" dirty="0" smtClean="0"/>
              <a:t> is 2 × 3 and </a:t>
            </a:r>
            <a:r>
              <a:rPr lang="en-US" i="1" dirty="0" smtClean="0"/>
              <a:t>C</a:t>
            </a:r>
            <a:r>
              <a:rPr lang="en-US" dirty="0" smtClean="0"/>
              <a:t> is 2 × 2. So this subtraction is not defined.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and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two types of multiplication for matrices: scalar multiplication and matrix multiplication. </a:t>
            </a:r>
          </a:p>
          <a:p>
            <a:pPr algn="just"/>
            <a:r>
              <a:rPr lang="en-US" dirty="0" smtClean="0"/>
              <a:t>Scalar multiplication is easy. You just take a regular number (called a "scalar") and multiply it on every entry in the matrix.</a:t>
            </a:r>
          </a:p>
          <a:p>
            <a:pPr algn="just"/>
            <a:r>
              <a:rPr lang="en-US" dirty="0" smtClean="0"/>
              <a:t>Let </a:t>
            </a:r>
          </a:p>
          <a:p>
            <a:pPr algn="just"/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114800"/>
            <a:ext cx="1524000" cy="62753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599" y="5105400"/>
            <a:ext cx="3762102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following matrix </a:t>
            </a:r>
            <a:r>
              <a:rPr lang="en-US" i="1" dirty="0" smtClean="0"/>
              <a:t>A</a:t>
            </a:r>
            <a:r>
              <a:rPr lang="en-US" dirty="0" smtClean="0"/>
              <a:t>, find 2</a:t>
            </a:r>
            <a:r>
              <a:rPr lang="en-US" i="1" dirty="0" smtClean="0"/>
              <a:t>A</a:t>
            </a:r>
            <a:r>
              <a:rPr lang="en-US" dirty="0" smtClean="0"/>
              <a:t> and –1</a:t>
            </a:r>
            <a:r>
              <a:rPr lang="en-US" i="1" dirty="0" smtClean="0"/>
              <a:t>A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algn="just"/>
            <a:r>
              <a:rPr lang="en-US" dirty="0" smtClean="0"/>
              <a:t>To do the first scalar multiplication to find 2</a:t>
            </a:r>
            <a:r>
              <a:rPr lang="en-US" i="1" dirty="0" smtClean="0"/>
              <a:t>A</a:t>
            </a:r>
            <a:r>
              <a:rPr lang="en-US" dirty="0" smtClean="0"/>
              <a:t>, We just multiply a 2 on every entry in the matrix :</a:t>
            </a:r>
          </a:p>
          <a:p>
            <a:pPr algn="just"/>
            <a:endParaRPr lang="en-US" dirty="0"/>
          </a:p>
        </p:txBody>
      </p:sp>
      <p:pic>
        <p:nvPicPr>
          <p:cNvPr id="28674" name="Picture 2" descr="A = [[ 1  2 ][ 3  4 ]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438400"/>
            <a:ext cx="1371600" cy="757989"/>
          </a:xfrm>
          <a:prstGeom prst="rect">
            <a:avLst/>
          </a:prstGeom>
          <a:noFill/>
        </p:spPr>
      </p:pic>
      <p:pic>
        <p:nvPicPr>
          <p:cNvPr id="28676" name="Picture 4" descr="2A = 2 × [[ 1  2 ][ 3  4 ]] = [[ 2×1  2×2 ][ 2×3  2×4 ]] = [[ 2  4 ][ 6  8 ]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599" y="4343400"/>
            <a:ext cx="4341626" cy="762000"/>
          </a:xfrm>
          <a:prstGeom prst="rect">
            <a:avLst/>
          </a:prstGeom>
          <a:noFill/>
        </p:spPr>
      </p:pic>
      <p:pic>
        <p:nvPicPr>
          <p:cNvPr id="28678" name="Picture 6" descr="-1A = -1 × [[ 1  2 ][ 3  4 ]] = [[ -1×1  -1×2 ][ -1×3  -1×4 ]] = [[ -1  -2 ][ -3  -4 ]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599" y="5562600"/>
            <a:ext cx="4784651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 </a:t>
            </a:r>
            <a:r>
              <a:rPr lang="en-US" i="1" dirty="0" smtClean="0"/>
              <a:t>CD</a:t>
            </a:r>
            <a:r>
              <a:rPr lang="en-US" dirty="0" smtClean="0"/>
              <a:t> and </a:t>
            </a:r>
            <a:r>
              <a:rPr lang="en-US" i="1" dirty="0" smtClean="0"/>
              <a:t>DC</a:t>
            </a:r>
            <a:r>
              <a:rPr lang="en-US" dirty="0" smtClean="0"/>
              <a:t>, if they exist, given that </a:t>
            </a:r>
            <a:r>
              <a:rPr lang="en-US" i="1" dirty="0" smtClean="0"/>
              <a:t>C</a:t>
            </a:r>
            <a:r>
              <a:rPr lang="en-US" dirty="0" smtClean="0"/>
              <a:t> and </a:t>
            </a:r>
            <a:r>
              <a:rPr lang="en-US" i="1" dirty="0" smtClean="0"/>
              <a:t>D</a:t>
            </a:r>
            <a:r>
              <a:rPr lang="en-US" dirty="0" smtClean="0"/>
              <a:t> are the following matrices 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i="1" dirty="0" smtClean="0"/>
          </a:p>
          <a:p>
            <a:r>
              <a:rPr lang="en-US" i="1" dirty="0" smtClean="0"/>
              <a:t>C</a:t>
            </a:r>
            <a:r>
              <a:rPr lang="en-US" dirty="0" smtClean="0"/>
              <a:t> is a 3×2 matrix and </a:t>
            </a:r>
            <a:r>
              <a:rPr lang="en-US" i="1" dirty="0" smtClean="0"/>
              <a:t>D</a:t>
            </a:r>
            <a:r>
              <a:rPr lang="en-US" dirty="0" smtClean="0"/>
              <a:t> is a 2×4 matrix, so first I'll look at the dimension product for </a:t>
            </a:r>
            <a:r>
              <a:rPr lang="en-US" i="1" dirty="0" smtClean="0"/>
              <a:t>CD </a:t>
            </a:r>
            <a:r>
              <a:rPr lang="en-US" dirty="0" smtClean="0"/>
              <a:t>: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19458" name="Picture 2" descr="C = [[ 2  -1 ][ 0  3 ][ 1  0 ]] ;  D = [[ 0  1  4  1 ][ -2  0  0  2 ]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199" y="2819400"/>
            <a:ext cx="4034117" cy="1143000"/>
          </a:xfrm>
          <a:prstGeom prst="rect">
            <a:avLst/>
          </a:prstGeom>
          <a:noFill/>
        </p:spPr>
      </p:pic>
      <p:pic>
        <p:nvPicPr>
          <p:cNvPr id="19460" name="Picture 4" descr="(3×2)(2×4): inner dimensions match, so product is defined; outer dimensions indicate a 3×4 product matri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181600"/>
            <a:ext cx="2057400" cy="1076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 the product </a:t>
            </a:r>
            <a:r>
              <a:rPr lang="en-US" i="1" dirty="0" smtClean="0"/>
              <a:t>CD</a:t>
            </a:r>
            <a:r>
              <a:rPr lang="en-US" dirty="0" smtClean="0"/>
              <a:t> is defined (that is, We can do the multiplication); Here's the multiplication:</a:t>
            </a:r>
            <a:endParaRPr lang="en-US" dirty="0"/>
          </a:p>
        </p:txBody>
      </p:sp>
      <p:pic>
        <p:nvPicPr>
          <p:cNvPr id="20482" name="Picture 2" descr="Shows the computations involved in multiplying the two matrice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199" y="2895600"/>
            <a:ext cx="6629401" cy="3129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matrices, find the product </a:t>
            </a:r>
            <a:r>
              <a:rPr lang="en-US" i="1" dirty="0" smtClean="0"/>
              <a:t>BA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5602" name="Picture 2" descr="A = [[ 1  0  -2 ][ 0  3  -1 ]] ,  B = [[ 0  3 ][ -2  -1 ][ 0  4 ]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90800"/>
            <a:ext cx="1828800" cy="1979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Determinants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a square matrix, its determinant is written by taking the same grid of numbers and putting them inside absolute-value bars instead of square brackets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id-ID" sz="2400" dirty="0" smtClean="0"/>
              <a:t>M</a:t>
            </a:r>
            <a:r>
              <a:rPr lang="id-ID" sz="2400" baseline="-25000" dirty="0" smtClean="0"/>
              <a:t>2x2 </a:t>
            </a:r>
            <a:r>
              <a:rPr lang="en-US" sz="2400" dirty="0" smtClean="0"/>
              <a:t> </a:t>
            </a:r>
            <a:r>
              <a:rPr lang="id-ID" sz="2400" dirty="0" smtClean="0"/>
              <a:t>: </a:t>
            </a:r>
            <a:endParaRPr lang="id-ID" sz="2400" baseline="-25000" dirty="0" smtClean="0"/>
          </a:p>
          <a:p>
            <a:endParaRPr lang="id-ID" sz="2400" baseline="-25000" dirty="0" smtClean="0"/>
          </a:p>
          <a:p>
            <a:endParaRPr lang="id-ID" sz="2400" baseline="-25000" dirty="0" smtClean="0"/>
          </a:p>
          <a:p>
            <a:r>
              <a:rPr lang="id-ID" sz="2400" dirty="0" smtClean="0"/>
              <a:t>M</a:t>
            </a:r>
            <a:r>
              <a:rPr lang="en-US" sz="2400" dirty="0" smtClean="0"/>
              <a:t>a</a:t>
            </a:r>
            <a:r>
              <a:rPr lang="id-ID" sz="2400" baseline="-25000" dirty="0" smtClean="0"/>
              <a:t>3x3  </a:t>
            </a:r>
            <a:r>
              <a:rPr lang="id-ID" sz="2400" dirty="0" smtClean="0"/>
              <a:t>:</a:t>
            </a:r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           </a:t>
            </a:r>
          </a:p>
          <a:p>
            <a:pPr lvl="1">
              <a:buNone/>
            </a:pPr>
            <a:r>
              <a:rPr lang="id-ID" dirty="0" smtClean="0"/>
              <a:t>             = a.e.i + b.f.g + c.d.h – b.d.i – a.f.h – c.e.g</a:t>
            </a:r>
          </a:p>
          <a:p>
            <a:pPr lvl="1"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276600"/>
            <a:ext cx="2390503" cy="6858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4999" y="4343400"/>
            <a:ext cx="3373821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 If you are given a matrix equation like </a:t>
            </a:r>
            <a:r>
              <a:rPr lang="en-US" i="1" dirty="0" smtClean="0"/>
              <a:t>AX</a:t>
            </a:r>
            <a:r>
              <a:rPr lang="en-US" dirty="0" smtClean="0"/>
              <a:t> = </a:t>
            </a:r>
            <a:r>
              <a:rPr lang="en-US" i="1" dirty="0" smtClean="0"/>
              <a:t>C</a:t>
            </a:r>
            <a:r>
              <a:rPr lang="en-US" dirty="0" smtClean="0"/>
              <a:t>, where you are given </a:t>
            </a:r>
            <a:r>
              <a:rPr lang="en-US" i="1" dirty="0" smtClean="0"/>
              <a:t>A</a:t>
            </a:r>
            <a:r>
              <a:rPr lang="en-US" dirty="0" smtClean="0"/>
              <a:t> and </a:t>
            </a:r>
            <a:r>
              <a:rPr lang="en-US" i="1" dirty="0" smtClean="0"/>
              <a:t>C</a:t>
            </a:r>
            <a:r>
              <a:rPr lang="en-US" dirty="0" smtClean="0"/>
              <a:t> and are told to figure out </a:t>
            </a:r>
            <a:r>
              <a:rPr lang="en-US" i="1" dirty="0" smtClean="0"/>
              <a:t>X</a:t>
            </a:r>
            <a:r>
              <a:rPr lang="en-US" dirty="0" smtClean="0"/>
              <a:t>, you would like to "divide off" the matrix </a:t>
            </a:r>
            <a:r>
              <a:rPr lang="en-US" i="1" dirty="0" smtClean="0"/>
              <a:t>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But you can't do division with matrices. On the other hand, what if you could find the inverse of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</a:p>
          <a:p>
            <a:pPr algn="just"/>
            <a:r>
              <a:rPr lang="en-US" dirty="0" smtClean="0"/>
              <a:t>The inverse of </a:t>
            </a:r>
            <a:r>
              <a:rPr lang="en-US" i="1" dirty="0" smtClean="0"/>
              <a:t>A</a:t>
            </a:r>
            <a:r>
              <a:rPr lang="en-US" dirty="0" smtClean="0"/>
              <a:t>, written as "</a:t>
            </a:r>
            <a:r>
              <a:rPr lang="en-US" i="1" dirty="0" smtClean="0"/>
              <a:t>A</a:t>
            </a:r>
            <a:r>
              <a:rPr lang="en-US" baseline="30000" dirty="0" smtClean="0"/>
              <a:t>–1</a:t>
            </a:r>
            <a:r>
              <a:rPr lang="en-US" dirty="0" smtClean="0"/>
              <a:t>" and pronounced "</a:t>
            </a:r>
            <a:r>
              <a:rPr lang="en-US" i="1" dirty="0" smtClean="0"/>
              <a:t>A</a:t>
            </a:r>
            <a:r>
              <a:rPr lang="en-US" dirty="0" smtClean="0"/>
              <a:t> inverse", would allow you to cancel off the </a:t>
            </a:r>
            <a:r>
              <a:rPr lang="en-US" i="1" dirty="0" smtClean="0"/>
              <a:t>A</a:t>
            </a:r>
            <a:r>
              <a:rPr lang="en-US" dirty="0" smtClean="0"/>
              <a:t> from the matrix equation and then solve for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6153150"/>
            <a:ext cx="2590800" cy="6477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486400"/>
            <a:ext cx="2672864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We know that </a:t>
            </a:r>
            <a:r>
              <a:rPr lang="en-US" dirty="0" smtClean="0"/>
              <a:t>: A x A</a:t>
            </a:r>
            <a:r>
              <a:rPr lang="en-US" baseline="30000" dirty="0" smtClean="0"/>
              <a:t>-1</a:t>
            </a:r>
            <a:r>
              <a:rPr lang="en-US" dirty="0" smtClean="0"/>
              <a:t> = A</a:t>
            </a:r>
            <a:r>
              <a:rPr lang="en-US" baseline="30000" dirty="0" smtClean="0"/>
              <a:t>-1</a:t>
            </a:r>
            <a:r>
              <a:rPr lang="en-US" dirty="0" smtClean="0"/>
              <a:t> x A = I</a:t>
            </a:r>
            <a:endParaRPr lang="id-ID" dirty="0" smtClean="0"/>
          </a:p>
          <a:p>
            <a:r>
              <a:rPr lang="id-ID" dirty="0" smtClean="0"/>
              <a:t>                                , Assume that :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590800"/>
            <a:ext cx="2046111" cy="7620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199" y="2438400"/>
            <a:ext cx="1986455" cy="91440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599" y="3733799"/>
            <a:ext cx="4277717" cy="838201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876800"/>
            <a:ext cx="7122937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  matrix is a rectangular array of numbers arranged in m horizontal rows and n vertical columns :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is a </a:t>
            </a:r>
            <a:r>
              <a:rPr lang="en-US" sz="2400" dirty="0" err="1" smtClean="0"/>
              <a:t>mxn</a:t>
            </a:r>
            <a:r>
              <a:rPr lang="en-US" sz="2400" dirty="0" smtClean="0"/>
              <a:t> matrix (m rows, n columns), where the entry in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  row and </a:t>
            </a:r>
            <a:r>
              <a:rPr lang="en-US" sz="2400" dirty="0" err="1" smtClean="0"/>
              <a:t>j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 column is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. We often write A=[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]. </a:t>
            </a:r>
            <a:endParaRPr 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399" y="2755044"/>
            <a:ext cx="4419601" cy="1969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AX  =  C</a:t>
            </a:r>
            <a:r>
              <a:rPr lang="pt-BR" dirty="0" smtClean="0"/>
              <a:t> 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A</a:t>
            </a:r>
            <a:r>
              <a:rPr lang="pt-BR" baseline="30000" dirty="0" smtClean="0"/>
              <a:t>–1</a:t>
            </a:r>
            <a:r>
              <a:rPr lang="pt-BR" i="1" dirty="0" smtClean="0"/>
              <a:t>AX</a:t>
            </a:r>
            <a:r>
              <a:rPr lang="pt-BR" dirty="0" smtClean="0"/>
              <a:t>  =  </a:t>
            </a:r>
            <a:r>
              <a:rPr lang="pt-BR" i="1" dirty="0" smtClean="0"/>
              <a:t>A</a:t>
            </a:r>
            <a:r>
              <a:rPr lang="pt-BR" baseline="30000" dirty="0" smtClean="0"/>
              <a:t>–1</a:t>
            </a:r>
            <a:r>
              <a:rPr lang="pt-BR" i="1" dirty="0" smtClean="0"/>
              <a:t>C</a:t>
            </a:r>
            <a:r>
              <a:rPr lang="pt-BR" dirty="0" smtClean="0"/>
              <a:t> 	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i="1" dirty="0" smtClean="0"/>
              <a:t>IX</a:t>
            </a:r>
            <a:r>
              <a:rPr lang="pt-BR" dirty="0" smtClean="0"/>
              <a:t>  =  </a:t>
            </a:r>
            <a:r>
              <a:rPr lang="pt-BR" i="1" dirty="0" smtClean="0"/>
              <a:t>A</a:t>
            </a:r>
            <a:r>
              <a:rPr lang="pt-BR" baseline="30000" dirty="0" smtClean="0"/>
              <a:t>–1</a:t>
            </a:r>
            <a:r>
              <a:rPr lang="pt-BR" i="1" dirty="0" smtClean="0"/>
              <a:t>C</a:t>
            </a:r>
            <a:r>
              <a:rPr lang="pt-BR" dirty="0" smtClean="0"/>
              <a:t> </a:t>
            </a:r>
            <a:br>
              <a:rPr lang="pt-BR" dirty="0" smtClean="0"/>
            </a:br>
            <a:r>
              <a:rPr lang="pt-BR" i="1" dirty="0" smtClean="0"/>
              <a:t>X = A</a:t>
            </a:r>
            <a:r>
              <a:rPr lang="pt-BR" baseline="30000" dirty="0" smtClean="0"/>
              <a:t>–1</a:t>
            </a:r>
            <a:r>
              <a:rPr lang="pt-BR" i="1" dirty="0" smtClean="0"/>
              <a:t>C</a:t>
            </a:r>
          </a:p>
          <a:p>
            <a:pPr algn="just"/>
            <a:r>
              <a:rPr lang="pt-BR" i="1" dirty="0" smtClean="0"/>
              <a:t>Note : </a:t>
            </a:r>
            <a:r>
              <a:rPr lang="en-US" dirty="0" smtClean="0"/>
              <a:t>Multiplying by the identity matrix </a:t>
            </a:r>
            <a:r>
              <a:rPr lang="en-US" i="1" dirty="0" smtClean="0"/>
              <a:t>I</a:t>
            </a:r>
            <a:r>
              <a:rPr lang="en-US" dirty="0" smtClean="0"/>
              <a:t> doesn't change anything, just like multiplying a number by 1 doesn't change anything.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A, B and C are matrices, then </a:t>
            </a:r>
          </a:p>
          <a:p>
            <a:pPr lvl="1"/>
            <a:r>
              <a:rPr lang="en-US" dirty="0" smtClean="0"/>
              <a:t>A + B = B + A  </a:t>
            </a:r>
          </a:p>
          <a:p>
            <a:pPr lvl="1"/>
            <a:r>
              <a:rPr lang="en-US" dirty="0" smtClean="0"/>
              <a:t>AB ≠ BA </a:t>
            </a:r>
          </a:p>
          <a:p>
            <a:pPr lvl="1"/>
            <a:r>
              <a:rPr lang="en-US" dirty="0" smtClean="0"/>
              <a:t>AI = IA = A  </a:t>
            </a:r>
          </a:p>
          <a:p>
            <a:pPr lvl="1"/>
            <a:r>
              <a:rPr lang="en-US" dirty="0" smtClean="0"/>
              <a:t>AA</a:t>
            </a:r>
            <a:r>
              <a:rPr lang="en-US" baseline="30000" dirty="0" smtClean="0"/>
              <a:t>-1</a:t>
            </a:r>
            <a:r>
              <a:rPr lang="en-US" dirty="0" smtClean="0"/>
              <a:t> = A</a:t>
            </a:r>
            <a:r>
              <a:rPr lang="en-US" baseline="30000" dirty="0" smtClean="0"/>
              <a:t>-1</a:t>
            </a:r>
            <a:r>
              <a:rPr lang="en-US" dirty="0" smtClean="0"/>
              <a:t>A = I</a:t>
            </a:r>
          </a:p>
          <a:p>
            <a:pPr lvl="1"/>
            <a:r>
              <a:rPr lang="en-US" dirty="0" smtClean="0"/>
              <a:t>A + (B + C) = (A + B) + C</a:t>
            </a:r>
          </a:p>
          <a:p>
            <a:pPr lvl="1"/>
            <a:r>
              <a:rPr lang="en-US" dirty="0" smtClean="0"/>
              <a:t>A (BC) = (AB) C</a:t>
            </a:r>
          </a:p>
          <a:p>
            <a:pPr lvl="1"/>
            <a:r>
              <a:rPr lang="en-US" dirty="0" smtClean="0"/>
              <a:t>A (B + C) = AB + AC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know that :</a:t>
            </a:r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1.	Define :</a:t>
            </a:r>
          </a:p>
          <a:p>
            <a:pPr marL="514350" indent="4763">
              <a:buNone/>
            </a:pPr>
            <a:r>
              <a:rPr lang="en-US" dirty="0" smtClean="0"/>
              <a:t>a)	A+B		b) A – B - C		</a:t>
            </a:r>
            <a:r>
              <a:rPr lang="en-US" dirty="0" err="1" smtClean="0"/>
              <a:t>c</a:t>
            </a:r>
            <a:r>
              <a:rPr lang="en-US" dirty="0" smtClean="0"/>
              <a:t>) AB</a:t>
            </a:r>
          </a:p>
          <a:p>
            <a:pPr marL="514350" indent="-514350">
              <a:buNone/>
            </a:pPr>
            <a:r>
              <a:rPr lang="en-US" dirty="0" smtClean="0"/>
              <a:t>2.	Prove that :</a:t>
            </a:r>
          </a:p>
          <a:p>
            <a:pPr marL="514350" indent="-514350">
              <a:buNone/>
            </a:pPr>
            <a:r>
              <a:rPr lang="en-US" dirty="0" smtClean="0"/>
              <a:t>	a) (AB)C = A(BC)</a:t>
            </a:r>
          </a:p>
          <a:p>
            <a:pPr marL="514350" indent="-514350">
              <a:buNone/>
            </a:pPr>
            <a:r>
              <a:rPr lang="en-US" dirty="0" smtClean="0"/>
              <a:t>	b) IBA = BA</a:t>
            </a:r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599" y="2514600"/>
            <a:ext cx="5943601" cy="62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Then A is 2x3 with a</a:t>
            </a:r>
            <a:r>
              <a:rPr lang="en-US" baseline="-25000" dirty="0" smtClean="0"/>
              <a:t>12</a:t>
            </a:r>
            <a:r>
              <a:rPr lang="en-US" dirty="0" smtClean="0"/>
              <a:t>= 2 and a</a:t>
            </a:r>
            <a:r>
              <a:rPr lang="en-US" baseline="-25000" dirty="0" smtClean="0"/>
              <a:t>23</a:t>
            </a:r>
            <a:r>
              <a:rPr lang="en-US" dirty="0" smtClean="0"/>
              <a:t>= 6</a:t>
            </a:r>
          </a:p>
          <a:p>
            <a:r>
              <a:rPr lang="en-US" sz="2800" dirty="0" smtClean="0"/>
              <a:t>Let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Then we knows that : a = 1, b =2,  c = 3,  d = 4,  e = 5,  and f = 6 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86000"/>
            <a:ext cx="1767840" cy="53340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81399"/>
            <a:ext cx="4419600" cy="621229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495800"/>
            <a:ext cx="48006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m x n </a:t>
            </a:r>
            <a:r>
              <a:rPr lang="en-US" sz="2800" dirty="0" smtClean="0"/>
              <a:t>matrices A=[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] and B=[</a:t>
            </a:r>
            <a:r>
              <a:rPr lang="en-US" sz="2800" dirty="0" err="1" smtClean="0"/>
              <a:t>b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] are said to </a:t>
            </a:r>
          </a:p>
          <a:p>
            <a:pPr>
              <a:buNone/>
            </a:pPr>
            <a:r>
              <a:rPr lang="en-US" sz="2800" dirty="0" smtClean="0"/>
              <a:t>	be equal if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=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If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Then A = B if and only if  x = -3, y = 0, and z = 6 </a:t>
            </a:r>
            <a:endParaRPr lang="en-U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1" y="2514601"/>
            <a:ext cx="2590800" cy="401391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276599"/>
            <a:ext cx="2057400" cy="881742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200400"/>
            <a:ext cx="2057400" cy="87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Triangular matrices</a:t>
            </a:r>
          </a:p>
          <a:p>
            <a:pPr>
              <a:buNone/>
            </a:pPr>
            <a:r>
              <a:rPr lang="en-US" dirty="0" smtClean="0"/>
              <a:t>	A matrix like this one, with all-zero entries below the top-left-to-lower-right diagonal ("the diagonal") is called "upper triangular".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Diagonal Matrices</a:t>
            </a:r>
          </a:p>
          <a:p>
            <a:pPr>
              <a:buNone/>
            </a:pPr>
            <a:r>
              <a:rPr lang="en-US" dirty="0" smtClean="0"/>
              <a:t>	A matrix with non-zero entries only on the diagonal is called "diagonal“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[ [ 1  2  3 ] [ 0  4  5 ] [ 0  0  6 ] 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352800"/>
            <a:ext cx="1066800" cy="1082722"/>
          </a:xfrm>
          <a:prstGeom prst="rect">
            <a:avLst/>
          </a:prstGeom>
          <a:noFill/>
        </p:spPr>
      </p:pic>
      <p:pic>
        <p:nvPicPr>
          <p:cNvPr id="1028" name="Picture 4" descr="[ [ 1  0  0 ] [ 0  2  0 ] [ 0  0  3 ] 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55626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Matrices</a:t>
            </a:r>
          </a:p>
          <a:p>
            <a:pPr>
              <a:buNone/>
            </a:pPr>
            <a:r>
              <a:rPr lang="en-US" dirty="0" smtClean="0"/>
              <a:t>	A diagonal matrix whose non-zero entries are all 1's is called an "identity" matrix</a:t>
            </a:r>
            <a:endParaRPr lang="id-ID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8434" name="Picture 2" descr="[ [ 1  0  0 ] [ 0  1  0 ] [ 0  0  1 ] 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429000"/>
            <a:ext cx="990600" cy="1005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Singular Matrices :</a:t>
            </a:r>
          </a:p>
          <a:p>
            <a:pPr>
              <a:buNone/>
            </a:pPr>
            <a:r>
              <a:rPr lang="id-ID" dirty="0" smtClean="0"/>
              <a:t>		determinants = 0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Non Singular Matrices :</a:t>
            </a:r>
          </a:p>
          <a:p>
            <a:pPr>
              <a:buNone/>
            </a:pPr>
            <a:r>
              <a:rPr lang="id-ID" dirty="0" smtClean="0"/>
              <a:t>		determinants ≠ 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Transpose Matrices :</a:t>
            </a:r>
          </a:p>
          <a:p>
            <a:endParaRPr lang="id-ID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667000"/>
            <a:ext cx="2090615" cy="762000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799" y="3810000"/>
            <a:ext cx="1740569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to add the pairs of entries, and then simplify for the final answer :</a:t>
            </a:r>
          </a:p>
          <a:p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81200"/>
            <a:ext cx="4312920" cy="609600"/>
          </a:xfrm>
          <a:prstGeom prst="rect">
            <a:avLst/>
          </a:prstGeom>
          <a:noFill/>
        </p:spPr>
      </p:pic>
      <p:pic>
        <p:nvPicPr>
          <p:cNvPr id="22532" name="Picture 4" descr="[[ 0 1 2 ][ 9 8 7 ]] + [[ 6 5 4 ][ 3 4 5 ]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399" y="2895600"/>
            <a:ext cx="2481942" cy="685800"/>
          </a:xfrm>
          <a:prstGeom prst="rect">
            <a:avLst/>
          </a:prstGeom>
          <a:noFill/>
        </p:spPr>
      </p:pic>
      <p:pic>
        <p:nvPicPr>
          <p:cNvPr id="22534" name="Picture 6" descr="[[ 0 1 2 ][ 9 8 7 ]] + [[ 6 5 4 ][ 3 4 5 ]] = [[ 6 6 6 ][ 12 12 12 ]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199" y="4876799"/>
            <a:ext cx="6596754" cy="685801"/>
          </a:xfrm>
          <a:prstGeom prst="rect">
            <a:avLst/>
          </a:prstGeom>
          <a:noFill/>
        </p:spPr>
      </p:pic>
      <p:pic>
        <p:nvPicPr>
          <p:cNvPr id="22536" name="Picture 8" descr="[[ 6 6 6 ][ 12 12 12 ]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5867400"/>
            <a:ext cx="1447800" cy="675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366</Words>
  <Application>Microsoft Office PowerPoint</Application>
  <PresentationFormat>On-screen Show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Matrices</vt:lpstr>
      <vt:lpstr>Definition</vt:lpstr>
      <vt:lpstr>Slide 3</vt:lpstr>
      <vt:lpstr>Slide 4</vt:lpstr>
      <vt:lpstr>Types of Matrices</vt:lpstr>
      <vt:lpstr>Slide 6</vt:lpstr>
      <vt:lpstr>Slide 7</vt:lpstr>
      <vt:lpstr>Slide 8</vt:lpstr>
      <vt:lpstr>Matrix Addition</vt:lpstr>
      <vt:lpstr>Matrix Subtraction</vt:lpstr>
      <vt:lpstr>Slide 11</vt:lpstr>
      <vt:lpstr>Scalar and Matrix Multiplication</vt:lpstr>
      <vt:lpstr>Scalar Multiplication</vt:lpstr>
      <vt:lpstr>Matrix Multiplication</vt:lpstr>
      <vt:lpstr>Slide 15</vt:lpstr>
      <vt:lpstr>Slide 16</vt:lpstr>
      <vt:lpstr>Determinants</vt:lpstr>
      <vt:lpstr>Inverse</vt:lpstr>
      <vt:lpstr>Slide 19</vt:lpstr>
      <vt:lpstr>Slide 20</vt:lpstr>
      <vt:lpstr>Slide 21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</dc:title>
  <dc:creator>ASUS</dc:creator>
  <cp:lastModifiedBy>Citra</cp:lastModifiedBy>
  <cp:revision>54</cp:revision>
  <dcterms:created xsi:type="dcterms:W3CDTF">2011-12-16T02:41:23Z</dcterms:created>
  <dcterms:modified xsi:type="dcterms:W3CDTF">2012-12-26T02:11:35Z</dcterms:modified>
</cp:coreProperties>
</file>