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8" r:id="rId3"/>
    <p:sldId id="325" r:id="rId4"/>
    <p:sldId id="315" r:id="rId5"/>
    <p:sldId id="323" r:id="rId6"/>
    <p:sldId id="297" r:id="rId7"/>
    <p:sldId id="299" r:id="rId8"/>
    <p:sldId id="305" r:id="rId9"/>
    <p:sldId id="306" r:id="rId10"/>
    <p:sldId id="307" r:id="rId11"/>
    <p:sldId id="309" r:id="rId12"/>
    <p:sldId id="308" r:id="rId13"/>
    <p:sldId id="310" r:id="rId14"/>
    <p:sldId id="317" r:id="rId15"/>
    <p:sldId id="318" r:id="rId16"/>
    <p:sldId id="313" r:id="rId17"/>
    <p:sldId id="320" r:id="rId18"/>
    <p:sldId id="312" r:id="rId19"/>
    <p:sldId id="302" r:id="rId20"/>
    <p:sldId id="303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id-ID" dirty="0" smtClean="0"/>
              <a:t>RUMAH</a:t>
            </a:r>
            <a:r>
              <a:rPr lang="en-US" dirty="0" smtClean="0"/>
              <a:t>, TANAH, APARTEMEN)</a:t>
            </a:r>
            <a:endParaRPr lang="id-ID" dirty="0"/>
          </a:p>
        </p:txBody>
      </p:sp>
      <p:pic>
        <p:nvPicPr>
          <p:cNvPr id="48130" name="Picture 2" descr="http://inforumah.net/wp-content/uploads/99901/my%20house1.jpg"/>
          <p:cNvPicPr>
            <a:picLocks noChangeAspect="1" noChangeArrowheads="1"/>
          </p:cNvPicPr>
          <p:nvPr/>
        </p:nvPicPr>
        <p:blipFill>
          <a:blip r:embed="rId2" cstate="print"/>
          <a:srcRect l="3750" t="3334" r="8750"/>
          <a:stretch>
            <a:fillRect/>
          </a:stretch>
        </p:blipFill>
        <p:spPr bwMode="auto">
          <a:xfrm>
            <a:off x="0" y="2751908"/>
            <a:ext cx="4495800" cy="3725091"/>
          </a:xfrm>
          <a:prstGeom prst="rect">
            <a:avLst/>
          </a:prstGeom>
          <a:noFill/>
        </p:spPr>
      </p:pic>
      <p:pic>
        <p:nvPicPr>
          <p:cNvPr id="48132" name="Picture 4" descr="http://www.rumahjogja.com/images/tips/gerbang%20utama%2050-online.jpg"/>
          <p:cNvPicPr>
            <a:picLocks noChangeAspect="1" noChangeArrowheads="1"/>
          </p:cNvPicPr>
          <p:nvPr/>
        </p:nvPicPr>
        <p:blipFill>
          <a:blip r:embed="rId3" cstate="print"/>
          <a:srcRect l="12634" t="2572"/>
          <a:stretch>
            <a:fillRect/>
          </a:stretch>
        </p:blipFill>
        <p:spPr bwMode="auto">
          <a:xfrm>
            <a:off x="4334346" y="2895600"/>
            <a:ext cx="4809654" cy="357187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017" y="4360843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DESAIN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17497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property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PAJAK-PAJAK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(PPN): 10% NJOP </a:t>
            </a:r>
            <a:r>
              <a:rPr lang="en-US" dirty="0" err="1" smtClean="0"/>
              <a:t>utk</a:t>
            </a:r>
            <a:r>
              <a:rPr lang="en-US" dirty="0" smtClean="0"/>
              <a:t> &gt;90j</a:t>
            </a:r>
          </a:p>
          <a:p>
            <a:r>
              <a:rPr lang="en-US" dirty="0" smtClean="0"/>
              <a:t>Bea </a:t>
            </a:r>
            <a:r>
              <a:rPr lang="en-US" dirty="0" err="1"/>
              <a:t>P</a:t>
            </a:r>
            <a:r>
              <a:rPr lang="en-US" dirty="0" err="1" smtClean="0"/>
              <a:t>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(BPHTB): 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(NJOP) – NJOPTKP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: 5% NJOP (&lt;60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PPH)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(</a:t>
            </a:r>
            <a:r>
              <a:rPr lang="en-US" dirty="0" err="1" smtClean="0"/>
              <a:t>PPnBW</a:t>
            </a:r>
            <a:r>
              <a:rPr lang="en-US" dirty="0" smtClean="0"/>
              <a:t>): 20%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&gt; 400 m^2 </a:t>
            </a:r>
            <a:r>
              <a:rPr lang="en-US" dirty="0" err="1" smtClean="0"/>
              <a:t>atau</a:t>
            </a:r>
            <a:r>
              <a:rPr lang="en-US" dirty="0" smtClean="0"/>
              <a:t> 3jt/m^2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apartemen</a:t>
            </a:r>
            <a:r>
              <a:rPr lang="en-US" dirty="0" smtClean="0"/>
              <a:t> &gt; 150m^2 4jt/m^2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(PBB):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BIAYA LAIN-LAIN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: 0.5%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: 2%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09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ASET TANAH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Jakarta, rata2 </a:t>
            </a:r>
            <a:r>
              <a:rPr lang="en-US" dirty="0" err="1" smtClean="0"/>
              <a:t>kenaikan</a:t>
            </a:r>
            <a:r>
              <a:rPr lang="en-US" dirty="0" smtClean="0"/>
              <a:t> NJOP </a:t>
            </a:r>
            <a:r>
              <a:rPr lang="en-US" dirty="0" err="1" smtClean="0"/>
              <a:t>pertahun</a:t>
            </a:r>
            <a:r>
              <a:rPr lang="en-US" dirty="0" smtClean="0"/>
              <a:t> 10%</a:t>
            </a:r>
            <a:endParaRPr lang="en-US" dirty="0"/>
          </a:p>
        </p:txBody>
      </p:sp>
      <p:pic>
        <p:nvPicPr>
          <p:cNvPr id="4" name="Picture 2" descr="http://images04.olx.co.id/ui/13/39/18/1298350726_169133118_1-INVESTASI-TANAH-KAVLING-pa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199"/>
            <a:ext cx="4876800" cy="3659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399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ASET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dihuni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kost</a:t>
            </a:r>
            <a:endParaRPr lang="en-US" dirty="0" smtClean="0"/>
          </a:p>
          <a:p>
            <a:r>
              <a:rPr lang="en-US" dirty="0" err="1" smtClean="0"/>
              <a:t>Ruko</a:t>
            </a:r>
            <a:r>
              <a:rPr lang="en-US" dirty="0" smtClean="0"/>
              <a:t>/</a:t>
            </a:r>
            <a:r>
              <a:rPr lang="en-US" dirty="0" err="1" smtClean="0"/>
              <a:t>Rukan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disewakan</a:t>
            </a:r>
            <a:r>
              <a:rPr lang="en-US" dirty="0" smtClean="0"/>
              <a:t> yield 5%/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Return </a:t>
            </a:r>
            <a:r>
              <a:rPr lang="en-US" dirty="0" err="1" smtClean="0"/>
              <a:t>tahunan</a:t>
            </a:r>
            <a:r>
              <a:rPr lang="en-US" dirty="0" smtClean="0"/>
              <a:t> rata-rata 17%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84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KPR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(DP): 20-30%</a:t>
            </a:r>
          </a:p>
          <a:p>
            <a:r>
              <a:rPr lang="en-US" dirty="0" err="1" smtClean="0"/>
              <a:t>Bunga</a:t>
            </a:r>
            <a:r>
              <a:rPr lang="en-US" dirty="0" smtClean="0"/>
              <a:t>: 12% (April, 2013)</a:t>
            </a:r>
          </a:p>
          <a:p>
            <a:r>
              <a:rPr lang="en-US" dirty="0" err="1"/>
              <a:t>Bunga</a:t>
            </a:r>
            <a:r>
              <a:rPr lang="en-US" dirty="0"/>
              <a:t>: </a:t>
            </a:r>
            <a:r>
              <a:rPr lang="en-US" dirty="0" smtClean="0"/>
              <a:t>7.25%,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&lt;90 </a:t>
            </a:r>
            <a:r>
              <a:rPr lang="en-US" dirty="0" err="1" smtClean="0"/>
              <a:t>jt</a:t>
            </a:r>
            <a:r>
              <a:rPr lang="en-US" dirty="0" smtClean="0"/>
              <a:t> (UM 10%)</a:t>
            </a:r>
          </a:p>
          <a:p>
            <a:r>
              <a:rPr lang="en-US" dirty="0" smtClean="0"/>
              <a:t>Tenor: 5, 10, 15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Cicilan</a:t>
            </a:r>
            <a:r>
              <a:rPr lang="en-US" dirty="0" smtClean="0"/>
              <a:t>: (((1+i)^n x 1)/((1+i)^n-1)) X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, n=tenor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Provisi</a:t>
            </a:r>
            <a:r>
              <a:rPr lang="en-US" dirty="0" smtClean="0"/>
              <a:t> (admin): 1%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,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: 2-3%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maksimum:30-35% salary</a:t>
            </a:r>
          </a:p>
        </p:txBody>
      </p:sp>
    </p:spTree>
    <p:extLst>
      <p:ext uri="{BB962C8B-B14F-4D97-AF65-F5344CB8AC3E}">
        <p14:creationId xmlns="" xmlns:p14="http://schemas.microsoft.com/office/powerpoint/2010/main" val="41324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KPR RUMAH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5502416"/>
              </p:ext>
            </p:extLst>
          </p:nvPr>
        </p:nvGraphicFramePr>
        <p:xfrm>
          <a:off x="914400" y="1397000"/>
          <a:ext cx="75438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Perumahan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LB/LT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KPR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Vila </a:t>
                      </a:r>
                      <a:r>
                        <a:rPr lang="en-US" dirty="0" err="1" smtClean="0"/>
                        <a:t>Mutiara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2.779.872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Taman Sakura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1.742.314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Serpong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3.049.045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Legok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279.725.000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2.738.022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311.960.000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3.053.547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Waringin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Bogor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1.409.510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Pesona</a:t>
                      </a:r>
                      <a:r>
                        <a:rPr lang="en-US" dirty="0" smtClean="0"/>
                        <a:t> Bukit </a:t>
                      </a:r>
                      <a:r>
                        <a:rPr lang="en-US" dirty="0" err="1" smtClean="0"/>
                        <a:t>Bintang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29/60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28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662" y="1981200"/>
            <a:ext cx="2719452" cy="206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APARTEMEN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76400"/>
            <a:ext cx="5943600" cy="444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Rusunami</a:t>
            </a:r>
            <a:r>
              <a:rPr lang="en-US" dirty="0" smtClean="0"/>
              <a:t> (WNI </a:t>
            </a:r>
            <a:r>
              <a:rPr lang="en-US" dirty="0" err="1" smtClean="0"/>
              <a:t>penghasilan</a:t>
            </a:r>
            <a:r>
              <a:rPr lang="en-US" dirty="0" smtClean="0"/>
              <a:t> 1.2-4.5 </a:t>
            </a:r>
            <a:r>
              <a:rPr lang="en-US" dirty="0" err="1" smtClean="0"/>
              <a:t>jt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Apartemen</a:t>
            </a:r>
            <a:r>
              <a:rPr lang="en-US" dirty="0" smtClean="0"/>
              <a:t>/</a:t>
            </a:r>
            <a:r>
              <a:rPr lang="en-US" dirty="0" err="1" smtClean="0"/>
              <a:t>Kondomonium</a:t>
            </a:r>
            <a:r>
              <a:rPr lang="en-US" dirty="0" smtClean="0"/>
              <a:t> (200jt-5M)</a:t>
            </a:r>
          </a:p>
          <a:p>
            <a:r>
              <a:rPr lang="en-US" dirty="0" err="1" smtClean="0"/>
              <a:t>Kondotel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&lt; </a:t>
            </a:r>
            <a:r>
              <a:rPr lang="en-US" dirty="0" err="1" smtClean="0"/>
              <a:t>Rp</a:t>
            </a:r>
            <a:r>
              <a:rPr lang="en-US" dirty="0" smtClean="0"/>
              <a:t>. 144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PPN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2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APARTEMEN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2401931"/>
              </p:ext>
            </p:extLst>
          </p:nvPr>
        </p:nvGraphicFramePr>
        <p:xfrm>
          <a:off x="838200" y="1981200"/>
          <a:ext cx="7543801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Apartme</a:t>
                      </a:r>
                      <a:r>
                        <a:rPr lang="id-ID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Tipe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KPA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Bintaro</a:t>
                      </a:r>
                      <a:r>
                        <a:rPr lang="en-US" dirty="0" smtClean="0"/>
                        <a:t>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2.212.148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Lenteng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Agung</a:t>
                      </a:r>
                      <a:r>
                        <a:rPr lang="en-US" dirty="0" smtClean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220-241.000.000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2.153.418 – 2.358.972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215.075.250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2.105.214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Cinere</a:t>
                      </a:r>
                      <a:r>
                        <a:rPr lang="en-US" dirty="0" smtClean="0"/>
                        <a:t> Bellevue Suite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246-270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2.407-2.643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Terrace Apart.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166-175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1.624-1.712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8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GEDUNG PERKANTORAN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0507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38412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032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KEAHLIAN YANG DIBUTUHKAN INVESTOR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Mendapatkan</a:t>
            </a:r>
            <a:r>
              <a:rPr lang="en-US" dirty="0" smtClean="0"/>
              <a:t> ‘hot deal’ -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Dolf</a:t>
            </a:r>
            <a:r>
              <a:rPr lang="en-US" dirty="0"/>
              <a:t> De </a:t>
            </a:r>
            <a:r>
              <a:rPr lang="en-US" dirty="0" err="1"/>
              <a:t>Roos</a:t>
            </a:r>
            <a:r>
              <a:rPr lang="en-US" dirty="0"/>
              <a:t> (Real Estate Riches): 100:10:3:1</a:t>
            </a:r>
          </a:p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r>
              <a:rPr lang="en-US" dirty="0" err="1" smtClean="0"/>
              <a:t>Mengelola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Menjual</a:t>
            </a:r>
            <a:r>
              <a:rPr lang="en-US" dirty="0" smtClean="0"/>
              <a:t> property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8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143000"/>
            <a:ext cx="8763000" cy="533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 err="1" smtClean="0"/>
              <a:t>Dolf</a:t>
            </a:r>
            <a:r>
              <a:rPr lang="en-US" b="1" dirty="0" smtClean="0"/>
              <a:t> De </a:t>
            </a:r>
            <a:r>
              <a:rPr lang="en-US" b="1" dirty="0" err="1" smtClean="0"/>
              <a:t>Roos</a:t>
            </a:r>
            <a:r>
              <a:rPr lang="en-US" b="1" dirty="0" smtClean="0"/>
              <a:t>, Real Estate Riches</a:t>
            </a:r>
            <a:r>
              <a:rPr lang="en-US" b="1" dirty="0"/>
              <a:t>, </a:t>
            </a:r>
            <a:r>
              <a:rPr lang="en-US" b="1" dirty="0" err="1"/>
              <a:t>Gramedia</a:t>
            </a:r>
            <a:r>
              <a:rPr lang="en-US" b="1" dirty="0"/>
              <a:t> </a:t>
            </a:r>
            <a:r>
              <a:rPr lang="en-US" b="1" dirty="0" err="1" smtClean="0"/>
              <a:t>Pustaka</a:t>
            </a:r>
            <a:r>
              <a:rPr lang="en-US" b="1" dirty="0" smtClean="0"/>
              <a:t>, 2013.</a:t>
            </a:r>
          </a:p>
          <a:p>
            <a:pPr>
              <a:defRPr/>
            </a:pPr>
            <a:r>
              <a:rPr lang="en-US" b="1" dirty="0" err="1" smtClean="0"/>
              <a:t>Purnomo</a:t>
            </a:r>
            <a:r>
              <a:rPr lang="en-US" b="1" dirty="0" smtClean="0"/>
              <a:t>, S.D., </a:t>
            </a:r>
            <a:r>
              <a:rPr lang="en-US" b="1" dirty="0" err="1" smtClean="0"/>
              <a:t>Sertiani</a:t>
            </a:r>
            <a:r>
              <a:rPr lang="en-US" b="1" dirty="0" smtClean="0"/>
              <a:t> C.Y., </a:t>
            </a:r>
            <a:r>
              <a:rPr lang="en-US" b="1" dirty="0" err="1" smtClean="0"/>
              <a:t>Hariyani</a:t>
            </a:r>
            <a:r>
              <a:rPr lang="en-US" b="1" dirty="0" smtClean="0"/>
              <a:t>, I., </a:t>
            </a:r>
            <a:r>
              <a:rPr lang="en-US" b="1" dirty="0" err="1" smtClean="0"/>
              <a:t>Buku</a:t>
            </a:r>
            <a:r>
              <a:rPr lang="en-US" b="1" dirty="0" smtClean="0"/>
              <a:t> </a:t>
            </a:r>
            <a:r>
              <a:rPr lang="en-US" b="1" dirty="0" err="1" smtClean="0"/>
              <a:t>Pintar</a:t>
            </a:r>
            <a:r>
              <a:rPr lang="en-US" b="1" dirty="0" smtClean="0"/>
              <a:t> </a:t>
            </a:r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Properti</a:t>
            </a:r>
            <a:r>
              <a:rPr lang="en-US" b="1" dirty="0" smtClean="0"/>
              <a:t>, </a:t>
            </a:r>
            <a:r>
              <a:rPr lang="en-US" b="1" dirty="0" err="1" smtClean="0"/>
              <a:t>Gramedia</a:t>
            </a:r>
            <a:r>
              <a:rPr lang="en-US" b="1" dirty="0" smtClean="0"/>
              <a:t> </a:t>
            </a:r>
            <a:r>
              <a:rPr lang="en-US" b="1" dirty="0" err="1" smtClean="0"/>
              <a:t>Pustaka</a:t>
            </a:r>
            <a:r>
              <a:rPr lang="en-US" b="1" dirty="0" smtClean="0"/>
              <a:t>, 2013.</a:t>
            </a:r>
          </a:p>
          <a:p>
            <a:pPr>
              <a:defRPr/>
            </a:pPr>
            <a:r>
              <a:rPr lang="en-US" dirty="0" err="1" smtClean="0"/>
              <a:t>Hartanto</a:t>
            </a:r>
            <a:r>
              <a:rPr lang="en-US" dirty="0" smtClean="0"/>
              <a:t>, J., Property Cash Machine,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Jusuf</a:t>
            </a:r>
            <a:r>
              <a:rPr lang="en-US" dirty="0" smtClean="0"/>
              <a:t>, M., Property, Minerva Athena </a:t>
            </a:r>
            <a:r>
              <a:rPr lang="en-US" dirty="0" err="1" smtClean="0"/>
              <a:t>Pressindo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Property, Housing Estate, </a:t>
            </a:r>
            <a:r>
              <a:rPr lang="en-US" dirty="0" err="1" smtClean="0"/>
              <a:t>Vol.IX</a:t>
            </a:r>
            <a:r>
              <a:rPr lang="en-US" dirty="0" smtClean="0"/>
              <a:t>, No.104, April 2013.</a:t>
            </a:r>
          </a:p>
          <a:p>
            <a:r>
              <a:rPr lang="en-US" dirty="0" smtClean="0"/>
              <a:t>Property Plus Indonesia, Strategy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Developer Property, </a:t>
            </a:r>
            <a:r>
              <a:rPr lang="en-US" dirty="0" err="1" smtClean="0"/>
              <a:t>Ufuk</a:t>
            </a:r>
            <a:r>
              <a:rPr lang="en-US" dirty="0" smtClean="0"/>
              <a:t> Press, 2012.</a:t>
            </a:r>
          </a:p>
          <a:p>
            <a:r>
              <a:rPr lang="en-US" dirty="0" err="1" smtClean="0"/>
              <a:t>Santoso</a:t>
            </a:r>
            <a:r>
              <a:rPr lang="en-US" dirty="0" smtClean="0"/>
              <a:t>, B.,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Property, </a:t>
            </a:r>
            <a:r>
              <a:rPr lang="en-US" dirty="0" err="1" smtClean="0"/>
              <a:t>Gramedia</a:t>
            </a:r>
            <a:r>
              <a:rPr lang="en-US" dirty="0" smtClean="0"/>
              <a:t>, 2011.</a:t>
            </a:r>
          </a:p>
          <a:p>
            <a:r>
              <a:rPr lang="en-US" b="1" dirty="0" smtClean="0"/>
              <a:t>Trump, D., </a:t>
            </a:r>
            <a:r>
              <a:rPr lang="en-US" b="1" dirty="0" err="1" smtClean="0"/>
              <a:t>Nasihat</a:t>
            </a:r>
            <a:r>
              <a:rPr lang="en-US" b="1" dirty="0" smtClean="0"/>
              <a:t> Real Estate </a:t>
            </a:r>
            <a:r>
              <a:rPr lang="en-US" b="1" dirty="0" err="1" smtClean="0"/>
              <a:t>Terbaik</a:t>
            </a:r>
            <a:r>
              <a:rPr lang="en-US" b="1" dirty="0" smtClean="0"/>
              <a:t> yang </a:t>
            </a:r>
            <a:r>
              <a:rPr lang="en-US" b="1" dirty="0" err="1" smtClean="0"/>
              <a:t>Pernah</a:t>
            </a:r>
            <a:r>
              <a:rPr lang="en-US" b="1" dirty="0" smtClean="0"/>
              <a:t> </a:t>
            </a:r>
            <a:r>
              <a:rPr lang="en-US" b="1" dirty="0" err="1" smtClean="0"/>
              <a:t>Saya</a:t>
            </a:r>
            <a:r>
              <a:rPr lang="en-US" b="1" dirty="0" smtClean="0"/>
              <a:t> </a:t>
            </a:r>
            <a:r>
              <a:rPr lang="en-US" b="1" dirty="0" err="1" smtClean="0"/>
              <a:t>Terima</a:t>
            </a:r>
            <a:r>
              <a:rPr lang="en-US" b="1" dirty="0" smtClean="0"/>
              <a:t>, MIC Publishing, 2008.</a:t>
            </a:r>
          </a:p>
          <a:p>
            <a:r>
              <a:rPr lang="en-US" dirty="0" smtClean="0"/>
              <a:t>Trump University, Wealth Building 101, John Willey &amp; Sons, 2007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70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YANG HARUS DIHINDARI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kuburan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SPBU</a:t>
            </a:r>
          </a:p>
        </p:txBody>
      </p:sp>
    </p:spTree>
    <p:extLst>
      <p:ext uri="{BB962C8B-B14F-4D97-AF65-F5344CB8AC3E}">
        <p14:creationId xmlns="" xmlns:p14="http://schemas.microsoft.com/office/powerpoint/2010/main" val="41112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691" y="1197865"/>
            <a:ext cx="6902554" cy="459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84278" y="609600"/>
            <a:ext cx="7772400" cy="1470025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UNTUK INVESTASI TIDAK PERLU KAYA TERLEBIH DAHULU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TETAPI</a:t>
            </a:r>
            <a:r>
              <a:rPr lang="en-US" dirty="0" smtClean="0">
                <a:latin typeface="Berlin Sans FB Demi" pitchFamily="34" charset="0"/>
              </a:rPr>
              <a:t> 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08691" y="5638800"/>
            <a:ext cx="6856515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 smtClean="0">
                <a:solidFill>
                  <a:srgbClr val="00B0F0"/>
                </a:solidFill>
                <a:latin typeface="Bauhaus 93" pitchFamily="82" charset="0"/>
              </a:rPr>
              <a:t>UNTUK BEBAS FINANSIAL PERLU INVESTASI LEBIH DAHULU</a:t>
            </a:r>
            <a:endParaRPr lang="en-US" sz="4000" dirty="0">
              <a:solidFill>
                <a:srgbClr val="00B0F0"/>
              </a:solidFill>
              <a:latin typeface="Bauhaus 93" pitchFamily="8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88502"/>
            <a:ext cx="1893006" cy="197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649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(57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1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1863"/>
            <a:ext cx="6559029" cy="436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1863"/>
            <a:ext cx="2362199" cy="236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380037"/>
            <a:ext cx="8229600" cy="1477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born poor, it’s not your mistake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die poor, it’s really your mistake</a:t>
            </a:r>
            <a:endParaRPr lang="en-US" sz="36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6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PROPERTY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 property.</a:t>
            </a:r>
          </a:p>
          <a:p>
            <a:r>
              <a:rPr lang="en-US" dirty="0" smtClean="0"/>
              <a:t>Personal property.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REAL ESTATE ADALAH INVESTASI TERBAIK DI SELURUH DUNIA (DONALD TRUMP</a:t>
            </a:r>
            <a:r>
              <a:rPr lang="id-ID" dirty="0" smtClean="0">
                <a:latin typeface="Algerian" pitchFamily="82" charset="0"/>
              </a:rPr>
              <a:t> &amp; DOLF DE ROSS</a:t>
            </a:r>
            <a:r>
              <a:rPr lang="en-US" dirty="0" smtClean="0">
                <a:latin typeface="Algerian" pitchFamily="82" charset="0"/>
              </a:rPr>
              <a:t>).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18434" name="Picture 2" descr="Image result for dolf de ro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5375" cy="1447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090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dirty="0" smtClean="0">
                <a:latin typeface="Algerian" pitchFamily="82" charset="0"/>
              </a:rPr>
              <a:t>Tingkat Pengembalian &amp; Resiko</a:t>
            </a:r>
            <a:endParaRPr lang="id-ID" sz="4000" dirty="0">
              <a:latin typeface="Algerian" pitchFamily="82" charset="0"/>
            </a:endParaRP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218141-BE74-42B6-B181-A75D78C6B5B2}" type="slidenum">
              <a:rPr lang="en-US" sz="1400" smtClean="0"/>
              <a:pPr/>
              <a:t>6</a:t>
            </a:fld>
            <a:endParaRPr lang="en-US" sz="1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1596809"/>
              </p:ext>
            </p:extLst>
          </p:nvPr>
        </p:nvGraphicFramePr>
        <p:xfrm>
          <a:off x="381000" y="1219200"/>
          <a:ext cx="8305800" cy="501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590800"/>
                <a:gridCol w="1066800"/>
                <a:gridCol w="1066800"/>
                <a:gridCol w="2971800"/>
              </a:tblGrid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Produk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Resiko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Potensi Return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Jangka Waktu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Tabungan, Deposito, Reksadana Pasar Uang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Pendek (di bawah 1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ORI, Reksadana Pendapatan Tetap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1 sampai</a:t>
                      </a:r>
                      <a:r>
                        <a:rPr lang="id-ID" sz="1800" baseline="0" dirty="0" smtClean="0"/>
                        <a:t>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Reksadana Campuran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(antara 5-8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Saham, Reksadana Saham (utk investasi)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(di atas 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54180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 untuk trading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Di bawah 1 bulan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457152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Rumah</a:t>
                      </a:r>
                      <a:r>
                        <a:rPr lang="en-US" sz="1800" dirty="0" smtClean="0"/>
                        <a:t>, Tanah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 (di atas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Emas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</a:t>
                      </a:r>
                      <a:r>
                        <a:rPr lang="en-US" sz="1800" dirty="0" smtClean="0"/>
                        <a:t>3</a:t>
                      </a:r>
                      <a:r>
                        <a:rPr lang="id-ID" sz="1800" dirty="0" smtClean="0"/>
                        <a:t> sampai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00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DI INDONESIA?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 (</a:t>
            </a:r>
            <a:r>
              <a:rPr lang="en-US" dirty="0" err="1" smtClean="0"/>
              <a:t>rumah</a:t>
            </a:r>
            <a:r>
              <a:rPr lang="en-US" dirty="0" smtClean="0"/>
              <a:t> &amp; </a:t>
            </a:r>
            <a:r>
              <a:rPr lang="en-US" dirty="0" err="1" smtClean="0"/>
              <a:t>tanah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……………….kali.</a:t>
            </a:r>
          </a:p>
          <a:p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100 </a:t>
            </a:r>
            <a:r>
              <a:rPr lang="en-US" dirty="0" err="1" smtClean="0"/>
              <a:t>juta</a:t>
            </a:r>
            <a:r>
              <a:rPr lang="en-US" dirty="0" smtClean="0"/>
              <a:t> yang </a:t>
            </a:r>
            <a:r>
              <a:rPr lang="en-US" dirty="0" err="1" smtClean="0"/>
              <a:t>didepositokan</a:t>
            </a:r>
            <a:r>
              <a:rPr lang="en-US" dirty="0" smtClean="0"/>
              <a:t> di Bank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5% </a:t>
            </a:r>
            <a:r>
              <a:rPr lang="en-US" dirty="0" err="1" smtClean="0"/>
              <a:t>pertahun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b="1" dirty="0"/>
              <a:t>“The most powerful force in the universe is compound interest”. </a:t>
            </a:r>
            <a:r>
              <a:rPr lang="en-US" dirty="0"/>
              <a:t>Albert </a:t>
            </a:r>
            <a:r>
              <a:rPr lang="en-US" dirty="0" smtClean="0"/>
              <a:t>Einstein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73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REAL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Apresiasi</a:t>
            </a:r>
            <a:endParaRPr lang="en-US" dirty="0" smtClean="0"/>
          </a:p>
          <a:p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ungkit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kendali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43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kontinyu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/>
              <a:t> </a:t>
            </a:r>
            <a:r>
              <a:rPr lang="en-US" dirty="0" smtClean="0"/>
              <a:t>(property crash)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88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865</Words>
  <Application>Microsoft Office PowerPoint</Application>
  <PresentationFormat>On-screen Show (4:3)</PresentationFormat>
  <Paragraphs>226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(RUMAH, TANAH, APARTEMEN)</vt:lpstr>
      <vt:lpstr>Slide 2</vt:lpstr>
      <vt:lpstr>USIA &gt; 65 TAHUN DI NEGARA MAJU</vt:lpstr>
      <vt:lpstr>Slide 4</vt:lpstr>
      <vt:lpstr>PROPERTY</vt:lpstr>
      <vt:lpstr>Tingkat Pengembalian &amp; Resiko</vt:lpstr>
      <vt:lpstr>PROPERTY DI INDONESIA?</vt:lpstr>
      <vt:lpstr>MANFAAT REAL PROPERTY</vt:lpstr>
      <vt:lpstr>KEKURANGAN</vt:lpstr>
      <vt:lpstr>PAJAK-PAJAK</vt:lpstr>
      <vt:lpstr>BIAYA LAIN-LAIN</vt:lpstr>
      <vt:lpstr>ASET TANAH</vt:lpstr>
      <vt:lpstr>ASET RUMAH</vt:lpstr>
      <vt:lpstr>KPR RUMAH</vt:lpstr>
      <vt:lpstr>CONTOH PENAWARAN KPR RUMAH  ( 15 TAHUN – Sumber: Majalah Housing Estate, April, 2013)</vt:lpstr>
      <vt:lpstr>APARTEMEN</vt:lpstr>
      <vt:lpstr>CONTOH PENAWARAN APARTEMEN  ( 15 TAHUN – Sumber: Majalah Housing Estate, April, 2013)</vt:lpstr>
      <vt:lpstr>GEDUNG PERKANTORAN</vt:lpstr>
      <vt:lpstr>KEAHLIAN YANG DIBUTUHKAN INVESTOR PROPERTY</vt:lpstr>
      <vt:lpstr>PROPERTY YANG HARUS DIHINDARI</vt:lpstr>
      <vt:lpstr>Slide 21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161</cp:revision>
  <dcterms:created xsi:type="dcterms:W3CDTF">2012-01-16T11:34:19Z</dcterms:created>
  <dcterms:modified xsi:type="dcterms:W3CDTF">2015-11-11T02:17:59Z</dcterms:modified>
</cp:coreProperties>
</file>