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8CB2-0E41-4C7F-8A47-4D656EEEF95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86485DCD-2A3B-4A10-8420-CC6B02E22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91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8CB2-0E41-4C7F-8A47-4D656EEEF95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5DCD-2A3B-4A10-8420-CC6B02E22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5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8CB2-0E41-4C7F-8A47-4D656EEEF95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5DCD-2A3B-4A10-8420-CC6B02E22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63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8CB2-0E41-4C7F-8A47-4D656EEEF95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5DCD-2A3B-4A10-8420-CC6B02E22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9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A5C8CB2-0E41-4C7F-8A47-4D656EEEF95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6485DCD-2A3B-4A10-8420-CC6B02E22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1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8CB2-0E41-4C7F-8A47-4D656EEEF95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5DCD-2A3B-4A10-8420-CC6B02E22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6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8CB2-0E41-4C7F-8A47-4D656EEEF95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5DCD-2A3B-4A10-8420-CC6B02E22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18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8CB2-0E41-4C7F-8A47-4D656EEEF95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5DCD-2A3B-4A10-8420-CC6B02E22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9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8CB2-0E41-4C7F-8A47-4D656EEEF95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5DCD-2A3B-4A10-8420-CC6B02E22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18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8CB2-0E41-4C7F-8A47-4D656EEEF95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5DCD-2A3B-4A10-8420-CC6B02E22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4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8CB2-0E41-4C7F-8A47-4D656EEEF95B}" type="datetimeFigureOut">
              <a:rPr lang="en-US" smtClean="0"/>
              <a:t>3/2/2015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5DCD-2A3B-4A10-8420-CC6B02E22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8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A5C8CB2-0E41-4C7F-8A47-4D656EEEF95B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86485DCD-2A3B-4A10-8420-CC6B02E22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50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LOGIKA MATEMATIKA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1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402336"/>
            <a:ext cx="10058400" cy="5769864"/>
          </a:xfrm>
        </p:spPr>
        <p:txBody>
          <a:bodyPr/>
          <a:lstStyle/>
          <a:p>
            <a:r>
              <a:rPr lang="en-US" dirty="0" smtClean="0"/>
              <a:t>CONTOH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94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04216"/>
            <a:ext cx="10058400" cy="941832"/>
          </a:xfrm>
        </p:spPr>
        <p:txBody>
          <a:bodyPr/>
          <a:lstStyle/>
          <a:p>
            <a:r>
              <a:rPr lang="en-US" dirty="0" smtClean="0"/>
              <a:t>TAUTOLOGI, KONTRADIKSI, KONTINGEN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146048"/>
            <a:ext cx="10058400" cy="50261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TAUTOLOGI : </a:t>
            </a:r>
            <a:r>
              <a:rPr lang="en-US" dirty="0" err="1" smtClean="0"/>
              <a:t>pernyataan</a:t>
            </a:r>
            <a:r>
              <a:rPr lang="en-US" dirty="0" smtClean="0"/>
              <a:t> yang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kebenarannya</a:t>
            </a:r>
            <a:r>
              <a:rPr lang="en-US" dirty="0" smtClean="0"/>
              <a:t> B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komponen-komponen</a:t>
            </a:r>
            <a:r>
              <a:rPr lang="en-US" dirty="0" smtClean="0"/>
              <a:t> </a:t>
            </a:r>
            <a:r>
              <a:rPr lang="en-US" dirty="0" err="1" smtClean="0"/>
              <a:t>pembentuknya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KONTRADIKSI </a:t>
            </a:r>
            <a:r>
              <a:rPr lang="en-US" dirty="0"/>
              <a:t>: </a:t>
            </a:r>
            <a:r>
              <a:rPr lang="en-US" dirty="0" err="1"/>
              <a:t>pernyataan</a:t>
            </a:r>
            <a:r>
              <a:rPr lang="en-US" dirty="0"/>
              <a:t> yang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kebenarannya</a:t>
            </a:r>
            <a:r>
              <a:rPr lang="en-US" dirty="0"/>
              <a:t> </a:t>
            </a:r>
            <a:r>
              <a:rPr lang="en-US" dirty="0" smtClean="0"/>
              <a:t>S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memandang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komponen-komponen</a:t>
            </a:r>
            <a:r>
              <a:rPr lang="en-US" dirty="0"/>
              <a:t> </a:t>
            </a:r>
            <a:r>
              <a:rPr lang="en-US" dirty="0" err="1"/>
              <a:t>pembentuknya</a:t>
            </a:r>
            <a:r>
              <a:rPr lang="en-US" dirty="0"/>
              <a:t>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KONTINGEN </a:t>
            </a:r>
            <a:r>
              <a:rPr lang="en-US" dirty="0"/>
              <a:t>: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 smtClean="0"/>
              <a:t>kebenarannya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B </a:t>
            </a:r>
            <a:r>
              <a:rPr lang="en-US" dirty="0" err="1" smtClean="0"/>
              <a:t>dan</a:t>
            </a:r>
            <a:r>
              <a:rPr lang="en-US" dirty="0" smtClean="0"/>
              <a:t> S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memandang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komponen-komponen</a:t>
            </a:r>
            <a:r>
              <a:rPr lang="en-US" dirty="0"/>
              <a:t> </a:t>
            </a:r>
            <a:r>
              <a:rPr lang="en-US" dirty="0" err="1"/>
              <a:t>pembentuknya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10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54153"/>
            <a:ext cx="10018713" cy="5212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PROPOSISI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267969"/>
            <a:ext cx="10018713" cy="43403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Proposisi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kalimat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deklaratif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kebenaran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salah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tapi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kedua2nya.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806" y="2180271"/>
            <a:ext cx="7814226" cy="22379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4273" y="4501731"/>
            <a:ext cx="7722556" cy="205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02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9848" y="365760"/>
                <a:ext cx="10058400" cy="5806440"/>
              </a:xfrm>
            </p:spPr>
            <p:txBody>
              <a:bodyPr/>
              <a:lstStyle/>
              <a:p>
                <a:r>
                  <a:rPr lang="en-US" dirty="0" smtClean="0"/>
                  <a:t>Proposisi </a:t>
                </a:r>
                <a:r>
                  <a:rPr lang="en-US" dirty="0" err="1" smtClean="0"/>
                  <a:t>diberi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notasi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huruf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kecil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contoh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p : 5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bilangan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ganjil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q : 2+3 = 10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sz="2800" b="1" dirty="0" smtClean="0"/>
                  <a:t>NILAI KEBENARAN 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dirty="0" err="1" smtClean="0"/>
                  <a:t>Nilai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kebenaran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atau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kesalahan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suatu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pernyataan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dinamakan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nilai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kebenaran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diberi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notasi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sz="2400" dirty="0" smtClean="0"/>
                  <a:t>. 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contoh</a:t>
                </a:r>
                <a:r>
                  <a:rPr lang="en-US" dirty="0" smtClean="0"/>
                  <a:t> di </a:t>
                </a:r>
                <a:r>
                  <a:rPr lang="en-US" dirty="0" err="1" smtClean="0"/>
                  <a:t>atas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nilai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kebenaran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p </a:t>
                </a:r>
                <a:r>
                  <a:rPr lang="en-US" dirty="0" err="1" smtClean="0"/>
                  <a:t>dinotasikan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. 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Jadi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contoh</a:t>
                </a:r>
                <a:r>
                  <a:rPr lang="en-US" dirty="0" smtClean="0"/>
                  <a:t> di </a:t>
                </a:r>
                <a:r>
                  <a:rPr lang="en-US" dirty="0" err="1" smtClean="0"/>
                  <a:t>atas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maka</a:t>
                </a:r>
                <a:r>
                  <a:rPr lang="en-US" dirty="0" smtClean="0"/>
                  <a:t>: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 smtClean="0"/>
                  <a:t>   dan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 smtClean="0"/>
                  <a:t>   ,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B = </a:t>
                </a:r>
                <a:r>
                  <a:rPr lang="en-US" dirty="0" err="1" smtClean="0"/>
                  <a:t>Benar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S = </a:t>
                </a:r>
                <a:r>
                  <a:rPr lang="en-US" dirty="0" err="1" smtClean="0"/>
                  <a:t>salah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9848" y="365760"/>
                <a:ext cx="10058400" cy="5806440"/>
              </a:xfrm>
              <a:blipFill rotWithShape="0">
                <a:blip r:embed="rId2"/>
                <a:stretch>
                  <a:fillRect l="-1273" t="-1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257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350520"/>
            <a:ext cx="10058400" cy="1027176"/>
          </a:xfrm>
        </p:spPr>
        <p:txBody>
          <a:bodyPr/>
          <a:lstStyle/>
          <a:p>
            <a:r>
              <a:rPr lang="en-US" dirty="0" smtClean="0"/>
              <a:t>OPERASI DALAM LOGIKA MATEMATIKA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426464"/>
            <a:ext cx="10058400" cy="4681728"/>
          </a:xfrm>
        </p:spPr>
        <p:txBody>
          <a:bodyPr/>
          <a:lstStyle/>
          <a:p>
            <a:r>
              <a:rPr lang="en-US" sz="2400" dirty="0" smtClean="0"/>
              <a:t>OPERASI NEGASI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negasi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pula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penyangkalan</a:t>
            </a:r>
            <a:r>
              <a:rPr lang="en-US" dirty="0" smtClean="0"/>
              <a:t>.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kebalikan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</a:t>
            </a:r>
            <a:r>
              <a:rPr lang="en-US" dirty="0" smtClean="0"/>
              <a:t>p : 4 + 4 = 16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615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9848" y="451104"/>
                <a:ext cx="10058400" cy="5721096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OPERASI KONJUNGSI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</a:t>
                </a:r>
                <a:r>
                  <a:rPr lang="en-US" dirty="0" err="1" smtClean="0"/>
                  <a:t>Penggabungan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dua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pernyataan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tunggal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dapat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dilakukan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menggunakan</a:t>
                </a:r>
                <a:r>
                  <a:rPr lang="en-US" dirty="0" smtClean="0"/>
                  <a:t> kata “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” yang </a:t>
                </a:r>
                <a:r>
                  <a:rPr lang="en-US" dirty="0" err="1" smtClean="0"/>
                  <a:t>dikenal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operasi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konjungsi</a:t>
                </a:r>
                <a:r>
                  <a:rPr lang="en-US" dirty="0" smtClean="0"/>
                  <a:t>. </a:t>
                </a:r>
                <a:r>
                  <a:rPr lang="en-US" dirty="0" err="1" smtClean="0"/>
                  <a:t>Konjungsi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antara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pernyataan</a:t>
                </a:r>
                <a:r>
                  <a:rPr lang="en-US" dirty="0" smtClean="0"/>
                  <a:t> p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q </a:t>
                </a:r>
                <a:r>
                  <a:rPr lang="en-US" dirty="0" err="1" smtClean="0"/>
                  <a:t>dinyatakan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400" dirty="0" smtClean="0"/>
                  <a:t>.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400" dirty="0" err="1" smtClean="0"/>
                  <a:t>Contoh</a:t>
                </a:r>
                <a:r>
                  <a:rPr lang="en-US" sz="2400" dirty="0" smtClean="0"/>
                  <a:t>: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400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400" dirty="0" smtClean="0"/>
              </a:p>
              <a:p>
                <a:pPr>
                  <a:lnSpc>
                    <a:spcPct val="100000"/>
                  </a:lnSpc>
                </a:pPr>
                <a:r>
                  <a:rPr lang="en-US" sz="2400" dirty="0" smtClean="0"/>
                  <a:t>OPERASI DISJUNGSI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</a:t>
                </a:r>
                <a:r>
                  <a:rPr lang="en-US" dirty="0" err="1" smtClean="0"/>
                  <a:t>Penggabungan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dua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pernyataan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tunggal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kata “</a:t>
                </a:r>
                <a:r>
                  <a:rPr lang="en-US" dirty="0" err="1" smtClean="0"/>
                  <a:t>atau</a:t>
                </a:r>
                <a:r>
                  <a:rPr lang="en-US" dirty="0" smtClean="0"/>
                  <a:t>” </a:t>
                </a:r>
                <a:r>
                  <a:rPr lang="en-US" dirty="0" err="1" smtClean="0"/>
                  <a:t>dikenal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operasi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disjungsi</a:t>
                </a:r>
                <a:r>
                  <a:rPr lang="en-US" dirty="0" smtClean="0"/>
                  <a:t>.  </a:t>
                </a:r>
                <a:r>
                  <a:rPr lang="en-US" dirty="0" err="1" smtClean="0"/>
                  <a:t>Pernyataan</a:t>
                </a:r>
                <a:r>
                  <a:rPr lang="en-US" dirty="0" smtClean="0"/>
                  <a:t> p </a:t>
                </a:r>
                <a:r>
                  <a:rPr lang="en-US" dirty="0" err="1" smtClean="0"/>
                  <a:t>atau</a:t>
                </a:r>
                <a:r>
                  <a:rPr lang="en-US" dirty="0" smtClean="0"/>
                  <a:t> q </a:t>
                </a:r>
                <a:r>
                  <a:rPr lang="en-US" dirty="0" err="1" smtClean="0"/>
                  <a:t>dinyatakan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b="0" dirty="0" smtClean="0"/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400" dirty="0" err="1" smtClean="0"/>
                  <a:t>Contoh</a:t>
                </a:r>
                <a:r>
                  <a:rPr lang="en-US" sz="2400" dirty="0" smtClean="0"/>
                  <a:t>: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9848" y="451104"/>
                <a:ext cx="10058400" cy="5721096"/>
              </a:xfrm>
              <a:blipFill rotWithShape="0">
                <a:blip r:embed="rId2"/>
                <a:stretch>
                  <a:fillRect l="-970" t="-1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286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9848" y="426720"/>
                <a:ext cx="10058400" cy="574548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OPERASI IMPLIKASI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</a:t>
                </a:r>
                <a:r>
                  <a:rPr lang="en-US" dirty="0" err="1" smtClean="0"/>
                  <a:t>pernyataan</a:t>
                </a:r>
                <a:r>
                  <a:rPr lang="en-US" dirty="0" smtClean="0"/>
                  <a:t> yang </a:t>
                </a:r>
                <a:r>
                  <a:rPr lang="en-US" dirty="0" err="1" smtClean="0"/>
                  <a:t>mengandung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maka</a:t>
                </a:r>
                <a:r>
                  <a:rPr lang="en-US" dirty="0" smtClean="0"/>
                  <a:t> “ </a:t>
                </a:r>
                <a:r>
                  <a:rPr lang="en-US" dirty="0" err="1" smtClean="0"/>
                  <a:t>jika</a:t>
                </a:r>
                <a:r>
                  <a:rPr lang="en-US" dirty="0" smtClean="0"/>
                  <a:t> p </a:t>
                </a:r>
                <a:r>
                  <a:rPr lang="en-US" dirty="0" err="1" smtClean="0"/>
                  <a:t>maka</a:t>
                </a:r>
                <a:r>
                  <a:rPr lang="en-US" dirty="0" smtClean="0"/>
                  <a:t> q” </a:t>
                </a:r>
                <a:r>
                  <a:rPr lang="en-US" dirty="0" err="1" smtClean="0"/>
                  <a:t>disebut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pernyataan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implikasi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atau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pernyataan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kondisional</a:t>
                </a:r>
                <a:r>
                  <a:rPr lang="en-US" dirty="0" smtClean="0"/>
                  <a:t>. </a:t>
                </a:r>
                <a:r>
                  <a:rPr lang="en-US" dirty="0" err="1" smtClean="0"/>
                  <a:t>Dinyatakan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</m:oMath>
                </a14:m>
                <a:endParaRPr lang="en-US" sz="2400" dirty="0" smtClean="0"/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400" dirty="0" err="1" smtClean="0"/>
                  <a:t>Contoh</a:t>
                </a:r>
                <a:endParaRPr lang="en-US" sz="2400" dirty="0" smtClean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400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400" dirty="0" smtClean="0"/>
              </a:p>
              <a:p>
                <a:pPr>
                  <a:lnSpc>
                    <a:spcPct val="100000"/>
                  </a:lnSpc>
                </a:pPr>
                <a:r>
                  <a:rPr lang="en-US" sz="2400" dirty="0" smtClean="0"/>
                  <a:t>OPERASI BIIMPLIKASI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</a:t>
                </a:r>
                <a:r>
                  <a:rPr lang="en-US" dirty="0" err="1" smtClean="0"/>
                  <a:t>pernyataan</a:t>
                </a:r>
                <a:r>
                  <a:rPr lang="en-US" dirty="0" smtClean="0"/>
                  <a:t> yang </a:t>
                </a:r>
                <a:r>
                  <a:rPr lang="en-US" dirty="0" err="1" smtClean="0"/>
                  <a:t>mengandung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istilah</a:t>
                </a:r>
                <a:r>
                  <a:rPr lang="en-US" dirty="0" smtClean="0"/>
                  <a:t> “ </a:t>
                </a:r>
                <a:r>
                  <a:rPr lang="en-US" dirty="0" err="1" smtClean="0"/>
                  <a:t>jika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hanya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jika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dinamakan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pernyataan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biimplikasi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dinyatakan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</m:oMath>
                </a14:m>
                <a:endParaRPr lang="en-US" sz="2400" dirty="0" smtClean="0"/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400" dirty="0" err="1" smtClean="0"/>
                  <a:t>Contoh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9848" y="426720"/>
                <a:ext cx="10058400" cy="5745480"/>
              </a:xfrm>
              <a:blipFill rotWithShape="0">
                <a:blip r:embed="rId2"/>
                <a:stretch>
                  <a:fillRect l="-970" t="-15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821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89560"/>
            <a:ext cx="10058400" cy="7711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EKSPRESI LOGIKA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9848" y="1243584"/>
                <a:ext cx="10058400" cy="492861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 </a:t>
                </a:r>
                <a:r>
                  <a:rPr lang="en-US" dirty="0" err="1"/>
                  <a:t>Ekspresi</a:t>
                </a:r>
                <a:r>
                  <a:rPr lang="en-US" dirty="0"/>
                  <a:t> </a:t>
                </a:r>
                <a:r>
                  <a:rPr lang="en-US" dirty="0" err="1"/>
                  <a:t>logika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proposisi</a:t>
                </a:r>
                <a:r>
                  <a:rPr lang="en-US" dirty="0"/>
                  <a:t> yang </a:t>
                </a:r>
                <a:r>
                  <a:rPr lang="en-US" dirty="0" err="1"/>
                  <a:t>dibangun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variabel</a:t>
                </a:r>
                <a:r>
                  <a:rPr lang="en-US" dirty="0"/>
                  <a:t> </a:t>
                </a:r>
                <a:r>
                  <a:rPr lang="en-US" dirty="0" err="1"/>
                  <a:t>logika</a:t>
                </a:r>
                <a:r>
                  <a:rPr lang="en-US" dirty="0"/>
                  <a:t> yang </a:t>
                </a:r>
                <a:r>
                  <a:rPr lang="en-US" dirty="0" err="1"/>
                  <a:t>berasal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 smtClean="0"/>
                  <a:t>pernyataan</a:t>
                </a:r>
                <a:r>
                  <a:rPr lang="en-US" dirty="0" smtClean="0"/>
                  <a:t>. </a:t>
                </a:r>
                <a:endParaRPr lang="en-US" dirty="0"/>
              </a:p>
              <a:p>
                <a:r>
                  <a:rPr lang="en-US" b="1" dirty="0" err="1" smtClean="0"/>
                  <a:t>Definisi</a:t>
                </a:r>
                <a:r>
                  <a:rPr lang="en-US" dirty="0" smtClean="0"/>
                  <a:t> </a:t>
                </a:r>
                <a:r>
                  <a:rPr lang="en-US" dirty="0"/>
                  <a:t>: </a:t>
                </a:r>
                <a:r>
                  <a:rPr lang="en-US" dirty="0" err="1"/>
                  <a:t>proposisi</a:t>
                </a:r>
                <a:r>
                  <a:rPr lang="en-US" dirty="0"/>
                  <a:t> </a:t>
                </a:r>
                <a:r>
                  <a:rPr lang="en-US" dirty="0" err="1"/>
                  <a:t>atomik</a:t>
                </a:r>
                <a:r>
                  <a:rPr lang="en-US" dirty="0"/>
                  <a:t> </a:t>
                </a:r>
                <a:r>
                  <a:rPr lang="en-US" dirty="0" err="1"/>
                  <a:t>berisi</a:t>
                </a:r>
                <a:r>
                  <a:rPr lang="en-US" dirty="0"/>
                  <a:t> </a:t>
                </a:r>
                <a:r>
                  <a:rPr lang="en-US" dirty="0" err="1"/>
                  <a:t>satu</a:t>
                </a:r>
                <a:r>
                  <a:rPr lang="en-US" dirty="0"/>
                  <a:t> </a:t>
                </a:r>
                <a:r>
                  <a:rPr lang="en-US" dirty="0" err="1"/>
                  <a:t>variabel</a:t>
                </a:r>
                <a:r>
                  <a:rPr lang="en-US" dirty="0"/>
                  <a:t> </a:t>
                </a:r>
                <a:r>
                  <a:rPr lang="en-US" dirty="0" err="1"/>
                  <a:t>proposisi</a:t>
                </a:r>
                <a:r>
                  <a:rPr lang="en-US" dirty="0"/>
                  <a:t>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:r>
                  <a:rPr lang="en-US" dirty="0" err="1"/>
                  <a:t>satu</a:t>
                </a:r>
                <a:r>
                  <a:rPr lang="en-US" dirty="0"/>
                  <a:t> </a:t>
                </a:r>
                <a:r>
                  <a:rPr lang="en-US" dirty="0" err="1"/>
                  <a:t>konstanta</a:t>
                </a:r>
                <a:r>
                  <a:rPr lang="en-US" dirty="0"/>
                  <a:t> </a:t>
                </a:r>
                <a:r>
                  <a:rPr lang="en-US" dirty="0" err="1"/>
                  <a:t>proposisi</a:t>
                </a:r>
                <a:r>
                  <a:rPr lang="en-US" dirty="0"/>
                  <a:t>.</a:t>
                </a:r>
              </a:p>
              <a:p>
                <a:r>
                  <a:rPr lang="en-US" b="1" dirty="0" err="1"/>
                  <a:t>Definisi</a:t>
                </a:r>
                <a:r>
                  <a:rPr lang="en-US" dirty="0"/>
                  <a:t> : </a:t>
                </a:r>
                <a:r>
                  <a:rPr lang="en-US" dirty="0" err="1"/>
                  <a:t>proposisi</a:t>
                </a:r>
                <a:r>
                  <a:rPr lang="en-US" dirty="0"/>
                  <a:t> </a:t>
                </a:r>
                <a:r>
                  <a:rPr lang="en-US" dirty="0" err="1"/>
                  <a:t>majemuk</a:t>
                </a:r>
                <a:r>
                  <a:rPr lang="en-US" dirty="0"/>
                  <a:t> </a:t>
                </a:r>
                <a:r>
                  <a:rPr lang="en-US" dirty="0" err="1"/>
                  <a:t>berisi</a:t>
                </a:r>
                <a:r>
                  <a:rPr lang="en-US" dirty="0"/>
                  <a:t> minimum </a:t>
                </a:r>
                <a:r>
                  <a:rPr lang="en-US" dirty="0" err="1"/>
                  <a:t>satu</a:t>
                </a:r>
                <a:r>
                  <a:rPr lang="en-US" dirty="0"/>
                  <a:t> </a:t>
                </a:r>
                <a:r>
                  <a:rPr lang="en-US" dirty="0" err="1"/>
                  <a:t>perangkai</a:t>
                </a:r>
                <a:r>
                  <a:rPr lang="en-US" dirty="0"/>
                  <a:t>,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lebih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satu</a:t>
                </a:r>
                <a:r>
                  <a:rPr lang="en-US" dirty="0"/>
                  <a:t> </a:t>
                </a:r>
                <a:r>
                  <a:rPr lang="en-US" dirty="0" err="1"/>
                  <a:t>variabel</a:t>
                </a:r>
                <a:r>
                  <a:rPr lang="en-US" dirty="0"/>
                  <a:t> </a:t>
                </a:r>
                <a:r>
                  <a:rPr lang="en-US" dirty="0" err="1"/>
                  <a:t>proposisi</a:t>
                </a:r>
                <a:r>
                  <a:rPr lang="en-US" dirty="0"/>
                  <a:t>.</a:t>
                </a:r>
              </a:p>
              <a:p>
                <a:r>
                  <a:rPr lang="en-US" dirty="0" err="1"/>
                  <a:t>Contoh</a:t>
                </a:r>
                <a:r>
                  <a:rPr lang="en-US" dirty="0"/>
                  <a:t> 2-1</a:t>
                </a:r>
              </a:p>
              <a:p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:r>
                  <a:rPr lang="en-US" dirty="0" err="1"/>
                  <a:t>Dewi</a:t>
                </a:r>
                <a:r>
                  <a:rPr lang="en-US" dirty="0"/>
                  <a:t> </a:t>
                </a:r>
                <a:r>
                  <a:rPr lang="en-US" dirty="0" err="1"/>
                  <a:t>rajin</a:t>
                </a:r>
                <a:r>
                  <a:rPr lang="en-US" dirty="0"/>
                  <a:t> </a:t>
                </a:r>
                <a:r>
                  <a:rPr lang="en-US" dirty="0" err="1"/>
                  <a:t>belajar</a:t>
                </a:r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ia</a:t>
                </a:r>
                <a:r>
                  <a:rPr lang="en-US" dirty="0"/>
                  <a:t> lulus </a:t>
                </a:r>
                <a:r>
                  <a:rPr lang="en-US" dirty="0" err="1"/>
                  <a:t>ujian</a:t>
                </a:r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dirty="0" err="1"/>
                  <a:t>ia</a:t>
                </a:r>
                <a:r>
                  <a:rPr lang="en-US" dirty="0"/>
                  <a:t> </a:t>
                </a:r>
                <a:r>
                  <a:rPr lang="en-US" dirty="0" err="1"/>
                  <a:t>mendapat</a:t>
                </a:r>
                <a:r>
                  <a:rPr lang="en-US" dirty="0"/>
                  <a:t> </a:t>
                </a:r>
                <a:r>
                  <a:rPr lang="en-US" dirty="0" err="1"/>
                  <a:t>hadiah</a:t>
                </a:r>
                <a:r>
                  <a:rPr lang="en-US" dirty="0"/>
                  <a:t> </a:t>
                </a:r>
                <a:r>
                  <a:rPr lang="en-US" dirty="0" err="1"/>
                  <a:t>istimewa</a:t>
                </a:r>
                <a:r>
                  <a:rPr lang="en-US" dirty="0"/>
                  <a:t>.</a:t>
                </a:r>
              </a:p>
              <a:p>
                <a:r>
                  <a:rPr lang="en-US" dirty="0" err="1"/>
                  <a:t>Variabel</a:t>
                </a:r>
                <a:r>
                  <a:rPr lang="en-US" dirty="0"/>
                  <a:t> </a:t>
                </a:r>
                <a:r>
                  <a:rPr lang="en-US" dirty="0" err="1"/>
                  <a:t>proposisinya</a:t>
                </a:r>
                <a:r>
                  <a:rPr lang="en-US" dirty="0"/>
                  <a:t> :</a:t>
                </a:r>
              </a:p>
              <a:p>
                <a:r>
                  <a:rPr lang="en-US" dirty="0"/>
                  <a:t>P = </a:t>
                </a:r>
                <a:r>
                  <a:rPr lang="en-US" dirty="0" err="1"/>
                  <a:t>Dewi</a:t>
                </a:r>
                <a:r>
                  <a:rPr lang="en-US" dirty="0"/>
                  <a:t> </a:t>
                </a:r>
                <a:r>
                  <a:rPr lang="en-US" dirty="0" err="1"/>
                  <a:t>rajin</a:t>
                </a:r>
                <a:r>
                  <a:rPr lang="en-US" dirty="0"/>
                  <a:t> </a:t>
                </a:r>
                <a:r>
                  <a:rPr lang="en-US" dirty="0" err="1"/>
                  <a:t>belajar</a:t>
                </a:r>
                <a:endParaRPr lang="en-US" dirty="0"/>
              </a:p>
              <a:p>
                <a:r>
                  <a:rPr lang="en-US" dirty="0"/>
                  <a:t>Q = </a:t>
                </a:r>
                <a:r>
                  <a:rPr lang="en-US" dirty="0" err="1"/>
                  <a:t>Dewi</a:t>
                </a:r>
                <a:r>
                  <a:rPr lang="en-US" dirty="0"/>
                  <a:t> lulus </a:t>
                </a:r>
                <a:r>
                  <a:rPr lang="en-US" dirty="0" err="1"/>
                  <a:t>ujian</a:t>
                </a:r>
                <a:endParaRPr lang="en-US" dirty="0"/>
              </a:p>
              <a:p>
                <a:r>
                  <a:rPr lang="en-US" dirty="0"/>
                  <a:t>R = </a:t>
                </a:r>
                <a:r>
                  <a:rPr lang="en-US" dirty="0" err="1"/>
                  <a:t>Dewi</a:t>
                </a:r>
                <a:r>
                  <a:rPr lang="en-US" dirty="0"/>
                  <a:t> </a:t>
                </a:r>
                <a:r>
                  <a:rPr lang="en-US" dirty="0" err="1"/>
                  <a:t>mendapat</a:t>
                </a:r>
                <a:r>
                  <a:rPr lang="en-US" dirty="0"/>
                  <a:t> </a:t>
                </a:r>
                <a:r>
                  <a:rPr lang="en-US" dirty="0" err="1"/>
                  <a:t>hadiah</a:t>
                </a:r>
                <a:r>
                  <a:rPr lang="en-US" dirty="0"/>
                  <a:t> </a:t>
                </a:r>
                <a:r>
                  <a:rPr lang="en-US" dirty="0" err="1"/>
                  <a:t>istimewa</a:t>
                </a:r>
                <a:endParaRPr lang="en-US" dirty="0"/>
              </a:p>
              <a:p>
                <a:r>
                  <a:rPr lang="en-US" dirty="0" err="1"/>
                  <a:t>Ekspresi</a:t>
                </a:r>
                <a:r>
                  <a:rPr lang="en-US" dirty="0"/>
                  <a:t> </a:t>
                </a:r>
                <a:r>
                  <a:rPr lang="en-US" dirty="0" err="1"/>
                  <a:t>logika</a:t>
                </a:r>
                <a:r>
                  <a:rPr lang="en-US" dirty="0"/>
                  <a:t> 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 (</m:t>
                      </m:r>
                      <m:r>
                        <a:rPr lang="en-US" i="1"/>
                        <m:t>𝑃</m:t>
                      </m:r>
                      <m:r>
                        <a:rPr lang="en-US" i="1"/>
                        <m:t>→(</m:t>
                      </m:r>
                      <m:r>
                        <a:rPr lang="en-US" i="1"/>
                        <m:t>𝑄</m:t>
                      </m:r>
                      <m:r>
                        <a:rPr lang="en-US" i="1"/>
                        <m:t>⋀</m:t>
                      </m:r>
                      <m:r>
                        <a:rPr lang="en-US" i="1"/>
                        <m:t>𝑅</m:t>
                      </m:r>
                      <m:r>
                        <a:rPr lang="en-US" i="1"/>
                        <m:t>)) 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9848" y="1243584"/>
                <a:ext cx="10058400" cy="4928616"/>
              </a:xfrm>
              <a:blipFill rotWithShape="0">
                <a:blip r:embed="rId2"/>
                <a:stretch>
                  <a:fillRect l="-303" t="-1854" b="-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360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536448"/>
            <a:ext cx="10058400" cy="5635752"/>
          </a:xfrm>
        </p:spPr>
        <p:txBody>
          <a:bodyPr/>
          <a:lstStyle/>
          <a:p>
            <a:r>
              <a:rPr lang="en-US" dirty="0" smtClean="0"/>
              <a:t>CONTOH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82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402336"/>
            <a:ext cx="10058400" cy="576986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TABEL KEBENARAN</a:t>
            </a: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086973"/>
              </p:ext>
            </p:extLst>
          </p:nvPr>
        </p:nvGraphicFramePr>
        <p:xfrm>
          <a:off x="1215137" y="1073234"/>
          <a:ext cx="3052065" cy="2377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355"/>
                <a:gridCol w="1017355"/>
                <a:gridCol w="1017355"/>
              </a:tblGrid>
              <a:tr h="475420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+mn-lt"/>
                        </a:rPr>
                        <a:t>p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ʌ q</a:t>
                      </a:r>
                      <a:endParaRPr lang="en-US" dirty="0"/>
                    </a:p>
                  </a:txBody>
                  <a:tcPr/>
                </a:tc>
              </a:tr>
              <a:tr h="47542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542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542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5420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94194103"/>
                  </p:ext>
                </p:extLst>
              </p:nvPr>
            </p:nvGraphicFramePr>
            <p:xfrm>
              <a:off x="5031233" y="1024466"/>
              <a:ext cx="3052065" cy="23771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7355"/>
                    <a:gridCol w="1017355"/>
                    <a:gridCol w="1017355"/>
                  </a:tblGrid>
                  <a:tr h="4754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q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baseline="0" dirty="0" smtClean="0">
                              <a:latin typeface="+mn-lt"/>
                            </a:rPr>
                            <a:t>p</a:t>
                          </a:r>
                          <a:r>
                            <a:rPr lang="en-US" baseline="0" dirty="0" smtClean="0">
                              <a:latin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˅</m:t>
                              </m:r>
                            </m:oMath>
                          </a14:m>
                          <a:r>
                            <a:rPr lang="en-US" baseline="0" dirty="0" smtClean="0">
                              <a:latin typeface="Calibri" panose="020F0502020204030204" pitchFamily="34" charset="0"/>
                            </a:rPr>
                            <a:t> q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754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754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754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754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94194103"/>
                  </p:ext>
                </p:extLst>
              </p:nvPr>
            </p:nvGraphicFramePr>
            <p:xfrm>
              <a:off x="5031233" y="1024466"/>
              <a:ext cx="3052065" cy="23771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7355"/>
                    <a:gridCol w="1017355"/>
                    <a:gridCol w="1017355"/>
                  </a:tblGrid>
                  <a:tr h="4754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q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201198" t="-7692" r="-2395" b="-403846"/>
                          </a:stretch>
                        </a:blipFill>
                      </a:tcPr>
                    </a:tc>
                  </a:tr>
                  <a:tr h="4754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754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754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754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94316229"/>
                  </p:ext>
                </p:extLst>
              </p:nvPr>
            </p:nvGraphicFramePr>
            <p:xfrm>
              <a:off x="1318769" y="3932258"/>
              <a:ext cx="3052065" cy="23771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7355"/>
                    <a:gridCol w="1017355"/>
                    <a:gridCol w="1017355"/>
                  </a:tblGrid>
                  <a:tr h="4754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q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baseline="0" dirty="0" smtClean="0">
                              <a:latin typeface="+mn-lt"/>
                            </a:rPr>
                            <a:t>p</a:t>
                          </a:r>
                          <a:r>
                            <a:rPr lang="en-US" baseline="0" dirty="0" smtClean="0">
                              <a:latin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lang="en-US" baseline="0" dirty="0" smtClean="0">
                              <a:latin typeface="Calibri" panose="020F0502020204030204" pitchFamily="34" charset="0"/>
                            </a:rPr>
                            <a:t>q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754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754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754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754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94316229"/>
                  </p:ext>
                </p:extLst>
              </p:nvPr>
            </p:nvGraphicFramePr>
            <p:xfrm>
              <a:off x="1318769" y="3932258"/>
              <a:ext cx="3052065" cy="23771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7355"/>
                    <a:gridCol w="1017355"/>
                    <a:gridCol w="1017355"/>
                  </a:tblGrid>
                  <a:tr h="4754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q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1198" t="-7692" r="-2395" b="-403846"/>
                          </a:stretch>
                        </a:blipFill>
                      </a:tcPr>
                    </a:tc>
                  </a:tr>
                  <a:tr h="4754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754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754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754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8962788"/>
                  </p:ext>
                </p:extLst>
              </p:nvPr>
            </p:nvGraphicFramePr>
            <p:xfrm>
              <a:off x="5323841" y="3889586"/>
              <a:ext cx="3052065" cy="23771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7355"/>
                    <a:gridCol w="1017355"/>
                    <a:gridCol w="1017355"/>
                  </a:tblGrid>
                  <a:tr h="4754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q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baseline="0" dirty="0" smtClean="0">
                              <a:latin typeface="+mn-lt"/>
                            </a:rPr>
                            <a:t>p</a:t>
                          </a:r>
                          <a:r>
                            <a:rPr lang="en-US" baseline="0" dirty="0" smtClean="0">
                              <a:latin typeface="Calibri" panose="020F050202020403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i="1" baseline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↔</m:t>
                              </m:r>
                            </m:oMath>
                          </a14:m>
                          <a:r>
                            <a:rPr lang="en-US" baseline="0" dirty="0" smtClean="0">
                              <a:latin typeface="Calibri" panose="020F0502020204030204" pitchFamily="34" charset="0"/>
                            </a:rPr>
                            <a:t>q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754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754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754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754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8962788"/>
                  </p:ext>
                </p:extLst>
              </p:nvPr>
            </p:nvGraphicFramePr>
            <p:xfrm>
              <a:off x="5323841" y="3889586"/>
              <a:ext cx="3052065" cy="23771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7355"/>
                    <a:gridCol w="1017355"/>
                    <a:gridCol w="1017355"/>
                  </a:tblGrid>
                  <a:tr h="4754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P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q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4"/>
                          <a:stretch>
                            <a:fillRect l="-201198" t="-7692" r="-2395" b="-403846"/>
                          </a:stretch>
                        </a:blipFill>
                      </a:tcPr>
                    </a:tc>
                  </a:tr>
                  <a:tr h="4754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754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754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7542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4324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101</TotalTime>
  <Words>438</Words>
  <Application>Microsoft Office PowerPoint</Application>
  <PresentationFormat>Widescreen</PresentationFormat>
  <Paragraphs>99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Rockwell</vt:lpstr>
      <vt:lpstr>Rockwell Condensed</vt:lpstr>
      <vt:lpstr>Wingdings</vt:lpstr>
      <vt:lpstr>Wood Type</vt:lpstr>
      <vt:lpstr>LOGIKA MATEMATIKA</vt:lpstr>
      <vt:lpstr>PROPOSISI</vt:lpstr>
      <vt:lpstr>PowerPoint Presentation</vt:lpstr>
      <vt:lpstr>OPERASI DALAM LOGIKA MATEMATIKA</vt:lpstr>
      <vt:lpstr>PowerPoint Presentation</vt:lpstr>
      <vt:lpstr>PowerPoint Presentation</vt:lpstr>
      <vt:lpstr>EKSPRESI LOGIKA</vt:lpstr>
      <vt:lpstr>PowerPoint Presentation</vt:lpstr>
      <vt:lpstr>PowerPoint Presentation</vt:lpstr>
      <vt:lpstr>PowerPoint Presentation</vt:lpstr>
      <vt:lpstr>TAUTOLOGI, KONTRADIKSI, KONTINGEN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MATEMATIKA</dc:title>
  <dc:creator>Inne Novita Sari</dc:creator>
  <cp:lastModifiedBy>Inne Novita Sari</cp:lastModifiedBy>
  <cp:revision>1</cp:revision>
  <dcterms:created xsi:type="dcterms:W3CDTF">2015-03-02T12:52:14Z</dcterms:created>
  <dcterms:modified xsi:type="dcterms:W3CDTF">2015-03-02T14:33:43Z</dcterms:modified>
</cp:coreProperties>
</file>