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50" d="100"/>
          <a:sy n="50" d="100"/>
        </p:scale>
        <p:origin x="42" y="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923F103-BC34-4FE4-A40E-EDDEECFDA5D0}" type="datetimeFigureOut">
              <a:rPr lang="en-US" smtClean="0"/>
              <a:pPr/>
              <a:t>3/5/2014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6599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3/5/2014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305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3/5/2014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848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3/5/2014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701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3/5/2014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8418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3/5/2014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989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3/5/2014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936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3/5/2014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18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3/5/2014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737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3/5/2014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592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3/5/2014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264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3/5/2014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412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PENGANTAR STATISTIKA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UNIVERSITAS KOMPUTER INDONESIA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26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512064"/>
            <a:ext cx="9875520" cy="765048"/>
          </a:xfrm>
        </p:spPr>
        <p:txBody>
          <a:bodyPr/>
          <a:lstStyle/>
          <a:p>
            <a:r>
              <a:rPr lang="en-US" dirty="0" smtClean="0"/>
              <a:t>STATISTIK VS STATISTIKA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02336" y="1438656"/>
            <a:ext cx="1755648" cy="113385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STATISTIK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2279904" y="1962912"/>
            <a:ext cx="560832" cy="256032"/>
          </a:xfrm>
          <a:prstGeom prst="right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81584" y="3407664"/>
            <a:ext cx="1895856" cy="113385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STATISTIKA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962656" y="1377696"/>
            <a:ext cx="8055864" cy="154838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kumpulan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data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bilangan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maupun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non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bilangan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yang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disusun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dalam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  <a:r>
              <a:rPr lang="en-US" sz="2000" dirty="0" err="1" smtClean="0">
                <a:solidFill>
                  <a:schemeClr val="accent1">
                    <a:lumMod val="50000"/>
                  </a:schemeClr>
                </a:solidFill>
              </a:rPr>
              <a:t>tabel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atau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diagram yang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menggambarkan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suatu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persoalan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Statistik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adalah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nilai-nilai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ukuran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data yang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mudah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dimengerti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8" name="Right Arrow 7"/>
          <p:cNvSpPr/>
          <p:nvPr/>
        </p:nvSpPr>
        <p:spPr>
          <a:xfrm>
            <a:off x="2481072" y="3810000"/>
            <a:ext cx="560832" cy="256032"/>
          </a:xfrm>
          <a:prstGeom prst="right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3310128" y="3285744"/>
            <a:ext cx="8055864" cy="154838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err="1" smtClean="0">
                <a:solidFill>
                  <a:schemeClr val="accent1">
                    <a:lumMod val="50000"/>
                  </a:schemeClr>
                </a:solidFill>
              </a:rPr>
              <a:t>pengetahuan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yang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berkaitan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dengan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cara-cara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pengumpulan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penyajian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pengolahan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dan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analisis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untuk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membuat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kesimpulan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dan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keputusan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berdasarkan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kumpulan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data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dan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analisis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yang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dilakukan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79120" y="5090160"/>
            <a:ext cx="1755648" cy="113385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STATISTIK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2560320" y="5571744"/>
            <a:ext cx="560832" cy="256032"/>
          </a:xfrm>
          <a:prstGeom prst="right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486912" y="5096256"/>
            <a:ext cx="1895856" cy="1133856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STATISTIKA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5608320" y="5522976"/>
            <a:ext cx="560832" cy="256032"/>
          </a:xfrm>
          <a:prstGeom prst="right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571488" y="5059680"/>
            <a:ext cx="4328160" cy="1133856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KESIMPULAN / KEPUTUSAN/ INFO PENTING LAINNYA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2242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573024"/>
            <a:ext cx="9872871" cy="5522976"/>
          </a:xfrm>
        </p:spPr>
        <p:txBody>
          <a:bodyPr/>
          <a:lstStyle/>
          <a:p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DATA</a:t>
            </a:r>
          </a:p>
          <a:p>
            <a:pPr>
              <a:buNone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Data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adalah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kumpulan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hasil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pengukuran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atau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pengamatan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yang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memperhatikan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suatu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gejala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tertentu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dari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variabel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yang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diamati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, yang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biasanya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disusun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secara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sistematik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dalam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tabel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atau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grafik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>
              <a:buNone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 </a:t>
            </a:r>
          </a:p>
        </p:txBody>
      </p:sp>
      <p:sp>
        <p:nvSpPr>
          <p:cNvPr id="4" name="Rectangle 3"/>
          <p:cNvSpPr/>
          <p:nvPr/>
        </p:nvSpPr>
        <p:spPr>
          <a:xfrm>
            <a:off x="1853184" y="2999232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2779268" y="3096768"/>
            <a:ext cx="353568" cy="3657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3304032" y="2999232"/>
            <a:ext cx="2157984" cy="4998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r>
              <a:rPr lang="en-US" dirty="0" err="1"/>
              <a:t>J</a:t>
            </a:r>
            <a:r>
              <a:rPr lang="en-US" dirty="0" err="1" smtClean="0"/>
              <a:t>enis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3322320" y="5464048"/>
            <a:ext cx="2157984" cy="4998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Cara </a:t>
            </a:r>
            <a:r>
              <a:rPr lang="en-US" dirty="0" err="1" smtClean="0"/>
              <a:t>memperoleh</a:t>
            </a:r>
            <a:endParaRPr lang="en-US" dirty="0"/>
          </a:p>
        </p:txBody>
      </p:sp>
      <p:cxnSp>
        <p:nvCxnSpPr>
          <p:cNvPr id="10" name="Straight Arrow Connector 9"/>
          <p:cNvCxnSpPr>
            <a:stCxn id="4" idx="3"/>
          </p:cNvCxnSpPr>
          <p:nvPr/>
        </p:nvCxnSpPr>
        <p:spPr>
          <a:xfrm>
            <a:off x="2767584" y="3456432"/>
            <a:ext cx="377952" cy="23220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6113272" y="4053332"/>
            <a:ext cx="1524000" cy="4998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Kualitatif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6100572" y="2617724"/>
            <a:ext cx="1524000" cy="4998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Kuantitatif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8744204" y="2249932"/>
            <a:ext cx="1524000" cy="4998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Diskrit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8822436" y="3304032"/>
            <a:ext cx="1524000" cy="4998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Kontinu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6119368" y="5043932"/>
            <a:ext cx="1524000" cy="4998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Primer</a:t>
            </a:r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6184900" y="5932932"/>
            <a:ext cx="1524000" cy="4998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Sekunder</a:t>
            </a:r>
            <a:endParaRPr lang="en-US" dirty="0"/>
          </a:p>
        </p:txBody>
      </p:sp>
      <p:cxnSp>
        <p:nvCxnSpPr>
          <p:cNvPr id="20" name="Straight Arrow Connector 19"/>
          <p:cNvCxnSpPr>
            <a:stCxn id="7" idx="3"/>
          </p:cNvCxnSpPr>
          <p:nvPr/>
        </p:nvCxnSpPr>
        <p:spPr>
          <a:xfrm flipV="1">
            <a:off x="5462016" y="2867152"/>
            <a:ext cx="532384" cy="3820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7" idx="3"/>
          </p:cNvCxnSpPr>
          <p:nvPr/>
        </p:nvCxnSpPr>
        <p:spPr>
          <a:xfrm>
            <a:off x="5462016" y="3249168"/>
            <a:ext cx="532384" cy="10053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8" idx="3"/>
          </p:cNvCxnSpPr>
          <p:nvPr/>
        </p:nvCxnSpPr>
        <p:spPr>
          <a:xfrm flipV="1">
            <a:off x="5480304" y="5214112"/>
            <a:ext cx="514096" cy="4998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8" idx="3"/>
          </p:cNvCxnSpPr>
          <p:nvPr/>
        </p:nvCxnSpPr>
        <p:spPr>
          <a:xfrm>
            <a:off x="5480304" y="5713984"/>
            <a:ext cx="620268" cy="5054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2" idx="3"/>
          </p:cNvCxnSpPr>
          <p:nvPr/>
        </p:nvCxnSpPr>
        <p:spPr>
          <a:xfrm flipV="1">
            <a:off x="7624572" y="2501900"/>
            <a:ext cx="998728" cy="3657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2" idx="3"/>
          </p:cNvCxnSpPr>
          <p:nvPr/>
        </p:nvCxnSpPr>
        <p:spPr>
          <a:xfrm>
            <a:off x="7624572" y="2867660"/>
            <a:ext cx="1119632" cy="6949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2519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7" grpId="0" animBg="1"/>
      <p:bldP spid="8" grpId="0" animBg="1"/>
      <p:bldP spid="11" grpId="0" animBg="1"/>
      <p:bldP spid="12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6"/>
          <p:cNvGrpSpPr/>
          <p:nvPr/>
        </p:nvGrpSpPr>
        <p:grpSpPr>
          <a:xfrm>
            <a:off x="910774" y="1291771"/>
            <a:ext cx="4648200" cy="4347029"/>
            <a:chOff x="1600200" y="1676400"/>
            <a:chExt cx="5562600" cy="4114800"/>
          </a:xfrm>
        </p:grpSpPr>
        <p:sp>
          <p:nvSpPr>
            <p:cNvPr id="19" name="Cloud 18"/>
            <p:cNvSpPr/>
            <p:nvPr/>
          </p:nvSpPr>
          <p:spPr>
            <a:xfrm>
              <a:off x="1600200" y="1676400"/>
              <a:ext cx="5562600" cy="4114800"/>
            </a:xfrm>
            <a:prstGeom prst="cloud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603292" y="2349731"/>
              <a:ext cx="2681314" cy="7554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400" b="1" dirty="0" err="1">
                  <a:solidFill>
                    <a:schemeClr val="bg1"/>
                  </a:solidFill>
                </a:rPr>
                <a:t>Populasi</a:t>
              </a:r>
              <a:endParaRPr lang="en-US" sz="4400" b="1" dirty="0">
                <a:solidFill>
                  <a:schemeClr val="bg1"/>
                </a:solidFill>
              </a:endParaRPr>
            </a:p>
          </p:txBody>
        </p:sp>
        <p:sp>
          <p:nvSpPr>
            <p:cNvPr id="21" name="Cloud 20"/>
            <p:cNvSpPr/>
            <p:nvPr/>
          </p:nvSpPr>
          <p:spPr>
            <a:xfrm>
              <a:off x="2512102" y="3172691"/>
              <a:ext cx="2449107" cy="1952172"/>
            </a:xfrm>
            <a:prstGeom prst="cloud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err="1">
                  <a:solidFill>
                    <a:schemeClr val="tx2">
                      <a:lumMod val="75000"/>
                    </a:schemeClr>
                  </a:solidFill>
                </a:rPr>
                <a:t>Sampel</a:t>
              </a:r>
              <a:endParaRPr lang="en-US" sz="24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sp>
        <p:nvSpPr>
          <p:cNvPr id="15" name="Rectangle 14"/>
          <p:cNvSpPr/>
          <p:nvPr/>
        </p:nvSpPr>
        <p:spPr>
          <a:xfrm>
            <a:off x="5704113" y="584202"/>
            <a:ext cx="573314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None/>
            </a:pPr>
            <a:r>
              <a:rPr lang="en-US" sz="2400" dirty="0" err="1"/>
              <a:t>Populasi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totalitas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yang </a:t>
            </a:r>
            <a:r>
              <a:rPr lang="en-US" sz="2400" dirty="0" err="1"/>
              <a:t>mungkin</a:t>
            </a:r>
            <a:r>
              <a:rPr lang="en-US" sz="2400" dirty="0"/>
              <a:t>, </a:t>
            </a:r>
            <a:r>
              <a:rPr lang="en-US" sz="2400" dirty="0" err="1"/>
              <a:t>hasil</a:t>
            </a:r>
            <a:r>
              <a:rPr lang="en-US" sz="2400" dirty="0"/>
              <a:t> </a:t>
            </a:r>
            <a:r>
              <a:rPr lang="en-US" sz="2400" dirty="0" err="1"/>
              <a:t>menghitung</a:t>
            </a:r>
            <a:r>
              <a:rPr lang="en-US" sz="2400" dirty="0"/>
              <a:t> </a:t>
            </a:r>
            <a:r>
              <a:rPr lang="en-US" sz="2400" dirty="0" err="1"/>
              <a:t>atauoun</a:t>
            </a:r>
            <a:r>
              <a:rPr lang="en-US" sz="2400" dirty="0"/>
              <a:t> </a:t>
            </a:r>
            <a:r>
              <a:rPr lang="en-US" sz="2400" dirty="0" err="1"/>
              <a:t>pengukuran</a:t>
            </a:r>
            <a:r>
              <a:rPr lang="en-US" sz="2400" dirty="0"/>
              <a:t>, </a:t>
            </a:r>
            <a:r>
              <a:rPr lang="en-US" sz="2400" dirty="0" err="1"/>
              <a:t>kuantitatif</a:t>
            </a:r>
            <a:r>
              <a:rPr lang="en-US" sz="2400" dirty="0"/>
              <a:t> </a:t>
            </a:r>
            <a:r>
              <a:rPr lang="en-US" sz="2400" dirty="0" err="1"/>
              <a:t>maupun</a:t>
            </a:r>
            <a:r>
              <a:rPr lang="en-US" sz="2400" dirty="0"/>
              <a:t> </a:t>
            </a:r>
            <a:r>
              <a:rPr lang="en-US" sz="2400" dirty="0" err="1"/>
              <a:t>kualitatif</a:t>
            </a:r>
            <a:r>
              <a:rPr lang="en-US" sz="2400" dirty="0"/>
              <a:t> </a:t>
            </a:r>
            <a:r>
              <a:rPr lang="en-US" sz="2400" dirty="0" err="1"/>
              <a:t>mengenai</a:t>
            </a:r>
            <a:r>
              <a:rPr lang="en-US" sz="2400" dirty="0"/>
              <a:t> </a:t>
            </a:r>
            <a:r>
              <a:rPr lang="en-US" sz="2400" dirty="0" err="1"/>
              <a:t>karakteristik</a:t>
            </a:r>
            <a:r>
              <a:rPr lang="en-US" sz="2400" dirty="0"/>
              <a:t> </a:t>
            </a:r>
            <a:r>
              <a:rPr lang="en-US" sz="2400" dirty="0" err="1"/>
              <a:t>tertentu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anggota</a:t>
            </a:r>
            <a:r>
              <a:rPr lang="en-US" sz="2400" dirty="0"/>
              <a:t> </a:t>
            </a:r>
            <a:r>
              <a:rPr lang="en-US" sz="2400" dirty="0" err="1"/>
              <a:t>kumpulan</a:t>
            </a:r>
            <a:r>
              <a:rPr lang="en-US" sz="2400" dirty="0"/>
              <a:t> yang </a:t>
            </a:r>
            <a:r>
              <a:rPr lang="en-US" sz="2400" dirty="0" err="1"/>
              <a:t>lengkap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jelas</a:t>
            </a:r>
            <a:r>
              <a:rPr lang="en-US" sz="2400" dirty="0"/>
              <a:t> yang </a:t>
            </a:r>
            <a:r>
              <a:rPr lang="en-US" sz="2400" dirty="0" err="1"/>
              <a:t>ingin</a:t>
            </a:r>
            <a:r>
              <a:rPr lang="en-US" sz="2400" dirty="0"/>
              <a:t> </a:t>
            </a:r>
            <a:r>
              <a:rPr lang="en-US" sz="2400" dirty="0" err="1"/>
              <a:t>dipelajari</a:t>
            </a:r>
            <a:r>
              <a:rPr lang="en-US" sz="2400" dirty="0"/>
              <a:t> </a:t>
            </a:r>
            <a:r>
              <a:rPr lang="en-US" sz="2400" dirty="0" err="1"/>
              <a:t>sifat-sifatnya</a:t>
            </a:r>
            <a:r>
              <a:rPr lang="en-US" sz="2400" dirty="0"/>
              <a:t>.</a:t>
            </a:r>
          </a:p>
        </p:txBody>
      </p:sp>
      <p:cxnSp>
        <p:nvCxnSpPr>
          <p:cNvPr id="16" name="Curved Connector 15"/>
          <p:cNvCxnSpPr/>
          <p:nvPr/>
        </p:nvCxnSpPr>
        <p:spPr>
          <a:xfrm flipV="1">
            <a:off x="4027716" y="1346202"/>
            <a:ext cx="1371600" cy="1143000"/>
          </a:xfrm>
          <a:prstGeom prst="curved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112658" y="3429000"/>
            <a:ext cx="49968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 </a:t>
            </a:r>
            <a:r>
              <a:rPr lang="en-US" sz="2400" dirty="0" err="1"/>
              <a:t>Sampel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sebagian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populasi</a:t>
            </a:r>
            <a:endParaRPr lang="en-US" sz="2400" dirty="0"/>
          </a:p>
        </p:txBody>
      </p:sp>
      <p:cxnSp>
        <p:nvCxnSpPr>
          <p:cNvPr id="18" name="Curved Connector 17"/>
          <p:cNvCxnSpPr/>
          <p:nvPr/>
        </p:nvCxnSpPr>
        <p:spPr>
          <a:xfrm flipV="1">
            <a:off x="3922483" y="3643086"/>
            <a:ext cx="838200" cy="381000"/>
          </a:xfrm>
          <a:prstGeom prst="curved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2721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SAMPLING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Proses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menyeleksi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sejumlah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elemen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dari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populasi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sehingga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dengan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mempelajari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sampel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dan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memahami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sifat-sifat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subyek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dalam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sampel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maka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kita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mampu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mengeneralisir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sifat-sifat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tersebut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ke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dalam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elemen-elemen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populasi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</a:t>
            </a:r>
          </a:p>
          <a:p>
            <a:pPr>
              <a:lnSpc>
                <a:spcPct val="150000"/>
              </a:lnSpc>
            </a:pPr>
            <a:endParaRPr lang="en-US" sz="2400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53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522516"/>
            <a:ext cx="9875520" cy="740229"/>
          </a:xfrm>
        </p:spPr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/>
              <a:t>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0067" y="1219879"/>
            <a:ext cx="5553303" cy="4714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98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743" y="678541"/>
            <a:ext cx="9155800" cy="5405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43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857250"/>
            <a:ext cx="8062686" cy="5039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34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7809" y="472850"/>
            <a:ext cx="7908020" cy="5761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68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TC103457444[[fn=Basis]]</Template>
  <TotalTime>156</TotalTime>
  <Words>153</Words>
  <Application>Microsoft Office PowerPoint</Application>
  <PresentationFormat>Widescreen</PresentationFormat>
  <Paragraphs>31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Comic Sans MS</vt:lpstr>
      <vt:lpstr>Corbel</vt:lpstr>
      <vt:lpstr>Times New Roman</vt:lpstr>
      <vt:lpstr>Basis</vt:lpstr>
      <vt:lpstr>PENGANTAR STATISTIKA</vt:lpstr>
      <vt:lpstr>STATISTIK VS STATISTIKA</vt:lpstr>
      <vt:lpstr>PowerPoint Presentation</vt:lpstr>
      <vt:lpstr>PowerPoint Presentation</vt:lpstr>
      <vt:lpstr>SAMPLING</vt:lpstr>
      <vt:lpstr>Contoh: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STATISTIKA</dc:title>
  <dc:creator>Inne Novita Sari</dc:creator>
  <cp:lastModifiedBy>Inne Novita Sari</cp:lastModifiedBy>
  <cp:revision>6</cp:revision>
  <dcterms:created xsi:type="dcterms:W3CDTF">2014-03-04T04:16:16Z</dcterms:created>
  <dcterms:modified xsi:type="dcterms:W3CDTF">2014-03-05T05:06:12Z</dcterms:modified>
</cp:coreProperties>
</file>