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8" r:id="rId2"/>
    <p:sldId id="286" r:id="rId3"/>
    <p:sldId id="296" r:id="rId4"/>
    <p:sldId id="295" r:id="rId5"/>
    <p:sldId id="287" r:id="rId6"/>
    <p:sldId id="288" r:id="rId7"/>
    <p:sldId id="289" r:id="rId8"/>
    <p:sldId id="297" r:id="rId9"/>
    <p:sldId id="290" r:id="rId10"/>
    <p:sldId id="291" r:id="rId11"/>
    <p:sldId id="292" r:id="rId12"/>
    <p:sldId id="293" r:id="rId13"/>
    <p:sldId id="294" r:id="rId14"/>
    <p:sldId id="271" r:id="rId15"/>
    <p:sldId id="28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DBEB4C-2375-408B-B431-73A8E3C912E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BE876F-4345-4EF1-8165-736D3F3290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0B23-A085-4CE6-9AD9-2B63A9CABB7F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0B23-A085-4CE6-9AD9-2B63A9CABB7F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0B23-A085-4CE6-9AD9-2B63A9CABB7F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0B23-A085-4CE6-9AD9-2B63A9CABB7F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0B23-A085-4CE6-9AD9-2B63A9CABB7F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0B23-A085-4CE6-9AD9-2B63A9CABB7F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0B23-A085-4CE6-9AD9-2B63A9CABB7F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0B23-A085-4CE6-9AD9-2B63A9CABB7F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0B23-A085-4CE6-9AD9-2B63A9CABB7F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0B23-A085-4CE6-9AD9-2B63A9CABB7F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0B23-A085-4CE6-9AD9-2B63A9CABB7F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40B23-A085-4CE6-9AD9-2B63A9CABB7F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14400"/>
            <a:ext cx="7620000" cy="1524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 smtClean="0">
                <a:latin typeface="Kozuka Gothic Pro H" pitchFamily="34" charset="-128"/>
                <a:ea typeface="Kozuka Gothic Pro H" pitchFamily="34" charset="-128"/>
              </a:rPr>
              <a:t>MATERI PERKULIAHAN</a:t>
            </a:r>
            <a:br>
              <a:rPr lang="en-US" sz="1800" b="1" dirty="0" smtClean="0">
                <a:latin typeface="Kozuka Gothic Pro H" pitchFamily="34" charset="-128"/>
                <a:ea typeface="Kozuka Gothic Pro H" pitchFamily="34" charset="-128"/>
              </a:rPr>
            </a:br>
            <a:r>
              <a:rPr lang="en-US" sz="2800" dirty="0" smtClean="0">
                <a:latin typeface="Kozuka Gothic Pro H" pitchFamily="34" charset="-128"/>
                <a:ea typeface="Kozuka Gothic Pro H" pitchFamily="34" charset="-128"/>
              </a:rPr>
              <a:t>TEKNIK KOMPILASI</a:t>
            </a:r>
            <a:endParaRPr lang="en-US" sz="2800" dirty="0">
              <a:latin typeface="Kozuka Gothic Pro H" pitchFamily="34" charset="-128"/>
              <a:ea typeface="Kozuka Gothic Pro H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5943600"/>
            <a:ext cx="4572000" cy="5334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Script" pitchFamily="34" charset="0"/>
                <a:ea typeface="Cambria Math" pitchFamily="18" charset="0"/>
              </a:rPr>
              <a:t>Ken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Script" pitchFamily="34" charset="0"/>
                <a:ea typeface="Cambria Math" pitchFamily="18" charset="0"/>
              </a:rPr>
              <a:t>Kinanti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Script" pitchFamily="34" charset="0"/>
                <a:ea typeface="Cambria Math" pitchFamily="18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Script" pitchFamily="34" charset="0"/>
                <a:ea typeface="Cambria Math" pitchFamily="18" charset="0"/>
              </a:rPr>
              <a:t>Purnamasari</a:t>
            </a: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Segoe Script" pitchFamily="34" charset="0"/>
              <a:ea typeface="Cambria Math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66800" y="2667000"/>
            <a:ext cx="7010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038600" y="3657600"/>
            <a:ext cx="1219200" cy="646331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2</a:t>
            </a:r>
            <a:endParaRPr lang="en-US" sz="3600" b="1" dirty="0"/>
          </a:p>
        </p:txBody>
      </p:sp>
      <p:pic>
        <p:nvPicPr>
          <p:cNvPr id="3074" name="Picture 2" descr="E:\Pictures\logo_unikom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304800"/>
            <a:ext cx="843213" cy="854456"/>
          </a:xfrm>
          <a:prstGeom prst="rect">
            <a:avLst/>
          </a:prstGeom>
          <a:noFill/>
        </p:spPr>
      </p:pic>
      <p:cxnSp>
        <p:nvCxnSpPr>
          <p:cNvPr id="7" name="Straight Connector 6"/>
          <p:cNvCxnSpPr/>
          <p:nvPr/>
        </p:nvCxnSpPr>
        <p:spPr>
          <a:xfrm>
            <a:off x="1066800" y="3352800"/>
            <a:ext cx="7010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66800" y="28194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Segoe Print" pitchFamily="2" charset="0"/>
                <a:ea typeface="Cambria Math" pitchFamily="18" charset="0"/>
              </a:rPr>
              <a:t>ANALISIS LEKSIKAL / Scanner</a:t>
            </a:r>
            <a:endParaRPr lang="en-US" sz="2400" b="1" dirty="0">
              <a:latin typeface="Segoe Print" pitchFamily="2" charset="0"/>
              <a:ea typeface="Cambria Math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8675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1066800" y="304800"/>
            <a:ext cx="7797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1" dirty="0" smtClean="0">
              <a:latin typeface="Segoe Print" pitchFamily="2" charset="0"/>
              <a:ea typeface="Cambria Math" pitchFamily="18" charset="0"/>
            </a:endParaRPr>
          </a:p>
          <a:p>
            <a:r>
              <a:rPr lang="en-US" sz="3600" b="1" dirty="0" smtClean="0">
                <a:latin typeface="Segoe Print" pitchFamily="2" charset="0"/>
                <a:ea typeface="Cambria Math" pitchFamily="18" charset="0"/>
              </a:rPr>
              <a:t>Regular Expression</a:t>
            </a:r>
            <a:endParaRPr lang="en-US" sz="3200" b="1" dirty="0">
              <a:latin typeface="Segoe Print" pitchFamily="2" charset="0"/>
              <a:ea typeface="Cambria Math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143000" y="1524000"/>
            <a:ext cx="7467600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90600" y="2057400"/>
            <a:ext cx="7620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V = {a}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K = {b}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{V ⋃ K} = {a, b}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1066800" y="304800"/>
            <a:ext cx="7797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1" dirty="0" smtClean="0">
              <a:latin typeface="Segoe Print" pitchFamily="2" charset="0"/>
              <a:ea typeface="Cambria Math" pitchFamily="18" charset="0"/>
            </a:endParaRPr>
          </a:p>
          <a:p>
            <a:r>
              <a:rPr lang="en-US" sz="3600" b="1" dirty="0" err="1" smtClean="0">
                <a:latin typeface="Segoe Print" pitchFamily="2" charset="0"/>
                <a:ea typeface="Cambria Math" pitchFamily="18" charset="0"/>
              </a:rPr>
              <a:t>Contoh</a:t>
            </a:r>
            <a:r>
              <a:rPr lang="en-US" sz="3600" b="1" dirty="0" smtClean="0">
                <a:latin typeface="Segoe Print" pitchFamily="2" charset="0"/>
                <a:ea typeface="Cambria Math" pitchFamily="18" charset="0"/>
              </a:rPr>
              <a:t> DFA</a:t>
            </a:r>
            <a:endParaRPr lang="en-US" sz="3200" b="1" dirty="0">
              <a:latin typeface="Segoe Print" pitchFamily="2" charset="0"/>
              <a:ea typeface="Cambria Math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143000" y="1524000"/>
            <a:ext cx="7467600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905000" y="2590800"/>
            <a:ext cx="838200" cy="76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q</a:t>
            </a:r>
            <a:r>
              <a:rPr lang="en-US" sz="2400" b="1" baseline="-25000" dirty="0" smtClean="0"/>
              <a:t>0</a:t>
            </a:r>
            <a:endParaRPr lang="en-US" b="1" baseline="-25000" dirty="0"/>
          </a:p>
        </p:txBody>
      </p:sp>
      <p:cxnSp>
        <p:nvCxnSpPr>
          <p:cNvPr id="21" name="Straight Arrow Connector 20"/>
          <p:cNvCxnSpPr>
            <a:endCxn id="17" idx="2"/>
          </p:cNvCxnSpPr>
          <p:nvPr/>
        </p:nvCxnSpPr>
        <p:spPr>
          <a:xfrm>
            <a:off x="1219200" y="2971800"/>
            <a:ext cx="685800" cy="1588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143000" y="1828800"/>
            <a:ext cx="9492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1 1 0*</a:t>
            </a:r>
            <a:endParaRPr lang="en-US" sz="2400" b="1" dirty="0"/>
          </a:p>
        </p:txBody>
      </p:sp>
      <p:sp>
        <p:nvSpPr>
          <p:cNvPr id="36" name="Oval 35"/>
          <p:cNvSpPr/>
          <p:nvPr/>
        </p:nvSpPr>
        <p:spPr>
          <a:xfrm>
            <a:off x="3733800" y="2590800"/>
            <a:ext cx="838200" cy="76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q</a:t>
            </a:r>
            <a:r>
              <a:rPr lang="en-US" sz="2400" b="1" baseline="-25000" dirty="0" smtClean="0"/>
              <a:t>1</a:t>
            </a:r>
            <a:endParaRPr lang="en-US" b="1" baseline="-25000" dirty="0"/>
          </a:p>
        </p:txBody>
      </p:sp>
      <p:cxnSp>
        <p:nvCxnSpPr>
          <p:cNvPr id="37" name="Straight Arrow Connector 36"/>
          <p:cNvCxnSpPr>
            <a:stCxn id="17" idx="6"/>
            <a:endCxn id="36" idx="2"/>
          </p:cNvCxnSpPr>
          <p:nvPr/>
        </p:nvCxnSpPr>
        <p:spPr>
          <a:xfrm>
            <a:off x="2743200" y="2971800"/>
            <a:ext cx="990600" cy="1588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5562600" y="2590800"/>
            <a:ext cx="838200" cy="76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q</a:t>
            </a:r>
            <a:r>
              <a:rPr lang="en-US" sz="2400" b="1" baseline="-25000" dirty="0" smtClean="0"/>
              <a:t>2</a:t>
            </a:r>
            <a:endParaRPr lang="en-US" b="1" baseline="-25000" dirty="0"/>
          </a:p>
        </p:txBody>
      </p:sp>
      <p:cxnSp>
        <p:nvCxnSpPr>
          <p:cNvPr id="39" name="Straight Arrow Connector 38"/>
          <p:cNvCxnSpPr>
            <a:stCxn id="36" idx="6"/>
            <a:endCxn id="38" idx="2"/>
          </p:cNvCxnSpPr>
          <p:nvPr/>
        </p:nvCxnSpPr>
        <p:spPr>
          <a:xfrm>
            <a:off x="4572000" y="2971800"/>
            <a:ext cx="990600" cy="1588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5638800" y="2667000"/>
            <a:ext cx="6858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q</a:t>
            </a:r>
            <a:r>
              <a:rPr lang="en-US" sz="2400" b="1" baseline="-25000" dirty="0" smtClean="0"/>
              <a:t>2</a:t>
            </a:r>
            <a:endParaRPr lang="en-US" b="1" baseline="-25000" dirty="0"/>
          </a:p>
        </p:txBody>
      </p:sp>
      <p:sp>
        <p:nvSpPr>
          <p:cNvPr id="44" name="Rectangle 43"/>
          <p:cNvSpPr/>
          <p:nvPr/>
        </p:nvSpPr>
        <p:spPr>
          <a:xfrm>
            <a:off x="2895600" y="243840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1</a:t>
            </a:r>
            <a:endParaRPr lang="en-US" sz="2400" b="1" dirty="0"/>
          </a:p>
        </p:txBody>
      </p:sp>
      <p:sp>
        <p:nvSpPr>
          <p:cNvPr id="45" name="Rectangle 44"/>
          <p:cNvSpPr/>
          <p:nvPr/>
        </p:nvSpPr>
        <p:spPr>
          <a:xfrm>
            <a:off x="4765242" y="243840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1</a:t>
            </a:r>
            <a:endParaRPr lang="en-US" sz="2400" b="1" dirty="0"/>
          </a:p>
        </p:txBody>
      </p:sp>
      <p:cxnSp>
        <p:nvCxnSpPr>
          <p:cNvPr id="47" name="Curved Connector 46"/>
          <p:cNvCxnSpPr>
            <a:stCxn id="38" idx="1"/>
            <a:endCxn id="38" idx="6"/>
          </p:cNvCxnSpPr>
          <p:nvPr/>
        </p:nvCxnSpPr>
        <p:spPr>
          <a:xfrm rot="16200000" flipH="1">
            <a:off x="5908372" y="2479372"/>
            <a:ext cx="269408" cy="715448"/>
          </a:xfrm>
          <a:prstGeom prst="curvedConnector4">
            <a:avLst>
              <a:gd name="adj1" fmla="val -152383"/>
              <a:gd name="adj2" fmla="val 181109"/>
            </a:avLst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6670242" y="190500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0</a:t>
            </a:r>
            <a:endParaRPr lang="en-US" sz="2400" b="1" dirty="0"/>
          </a:p>
        </p:txBody>
      </p:sp>
      <p:sp>
        <p:nvSpPr>
          <p:cNvPr id="54" name="Oval 53"/>
          <p:cNvSpPr/>
          <p:nvPr/>
        </p:nvSpPr>
        <p:spPr>
          <a:xfrm>
            <a:off x="1905000" y="4648200"/>
            <a:ext cx="838200" cy="76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q</a:t>
            </a:r>
            <a:r>
              <a:rPr lang="en-US" sz="2400" b="1" baseline="-25000" dirty="0" smtClean="0"/>
              <a:t>0</a:t>
            </a:r>
            <a:endParaRPr lang="en-US" b="1" baseline="-25000" dirty="0"/>
          </a:p>
        </p:txBody>
      </p:sp>
      <p:cxnSp>
        <p:nvCxnSpPr>
          <p:cNvPr id="55" name="Straight Arrow Connector 54"/>
          <p:cNvCxnSpPr>
            <a:endCxn id="54" idx="2"/>
          </p:cNvCxnSpPr>
          <p:nvPr/>
        </p:nvCxnSpPr>
        <p:spPr>
          <a:xfrm>
            <a:off x="1219200" y="5029200"/>
            <a:ext cx="685800" cy="1588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1143000" y="3733800"/>
            <a:ext cx="9492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1 1* 0</a:t>
            </a:r>
            <a:endParaRPr lang="en-US" sz="2400" b="1" dirty="0"/>
          </a:p>
        </p:txBody>
      </p:sp>
      <p:sp>
        <p:nvSpPr>
          <p:cNvPr id="57" name="Oval 56"/>
          <p:cNvSpPr/>
          <p:nvPr/>
        </p:nvSpPr>
        <p:spPr>
          <a:xfrm>
            <a:off x="3733800" y="4648200"/>
            <a:ext cx="838200" cy="76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q</a:t>
            </a:r>
            <a:r>
              <a:rPr lang="en-US" sz="2400" b="1" baseline="-25000" dirty="0" smtClean="0"/>
              <a:t>1</a:t>
            </a:r>
            <a:endParaRPr lang="en-US" b="1" baseline="-25000" dirty="0"/>
          </a:p>
        </p:txBody>
      </p:sp>
      <p:cxnSp>
        <p:nvCxnSpPr>
          <p:cNvPr id="58" name="Straight Arrow Connector 57"/>
          <p:cNvCxnSpPr>
            <a:stCxn id="54" idx="6"/>
            <a:endCxn id="57" idx="2"/>
          </p:cNvCxnSpPr>
          <p:nvPr/>
        </p:nvCxnSpPr>
        <p:spPr>
          <a:xfrm>
            <a:off x="2743200" y="5029200"/>
            <a:ext cx="990600" cy="1588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5562600" y="4648200"/>
            <a:ext cx="838200" cy="76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q</a:t>
            </a:r>
            <a:r>
              <a:rPr lang="en-US" sz="2400" b="1" baseline="-25000" dirty="0" smtClean="0"/>
              <a:t>2</a:t>
            </a:r>
            <a:endParaRPr lang="en-US" b="1" baseline="-25000" dirty="0"/>
          </a:p>
        </p:txBody>
      </p:sp>
      <p:cxnSp>
        <p:nvCxnSpPr>
          <p:cNvPr id="60" name="Straight Arrow Connector 59"/>
          <p:cNvCxnSpPr>
            <a:stCxn id="57" idx="6"/>
            <a:endCxn id="59" idx="2"/>
          </p:cNvCxnSpPr>
          <p:nvPr/>
        </p:nvCxnSpPr>
        <p:spPr>
          <a:xfrm>
            <a:off x="4572000" y="5029200"/>
            <a:ext cx="990600" cy="1588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5638800" y="4724400"/>
            <a:ext cx="6858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q</a:t>
            </a:r>
            <a:r>
              <a:rPr lang="en-US" sz="2400" b="1" baseline="-25000" dirty="0" smtClean="0"/>
              <a:t>2</a:t>
            </a:r>
            <a:endParaRPr lang="en-US" b="1" baseline="-25000" dirty="0"/>
          </a:p>
        </p:txBody>
      </p:sp>
      <p:sp>
        <p:nvSpPr>
          <p:cNvPr id="62" name="Rectangle 61"/>
          <p:cNvSpPr/>
          <p:nvPr/>
        </p:nvSpPr>
        <p:spPr>
          <a:xfrm>
            <a:off x="2895600" y="449580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1</a:t>
            </a:r>
            <a:endParaRPr lang="en-US" sz="2400" b="1" dirty="0"/>
          </a:p>
        </p:txBody>
      </p:sp>
      <p:sp>
        <p:nvSpPr>
          <p:cNvPr id="63" name="Rectangle 62"/>
          <p:cNvSpPr/>
          <p:nvPr/>
        </p:nvSpPr>
        <p:spPr>
          <a:xfrm>
            <a:off x="3581400" y="403860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1</a:t>
            </a:r>
            <a:endParaRPr lang="en-US" sz="2400" b="1" dirty="0"/>
          </a:p>
        </p:txBody>
      </p:sp>
      <p:cxnSp>
        <p:nvCxnSpPr>
          <p:cNvPr id="64" name="Curved Connector 46"/>
          <p:cNvCxnSpPr>
            <a:stCxn id="57" idx="1"/>
            <a:endCxn id="57" idx="7"/>
          </p:cNvCxnSpPr>
          <p:nvPr/>
        </p:nvCxnSpPr>
        <p:spPr>
          <a:xfrm rot="5400000" flipH="1" flipV="1">
            <a:off x="4152900" y="4463444"/>
            <a:ext cx="1588" cy="592696"/>
          </a:xfrm>
          <a:prstGeom prst="curvedConnector3">
            <a:avLst>
              <a:gd name="adj1" fmla="val 30281370"/>
            </a:avLst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4800600" y="449580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0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1066800" y="304800"/>
            <a:ext cx="7797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1" dirty="0" smtClean="0">
              <a:latin typeface="Segoe Print" pitchFamily="2" charset="0"/>
              <a:ea typeface="Cambria Math" pitchFamily="18" charset="0"/>
            </a:endParaRPr>
          </a:p>
          <a:p>
            <a:r>
              <a:rPr lang="en-US" sz="3600" b="1" dirty="0" err="1" smtClean="0">
                <a:latin typeface="Segoe Print" pitchFamily="2" charset="0"/>
                <a:ea typeface="Cambria Math" pitchFamily="18" charset="0"/>
              </a:rPr>
              <a:t>Contoh</a:t>
            </a:r>
            <a:r>
              <a:rPr lang="en-US" sz="3600" b="1" dirty="0" smtClean="0">
                <a:latin typeface="Segoe Print" pitchFamily="2" charset="0"/>
                <a:ea typeface="Cambria Math" pitchFamily="18" charset="0"/>
              </a:rPr>
              <a:t> DFA</a:t>
            </a:r>
            <a:endParaRPr lang="en-US" sz="3200" b="1" dirty="0">
              <a:latin typeface="Segoe Print" pitchFamily="2" charset="0"/>
              <a:ea typeface="Cambria Math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143000" y="1524000"/>
            <a:ext cx="7467600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905000" y="3048000"/>
            <a:ext cx="838200" cy="76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A</a:t>
            </a:r>
            <a:endParaRPr lang="en-US" b="1" baseline="-25000" dirty="0"/>
          </a:p>
        </p:txBody>
      </p:sp>
      <p:cxnSp>
        <p:nvCxnSpPr>
          <p:cNvPr id="21" name="Straight Arrow Connector 20"/>
          <p:cNvCxnSpPr>
            <a:endCxn id="17" idx="2"/>
          </p:cNvCxnSpPr>
          <p:nvPr/>
        </p:nvCxnSpPr>
        <p:spPr>
          <a:xfrm>
            <a:off x="1219200" y="3429000"/>
            <a:ext cx="685800" cy="1588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143000" y="1828800"/>
            <a:ext cx="24949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Token Operator &lt;</a:t>
            </a:r>
            <a:endParaRPr lang="en-US" sz="2400" b="1" dirty="0"/>
          </a:p>
        </p:txBody>
      </p:sp>
      <p:sp>
        <p:nvSpPr>
          <p:cNvPr id="36" name="Oval 35"/>
          <p:cNvSpPr/>
          <p:nvPr/>
        </p:nvSpPr>
        <p:spPr>
          <a:xfrm>
            <a:off x="3733800" y="2590800"/>
            <a:ext cx="1905000" cy="1676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/>
              <a:t>Mengenali</a:t>
            </a:r>
            <a:r>
              <a:rPr lang="en-US" sz="2000" b="1" dirty="0" smtClean="0"/>
              <a:t> Token &lt;</a:t>
            </a:r>
            <a:endParaRPr lang="en-US" sz="1600" b="1" baseline="-25000" dirty="0"/>
          </a:p>
        </p:txBody>
      </p:sp>
      <p:cxnSp>
        <p:nvCxnSpPr>
          <p:cNvPr id="37" name="Straight Arrow Connector 36"/>
          <p:cNvCxnSpPr>
            <a:stCxn id="17" idx="6"/>
            <a:endCxn id="36" idx="2"/>
          </p:cNvCxnSpPr>
          <p:nvPr/>
        </p:nvCxnSpPr>
        <p:spPr>
          <a:xfrm>
            <a:off x="2743200" y="3429000"/>
            <a:ext cx="990600" cy="1588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6" idx="6"/>
          </p:cNvCxnSpPr>
          <p:nvPr/>
        </p:nvCxnSpPr>
        <p:spPr>
          <a:xfrm>
            <a:off x="5638800" y="3429000"/>
            <a:ext cx="1371600" cy="1588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895600" y="2920425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&lt;</a:t>
            </a:r>
            <a:endParaRPr lang="en-US" sz="2400" b="1" dirty="0"/>
          </a:p>
        </p:txBody>
      </p:sp>
      <p:sp>
        <p:nvSpPr>
          <p:cNvPr id="29" name="Rectangle 28"/>
          <p:cNvSpPr/>
          <p:nvPr/>
        </p:nvSpPr>
        <p:spPr>
          <a:xfrm>
            <a:off x="6019800" y="2920425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&gt;</a:t>
            </a:r>
            <a:endParaRPr lang="en-US" sz="2400" b="1" dirty="0"/>
          </a:p>
        </p:txBody>
      </p:sp>
      <p:sp>
        <p:nvSpPr>
          <p:cNvPr id="42" name="Oval 41"/>
          <p:cNvSpPr/>
          <p:nvPr/>
        </p:nvSpPr>
        <p:spPr>
          <a:xfrm>
            <a:off x="3810000" y="2667000"/>
            <a:ext cx="1752600" cy="1524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Mengenali</a:t>
            </a:r>
            <a:r>
              <a:rPr lang="en-US" b="1" dirty="0" smtClean="0"/>
              <a:t> Token </a:t>
            </a:r>
            <a:r>
              <a:rPr lang="en-US" sz="3200" b="1" dirty="0" smtClean="0"/>
              <a:t>&lt;</a:t>
            </a:r>
            <a:endParaRPr lang="en-US" sz="1400" b="1" baseline="-25000" dirty="0"/>
          </a:p>
        </p:txBody>
      </p:sp>
      <p:sp>
        <p:nvSpPr>
          <p:cNvPr id="43" name="Oval 42"/>
          <p:cNvSpPr/>
          <p:nvPr/>
        </p:nvSpPr>
        <p:spPr>
          <a:xfrm>
            <a:off x="3733800" y="4876800"/>
            <a:ext cx="1905000" cy="1676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/>
              <a:t>Mengenali</a:t>
            </a:r>
            <a:r>
              <a:rPr lang="en-US" sz="2000" b="1" dirty="0" smtClean="0"/>
              <a:t> Token &lt;</a:t>
            </a:r>
            <a:endParaRPr lang="en-US" sz="1600" b="1" baseline="-25000" dirty="0"/>
          </a:p>
        </p:txBody>
      </p:sp>
      <p:sp>
        <p:nvSpPr>
          <p:cNvPr id="46" name="Oval 45"/>
          <p:cNvSpPr/>
          <p:nvPr/>
        </p:nvSpPr>
        <p:spPr>
          <a:xfrm>
            <a:off x="3810000" y="4953000"/>
            <a:ext cx="1752600" cy="1524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Mengenali</a:t>
            </a:r>
            <a:r>
              <a:rPr lang="en-US" b="1" dirty="0" smtClean="0"/>
              <a:t> Token </a:t>
            </a:r>
            <a:r>
              <a:rPr lang="en-US" sz="3200" b="1" dirty="0" smtClean="0"/>
              <a:t>&lt;=</a:t>
            </a:r>
            <a:endParaRPr lang="en-US" sz="1400" b="1" baseline="-25000" dirty="0"/>
          </a:p>
        </p:txBody>
      </p:sp>
      <p:sp>
        <p:nvSpPr>
          <p:cNvPr id="49" name="Oval 48"/>
          <p:cNvSpPr/>
          <p:nvPr/>
        </p:nvSpPr>
        <p:spPr>
          <a:xfrm>
            <a:off x="7010400" y="2590800"/>
            <a:ext cx="1905000" cy="1676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/>
              <a:t>Mengenali</a:t>
            </a:r>
            <a:r>
              <a:rPr lang="en-US" sz="2000" b="1" dirty="0" smtClean="0"/>
              <a:t> Token &lt;</a:t>
            </a:r>
            <a:endParaRPr lang="en-US" sz="1600" b="1" baseline="-25000" dirty="0"/>
          </a:p>
        </p:txBody>
      </p:sp>
      <p:sp>
        <p:nvSpPr>
          <p:cNvPr id="50" name="Oval 49"/>
          <p:cNvSpPr/>
          <p:nvPr/>
        </p:nvSpPr>
        <p:spPr>
          <a:xfrm>
            <a:off x="7086600" y="2667000"/>
            <a:ext cx="1752600" cy="1524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Mengenali</a:t>
            </a:r>
            <a:r>
              <a:rPr lang="en-US" b="1" dirty="0" smtClean="0"/>
              <a:t> Token </a:t>
            </a:r>
            <a:r>
              <a:rPr lang="en-US" sz="3200" b="1" dirty="0" smtClean="0"/>
              <a:t>&lt;&gt;</a:t>
            </a:r>
            <a:endParaRPr lang="en-US" sz="1400" b="1" baseline="-25000" dirty="0"/>
          </a:p>
        </p:txBody>
      </p:sp>
      <p:sp>
        <p:nvSpPr>
          <p:cNvPr id="51" name="Rectangle 50"/>
          <p:cNvSpPr/>
          <p:nvPr/>
        </p:nvSpPr>
        <p:spPr>
          <a:xfrm>
            <a:off x="4867950" y="4215825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=</a:t>
            </a:r>
            <a:endParaRPr lang="en-US" sz="2400" b="1" dirty="0"/>
          </a:p>
        </p:txBody>
      </p:sp>
      <p:cxnSp>
        <p:nvCxnSpPr>
          <p:cNvPr id="52" name="Straight Arrow Connector 51"/>
          <p:cNvCxnSpPr>
            <a:stCxn id="36" idx="4"/>
            <a:endCxn id="43" idx="0"/>
          </p:cNvCxnSpPr>
          <p:nvPr/>
        </p:nvCxnSpPr>
        <p:spPr>
          <a:xfrm rot="5400000">
            <a:off x="4381500" y="4572000"/>
            <a:ext cx="609600" cy="1588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1066800" y="304800"/>
            <a:ext cx="7797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1" dirty="0" smtClean="0">
              <a:latin typeface="Segoe Print" pitchFamily="2" charset="0"/>
              <a:ea typeface="Cambria Math" pitchFamily="18" charset="0"/>
            </a:endParaRPr>
          </a:p>
          <a:p>
            <a:r>
              <a:rPr lang="en-US" sz="3600" b="1" dirty="0" err="1" smtClean="0">
                <a:latin typeface="Segoe Print" pitchFamily="2" charset="0"/>
                <a:ea typeface="Cambria Math" pitchFamily="18" charset="0"/>
              </a:rPr>
              <a:t>Contoh</a:t>
            </a:r>
            <a:r>
              <a:rPr lang="en-US" sz="3600" b="1" dirty="0" smtClean="0">
                <a:latin typeface="Segoe Print" pitchFamily="2" charset="0"/>
                <a:ea typeface="Cambria Math" pitchFamily="18" charset="0"/>
              </a:rPr>
              <a:t> DFA</a:t>
            </a:r>
            <a:endParaRPr lang="en-US" sz="3200" b="1" dirty="0">
              <a:latin typeface="Segoe Print" pitchFamily="2" charset="0"/>
              <a:ea typeface="Cambria Math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143000" y="1524000"/>
            <a:ext cx="7467600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905000" y="2590800"/>
            <a:ext cx="838200" cy="76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A</a:t>
            </a:r>
            <a:endParaRPr lang="en-US" b="1" baseline="-25000" dirty="0"/>
          </a:p>
        </p:txBody>
      </p:sp>
      <p:cxnSp>
        <p:nvCxnSpPr>
          <p:cNvPr id="21" name="Straight Arrow Connector 20"/>
          <p:cNvCxnSpPr>
            <a:endCxn id="17" idx="2"/>
          </p:cNvCxnSpPr>
          <p:nvPr/>
        </p:nvCxnSpPr>
        <p:spPr>
          <a:xfrm>
            <a:off x="1219200" y="2971800"/>
            <a:ext cx="685800" cy="1588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143000" y="1828800"/>
            <a:ext cx="3004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Bahasa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Pemrograman</a:t>
            </a:r>
            <a:endParaRPr lang="en-US" sz="2400" b="1" dirty="0"/>
          </a:p>
        </p:txBody>
      </p:sp>
      <p:sp>
        <p:nvSpPr>
          <p:cNvPr id="36" name="Oval 35"/>
          <p:cNvSpPr/>
          <p:nvPr/>
        </p:nvSpPr>
        <p:spPr>
          <a:xfrm>
            <a:off x="3733800" y="2590800"/>
            <a:ext cx="838200" cy="76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q</a:t>
            </a:r>
            <a:r>
              <a:rPr lang="en-US" sz="2400" b="1" baseline="-25000" dirty="0" smtClean="0"/>
              <a:t>1</a:t>
            </a:r>
            <a:endParaRPr lang="en-US" b="1" baseline="-25000" dirty="0"/>
          </a:p>
        </p:txBody>
      </p:sp>
      <p:cxnSp>
        <p:nvCxnSpPr>
          <p:cNvPr id="37" name="Straight Arrow Connector 36"/>
          <p:cNvCxnSpPr>
            <a:stCxn id="17" idx="6"/>
            <a:endCxn id="36" idx="2"/>
          </p:cNvCxnSpPr>
          <p:nvPr/>
        </p:nvCxnSpPr>
        <p:spPr>
          <a:xfrm>
            <a:off x="2743200" y="2971800"/>
            <a:ext cx="990600" cy="1588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5410200" y="3200400"/>
            <a:ext cx="838200" cy="76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q</a:t>
            </a:r>
            <a:r>
              <a:rPr lang="en-US" sz="2400" b="1" baseline="-25000" dirty="0" smtClean="0"/>
              <a:t>2</a:t>
            </a:r>
            <a:endParaRPr lang="en-US" b="1" baseline="-25000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114800" y="3581400"/>
            <a:ext cx="1295400" cy="1588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5486400" y="3276600"/>
            <a:ext cx="6858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</a:t>
            </a:r>
            <a:endParaRPr lang="en-US" b="1" baseline="-25000" dirty="0"/>
          </a:p>
        </p:txBody>
      </p:sp>
      <p:sp>
        <p:nvSpPr>
          <p:cNvPr id="44" name="Rectangle 43"/>
          <p:cNvSpPr/>
          <p:nvPr/>
        </p:nvSpPr>
        <p:spPr>
          <a:xfrm>
            <a:off x="2936442" y="243840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&lt;</a:t>
            </a:r>
            <a:endParaRPr lang="en-US" sz="2400" b="1" dirty="0"/>
          </a:p>
        </p:txBody>
      </p:sp>
      <p:sp>
        <p:nvSpPr>
          <p:cNvPr id="45" name="Rectangle 44"/>
          <p:cNvSpPr/>
          <p:nvPr/>
        </p:nvSpPr>
        <p:spPr>
          <a:xfrm>
            <a:off x="4648200" y="319593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b="1" dirty="0"/>
          </a:p>
        </p:txBody>
      </p:sp>
      <p:sp>
        <p:nvSpPr>
          <p:cNvPr id="53" name="Rectangle 52"/>
          <p:cNvSpPr/>
          <p:nvPr/>
        </p:nvSpPr>
        <p:spPr>
          <a:xfrm>
            <a:off x="4648200" y="2590800"/>
            <a:ext cx="16868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Operator  </a:t>
            </a:r>
            <a:r>
              <a:rPr lang="en-US" sz="3200" b="1" dirty="0" smtClean="0"/>
              <a:t>&lt;</a:t>
            </a:r>
            <a:endParaRPr lang="en-US" sz="2400" b="1" dirty="0"/>
          </a:p>
        </p:txBody>
      </p:sp>
      <p:sp>
        <p:nvSpPr>
          <p:cNvPr id="29" name="Oval 28"/>
          <p:cNvSpPr/>
          <p:nvPr/>
        </p:nvSpPr>
        <p:spPr>
          <a:xfrm>
            <a:off x="3810000" y="2667000"/>
            <a:ext cx="6858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B</a:t>
            </a:r>
            <a:endParaRPr lang="en-US" b="1" baseline="-25000" dirty="0"/>
          </a:p>
        </p:txBody>
      </p:sp>
      <p:cxnSp>
        <p:nvCxnSpPr>
          <p:cNvPr id="31" name="Elbow Connector 30"/>
          <p:cNvCxnSpPr>
            <a:stCxn id="36" idx="4"/>
            <a:endCxn id="43" idx="2"/>
          </p:cNvCxnSpPr>
          <p:nvPr/>
        </p:nvCxnSpPr>
        <p:spPr>
          <a:xfrm rot="16200000" flipH="1">
            <a:off x="4248150" y="3257550"/>
            <a:ext cx="1066800" cy="1257300"/>
          </a:xfrm>
          <a:prstGeom prst="bentConnector2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5410200" y="4038600"/>
            <a:ext cx="838200" cy="76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q</a:t>
            </a:r>
            <a:r>
              <a:rPr lang="en-US" sz="2400" b="1" baseline="-25000" dirty="0" smtClean="0"/>
              <a:t>2</a:t>
            </a:r>
            <a:endParaRPr lang="en-US" b="1" baseline="-25000" dirty="0"/>
          </a:p>
        </p:txBody>
      </p:sp>
      <p:sp>
        <p:nvSpPr>
          <p:cNvPr id="46" name="Oval 45"/>
          <p:cNvSpPr/>
          <p:nvPr/>
        </p:nvSpPr>
        <p:spPr>
          <a:xfrm>
            <a:off x="5486400" y="4114800"/>
            <a:ext cx="6858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D</a:t>
            </a:r>
            <a:endParaRPr lang="en-US" b="1" baseline="-25000" dirty="0"/>
          </a:p>
        </p:txBody>
      </p:sp>
      <p:sp>
        <p:nvSpPr>
          <p:cNvPr id="49" name="Rectangle 48"/>
          <p:cNvSpPr/>
          <p:nvPr/>
        </p:nvSpPr>
        <p:spPr>
          <a:xfrm>
            <a:off x="4648200" y="396240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&gt;</a:t>
            </a:r>
            <a:endParaRPr lang="en-US" sz="2400" b="1" dirty="0"/>
          </a:p>
        </p:txBody>
      </p:sp>
      <p:sp>
        <p:nvSpPr>
          <p:cNvPr id="50" name="Rectangle 49"/>
          <p:cNvSpPr/>
          <p:nvPr/>
        </p:nvSpPr>
        <p:spPr>
          <a:xfrm>
            <a:off x="6314128" y="3225225"/>
            <a:ext cx="1892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Operator  </a:t>
            </a:r>
            <a:r>
              <a:rPr lang="en-US" sz="3200" b="1" dirty="0" smtClean="0"/>
              <a:t>&lt;=</a:t>
            </a:r>
            <a:endParaRPr lang="en-US" sz="2400" b="1" dirty="0"/>
          </a:p>
        </p:txBody>
      </p:sp>
      <p:sp>
        <p:nvSpPr>
          <p:cNvPr id="51" name="Rectangle 50"/>
          <p:cNvSpPr/>
          <p:nvPr/>
        </p:nvSpPr>
        <p:spPr>
          <a:xfrm>
            <a:off x="6314128" y="4063425"/>
            <a:ext cx="1892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Operator  </a:t>
            </a:r>
            <a:r>
              <a:rPr lang="en-US" sz="3200" b="1" dirty="0" smtClean="0"/>
              <a:t>&lt;&gt;</a:t>
            </a:r>
            <a:endParaRPr lang="en-US" sz="2400" b="1" dirty="0"/>
          </a:p>
        </p:txBody>
      </p:sp>
      <p:cxnSp>
        <p:nvCxnSpPr>
          <p:cNvPr id="52" name="Elbow Connector 30"/>
          <p:cNvCxnSpPr>
            <a:endCxn id="72" idx="2"/>
          </p:cNvCxnSpPr>
          <p:nvPr/>
        </p:nvCxnSpPr>
        <p:spPr>
          <a:xfrm rot="16200000" flipH="1">
            <a:off x="2247900" y="3695700"/>
            <a:ext cx="2209800" cy="762000"/>
          </a:xfrm>
          <a:prstGeom prst="bentConnector2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3090446" y="472440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b="1" dirty="0"/>
          </a:p>
        </p:txBody>
      </p:sp>
      <p:sp>
        <p:nvSpPr>
          <p:cNvPr id="72" name="Oval 71"/>
          <p:cNvSpPr/>
          <p:nvPr/>
        </p:nvSpPr>
        <p:spPr>
          <a:xfrm>
            <a:off x="3733800" y="4800600"/>
            <a:ext cx="838200" cy="76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E</a:t>
            </a:r>
            <a:endParaRPr lang="en-US" b="1" baseline="-25000" dirty="0"/>
          </a:p>
        </p:txBody>
      </p:sp>
      <p:cxnSp>
        <p:nvCxnSpPr>
          <p:cNvPr id="75" name="Elbow Connector 30"/>
          <p:cNvCxnSpPr>
            <a:endCxn id="80" idx="2"/>
          </p:cNvCxnSpPr>
          <p:nvPr/>
        </p:nvCxnSpPr>
        <p:spPr>
          <a:xfrm>
            <a:off x="4191000" y="5562601"/>
            <a:ext cx="1219200" cy="380999"/>
          </a:xfrm>
          <a:prstGeom prst="bentConnector3">
            <a:avLst>
              <a:gd name="adj1" fmla="val 1538"/>
            </a:avLst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5410200" y="5562600"/>
            <a:ext cx="838200" cy="76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q</a:t>
            </a:r>
            <a:r>
              <a:rPr lang="en-US" sz="2400" b="1" baseline="-25000" dirty="0" smtClean="0"/>
              <a:t>2</a:t>
            </a:r>
            <a:endParaRPr lang="en-US" b="1" baseline="-25000" dirty="0"/>
          </a:p>
        </p:txBody>
      </p:sp>
      <p:sp>
        <p:nvSpPr>
          <p:cNvPr id="81" name="Oval 80"/>
          <p:cNvSpPr/>
          <p:nvPr/>
        </p:nvSpPr>
        <p:spPr>
          <a:xfrm>
            <a:off x="5486400" y="5638800"/>
            <a:ext cx="6858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F</a:t>
            </a:r>
            <a:endParaRPr lang="en-US" b="1" baseline="-25000" dirty="0"/>
          </a:p>
        </p:txBody>
      </p:sp>
      <p:sp>
        <p:nvSpPr>
          <p:cNvPr id="82" name="Rectangle 81"/>
          <p:cNvSpPr/>
          <p:nvPr/>
        </p:nvSpPr>
        <p:spPr>
          <a:xfrm>
            <a:off x="6314128" y="5587425"/>
            <a:ext cx="1892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Operator  </a:t>
            </a:r>
            <a:r>
              <a:rPr lang="en-US" sz="3200" b="1" dirty="0" smtClean="0"/>
              <a:t>==</a:t>
            </a:r>
            <a:endParaRPr lang="en-US" sz="2400" b="1" dirty="0"/>
          </a:p>
        </p:txBody>
      </p:sp>
      <p:sp>
        <p:nvSpPr>
          <p:cNvPr id="85" name="Rectangle 84"/>
          <p:cNvSpPr/>
          <p:nvPr/>
        </p:nvSpPr>
        <p:spPr>
          <a:xfrm>
            <a:off x="4538246" y="548193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b="1" dirty="0"/>
          </a:p>
        </p:txBody>
      </p:sp>
      <p:cxnSp>
        <p:nvCxnSpPr>
          <p:cNvPr id="86" name="Elbow Connector 30"/>
          <p:cNvCxnSpPr/>
          <p:nvPr/>
        </p:nvCxnSpPr>
        <p:spPr>
          <a:xfrm rot="16200000" flipH="1">
            <a:off x="2247900" y="5067301"/>
            <a:ext cx="2209800" cy="762000"/>
          </a:xfrm>
          <a:prstGeom prst="bentConnector2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3746744" y="6197025"/>
            <a:ext cx="4860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….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66800" y="762000"/>
            <a:ext cx="7797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Segoe Print" pitchFamily="2" charset="0"/>
                <a:ea typeface="Cambria Math" pitchFamily="18" charset="0"/>
              </a:rPr>
              <a:t>REFERENSI . . .</a:t>
            </a:r>
            <a:endParaRPr lang="en-US" sz="3600" b="1" dirty="0">
              <a:latin typeface="Segoe Print" pitchFamily="2" charset="0"/>
              <a:ea typeface="Cambria Math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Straight Connector 13"/>
          <p:cNvCxnSpPr/>
          <p:nvPr/>
        </p:nvCxnSpPr>
        <p:spPr>
          <a:xfrm>
            <a:off x="1143000" y="1524000"/>
            <a:ext cx="7467600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1143000" y="2286000"/>
            <a:ext cx="7095460" cy="137160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2400" b="1" dirty="0" err="1" smtClean="0"/>
              <a:t>Firrar</a:t>
            </a:r>
            <a:r>
              <a:rPr lang="en-US" sz="2400" b="1" dirty="0" smtClean="0"/>
              <a:t> U., </a:t>
            </a:r>
            <a:r>
              <a:rPr lang="en-US" sz="2400" b="1" dirty="0" err="1" smtClean="0"/>
              <a:t>Teknik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Kompilasi</a:t>
            </a:r>
            <a:r>
              <a:rPr lang="en-US" sz="2400" b="1" dirty="0" smtClean="0"/>
              <a:t>, J&amp;J Learning Yogyakarta, 2001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828800" y="4038600"/>
            <a:ext cx="6705600" cy="129540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2400" b="1" dirty="0" smtClean="0"/>
              <a:t>Alfred v. a. &amp; </a:t>
            </a:r>
            <a:r>
              <a:rPr lang="en-US" sz="2400" b="1" dirty="0" err="1" smtClean="0"/>
              <a:t>ullman</a:t>
            </a:r>
            <a:r>
              <a:rPr lang="en-US" sz="2400" b="1" dirty="0" smtClean="0"/>
              <a:t> J.D., Compilers Principles Technique and Tools, Addison Wesley, 1988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66800" y="762000"/>
            <a:ext cx="7797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Segoe Print" pitchFamily="2" charset="0"/>
                <a:ea typeface="Cambria Math" pitchFamily="18" charset="0"/>
              </a:rPr>
              <a:t>TUGAS PERORANGAN</a:t>
            </a:r>
            <a:endParaRPr lang="en-US" sz="3600" b="1" dirty="0">
              <a:latin typeface="Segoe Print" pitchFamily="2" charset="0"/>
              <a:ea typeface="Cambria Math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Straight Connector 13"/>
          <p:cNvCxnSpPr/>
          <p:nvPr/>
        </p:nvCxnSpPr>
        <p:spPr>
          <a:xfrm>
            <a:off x="1143000" y="1524000"/>
            <a:ext cx="7467600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1143000" y="1828800"/>
            <a:ext cx="7772400" cy="47244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2400" dirty="0" err="1" smtClean="0"/>
              <a:t>Buat</a:t>
            </a:r>
            <a:r>
              <a:rPr lang="en-US" sz="2400" dirty="0" smtClean="0"/>
              <a:t> DFA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mengenali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simbol-simbol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C </a:t>
            </a:r>
            <a:r>
              <a:rPr lang="en-US" sz="2400" dirty="0" err="1" smtClean="0"/>
              <a:t>atau</a:t>
            </a:r>
            <a:r>
              <a:rPr lang="en-US" sz="2400" dirty="0" smtClean="0"/>
              <a:t> Pascal:</a:t>
            </a:r>
          </a:p>
          <a:p>
            <a:pPr lvl="0"/>
            <a:endParaRPr lang="en-US" sz="2400" b="1" dirty="0" smtClean="0"/>
          </a:p>
          <a:p>
            <a:pPr lvl="0"/>
            <a:r>
              <a:rPr lang="en-US" sz="2400" b="1" dirty="0" err="1" smtClean="0"/>
              <a:t>intcon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realcon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charcon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stringt,notsy</a:t>
            </a:r>
            <a:r>
              <a:rPr lang="en-US" sz="2400" b="1" dirty="0" smtClean="0"/>
              <a:t>, plus, minus, </a:t>
            </a:r>
          </a:p>
          <a:p>
            <a:pPr lvl="0"/>
            <a:r>
              <a:rPr lang="en-US" sz="2400" b="1" dirty="0" smtClean="0"/>
              <a:t>times, </a:t>
            </a:r>
            <a:r>
              <a:rPr lang="en-US" sz="2400" b="1" dirty="0" err="1" smtClean="0"/>
              <a:t>idiv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rdiv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imod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andsy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orsy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egl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neg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gtr</a:t>
            </a:r>
            <a:r>
              <a:rPr lang="en-US" sz="2400" b="1" dirty="0" smtClean="0"/>
              <a:t>, </a:t>
            </a:r>
          </a:p>
          <a:p>
            <a:pPr lvl="0"/>
            <a:r>
              <a:rPr lang="en-US" sz="2400" b="1" dirty="0" err="1" smtClean="0"/>
              <a:t>geg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lss</a:t>
            </a:r>
            <a:r>
              <a:rPr lang="en-US" sz="2400" b="1" dirty="0" smtClean="0"/>
              <a:t>, leg, </a:t>
            </a:r>
            <a:r>
              <a:rPr lang="en-US" sz="2400" b="1" dirty="0" err="1" smtClean="0"/>
              <a:t>lparent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rparent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lbrack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rbrack</a:t>
            </a:r>
            <a:r>
              <a:rPr lang="en-US" sz="2400" b="1" dirty="0" smtClean="0"/>
              <a:t>, comma, </a:t>
            </a:r>
          </a:p>
          <a:p>
            <a:pPr lvl="0"/>
            <a:r>
              <a:rPr lang="en-US" sz="2400" b="1" dirty="0" smtClean="0"/>
              <a:t>semicolon, period, colon, becomes, </a:t>
            </a:r>
            <a:r>
              <a:rPr lang="en-US" sz="2400" b="1" dirty="0" err="1" smtClean="0"/>
              <a:t>constsy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typesy</a:t>
            </a:r>
            <a:r>
              <a:rPr lang="en-US" sz="2400" b="1" dirty="0" smtClean="0"/>
              <a:t>, </a:t>
            </a:r>
          </a:p>
          <a:p>
            <a:pPr lvl="0"/>
            <a:r>
              <a:rPr lang="en-US" sz="2400" b="1" dirty="0" err="1" smtClean="0"/>
              <a:t>varsy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functionsy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proceduresy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arraysy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recordsy</a:t>
            </a:r>
            <a:r>
              <a:rPr lang="en-US" sz="2400" b="1" dirty="0" smtClean="0"/>
              <a:t>, </a:t>
            </a:r>
          </a:p>
          <a:p>
            <a:pPr lvl="0"/>
            <a:r>
              <a:rPr lang="en-US" sz="2400" b="1" dirty="0" err="1" smtClean="0"/>
              <a:t>programsy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ident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beginsy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ifsy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casesy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repeatsy</a:t>
            </a:r>
            <a:r>
              <a:rPr lang="en-US" sz="2400" b="1" dirty="0" smtClean="0"/>
              <a:t>, </a:t>
            </a:r>
          </a:p>
          <a:p>
            <a:pPr lvl="0"/>
            <a:r>
              <a:rPr lang="en-US" sz="2400" b="1" dirty="0" err="1" smtClean="0"/>
              <a:t>whilesy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forsy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endsy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elsesy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untilsy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ofsy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dosy</a:t>
            </a:r>
            <a:r>
              <a:rPr lang="en-US" sz="2400" b="1" dirty="0" smtClean="0"/>
              <a:t>, </a:t>
            </a:r>
          </a:p>
          <a:p>
            <a:pPr lvl="0"/>
            <a:r>
              <a:rPr lang="en-US" sz="2400" b="1" dirty="0" err="1" smtClean="0"/>
              <a:t>tosy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downtosy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thensy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typeint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typechar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typereal</a:t>
            </a:r>
            <a:endParaRPr lang="en-US" sz="2400" b="1" dirty="0" smtClean="0"/>
          </a:p>
          <a:p>
            <a:pPr lvl="0"/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1066800" y="304800"/>
            <a:ext cx="7797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1" dirty="0" smtClean="0">
              <a:latin typeface="Segoe Print" pitchFamily="2" charset="0"/>
              <a:ea typeface="Cambria Math" pitchFamily="18" charset="0"/>
            </a:endParaRPr>
          </a:p>
          <a:p>
            <a:r>
              <a:rPr lang="en-US" sz="3600" b="1" dirty="0" err="1" smtClean="0">
                <a:latin typeface="Segoe Print" pitchFamily="2" charset="0"/>
                <a:ea typeface="Cambria Math" pitchFamily="18" charset="0"/>
              </a:rPr>
              <a:t>Analisis</a:t>
            </a:r>
            <a:r>
              <a:rPr lang="en-US" sz="3600" b="1" dirty="0" smtClean="0">
                <a:latin typeface="Segoe Print" pitchFamily="2" charset="0"/>
                <a:ea typeface="Cambria Math" pitchFamily="18" charset="0"/>
              </a:rPr>
              <a:t> </a:t>
            </a:r>
            <a:r>
              <a:rPr lang="en-US" sz="3600" b="1" dirty="0" err="1" smtClean="0">
                <a:latin typeface="Segoe Print" pitchFamily="2" charset="0"/>
                <a:ea typeface="Cambria Math" pitchFamily="18" charset="0"/>
              </a:rPr>
              <a:t>Leksikal</a:t>
            </a:r>
            <a:endParaRPr lang="en-US" sz="3200" b="1" dirty="0">
              <a:latin typeface="Segoe Print" pitchFamily="2" charset="0"/>
              <a:ea typeface="Cambria Math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143000" y="1524000"/>
            <a:ext cx="7467600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90600" y="2057400"/>
            <a:ext cx="7620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 smtClean="0">
                <a:latin typeface="Cambria Math" pitchFamily="18" charset="0"/>
                <a:ea typeface="Cambria Math" pitchFamily="18" charset="0"/>
              </a:rPr>
              <a:t>Membaca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 input </a:t>
            </a:r>
            <a:r>
              <a:rPr lang="en-US" sz="2800" dirty="0" err="1" smtClean="0">
                <a:latin typeface="Cambria Math" pitchFamily="18" charset="0"/>
                <a:ea typeface="Cambria Math" pitchFamily="18" charset="0"/>
              </a:rPr>
              <a:t>karakter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 smtClean="0">
                <a:latin typeface="Cambria Math" pitchFamily="18" charset="0"/>
                <a:ea typeface="Cambria Math" pitchFamily="18" charset="0"/>
              </a:rPr>
              <a:t>dari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 source-code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 smtClean="0">
                <a:latin typeface="Cambria Math" pitchFamily="18" charset="0"/>
                <a:ea typeface="Cambria Math" pitchFamily="18" charset="0"/>
              </a:rPr>
              <a:t>Mengelompokkan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 smtClean="0">
                <a:latin typeface="Cambria Math" pitchFamily="18" charset="0"/>
                <a:ea typeface="Cambria Math" pitchFamily="18" charset="0"/>
              </a:rPr>
              <a:t>ke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 smtClean="0">
                <a:latin typeface="Cambria Math" pitchFamily="18" charset="0"/>
                <a:ea typeface="Cambria Math" pitchFamily="18" charset="0"/>
              </a:rPr>
              <a:t>dalam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 smtClean="0">
                <a:latin typeface="Cambria Math" pitchFamily="18" charset="0"/>
                <a:ea typeface="Cambria Math" pitchFamily="18" charset="0"/>
              </a:rPr>
              <a:t>leksem-leksem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 (token-token)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1066800" y="304800"/>
            <a:ext cx="7797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1" dirty="0" smtClean="0">
              <a:latin typeface="Segoe Print" pitchFamily="2" charset="0"/>
              <a:ea typeface="Cambria Math" pitchFamily="18" charset="0"/>
            </a:endParaRPr>
          </a:p>
          <a:p>
            <a:r>
              <a:rPr lang="en-US" sz="3600" b="1" dirty="0" err="1" smtClean="0">
                <a:latin typeface="Segoe Print" pitchFamily="2" charset="0"/>
                <a:ea typeface="Cambria Math" pitchFamily="18" charset="0"/>
              </a:rPr>
              <a:t>Analisis</a:t>
            </a:r>
            <a:r>
              <a:rPr lang="en-US" sz="3600" b="1" dirty="0" smtClean="0">
                <a:latin typeface="Segoe Print" pitchFamily="2" charset="0"/>
                <a:ea typeface="Cambria Math" pitchFamily="18" charset="0"/>
              </a:rPr>
              <a:t> </a:t>
            </a:r>
            <a:r>
              <a:rPr lang="en-US" sz="3600" b="1" dirty="0" err="1" smtClean="0">
                <a:latin typeface="Segoe Print" pitchFamily="2" charset="0"/>
                <a:ea typeface="Cambria Math" pitchFamily="18" charset="0"/>
              </a:rPr>
              <a:t>Leksikal</a:t>
            </a:r>
            <a:endParaRPr lang="en-US" sz="3200" b="1" dirty="0">
              <a:latin typeface="Segoe Print" pitchFamily="2" charset="0"/>
              <a:ea typeface="Cambria Math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143000" y="1524000"/>
            <a:ext cx="7467600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6300" y="2057400"/>
            <a:ext cx="8267700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1066800" y="304800"/>
            <a:ext cx="7797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1" dirty="0" smtClean="0">
              <a:latin typeface="Segoe Print" pitchFamily="2" charset="0"/>
              <a:ea typeface="Cambria Math" pitchFamily="18" charset="0"/>
            </a:endParaRPr>
          </a:p>
          <a:p>
            <a:r>
              <a:rPr lang="en-US" sz="3600" b="1" dirty="0" smtClean="0">
                <a:latin typeface="Segoe Print" pitchFamily="2" charset="0"/>
                <a:ea typeface="Cambria Math" pitchFamily="18" charset="0"/>
              </a:rPr>
              <a:t>Finite Automata</a:t>
            </a:r>
            <a:endParaRPr lang="en-US" sz="3200" b="1" dirty="0">
              <a:latin typeface="Segoe Print" pitchFamily="2" charset="0"/>
              <a:ea typeface="Cambria Math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143000" y="1524000"/>
            <a:ext cx="7467600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90600" y="2057400"/>
            <a:ext cx="7620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FA 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 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Tools/model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pendukung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Scanner  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Deterministik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FA (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</a:rPr>
              <a:t>DFA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) 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sz="2800" dirty="0" err="1" smtClean="0">
                <a:latin typeface="Cambria Math" pitchFamily="18" charset="0"/>
                <a:ea typeface="Cambria Math" pitchFamily="18" charset="0"/>
              </a:rPr>
              <a:t>setiap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 input </a:t>
            </a:r>
            <a:r>
              <a:rPr lang="en-US" sz="2800" dirty="0" err="1" smtClean="0">
                <a:latin typeface="Cambria Math" pitchFamily="18" charset="0"/>
                <a:ea typeface="Cambria Math" pitchFamily="18" charset="0"/>
              </a:rPr>
              <a:t>punya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 1 </a:t>
            </a:r>
            <a:r>
              <a:rPr lang="en-US" sz="2800" dirty="0" err="1" smtClean="0">
                <a:latin typeface="Cambria Math" pitchFamily="18" charset="0"/>
                <a:ea typeface="Cambria Math" pitchFamily="18" charset="0"/>
              </a:rPr>
              <a:t>alternatif</a:t>
            </a:r>
            <a:endParaRPr lang="en-US" sz="3200" dirty="0" smtClean="0">
              <a:latin typeface="Cambria Math" pitchFamily="18" charset="0"/>
              <a:ea typeface="Cambria Math" pitchFamily="18" charset="0"/>
            </a:endParaRPr>
          </a:p>
          <a:p>
            <a:endParaRPr lang="en-US" sz="3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 Non-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Deterministik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FA (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</a:rPr>
              <a:t>NFA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sz="2800" dirty="0" err="1" smtClean="0">
                <a:latin typeface="Cambria Math" pitchFamily="18" charset="0"/>
                <a:ea typeface="Cambria Math" pitchFamily="18" charset="0"/>
              </a:rPr>
              <a:t>setiap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 input </a:t>
            </a:r>
            <a:r>
              <a:rPr lang="en-US" sz="2800" dirty="0" err="1" smtClean="0">
                <a:latin typeface="Cambria Math" pitchFamily="18" charset="0"/>
                <a:ea typeface="Cambria Math" pitchFamily="18" charset="0"/>
              </a:rPr>
              <a:t>punya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 &gt; 1 </a:t>
            </a:r>
            <a:r>
              <a:rPr lang="en-US" sz="2800" dirty="0" err="1" smtClean="0">
                <a:latin typeface="Cambria Math" pitchFamily="18" charset="0"/>
                <a:ea typeface="Cambria Math" pitchFamily="18" charset="0"/>
              </a:rPr>
              <a:t>alternatif</a:t>
            </a:r>
            <a:endParaRPr lang="en-US" sz="28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1066800" y="304800"/>
            <a:ext cx="7797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1" dirty="0" smtClean="0">
              <a:latin typeface="Segoe Print" pitchFamily="2" charset="0"/>
              <a:ea typeface="Cambria Math" pitchFamily="18" charset="0"/>
            </a:endParaRPr>
          </a:p>
          <a:p>
            <a:r>
              <a:rPr lang="en-US" sz="3600" b="1" dirty="0" smtClean="0">
                <a:latin typeface="Segoe Print" pitchFamily="2" charset="0"/>
                <a:ea typeface="Cambria Math" pitchFamily="18" charset="0"/>
              </a:rPr>
              <a:t>DFA</a:t>
            </a:r>
            <a:endParaRPr lang="en-US" sz="3200" b="1" dirty="0">
              <a:latin typeface="Segoe Print" pitchFamily="2" charset="0"/>
              <a:ea typeface="Cambria Math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143000" y="1524000"/>
            <a:ext cx="7467600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90600" y="2057400"/>
            <a:ext cx="76200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Cambria Math" pitchFamily="18" charset="0"/>
                <a:ea typeface="Cambria Math" pitchFamily="18" charset="0"/>
              </a:rPr>
              <a:t>A = (</a:t>
            </a:r>
            <a:r>
              <a:rPr lang="en-US" sz="4000" b="1" dirty="0" smtClean="0">
                <a:latin typeface="Cambria Math" pitchFamily="18" charset="0"/>
                <a:ea typeface="Cambria Math" pitchFamily="18" charset="0"/>
              </a:rPr>
              <a:t>Q 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</a:rPr>
              <a:t>, 𝞢 , 𝝳 , </a:t>
            </a:r>
            <a:r>
              <a:rPr lang="en-US" sz="4000" b="1" dirty="0" smtClean="0">
                <a:latin typeface="Cambria Math" pitchFamily="18" charset="0"/>
                <a:ea typeface="Cambria Math" pitchFamily="18" charset="0"/>
              </a:rPr>
              <a:t>q</a:t>
            </a:r>
            <a:r>
              <a:rPr lang="en-US" sz="4000" b="1" baseline="-25000" dirty="0" smtClean="0"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4000" b="1" dirty="0" smtClean="0">
                <a:latin typeface="Cambria Math" pitchFamily="18" charset="0"/>
                <a:ea typeface="Cambria Math" pitchFamily="18" charset="0"/>
              </a:rPr>
              <a:t>F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>
                <a:latin typeface="Cambria Math" pitchFamily="18" charset="0"/>
                <a:ea typeface="Cambria Math" pitchFamily="18" charset="0"/>
              </a:rPr>
              <a:t>Keterangan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: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Q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	: Kumpulan Status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𝞢	: Kumpulan String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𝝳 	: </a:t>
            </a:r>
            <a:r>
              <a:rPr lang="en-US" sz="2400" dirty="0" err="1" smtClean="0">
                <a:latin typeface="Cambria Math" pitchFamily="18" charset="0"/>
                <a:ea typeface="Cambria Math" pitchFamily="18" charset="0"/>
              </a:rPr>
              <a:t>Fungsi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 err="1" smtClean="0">
                <a:latin typeface="Cambria Math" pitchFamily="18" charset="0"/>
                <a:ea typeface="Cambria Math" pitchFamily="18" charset="0"/>
              </a:rPr>
              <a:t>Transisi</a:t>
            </a:r>
            <a:endParaRPr lang="en-US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q</a:t>
            </a:r>
            <a:r>
              <a:rPr lang="en-US" sz="2400" b="1" baseline="-25000" dirty="0" smtClean="0"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sz="2400" baseline="-25000" dirty="0" smtClean="0">
                <a:latin typeface="Cambria Math" pitchFamily="18" charset="0"/>
                <a:ea typeface="Cambria Math" pitchFamily="18" charset="0"/>
              </a:rPr>
              <a:t>  	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: Status </a:t>
            </a:r>
            <a:r>
              <a:rPr lang="en-US" sz="2400" dirty="0" err="1" smtClean="0">
                <a:latin typeface="Cambria Math" pitchFamily="18" charset="0"/>
                <a:ea typeface="Cambria Math" pitchFamily="18" charset="0"/>
              </a:rPr>
              <a:t>Awal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(</a:t>
            </a:r>
            <a:r>
              <a:rPr lang="en-US" sz="2400" dirty="0" err="1" smtClean="0">
                <a:latin typeface="Cambria Math" pitchFamily="18" charset="0"/>
                <a:ea typeface="Cambria Math" pitchFamily="18" charset="0"/>
              </a:rPr>
              <a:t>harus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1)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F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	: Status Final (</a:t>
            </a:r>
            <a:r>
              <a:rPr lang="en-US" sz="2400" dirty="0" err="1" smtClean="0">
                <a:latin typeface="Cambria Math" pitchFamily="18" charset="0"/>
                <a:ea typeface="Cambria Math" pitchFamily="18" charset="0"/>
              </a:rPr>
              <a:t>boleh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&gt; 1)</a:t>
            </a:r>
            <a:endParaRPr lang="en-US" sz="24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1066800" y="304800"/>
            <a:ext cx="7797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1" dirty="0" smtClean="0">
              <a:latin typeface="Segoe Print" pitchFamily="2" charset="0"/>
              <a:ea typeface="Cambria Math" pitchFamily="18" charset="0"/>
            </a:endParaRPr>
          </a:p>
          <a:p>
            <a:r>
              <a:rPr lang="en-US" sz="3600" b="1" dirty="0" err="1" smtClean="0">
                <a:latin typeface="Segoe Print" pitchFamily="2" charset="0"/>
                <a:ea typeface="Cambria Math" pitchFamily="18" charset="0"/>
              </a:rPr>
              <a:t>Contoh</a:t>
            </a:r>
            <a:r>
              <a:rPr lang="en-US" sz="3600" b="1" dirty="0" smtClean="0">
                <a:latin typeface="Segoe Print" pitchFamily="2" charset="0"/>
                <a:ea typeface="Cambria Math" pitchFamily="18" charset="0"/>
              </a:rPr>
              <a:t> Status</a:t>
            </a:r>
            <a:endParaRPr lang="en-US" sz="3200" b="1" dirty="0">
              <a:latin typeface="Segoe Print" pitchFamily="2" charset="0"/>
              <a:ea typeface="Cambria Math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143000" y="1524000"/>
            <a:ext cx="7467600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410200" y="2362200"/>
            <a:ext cx="1600200" cy="1371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BELAJAR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1526200" y="1752600"/>
            <a:ext cx="1217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Status 1</a:t>
            </a:r>
            <a:endParaRPr lang="en-US" sz="2400" b="1" dirty="0"/>
          </a:p>
        </p:txBody>
      </p:sp>
      <p:sp>
        <p:nvSpPr>
          <p:cNvPr id="12" name="Rectangle 11"/>
          <p:cNvSpPr/>
          <p:nvPr/>
        </p:nvSpPr>
        <p:spPr>
          <a:xfrm>
            <a:off x="3581400" y="1748135"/>
            <a:ext cx="12843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Status  2</a:t>
            </a:r>
            <a:endParaRPr lang="en-US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5641000" y="1752600"/>
            <a:ext cx="1217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Status 3</a:t>
            </a:r>
            <a:endParaRPr lang="en-US" sz="2400" b="1" dirty="0"/>
          </a:p>
        </p:txBody>
      </p:sp>
      <p:sp>
        <p:nvSpPr>
          <p:cNvPr id="15" name="Oval 14"/>
          <p:cNvSpPr/>
          <p:nvPr/>
        </p:nvSpPr>
        <p:spPr>
          <a:xfrm>
            <a:off x="3429000" y="2362200"/>
            <a:ext cx="1600200" cy="1371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MAKAN</a:t>
            </a:r>
            <a:endParaRPr lang="en-US" sz="2000" b="1" dirty="0"/>
          </a:p>
        </p:txBody>
      </p:sp>
      <p:sp>
        <p:nvSpPr>
          <p:cNvPr id="16" name="Oval 15"/>
          <p:cNvSpPr/>
          <p:nvPr/>
        </p:nvSpPr>
        <p:spPr>
          <a:xfrm>
            <a:off x="1371600" y="2362200"/>
            <a:ext cx="1600200" cy="1371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TIDUR</a:t>
            </a:r>
            <a:endParaRPr lang="en-US" sz="2000" b="1" dirty="0"/>
          </a:p>
        </p:txBody>
      </p:sp>
      <p:sp>
        <p:nvSpPr>
          <p:cNvPr id="17" name="Oval 16"/>
          <p:cNvSpPr/>
          <p:nvPr/>
        </p:nvSpPr>
        <p:spPr>
          <a:xfrm>
            <a:off x="1905000" y="4495800"/>
            <a:ext cx="1600200" cy="1371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BANGUN TIDUR</a:t>
            </a:r>
            <a:endParaRPr lang="en-US" b="1" dirty="0"/>
          </a:p>
        </p:txBody>
      </p:sp>
      <p:cxnSp>
        <p:nvCxnSpPr>
          <p:cNvPr id="21" name="Straight Arrow Connector 20"/>
          <p:cNvCxnSpPr>
            <a:endCxn id="17" idx="2"/>
          </p:cNvCxnSpPr>
          <p:nvPr/>
        </p:nvCxnSpPr>
        <p:spPr>
          <a:xfrm>
            <a:off x="1066800" y="5181600"/>
            <a:ext cx="838200" cy="1588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505200" y="5181600"/>
            <a:ext cx="838200" cy="1588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343400" y="4495800"/>
            <a:ext cx="1600200" cy="1371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MAKAN</a:t>
            </a:r>
            <a:endParaRPr lang="en-US" sz="2000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943600" y="5181600"/>
            <a:ext cx="838200" cy="1588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6781800" y="4495800"/>
            <a:ext cx="1600200" cy="1371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TIDUR</a:t>
            </a:r>
            <a:endParaRPr lang="en-US" sz="2000" b="1" dirty="0"/>
          </a:p>
        </p:txBody>
      </p:sp>
      <p:sp>
        <p:nvSpPr>
          <p:cNvPr id="26" name="Oval 25"/>
          <p:cNvSpPr/>
          <p:nvPr/>
        </p:nvSpPr>
        <p:spPr>
          <a:xfrm>
            <a:off x="6934200" y="4648200"/>
            <a:ext cx="1295400" cy="1066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TIDUR</a:t>
            </a:r>
            <a:endParaRPr lang="en-US" sz="2000" b="1" dirty="0"/>
          </a:p>
        </p:txBody>
      </p:sp>
      <p:sp>
        <p:nvSpPr>
          <p:cNvPr id="27" name="Rectangle 26"/>
          <p:cNvSpPr/>
          <p:nvPr/>
        </p:nvSpPr>
        <p:spPr>
          <a:xfrm>
            <a:off x="1524000" y="3962400"/>
            <a:ext cx="19210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Contoh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DFA : </a:t>
            </a:r>
            <a:endParaRPr lang="en-US" sz="2400" b="1" dirty="0"/>
          </a:p>
        </p:txBody>
      </p:sp>
      <p:sp>
        <p:nvSpPr>
          <p:cNvPr id="28" name="Rectangle 27"/>
          <p:cNvSpPr/>
          <p:nvPr/>
        </p:nvSpPr>
        <p:spPr>
          <a:xfrm>
            <a:off x="2509814" y="5791200"/>
            <a:ext cx="4619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q</a:t>
            </a:r>
            <a:r>
              <a:rPr lang="en-US" sz="2400" b="1" baseline="-25000" dirty="0" smtClean="0">
                <a:latin typeface="Cambria Math" pitchFamily="18" charset="0"/>
                <a:ea typeface="Cambria Math" pitchFamily="18" charset="0"/>
              </a:rPr>
              <a:t>0</a:t>
            </a:r>
            <a:endParaRPr lang="en-US" sz="2400" b="1" baseline="-25000" dirty="0"/>
          </a:p>
        </p:txBody>
      </p:sp>
      <p:sp>
        <p:nvSpPr>
          <p:cNvPr id="29" name="Rectangle 28"/>
          <p:cNvSpPr/>
          <p:nvPr/>
        </p:nvSpPr>
        <p:spPr>
          <a:xfrm>
            <a:off x="7391400" y="5862935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F</a:t>
            </a:r>
            <a:endParaRPr lang="en-US" sz="2400" b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1066800" y="304800"/>
            <a:ext cx="7797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1" dirty="0" smtClean="0">
              <a:latin typeface="Segoe Print" pitchFamily="2" charset="0"/>
              <a:ea typeface="Cambria Math" pitchFamily="18" charset="0"/>
            </a:endParaRPr>
          </a:p>
          <a:p>
            <a:r>
              <a:rPr lang="en-US" sz="3600" b="1" dirty="0" smtClean="0">
                <a:latin typeface="Segoe Print" pitchFamily="2" charset="0"/>
                <a:ea typeface="Cambria Math" pitchFamily="18" charset="0"/>
              </a:rPr>
              <a:t>Regular Expression</a:t>
            </a:r>
            <a:endParaRPr lang="en-US" sz="3200" b="1" dirty="0">
              <a:latin typeface="Segoe Print" pitchFamily="2" charset="0"/>
              <a:ea typeface="Cambria Math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143000" y="1524000"/>
            <a:ext cx="7467600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90600" y="2057400"/>
            <a:ext cx="7620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sz="3200" b="1" baseline="30000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 a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sebanyak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 n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Cambria Math" pitchFamily="18" charset="0"/>
                <a:ea typeface="Cambria Math" pitchFamily="18" charset="0"/>
              </a:rPr>
              <a:t>a*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 a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sebanyak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 0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sampai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tak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hingga</a:t>
            </a:r>
            <a:endParaRPr lang="en-US" sz="3200" dirty="0" smtClean="0">
              <a:latin typeface="Cambria Math" pitchFamily="18" charset="0"/>
              <a:ea typeface="Cambria Math" pitchFamily="18" charset="0"/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sz="3200" b="1" baseline="30000" dirty="0" smtClean="0">
                <a:latin typeface="Cambria Math" pitchFamily="18" charset="0"/>
                <a:ea typeface="Cambria Math" pitchFamily="18" charset="0"/>
              </a:rPr>
              <a:t>+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 a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sebanyak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 1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sampai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tak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hingga</a:t>
            </a:r>
            <a:endParaRPr lang="en-US" sz="3200" dirty="0" smtClean="0">
              <a:latin typeface="Cambria Math" pitchFamily="18" charset="0"/>
              <a:ea typeface="Cambria Math" pitchFamily="18" charset="0"/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Cambria Math" pitchFamily="18" charset="0"/>
                <a:ea typeface="Cambria Math" pitchFamily="18" charset="0"/>
              </a:rPr>
              <a:t>111 | 222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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ada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sebanyak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 2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pilihan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, 111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atau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 222</a:t>
            </a:r>
            <a:endParaRPr lang="en-US" sz="3200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50000"/>
              </a:lnSpc>
            </a:pPr>
            <a:endParaRPr lang="en-US" sz="32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1066800" y="304800"/>
            <a:ext cx="7797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1" dirty="0" smtClean="0">
              <a:latin typeface="Segoe Print" pitchFamily="2" charset="0"/>
              <a:ea typeface="Cambria Math" pitchFamily="18" charset="0"/>
            </a:endParaRPr>
          </a:p>
          <a:p>
            <a:r>
              <a:rPr lang="en-US" sz="3600" b="1" dirty="0" smtClean="0">
                <a:latin typeface="Segoe Print" pitchFamily="2" charset="0"/>
                <a:ea typeface="Cambria Math" pitchFamily="18" charset="0"/>
              </a:rPr>
              <a:t>Regular Expression</a:t>
            </a:r>
            <a:endParaRPr lang="en-US" sz="3200" b="1" dirty="0">
              <a:latin typeface="Segoe Print" pitchFamily="2" charset="0"/>
              <a:ea typeface="Cambria Math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143000" y="1524000"/>
            <a:ext cx="7467600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90600" y="2057400"/>
            <a:ext cx="7620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𝞢</a:t>
            </a:r>
            <a:r>
              <a:rPr lang="en-US" sz="3200" baseline="30000" dirty="0" smtClean="0">
                <a:latin typeface="Cambria Math" pitchFamily="18" charset="0"/>
                <a:ea typeface="Cambria Math" pitchFamily="18" charset="0"/>
              </a:rPr>
              <a:t>k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kumpulan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string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𝞢* = 𝞢</a:t>
            </a:r>
            <a:r>
              <a:rPr lang="en-US" sz="3200" baseline="30000" dirty="0" smtClean="0"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⋃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𝞢</a:t>
            </a:r>
            <a:r>
              <a:rPr lang="en-US" sz="3200" baseline="30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⋃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𝞢</a:t>
            </a:r>
            <a:r>
              <a:rPr lang="en-US" sz="3200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....</a:t>
            </a:r>
            <a:r>
              <a:rPr lang="en-US" sz="3200" baseline="30000" dirty="0" smtClean="0">
                <a:latin typeface="Cambria Math" pitchFamily="18" charset="0"/>
                <a:ea typeface="Cambria Math" pitchFamily="18" charset="0"/>
              </a:rPr>
              <a:t>   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𝞢</a:t>
            </a:r>
            <a:r>
              <a:rPr lang="en-US" sz="3200" baseline="30000" dirty="0" smtClean="0">
                <a:latin typeface="Cambria Math" pitchFamily="18" charset="0"/>
                <a:ea typeface="Cambria Math" pitchFamily="18" charset="0"/>
              </a:rPr>
              <a:t>+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= 𝞢</a:t>
            </a:r>
            <a:r>
              <a:rPr lang="en-US" sz="3200" baseline="30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⋃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𝞢</a:t>
            </a:r>
            <a:r>
              <a:rPr lang="en-US" sz="3200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⋃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𝞢</a:t>
            </a:r>
            <a:r>
              <a:rPr lang="en-US" sz="3200" baseline="30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....</a:t>
            </a:r>
            <a:r>
              <a:rPr lang="en-US" sz="3200" baseline="30000" dirty="0" smtClean="0">
                <a:latin typeface="Cambria Math" pitchFamily="18" charset="0"/>
                <a:ea typeface="Cambria Math" pitchFamily="18" charset="0"/>
              </a:rPr>
              <a:t>   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𝞢* = 𝞢</a:t>
            </a:r>
            <a:r>
              <a:rPr lang="en-US" sz="3200" baseline="30000" dirty="0" smtClean="0">
                <a:latin typeface="Cambria Math" pitchFamily="18" charset="0"/>
                <a:ea typeface="Cambria Math" pitchFamily="18" charset="0"/>
              </a:rPr>
              <a:t>+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⋃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Ɛ</a:t>
            </a:r>
            <a:endParaRPr lang="en-US" sz="3200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50000"/>
              </a:lnSpc>
            </a:pPr>
            <a:endParaRPr lang="en-US" sz="32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1066800" y="304800"/>
            <a:ext cx="7797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1" dirty="0" smtClean="0">
              <a:latin typeface="Segoe Print" pitchFamily="2" charset="0"/>
              <a:ea typeface="Cambria Math" pitchFamily="18" charset="0"/>
            </a:endParaRPr>
          </a:p>
          <a:p>
            <a:r>
              <a:rPr lang="en-US" sz="3600" b="1" dirty="0" smtClean="0">
                <a:latin typeface="Segoe Print" pitchFamily="2" charset="0"/>
                <a:ea typeface="Cambria Math" pitchFamily="18" charset="0"/>
              </a:rPr>
              <a:t>Regular Expression</a:t>
            </a:r>
            <a:endParaRPr lang="en-US" sz="3200" b="1" dirty="0">
              <a:latin typeface="Segoe Print" pitchFamily="2" charset="0"/>
              <a:ea typeface="Cambria Math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143000" y="1524000"/>
            <a:ext cx="7467600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90600" y="2057400"/>
            <a:ext cx="7620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{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a,b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}* 	=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Ɛ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, a, b,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ba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, bb, …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{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}* 	=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Ɛ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abab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ababab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, …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{ac,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bd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}* 	=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Ɛ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, ac,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bd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acbd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bdac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, …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{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*c} 	= ac,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abc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abbc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abbbc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, …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{(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)*c} 	= c,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abc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ababc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abababc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2238</TotalTime>
  <Words>428</Words>
  <Application>Microsoft Office PowerPoint</Application>
  <PresentationFormat>On-screen Show (4:3)</PresentationFormat>
  <Paragraphs>149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MATERI PERKULIAHAN TEKNIK KOMPILASI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Pemrograman Berorientasi Objek &lt;PBO&gt;</dc:title>
  <dc:creator>Ken</dc:creator>
  <cp:lastModifiedBy>kenkin</cp:lastModifiedBy>
  <cp:revision>253</cp:revision>
  <dcterms:created xsi:type="dcterms:W3CDTF">2012-02-22T14:18:32Z</dcterms:created>
  <dcterms:modified xsi:type="dcterms:W3CDTF">2016-03-03T06:49:49Z</dcterms:modified>
</cp:coreProperties>
</file>