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73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70" r:id="rId13"/>
    <p:sldId id="267" r:id="rId14"/>
    <p:sldId id="271" r:id="rId15"/>
    <p:sldId id="268" r:id="rId16"/>
    <p:sldId id="272" r:id="rId17"/>
    <p:sldId id="269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D2D92-C904-4ADD-85FC-FCCF86E987D1}" type="datetimeFigureOut">
              <a:rPr lang="id-ID" smtClean="0"/>
              <a:pPr/>
              <a:t>16/10/2014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1221CF-70D4-4C9F-867F-E65B496CC83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56882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221CF-70D4-4C9F-867F-E65B496CC830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221CF-70D4-4C9F-867F-E65B496CC830}" type="slidenum">
              <a:rPr lang="id-ID" smtClean="0"/>
              <a:pPr/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221CF-70D4-4C9F-867F-E65B496CC830}" type="slidenum">
              <a:rPr lang="id-ID" smtClean="0"/>
              <a:pPr/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221CF-70D4-4C9F-867F-E65B496CC830}" type="slidenum">
              <a:rPr lang="id-ID" smtClean="0"/>
              <a:pPr/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221CF-70D4-4C9F-867F-E65B496CC830}" type="slidenum">
              <a:rPr lang="id-ID" smtClean="0"/>
              <a:pPr/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221CF-70D4-4C9F-867F-E65B496CC830}" type="slidenum">
              <a:rPr lang="id-ID" smtClean="0"/>
              <a:pPr/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221CF-70D4-4C9F-867F-E65B496CC830}" type="slidenum">
              <a:rPr lang="id-ID" smtClean="0"/>
              <a:pPr/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221CF-70D4-4C9F-867F-E65B496CC830}" type="slidenum">
              <a:rPr lang="id-ID" smtClean="0"/>
              <a:pPr/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221CF-70D4-4C9F-867F-E65B496CC830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221CF-70D4-4C9F-867F-E65B496CC830}" type="slidenum">
              <a:rPr lang="id-ID" smtClean="0"/>
              <a:pPr/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221CF-70D4-4C9F-867F-E65B496CC830}" type="slidenum">
              <a:rPr lang="id-ID" smtClean="0"/>
              <a:pPr/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221CF-70D4-4C9F-867F-E65B496CC830}" type="slidenum">
              <a:rPr lang="id-ID" smtClean="0"/>
              <a:pPr/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221CF-70D4-4C9F-867F-E65B496CC830}" type="slidenum">
              <a:rPr lang="id-ID" smtClean="0"/>
              <a:pPr/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221CF-70D4-4C9F-867F-E65B496CC830}" type="slidenum">
              <a:rPr lang="id-ID" smtClean="0"/>
              <a:pPr/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221CF-70D4-4C9F-867F-E65B496CC830}" type="slidenum">
              <a:rPr lang="id-ID" smtClean="0"/>
              <a:pPr/>
              <a:t>9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221CF-70D4-4C9F-867F-E65B496CC830}" type="slidenum">
              <a:rPr lang="id-ID" smtClean="0"/>
              <a:pPr/>
              <a:t>10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5385-8700-4D6C-80E7-F2FC36604C1E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A8F0-3685-4614-9861-B86EBB532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5385-8700-4D6C-80E7-F2FC36604C1E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A8F0-3685-4614-9861-B86EBB532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5385-8700-4D6C-80E7-F2FC36604C1E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A8F0-3685-4614-9861-B86EBB532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5385-8700-4D6C-80E7-F2FC36604C1E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A8F0-3685-4614-9861-B86EBB532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5385-8700-4D6C-80E7-F2FC36604C1E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A8F0-3685-4614-9861-B86EBB532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5385-8700-4D6C-80E7-F2FC36604C1E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A8F0-3685-4614-9861-B86EBB532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5385-8700-4D6C-80E7-F2FC36604C1E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A8F0-3685-4614-9861-B86EBB532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5385-8700-4D6C-80E7-F2FC36604C1E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A8F0-3685-4614-9861-B86EBB532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5385-8700-4D6C-80E7-F2FC36604C1E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A8F0-3685-4614-9861-B86EBB532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5385-8700-4D6C-80E7-F2FC36604C1E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A8F0-3685-4614-9861-B86EBB532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5385-8700-4D6C-80E7-F2FC36604C1E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A8F0-3685-4614-9861-B86EBB532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A5385-8700-4D6C-80E7-F2FC36604C1E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8A8F0-3685-4614-9861-B86EBB532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Model</a:t>
            </a:r>
            <a:r>
              <a:rPr lang="en-US" dirty="0" smtClean="0"/>
              <a:t> </a:t>
            </a:r>
            <a:r>
              <a:rPr lang="en-US" i="1" dirty="0" smtClean="0"/>
              <a:t>Linier Programming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Metode</a:t>
            </a:r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BIG-M</a:t>
            </a:r>
            <a:endParaRPr lang="en-US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Iterasi 0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133600"/>
          <a:ext cx="822960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BV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Z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X1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X2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Solusi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Ratio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Z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(-3-3M)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(-5-2M)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-18M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S1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S2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~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R3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id-ID" dirty="0" smtClean="0"/>
              <a:t>Iterasi 1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d-ID" dirty="0" smtClean="0"/>
              <a:t>EV1 = X1</a:t>
            </a:r>
          </a:p>
          <a:p>
            <a:pPr>
              <a:buNone/>
            </a:pPr>
            <a:r>
              <a:rPr lang="id-ID" dirty="0" smtClean="0"/>
              <a:t>LV1 = S1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304800" y="2971800"/>
          <a:ext cx="822960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BV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Z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X1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X2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Solusi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Ratio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Z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X1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S2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R3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id-ID" dirty="0" smtClean="0"/>
              <a:t>Iterasi 1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d-ID" dirty="0" smtClean="0"/>
              <a:t>EV1 = X1</a:t>
            </a:r>
          </a:p>
          <a:p>
            <a:pPr>
              <a:buNone/>
            </a:pPr>
            <a:r>
              <a:rPr lang="id-ID" dirty="0" smtClean="0"/>
              <a:t>LV1 = S1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304800" y="2971800"/>
          <a:ext cx="822960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BV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Z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X1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X2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Solusi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Ratio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Z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(-5-2M)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(3+3M)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-6M-12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X1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~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S2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R3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-3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id-ID" dirty="0" smtClean="0"/>
              <a:t>Iterasi 2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d-ID" dirty="0" smtClean="0"/>
              <a:t>EV2 = X2</a:t>
            </a:r>
          </a:p>
          <a:p>
            <a:pPr>
              <a:buNone/>
            </a:pPr>
            <a:r>
              <a:rPr lang="id-ID" dirty="0" smtClean="0"/>
              <a:t>LV2  = R3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533400" y="2971800"/>
          <a:ext cx="822960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762000"/>
                <a:gridCol w="10668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BV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Z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X1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X2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Solusi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Ratio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Z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X1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S2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X2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id-ID" dirty="0" smtClean="0"/>
              <a:t>Iterasi 2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d-ID" dirty="0" smtClean="0"/>
              <a:t>EV2 = X2</a:t>
            </a:r>
          </a:p>
          <a:p>
            <a:pPr>
              <a:buNone/>
            </a:pPr>
            <a:r>
              <a:rPr lang="id-ID" dirty="0" smtClean="0"/>
              <a:t>LV2  = R3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533400" y="2971800"/>
          <a:ext cx="822960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762000"/>
                <a:gridCol w="10668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BV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Z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X1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X2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Solusi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Ratio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Z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-9/2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(5/2</a:t>
                      </a:r>
                      <a:r>
                        <a:rPr lang="id-ID" baseline="0" dirty="0" smtClean="0"/>
                        <a:t> + M)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X1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S2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-1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X2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-3/2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1/2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-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id-ID" dirty="0" smtClean="0"/>
              <a:t>Iterasi 3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d-ID" dirty="0" smtClean="0"/>
              <a:t>EV3 = S1</a:t>
            </a:r>
          </a:p>
          <a:p>
            <a:pPr>
              <a:buNone/>
            </a:pPr>
            <a:r>
              <a:rPr lang="id-ID" dirty="0" smtClean="0"/>
              <a:t>LV3  = S2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533400" y="2971800"/>
          <a:ext cx="731520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762000"/>
                <a:gridCol w="1066800"/>
                <a:gridCol w="914400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BV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Z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X1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X2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Solusi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Z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X1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S2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X2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id-ID" dirty="0" smtClean="0"/>
              <a:t>Iterasi 3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d-ID" dirty="0" smtClean="0"/>
              <a:t>EV3 = S1</a:t>
            </a:r>
          </a:p>
          <a:p>
            <a:pPr>
              <a:buNone/>
            </a:pPr>
            <a:r>
              <a:rPr lang="id-ID" dirty="0" smtClean="0"/>
              <a:t>LV3  = S2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533400" y="2971800"/>
          <a:ext cx="731520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762000"/>
                <a:gridCol w="1066800"/>
                <a:gridCol w="914400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BV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Z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X1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X2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R3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Solusi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Z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3/2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(1+M)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36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X1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-1/3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1/3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S2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1/3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-1/3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X2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1/2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Solusi Optimal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X1 = 2</a:t>
            </a:r>
          </a:p>
          <a:p>
            <a:pPr>
              <a:buNone/>
            </a:pPr>
            <a:r>
              <a:rPr lang="id-ID" dirty="0" smtClean="0"/>
              <a:t>X2 = 6</a:t>
            </a:r>
          </a:p>
          <a:p>
            <a:pPr>
              <a:buNone/>
            </a:pPr>
            <a:r>
              <a:rPr lang="id-ID" dirty="0" smtClean="0"/>
              <a:t>Z   = 36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TUGAS 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Minimasi Z = 4X1 + X2</a:t>
            </a:r>
          </a:p>
          <a:p>
            <a:pPr marL="0" indent="0">
              <a:buNone/>
            </a:pPr>
            <a:r>
              <a:rPr lang="id-ID" dirty="0" smtClean="0"/>
              <a:t>s/t     3X1 + X2 = 3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     4X1 + 3X2 ≥ 6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       X1 + 2X2 ≤ 4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        X1,X2 ≥ 0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067842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Solusi :</a:t>
            </a:r>
            <a:endParaRPr lang="id-ID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:r>
                  <a:rPr lang="id-ID" dirty="0" smtClean="0"/>
                  <a:t>X1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id-ID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id-ID" dirty="0"/>
              </a:p>
              <a:p>
                <a:pPr>
                  <a:buNone/>
                </a:pPr>
                <a:r>
                  <a:rPr lang="id-ID" dirty="0"/>
                  <a:t>X2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id-ID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id-ID" dirty="0"/>
              </a:p>
              <a:p>
                <a:pPr>
                  <a:buNone/>
                </a:pPr>
                <a:r>
                  <a:rPr lang="id-ID" dirty="0"/>
                  <a:t>Z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/>
                          </a:rPr>
                          <m:t>17</m:t>
                        </m:r>
                      </m:num>
                      <m:den>
                        <m:r>
                          <a:rPr lang="id-ID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id-ID" dirty="0"/>
                  <a:t> </a:t>
                </a:r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1342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Pengantar</a:t>
            </a:r>
            <a:r>
              <a:rPr lang="id-ID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Merupakan</a:t>
            </a:r>
            <a:r>
              <a:rPr lang="en-US" dirty="0" smtClean="0"/>
              <a:t> model LP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kelemahan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simpleks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</a:t>
            </a:r>
            <a:r>
              <a:rPr lang="en-US" dirty="0" err="1" smtClean="0"/>
              <a:t>Maks</a:t>
            </a:r>
            <a:r>
              <a:rPr lang="en-US" dirty="0" smtClean="0"/>
              <a:t> </a:t>
            </a:r>
            <a:r>
              <a:rPr lang="en-US" dirty="0"/>
              <a:t>Z = 60X</a:t>
            </a:r>
            <a:r>
              <a:rPr lang="en-US" sz="2400" dirty="0"/>
              <a:t>1</a:t>
            </a:r>
            <a:r>
              <a:rPr lang="en-US" dirty="0"/>
              <a:t> + 30X</a:t>
            </a:r>
            <a:r>
              <a:rPr lang="en-US" sz="2400" dirty="0"/>
              <a:t>2</a:t>
            </a:r>
            <a:r>
              <a:rPr lang="en-US" dirty="0"/>
              <a:t> + 20X</a:t>
            </a:r>
            <a:r>
              <a:rPr lang="en-US" sz="2400" dirty="0"/>
              <a:t>3</a:t>
            </a:r>
            <a:endParaRPr lang="en-US" dirty="0"/>
          </a:p>
          <a:p>
            <a:pPr>
              <a:buNone/>
            </a:pPr>
            <a:r>
              <a:rPr lang="id-ID" dirty="0" smtClean="0"/>
              <a:t>    </a:t>
            </a:r>
            <a:r>
              <a:rPr lang="en-US" dirty="0" smtClean="0"/>
              <a:t>s/t           </a:t>
            </a:r>
            <a:r>
              <a:rPr lang="en-US" dirty="0"/>
              <a:t>8X</a:t>
            </a:r>
            <a:r>
              <a:rPr lang="en-US" sz="2400" dirty="0"/>
              <a:t>1</a:t>
            </a:r>
            <a:r>
              <a:rPr lang="en-US" dirty="0"/>
              <a:t> + 6X</a:t>
            </a:r>
            <a:r>
              <a:rPr lang="en-US" sz="2400" dirty="0"/>
              <a:t>2</a:t>
            </a:r>
            <a:r>
              <a:rPr lang="en-US" dirty="0"/>
              <a:t> + X</a:t>
            </a:r>
            <a:r>
              <a:rPr lang="en-US" sz="2400" dirty="0"/>
              <a:t>3</a:t>
            </a:r>
            <a:r>
              <a:rPr lang="en-US" dirty="0"/>
              <a:t>  ≤ 48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id-ID" dirty="0" smtClean="0"/>
              <a:t>      </a:t>
            </a:r>
            <a:r>
              <a:rPr lang="en-US" dirty="0"/>
              <a:t>		4X</a:t>
            </a:r>
            <a:r>
              <a:rPr lang="en-US" sz="2400" dirty="0"/>
              <a:t>1</a:t>
            </a:r>
            <a:r>
              <a:rPr lang="en-US" dirty="0"/>
              <a:t> + 2X</a:t>
            </a:r>
            <a:r>
              <a:rPr lang="en-US" sz="2400" dirty="0"/>
              <a:t>2</a:t>
            </a:r>
            <a:r>
              <a:rPr lang="en-US" dirty="0"/>
              <a:t> + 3/2X</a:t>
            </a:r>
            <a:r>
              <a:rPr lang="en-US" sz="2400" dirty="0"/>
              <a:t>3 </a:t>
            </a:r>
            <a:r>
              <a:rPr lang="en-US" dirty="0"/>
              <a:t> </a:t>
            </a:r>
            <a:r>
              <a:rPr lang="en-US" dirty="0" smtClean="0"/>
              <a:t>≥ </a:t>
            </a:r>
            <a:r>
              <a:rPr lang="en-US" dirty="0"/>
              <a:t>20</a:t>
            </a:r>
          </a:p>
          <a:p>
            <a:pPr>
              <a:buNone/>
            </a:pPr>
            <a:r>
              <a:rPr lang="en-US" dirty="0"/>
              <a:t>                    2X</a:t>
            </a:r>
            <a:r>
              <a:rPr lang="en-US" sz="2400" dirty="0"/>
              <a:t>1</a:t>
            </a:r>
            <a:r>
              <a:rPr lang="en-US" dirty="0"/>
              <a:t> + 3/2X</a:t>
            </a:r>
            <a:r>
              <a:rPr lang="en-US" sz="2400" dirty="0"/>
              <a:t>2</a:t>
            </a:r>
            <a:r>
              <a:rPr lang="en-US" dirty="0"/>
              <a:t> + 1/2X</a:t>
            </a:r>
            <a:r>
              <a:rPr lang="en-US" sz="2400" dirty="0"/>
              <a:t>3</a:t>
            </a:r>
            <a:r>
              <a:rPr lang="en-US" dirty="0"/>
              <a:t> ≤ 8		</a:t>
            </a:r>
          </a:p>
          <a:p>
            <a:pPr>
              <a:buNone/>
            </a:pPr>
            <a:r>
              <a:rPr lang="en-US" dirty="0"/>
              <a:t>				       X</a:t>
            </a:r>
            <a:r>
              <a:rPr lang="en-US" sz="2400" dirty="0"/>
              <a:t>2</a:t>
            </a:r>
            <a:r>
              <a:rPr lang="en-US" dirty="0"/>
              <a:t>               </a:t>
            </a:r>
            <a:r>
              <a:rPr lang="id-ID" dirty="0" smtClean="0"/>
              <a:t>=</a:t>
            </a:r>
            <a:r>
              <a:rPr lang="en-US" dirty="0" smtClean="0"/>
              <a:t> </a:t>
            </a:r>
            <a:r>
              <a:rPr lang="en-US" dirty="0"/>
              <a:t>5</a:t>
            </a:r>
          </a:p>
          <a:p>
            <a:pPr>
              <a:buNone/>
            </a:pPr>
            <a:r>
              <a:rPr lang="en-US" dirty="0"/>
              <a:t> 			X</a:t>
            </a:r>
            <a:r>
              <a:rPr lang="en-US" sz="2400" dirty="0"/>
              <a:t>1</a:t>
            </a:r>
            <a:r>
              <a:rPr lang="en-US" dirty="0"/>
              <a:t> ,X</a:t>
            </a:r>
            <a:r>
              <a:rPr lang="en-US" sz="2400" dirty="0"/>
              <a:t>2</a:t>
            </a:r>
            <a:r>
              <a:rPr lang="en-US" dirty="0"/>
              <a:t> ,X</a:t>
            </a:r>
            <a:r>
              <a:rPr lang="en-US" sz="2400" dirty="0"/>
              <a:t>3</a:t>
            </a:r>
            <a:r>
              <a:rPr lang="en-US" dirty="0"/>
              <a:t> ≥ 0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Karakteristik (1)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≥ 2</a:t>
            </a:r>
          </a:p>
          <a:p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pembatas</a:t>
            </a:r>
            <a:r>
              <a:rPr lang="en-US" dirty="0"/>
              <a:t> ≥ 1</a:t>
            </a:r>
          </a:p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pembatas</a:t>
            </a:r>
            <a:r>
              <a:rPr lang="en-US" dirty="0"/>
              <a:t> ≤ , ≥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smtClean="0"/>
              <a:t>=</a:t>
            </a:r>
            <a:endParaRPr lang="id-ID" dirty="0" smtClean="0"/>
          </a:p>
          <a:p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artifisial</a:t>
            </a:r>
            <a:r>
              <a:rPr lang="en-US" dirty="0"/>
              <a:t> ( R )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 </a:t>
            </a:r>
            <a:r>
              <a:rPr lang="en-US" dirty="0" err="1" smtClean="0"/>
              <a:t>pembatas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bertanda</a:t>
            </a:r>
            <a:r>
              <a:rPr lang="en-US" dirty="0"/>
              <a:t> ≥ </a:t>
            </a:r>
            <a:r>
              <a:rPr lang="en-US" dirty="0" err="1"/>
              <a:t>atau</a:t>
            </a:r>
            <a:r>
              <a:rPr lang="en-US" dirty="0"/>
              <a:t> =</a:t>
            </a:r>
          </a:p>
          <a:p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/>
              <a:t>variabel</a:t>
            </a:r>
            <a:r>
              <a:rPr lang="en-US" dirty="0"/>
              <a:t> M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menghilangkan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artifisial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iterasi</a:t>
            </a:r>
            <a:r>
              <a:rPr lang="en-US" dirty="0"/>
              <a:t> </a:t>
            </a:r>
            <a:r>
              <a:rPr lang="en-US" dirty="0" err="1"/>
              <a:t>dimulai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  <a:p>
            <a:pPr>
              <a:buNone/>
            </a:pPr>
            <a:r>
              <a:rPr lang="en-US" dirty="0"/>
              <a:t>	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9456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Karakteristik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Untuk</a:t>
            </a:r>
            <a:r>
              <a:rPr lang="en-US" sz="2800" dirty="0" smtClean="0"/>
              <a:t> FT </a:t>
            </a:r>
            <a:r>
              <a:rPr lang="en-US" sz="2800" dirty="0" err="1" smtClean="0"/>
              <a:t>maksimasi</a:t>
            </a:r>
            <a:r>
              <a:rPr lang="en-US" sz="2800" dirty="0" smtClean="0"/>
              <a:t>, </a:t>
            </a:r>
            <a:r>
              <a:rPr lang="en-US" sz="2800" dirty="0" err="1" smtClean="0"/>
              <a:t>nilai</a:t>
            </a:r>
            <a:r>
              <a:rPr lang="en-US" sz="2800" dirty="0" smtClean="0"/>
              <a:t> M </a:t>
            </a:r>
            <a:r>
              <a:rPr lang="en-US" sz="2800" dirty="0" err="1" smtClean="0"/>
              <a:t>berharga</a:t>
            </a:r>
            <a:r>
              <a:rPr lang="en-US" sz="2800" dirty="0" smtClean="0"/>
              <a:t> </a:t>
            </a:r>
            <a:r>
              <a:rPr lang="en-US" sz="2800" dirty="0" err="1" smtClean="0"/>
              <a:t>negatif</a:t>
            </a:r>
            <a:endParaRPr lang="en-US" sz="2800" dirty="0"/>
          </a:p>
          <a:p>
            <a:r>
              <a:rPr lang="en-US" sz="2800" dirty="0" err="1" smtClean="0"/>
              <a:t>Untuk</a:t>
            </a:r>
            <a:r>
              <a:rPr lang="en-US" sz="2800" dirty="0" smtClean="0"/>
              <a:t> FT </a:t>
            </a:r>
            <a:r>
              <a:rPr lang="en-US" sz="2800" dirty="0" err="1" smtClean="0"/>
              <a:t>minimasi</a:t>
            </a:r>
            <a:r>
              <a:rPr lang="en-US" sz="2800" dirty="0" smtClean="0"/>
              <a:t>, </a:t>
            </a:r>
            <a:r>
              <a:rPr lang="en-US" sz="2800" dirty="0" err="1" smtClean="0"/>
              <a:t>nilai</a:t>
            </a:r>
            <a:r>
              <a:rPr lang="en-US" sz="2800" dirty="0" smtClean="0"/>
              <a:t> M </a:t>
            </a:r>
            <a:r>
              <a:rPr lang="en-US" sz="2800" dirty="0" err="1" smtClean="0"/>
              <a:t>berharga</a:t>
            </a:r>
            <a:r>
              <a:rPr lang="en-US" sz="2800" dirty="0" smtClean="0"/>
              <a:t> </a:t>
            </a:r>
            <a:r>
              <a:rPr lang="en-US" sz="2800" dirty="0" err="1" smtClean="0"/>
              <a:t>positif</a:t>
            </a:r>
            <a:endParaRPr lang="en-US" sz="2800" dirty="0"/>
          </a:p>
          <a:p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pembatas</a:t>
            </a:r>
            <a:r>
              <a:rPr lang="en-US" sz="2800" dirty="0" smtClean="0"/>
              <a:t> </a:t>
            </a:r>
            <a:r>
              <a:rPr lang="id-ID" sz="2800" dirty="0" smtClean="0"/>
              <a:t> </a:t>
            </a:r>
            <a:r>
              <a:rPr lang="en-US" sz="2800" dirty="0" smtClean="0"/>
              <a:t>≥ , </a:t>
            </a:r>
            <a:r>
              <a:rPr lang="en-US" sz="2800" dirty="0" err="1" smtClean="0"/>
              <a:t>ditambahkan</a:t>
            </a:r>
            <a:r>
              <a:rPr lang="en-US" sz="2800" dirty="0" smtClean="0"/>
              <a:t>  –S+R</a:t>
            </a:r>
            <a:endParaRPr lang="id-ID" sz="2800" dirty="0" smtClean="0"/>
          </a:p>
          <a:p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pembatas</a:t>
            </a:r>
            <a:r>
              <a:rPr lang="en-US" sz="2800" dirty="0" smtClean="0"/>
              <a:t> </a:t>
            </a:r>
            <a:r>
              <a:rPr lang="id-ID" sz="2800" dirty="0" smtClean="0"/>
              <a:t> </a:t>
            </a:r>
            <a:r>
              <a:rPr lang="en-US" sz="2800" dirty="0" smtClean="0"/>
              <a:t>= , </a:t>
            </a:r>
            <a:r>
              <a:rPr lang="en-US" sz="2800" dirty="0" err="1" smtClean="0"/>
              <a:t>ditambahkan</a:t>
            </a:r>
            <a:r>
              <a:rPr lang="en-US" sz="2800" dirty="0" smtClean="0"/>
              <a:t>   R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Maks Z = 3X1 + 5X2</a:t>
            </a:r>
          </a:p>
          <a:p>
            <a:pPr>
              <a:buNone/>
            </a:pPr>
            <a:r>
              <a:rPr lang="id-ID" dirty="0" smtClean="0"/>
              <a:t>s/t              X1             ≤ 4</a:t>
            </a:r>
          </a:p>
          <a:p>
            <a:pPr>
              <a:buNone/>
            </a:pPr>
            <a:r>
              <a:rPr lang="id-ID" dirty="0" smtClean="0"/>
              <a:t>                           2X2   ≤ 12</a:t>
            </a:r>
          </a:p>
          <a:p>
            <a:pPr>
              <a:buNone/>
            </a:pPr>
            <a:r>
              <a:rPr lang="id-ID" dirty="0" smtClean="0"/>
              <a:t>                  3X1 + 2X2 = 18</a:t>
            </a:r>
          </a:p>
          <a:p>
            <a:pPr>
              <a:buNone/>
            </a:pPr>
            <a:r>
              <a:rPr lang="id-ID" dirty="0" smtClean="0"/>
              <a:t>                    X1,X2 ≥ 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Bentuk kanonik (1)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d-ID" b="1" dirty="0" smtClean="0"/>
              <a:t>Pembatas :</a:t>
            </a:r>
          </a:p>
          <a:p>
            <a:pPr>
              <a:buNone/>
            </a:pPr>
            <a:r>
              <a:rPr lang="id-ID" dirty="0" smtClean="0"/>
              <a:t>X1           + S1             = 4</a:t>
            </a:r>
          </a:p>
          <a:p>
            <a:pPr>
              <a:buNone/>
            </a:pPr>
            <a:r>
              <a:rPr lang="id-ID" dirty="0" smtClean="0"/>
              <a:t>           2X2     + S2      = 12</a:t>
            </a:r>
          </a:p>
          <a:p>
            <a:pPr>
              <a:buNone/>
            </a:pPr>
            <a:r>
              <a:rPr lang="id-ID" dirty="0" smtClean="0"/>
              <a:t>3X1 + 2X2         + R3  = 18</a:t>
            </a:r>
          </a:p>
          <a:p>
            <a:pPr>
              <a:buNone/>
            </a:pPr>
            <a:r>
              <a:rPr lang="id-ID" b="1" dirty="0" smtClean="0"/>
              <a:t>Fungsi tujuan (FT) :</a:t>
            </a:r>
          </a:p>
          <a:p>
            <a:pPr>
              <a:buNone/>
            </a:pPr>
            <a:r>
              <a:rPr lang="id-ID" dirty="0" smtClean="0"/>
              <a:t>Maks Z = 3X1 + 5X2 – MR3</a:t>
            </a:r>
          </a:p>
          <a:p>
            <a:pPr>
              <a:buNone/>
            </a:pPr>
            <a:r>
              <a:rPr lang="id-ID" b="1" dirty="0" smtClean="0"/>
              <a:t>Pembatas tanda :</a:t>
            </a:r>
          </a:p>
          <a:p>
            <a:pPr>
              <a:buNone/>
            </a:pPr>
            <a:r>
              <a:rPr lang="id-ID" dirty="0" smtClean="0"/>
              <a:t>X1,X2,S1,S2,R3 ≥ 0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Bentuk kanonik (2)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Maks Z = 3X1 + 5X2 – MR3</a:t>
            </a:r>
          </a:p>
          <a:p>
            <a:pPr>
              <a:buNone/>
            </a:pPr>
            <a:r>
              <a:rPr lang="id-ID" dirty="0" smtClean="0"/>
              <a:t>s/t            X1           + S1             = 4</a:t>
            </a:r>
          </a:p>
          <a:p>
            <a:pPr>
              <a:buNone/>
            </a:pPr>
            <a:r>
              <a:rPr lang="id-ID" dirty="0" smtClean="0"/>
              <a:t>                            2X2     + S2      = 12</a:t>
            </a:r>
          </a:p>
          <a:p>
            <a:pPr>
              <a:buNone/>
            </a:pPr>
            <a:r>
              <a:rPr lang="id-ID" dirty="0" smtClean="0"/>
              <a:t>                3X1 + 2X2         + R3  = 18</a:t>
            </a:r>
          </a:p>
          <a:p>
            <a:pPr>
              <a:buNone/>
            </a:pPr>
            <a:r>
              <a:rPr lang="id-ID" dirty="0" smtClean="0"/>
              <a:t>                X1,X2,S1,S2,R3 ≥ 0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Inisialisasi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d-ID" dirty="0" smtClean="0"/>
              <a:t>Z -3X1 - 5X2 + MR3        = 0       x 1</a:t>
            </a:r>
          </a:p>
          <a:p>
            <a:pPr>
              <a:buNone/>
            </a:pPr>
            <a:r>
              <a:rPr lang="id-ID" dirty="0" smtClean="0"/>
              <a:t>     3X1 + 2X2         + R3  = 18     x –M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Z -3X1 - 5X2 + MR3                 = 0</a:t>
            </a:r>
          </a:p>
          <a:p>
            <a:pPr>
              <a:buNone/>
            </a:pPr>
            <a:r>
              <a:rPr lang="id-ID" dirty="0" smtClean="0"/>
              <a:t>   -3MX1 – 2MX2         -MR3  = -18M</a:t>
            </a:r>
          </a:p>
          <a:p>
            <a:pPr>
              <a:buNone/>
            </a:pPr>
            <a:r>
              <a:rPr lang="id-ID" dirty="0" smtClean="0"/>
              <a:t>                                                                     +</a:t>
            </a:r>
          </a:p>
          <a:p>
            <a:pPr>
              <a:buNone/>
            </a:pPr>
            <a:r>
              <a:rPr lang="id-ID" dirty="0" smtClean="0"/>
              <a:t>Z – 3X1-3MX1-5X2-2MX2     = -18M</a:t>
            </a:r>
          </a:p>
          <a:p>
            <a:pPr>
              <a:buNone/>
            </a:pPr>
            <a:r>
              <a:rPr lang="id-ID" dirty="0" smtClean="0"/>
              <a:t>Z – (3+3M)X1 – (5 + 2M)X2  = -18M     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4572000"/>
            <a:ext cx="6096000" cy="15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Bentuk kanonik (3)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Maks Z – (3+3M)X1 – (5 + 2M)X2  = -18M     </a:t>
            </a:r>
          </a:p>
          <a:p>
            <a:pPr>
              <a:buNone/>
            </a:pPr>
            <a:r>
              <a:rPr lang="id-ID" dirty="0" smtClean="0"/>
              <a:t>s/t            X1           + S1             = 4</a:t>
            </a:r>
          </a:p>
          <a:p>
            <a:pPr>
              <a:buNone/>
            </a:pPr>
            <a:r>
              <a:rPr lang="id-ID" dirty="0" smtClean="0"/>
              <a:t>                            2X2     + S2      = 12</a:t>
            </a:r>
          </a:p>
          <a:p>
            <a:pPr>
              <a:buNone/>
            </a:pPr>
            <a:r>
              <a:rPr lang="id-ID" dirty="0" smtClean="0"/>
              <a:t>                3X1 + 2X2         + R3  = 18</a:t>
            </a:r>
          </a:p>
          <a:p>
            <a:pPr>
              <a:buNone/>
            </a:pPr>
            <a:r>
              <a:rPr lang="id-ID" dirty="0" smtClean="0"/>
              <a:t>                X1,X2,S1,S2,R3 ≥ 0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694</Words>
  <Application>Microsoft Office PowerPoint</Application>
  <PresentationFormat>On-screen Show (4:3)</PresentationFormat>
  <Paragraphs>337</Paragraphs>
  <Slides>19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Model Linier Programming</vt:lpstr>
      <vt:lpstr>Pengantar (1)</vt:lpstr>
      <vt:lpstr>Karakteristik (1)</vt:lpstr>
      <vt:lpstr>Karakteristik (2)</vt:lpstr>
      <vt:lpstr>Contoh</vt:lpstr>
      <vt:lpstr>Bentuk kanonik (1)</vt:lpstr>
      <vt:lpstr>Bentuk kanonik (2)</vt:lpstr>
      <vt:lpstr>Inisialisasi</vt:lpstr>
      <vt:lpstr>Bentuk kanonik (3)</vt:lpstr>
      <vt:lpstr>Iterasi 0</vt:lpstr>
      <vt:lpstr>Iterasi 1</vt:lpstr>
      <vt:lpstr>Iterasi 1</vt:lpstr>
      <vt:lpstr>Iterasi 2</vt:lpstr>
      <vt:lpstr>Iterasi 2</vt:lpstr>
      <vt:lpstr>Iterasi 3</vt:lpstr>
      <vt:lpstr>Iterasi 3</vt:lpstr>
      <vt:lpstr>Solusi Optimal</vt:lpstr>
      <vt:lpstr>TUGAS I</vt:lpstr>
      <vt:lpstr>Solusi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Linier Programming</dc:title>
  <dc:creator>Teknik Industri</dc:creator>
  <cp:lastModifiedBy>ismail - [2010]</cp:lastModifiedBy>
  <cp:revision>16</cp:revision>
  <dcterms:created xsi:type="dcterms:W3CDTF">2011-10-25T01:44:10Z</dcterms:created>
  <dcterms:modified xsi:type="dcterms:W3CDTF">2014-10-16T02:16:10Z</dcterms:modified>
</cp:coreProperties>
</file>