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4" r:id="rId4"/>
    <p:sldMasterId id="2147483705" r:id="rId5"/>
    <p:sldMasterId id="2147483716" r:id="rId6"/>
  </p:sldMasterIdLst>
  <p:sldIdLst>
    <p:sldId id="256" r:id="rId7"/>
    <p:sldId id="264" r:id="rId8"/>
    <p:sldId id="265" r:id="rId9"/>
    <p:sldId id="270" r:id="rId10"/>
    <p:sldId id="271" r:id="rId11"/>
    <p:sldId id="272" r:id="rId12"/>
    <p:sldId id="266" r:id="rId13"/>
    <p:sldId id="257" r:id="rId14"/>
    <p:sldId id="259" r:id="rId15"/>
    <p:sldId id="260" r:id="rId16"/>
    <p:sldId id="261" r:id="rId17"/>
    <p:sldId id="262" r:id="rId18"/>
    <p:sldId id="267" r:id="rId19"/>
    <p:sldId id="268" r:id="rId20"/>
    <p:sldId id="263" r:id="rId21"/>
    <p:sldId id="25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2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C9AF-9E65-440C-A70C-C849E66EFE0B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4B8F5-65EB-4413-AAA8-F8DFAE9C25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C9AF-9E65-440C-A70C-C849E66EFE0B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4B8F5-65EB-4413-AAA8-F8DFAE9C25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C9AF-9E65-440C-A70C-C849E66EFE0B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4B8F5-65EB-4413-AAA8-F8DFAE9C25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C9AF-9E65-440C-A70C-C849E66EFE0B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4B8F5-65EB-4413-AAA8-F8DFAE9C25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1564-3A50-46ED-961F-A6A433F3E49E}" type="datetimeFigureOut">
              <a:rPr lang="en-US" smtClean="0"/>
              <a:pPr/>
              <a:t>10/1/2015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6526C-5615-48DD-9ADF-84F77D043F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1564-3A50-46ED-961F-A6A433F3E49E}" type="datetimeFigureOut">
              <a:rPr lang="en-US" smtClean="0"/>
              <a:pPr/>
              <a:t>10/1/2015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6526C-5615-48DD-9ADF-84F77D043F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1564-3A50-46ED-961F-A6A433F3E49E}" type="datetimeFigureOut">
              <a:rPr lang="en-US" smtClean="0"/>
              <a:pPr/>
              <a:t>10/1/2015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6526C-5615-48DD-9ADF-84F77D043F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1564-3A50-46ED-961F-A6A433F3E49E}" type="datetimeFigureOut">
              <a:rPr lang="en-US" smtClean="0"/>
              <a:pPr/>
              <a:t>10/1/2015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6526C-5615-48DD-9ADF-84F77D043F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1564-3A50-46ED-961F-A6A433F3E49E}" type="datetimeFigureOut">
              <a:rPr lang="en-US" smtClean="0"/>
              <a:pPr/>
              <a:t>10/1/2015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6526C-5615-48DD-9ADF-84F77D043F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1564-3A50-46ED-961F-A6A433F3E49E}" type="datetimeFigureOut">
              <a:rPr lang="en-US" smtClean="0"/>
              <a:pPr/>
              <a:t>10/1/2015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6526C-5615-48DD-9ADF-84F77D043F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1564-3A50-46ED-961F-A6A433F3E49E}" type="datetimeFigureOut">
              <a:rPr lang="en-US" smtClean="0"/>
              <a:pPr/>
              <a:t>10/1/2015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6526C-5615-48DD-9ADF-84F77D043F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C9AF-9E65-440C-A70C-C849E66EFE0B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4B8F5-65EB-4413-AAA8-F8DFAE9C25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1564-3A50-46ED-961F-A6A433F3E49E}" type="datetimeFigureOut">
              <a:rPr lang="en-US" smtClean="0"/>
              <a:pPr/>
              <a:t>10/1/2015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6526C-5615-48DD-9ADF-84F77D043F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1564-3A50-46ED-961F-A6A433F3E49E}" type="datetimeFigureOut">
              <a:rPr lang="en-US" smtClean="0"/>
              <a:pPr/>
              <a:t>10/1/2015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6526C-5615-48DD-9ADF-84F77D043F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1564-3A50-46ED-961F-A6A433F3E49E}" type="datetimeFigureOut">
              <a:rPr lang="en-US" smtClean="0"/>
              <a:pPr/>
              <a:t>10/1/2015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6526C-5615-48DD-9ADF-84F77D043F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1564-3A50-46ED-961F-A6A433F3E49E}" type="datetimeFigureOut">
              <a:rPr lang="en-US" smtClean="0"/>
              <a:pPr/>
              <a:t>10/1/2015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6526C-5615-48DD-9ADF-84F77D043F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ptintr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438400"/>
            <a:ext cx="3810000" cy="312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438400"/>
            <a:ext cx="3810000" cy="312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READYppt_title_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438400" y="2667000"/>
            <a:ext cx="5562600" cy="2667000"/>
          </a:xfrm>
        </p:spPr>
        <p:txBody>
          <a:bodyPr/>
          <a:lstStyle>
            <a:lvl1pPr algn="ctr">
              <a:defRPr sz="2000">
                <a:solidFill>
                  <a:srgbClr val="63554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READYppt_title_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438400" y="2667000"/>
            <a:ext cx="5562600" cy="2667000"/>
          </a:xfrm>
        </p:spPr>
        <p:txBody>
          <a:bodyPr/>
          <a:lstStyle>
            <a:lvl1pPr algn="ctr">
              <a:defRPr sz="2000">
                <a:solidFill>
                  <a:srgbClr val="63554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READYppt_title_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438400" y="2667000"/>
            <a:ext cx="5562600" cy="2667000"/>
          </a:xfrm>
        </p:spPr>
        <p:txBody>
          <a:bodyPr/>
          <a:lstStyle>
            <a:lvl1pPr algn="ctr">
              <a:defRPr sz="2000">
                <a:solidFill>
                  <a:srgbClr val="63554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C9AF-9E65-440C-A70C-C849E66EFE0B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4B8F5-65EB-4413-AAA8-F8DFAE9C25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DAC9AF-9E65-440C-A70C-C849E66EFE0B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84B8F5-65EB-4413-AAA8-F8DFAE9C25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DAC9AF-9E65-440C-A70C-C849E66EFE0B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84B8F5-65EB-4413-AAA8-F8DFAE9C25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-25000"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5BF36567-08E9-4EC7-95A9-4A69C7DC43AD}" type="datetime1">
              <a:rPr lang="en-US"/>
              <a:pPr>
                <a:defRPr/>
              </a:pPr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-25000"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-25000"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3B705FD8-B966-4FF7-9376-9639CAB81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-25000"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F66696F9-1675-4640-AA4C-2BB10480BB76}" type="datetime1">
              <a:rPr lang="en-US"/>
              <a:pPr>
                <a:defRPr/>
              </a:pPr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-25000"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-25000"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82AF8CB4-482B-441B-98B9-5DDACBE959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-25000"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B1E87902-F04E-4C54-80DC-8E44E1E7D6D9}" type="datetime1">
              <a:rPr lang="en-US"/>
              <a:pPr>
                <a:defRPr/>
              </a:pPr>
              <a:t>10/1/2015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-25000"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-25000"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5EF2FE17-502B-4B4B-9860-D574CB2317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-25000"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8D28E0A1-F39D-41D8-A9E9-84D775571E43}" type="datetime1">
              <a:rPr lang="en-US"/>
              <a:pPr>
                <a:defRPr/>
              </a:pPr>
              <a:t>10/1/2015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-25000"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-25000"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351940BD-61B8-48C9-BAEF-883C5F9098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-25000"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EE3A9010-BFB5-4E5D-9423-BAA720CDB8B2}" type="datetime1">
              <a:rPr lang="en-US"/>
              <a:pPr>
                <a:defRPr/>
              </a:pPr>
              <a:t>10/1/2015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-25000"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-25000"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21250B6A-D2E5-4D58-AE6E-79B855EA3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-25000"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8782B0BD-6ABC-4E80-80A1-013CBFAA2931}" type="datetime1">
              <a:rPr lang="en-US"/>
              <a:pPr>
                <a:defRPr/>
              </a:pPr>
              <a:t>10/1/2015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-25000"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-25000"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57E03A77-7B8B-46A6-8A4F-2BE8E66197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-25000"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74DFD15A-B767-4E15-B181-4931F0D51586}" type="datetime1">
              <a:rPr lang="en-US"/>
              <a:pPr>
                <a:defRPr/>
              </a:pPr>
              <a:t>10/1/2015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-25000"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-25000"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7FF7E9B3-0656-496D-A5E0-7D682D4C3A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-25000"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6C8FD32A-FEAC-4AE4-9ABD-778100443271}" type="datetime1">
              <a:rPr lang="en-US"/>
              <a:pPr>
                <a:defRPr/>
              </a:pPr>
              <a:t>10/1/2015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-25000"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-25000"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39ADBCDB-81E7-4441-A004-CB6CC744A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C9AF-9E65-440C-A70C-C849E66EFE0B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4B8F5-65EB-4413-AAA8-F8DFAE9C25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-25000"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9B4E4CB6-0D8D-4150-854C-4D49765674C4}" type="datetime1">
              <a:rPr lang="en-US"/>
              <a:pPr>
                <a:defRPr/>
              </a:pPr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-25000"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-25000"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8FAEF8D9-8C6C-497D-8346-755880EB9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-25000"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B3F3BD2B-07EF-4E2E-B505-6E3367D263C6}" type="datetime1">
              <a:rPr lang="en-US"/>
              <a:pPr>
                <a:defRPr/>
              </a:pPr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-25000"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-25000"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BC4FAB56-66F1-4D9C-B35A-2BF70F13C6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-25000"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16A32441-5FF1-4887-B3F7-A7E07DC898F2}" type="datetime1">
              <a:rPr lang="en-US"/>
              <a:pPr>
                <a:defRPr/>
              </a:pPr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-25000"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-25000"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3C11B20E-6892-476E-B5CF-06B7306DC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-25000"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5CFF574D-09E9-4D3B-8621-717F92C1E47E}" type="datetime1">
              <a:rPr lang="en-US"/>
              <a:pPr>
                <a:defRPr/>
              </a:pPr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-25000"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-25000"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EA780D3E-8A55-4B7B-BB36-F21E5982FB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-25000"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0AC9C7AC-0BE0-47DB-99C4-2785B2BFB2EB}" type="datetime1">
              <a:rPr lang="en-US"/>
              <a:pPr>
                <a:defRPr/>
              </a:pPr>
              <a:t>10/1/2015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-25000"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-25000"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095C06F8-94A0-4028-A4CE-54E0AC72C8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-25000"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548F5FFD-60AA-4711-BEEB-45390950E4ED}" type="datetime1">
              <a:rPr lang="en-US"/>
              <a:pPr>
                <a:defRPr/>
              </a:pPr>
              <a:t>10/1/2015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-25000"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-25000"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019DD2AA-E5C5-43C7-A87F-B76B00F8F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-25000"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BBE4795A-5F3A-46C7-9DF1-2EAFECE03111}" type="datetime1">
              <a:rPr lang="en-US"/>
              <a:pPr>
                <a:defRPr/>
              </a:pPr>
              <a:t>10/1/2015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-25000"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-25000"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4F296457-6451-4E70-8F37-E1046FD31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-25000"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246948C2-3975-4E18-80D2-E374F0CC73BC}" type="datetime1">
              <a:rPr lang="en-US"/>
              <a:pPr>
                <a:defRPr/>
              </a:pPr>
              <a:t>10/1/2015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-25000"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-25000"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5AA48143-7141-4DCA-90A3-715F138CB7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-25000"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B6375EDA-C346-464B-AF9E-2FDF02C9F3BA}" type="datetime1">
              <a:rPr lang="en-US"/>
              <a:pPr>
                <a:defRPr/>
              </a:pPr>
              <a:t>10/1/2015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-25000"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-25000"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84298CAB-9FFD-4F2B-AA05-3F35DF8CD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-25000"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E32DB657-7212-45CF-BE61-3BC05F5901B4}" type="datetime1">
              <a:rPr lang="en-US"/>
              <a:pPr>
                <a:defRPr/>
              </a:pPr>
              <a:t>10/1/2015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-25000"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-25000"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93FB3A49-4A79-4E12-871A-3BD3FE8C9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C9AF-9E65-440C-A70C-C849E66EFE0B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4B8F5-65EB-4413-AAA8-F8DFAE9C25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-25000"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6C730568-EA65-4888-891F-B4EE1BE6206A}" type="datetime1">
              <a:rPr lang="en-US"/>
              <a:pPr>
                <a:defRPr/>
              </a:pPr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-25000"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-25000"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E6B54442-FB56-42B3-8C79-24F605625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-25000"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FDCA1521-1C5F-4F1A-B408-340B0282B2E5}" type="datetime1">
              <a:rPr lang="en-US"/>
              <a:pPr>
                <a:defRPr/>
              </a:pPr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-25000"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-25000"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0C4BDCA7-185E-4516-966A-94B5C2BE45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ＭＳ Ｐゴシック" pitchFamily="34" charset="-128"/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ＭＳ Ｐゴシック" pitchFamily="34" charset="-128"/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ＭＳ Ｐゴシック" pitchFamily="34" charset="-128"/>
                <a:cs typeface="ヒラギノ角ゴ Pro W3"/>
              </a:defRPr>
            </a:lvl1pPr>
          </a:lstStyle>
          <a:p>
            <a:pPr>
              <a:defRPr/>
            </a:pPr>
            <a:fld id="{B5C11AC5-05EE-4E66-BACD-FC773CE356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ＭＳ Ｐゴシック" pitchFamily="34" charset="-128"/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ＭＳ Ｐゴシック" pitchFamily="34" charset="-128"/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ＭＳ Ｐゴシック" pitchFamily="34" charset="-128"/>
                <a:cs typeface="ヒラギノ角ゴ Pro W3"/>
              </a:defRPr>
            </a:lvl1pPr>
          </a:lstStyle>
          <a:p>
            <a:pPr>
              <a:defRPr/>
            </a:pPr>
            <a:fld id="{D7981511-193B-4CB5-8C62-48DF77C9EE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ＭＳ Ｐゴシック" pitchFamily="34" charset="-128"/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ＭＳ Ｐゴシック" pitchFamily="34" charset="-128"/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ＭＳ Ｐゴシック" pitchFamily="34" charset="-128"/>
                <a:cs typeface="ヒラギノ角ゴ Pro W3"/>
              </a:defRPr>
            </a:lvl1pPr>
          </a:lstStyle>
          <a:p>
            <a:pPr>
              <a:defRPr/>
            </a:pPr>
            <a:fld id="{F604E2D3-9BA4-4B4A-AD1E-A153E12C3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ＭＳ Ｐゴシック" pitchFamily="34" charset="-128"/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ＭＳ Ｐゴシック" pitchFamily="34" charset="-128"/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ＭＳ Ｐゴシック" pitchFamily="34" charset="-128"/>
                <a:cs typeface="ヒラギノ角ゴ Pro W3"/>
              </a:defRPr>
            </a:lvl1pPr>
          </a:lstStyle>
          <a:p>
            <a:pPr>
              <a:defRPr/>
            </a:pPr>
            <a:fld id="{40DC7AAA-0F7C-44F5-ADF4-9C16ACD428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ＭＳ Ｐゴシック" pitchFamily="34" charset="-128"/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ＭＳ Ｐゴシック" pitchFamily="34" charset="-128"/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ＭＳ Ｐゴシック" pitchFamily="34" charset="-128"/>
                <a:cs typeface="ヒラギノ角ゴ Pro W3"/>
              </a:defRPr>
            </a:lvl1pPr>
          </a:lstStyle>
          <a:p>
            <a:pPr>
              <a:defRPr/>
            </a:pPr>
            <a:fld id="{06405189-40DA-4EF2-8584-D941113C00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ＭＳ Ｐゴシック" pitchFamily="34" charset="-128"/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ＭＳ Ｐゴシック" pitchFamily="34" charset="-128"/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ＭＳ Ｐゴシック" pitchFamily="34" charset="-128"/>
                <a:cs typeface="ヒラギノ角ゴ Pro W3"/>
              </a:defRPr>
            </a:lvl1pPr>
          </a:lstStyle>
          <a:p>
            <a:pPr>
              <a:defRPr/>
            </a:pPr>
            <a:fld id="{2810DACF-37DB-468A-8291-DEA369E66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ＭＳ Ｐゴシック" pitchFamily="34" charset="-128"/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ＭＳ Ｐゴシック" pitchFamily="34" charset="-128"/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ＭＳ Ｐゴシック" pitchFamily="34" charset="-128"/>
                <a:cs typeface="ヒラギノ角ゴ Pro W3"/>
              </a:defRPr>
            </a:lvl1pPr>
          </a:lstStyle>
          <a:p>
            <a:pPr>
              <a:defRPr/>
            </a:pPr>
            <a:fld id="{6FF0A1AB-12B8-44C9-9492-DBB5F4DE7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ＭＳ Ｐゴシック" pitchFamily="34" charset="-128"/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ＭＳ Ｐゴシック" pitchFamily="34" charset="-128"/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ＭＳ Ｐゴシック" pitchFamily="34" charset="-128"/>
                <a:cs typeface="ヒラギノ角ゴ Pro W3"/>
              </a:defRPr>
            </a:lvl1pPr>
          </a:lstStyle>
          <a:p>
            <a:pPr>
              <a:defRPr/>
            </a:pPr>
            <a:fld id="{C22A3DC6-3CB2-4986-9CD3-CC313EDBC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C9AF-9E65-440C-A70C-C849E66EFE0B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4B8F5-65EB-4413-AAA8-F8DFAE9C25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ＭＳ Ｐゴシック" pitchFamily="34" charset="-128"/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ＭＳ Ｐゴシック" pitchFamily="34" charset="-128"/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ＭＳ Ｐゴシック" pitchFamily="34" charset="-128"/>
                <a:cs typeface="ヒラギノ角ゴ Pro W3"/>
              </a:defRPr>
            </a:lvl1pPr>
          </a:lstStyle>
          <a:p>
            <a:pPr>
              <a:defRPr/>
            </a:pPr>
            <a:fld id="{E5A03519-646D-422D-8927-379A16ED3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ＭＳ Ｐゴシック" pitchFamily="34" charset="-128"/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ＭＳ Ｐゴシック" pitchFamily="34" charset="-128"/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ＭＳ Ｐゴシック" pitchFamily="34" charset="-128"/>
                <a:cs typeface="ヒラギノ角ゴ Pro W3"/>
              </a:defRPr>
            </a:lvl1pPr>
          </a:lstStyle>
          <a:p>
            <a:pPr>
              <a:defRPr/>
            </a:pPr>
            <a:fld id="{3A1F32B0-AAA8-4B5F-A3B7-88A857D258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 rtlCol="0"/>
          <a:lstStyle>
            <a:lvl1pPr defTabSz="914400" eaLnBrk="1" fontAlgn="base" hangingPunct="1">
              <a:spcBef>
                <a:spcPct val="0"/>
              </a:spcBef>
              <a:spcAft>
                <a:spcPct val="0"/>
              </a:spcAft>
              <a:defRPr sz="1800" baseline="-2500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 rtlCol="0"/>
          <a:lstStyle>
            <a:lvl1pPr defTabSz="914400" eaLnBrk="1" fontAlgn="base" hangingPunct="1">
              <a:spcBef>
                <a:spcPct val="0"/>
              </a:spcBef>
              <a:spcAft>
                <a:spcPct val="0"/>
              </a:spcAft>
              <a:defRPr sz="1800" baseline="-2500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 rtlCol="0"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ＭＳ Ｐゴシック" pitchFamily="34" charset="-128"/>
                <a:cs typeface="ヒラギノ角ゴ Pro W3"/>
              </a:defRPr>
            </a:lvl1pPr>
          </a:lstStyle>
          <a:p>
            <a:pPr>
              <a:defRPr/>
            </a:pPr>
            <a:fld id="{AE714D76-937C-4180-BE03-D6013C4A10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READYppt_title_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438400" y="2667000"/>
            <a:ext cx="5562600" cy="2667000"/>
          </a:xfrm>
        </p:spPr>
        <p:txBody>
          <a:bodyPr/>
          <a:lstStyle>
            <a:lvl1pPr algn="ctr">
              <a:defRPr sz="2000">
                <a:solidFill>
                  <a:srgbClr val="63554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READYppt_title_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438400" y="2667000"/>
            <a:ext cx="5562600" cy="2667000"/>
          </a:xfrm>
        </p:spPr>
        <p:txBody>
          <a:bodyPr/>
          <a:lstStyle>
            <a:lvl1pPr algn="ctr">
              <a:defRPr sz="2000">
                <a:solidFill>
                  <a:srgbClr val="63554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457200" y="4572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endParaRPr lang="en-US" sz="4000" b="1" baseline="0">
              <a:solidFill>
                <a:srgbClr val="00457E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457200" y="1524000"/>
            <a:ext cx="822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pitchFamily="34" charset="0"/>
              <a:buChar char="•"/>
            </a:pPr>
            <a:endParaRPr lang="en-US" sz="3200" baseline="0">
              <a:solidFill>
                <a:srgbClr val="00457E"/>
              </a:solidFill>
              <a:ea typeface="MS PGothic" pitchFamily="34" charset="-128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C9AF-9E65-440C-A70C-C849E66EFE0B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4B8F5-65EB-4413-AAA8-F8DFAE9C25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C9AF-9E65-440C-A70C-C849E66EFE0B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4B8F5-65EB-4413-AAA8-F8DFAE9C25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C9AF-9E65-440C-A70C-C849E66EFE0B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4B8F5-65EB-4413-AAA8-F8DFAE9C25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</a:t>
            </a:r>
            <a:r>
              <a:rPr lang="en-US" dirty="0" err="1" smtClean="0"/>
              <a:t>levelFourth</a:t>
            </a:r>
            <a:r>
              <a:rPr lang="en-US" dirty="0" smtClean="0"/>
              <a:t>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AC9AF-9E65-440C-A70C-C849E66EFE0B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4B8F5-65EB-4413-AAA8-F8DFAE9C25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31564-3A50-46ED-961F-A6A433F3E49E}" type="datetimeFigureOut">
              <a:rPr lang="en-US" smtClean="0"/>
              <a:pPr/>
              <a:t>10/1/2015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6526C-5615-48DD-9ADF-84F77D043F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pptslides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95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514600"/>
            <a:ext cx="7772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14"/>
          <p:cNvSpPr>
            <a:spLocks noChangeArrowheads="1"/>
          </p:cNvSpPr>
          <p:nvPr/>
        </p:nvSpPr>
        <p:spPr bwMode="auto">
          <a:xfrm>
            <a:off x="10372725" y="33067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aseline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B3F7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B3F78"/>
          </a:solidFill>
          <a:latin typeface="Arial Bold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B3F78"/>
          </a:solidFill>
          <a:latin typeface="Arial Bold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B3F78"/>
          </a:solidFill>
          <a:latin typeface="Arial Bold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B3F78"/>
          </a:solidFill>
          <a:latin typeface="Arial Bold" charset="0"/>
          <a:ea typeface="ヒラギノ角ゴ Pro W3" charset="0"/>
          <a:cs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B3F78"/>
          </a:solidFill>
          <a:latin typeface="Arial Bold" charset="0"/>
          <a:ea typeface="ヒラギノ角ゴ Pro W3" charset="0"/>
          <a:cs typeface="ヒラギノ角ゴ Pro W3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B3F78"/>
          </a:solidFill>
          <a:latin typeface="Arial Bold" charset="0"/>
          <a:ea typeface="ヒラギノ角ゴ Pro W3" charset="0"/>
          <a:cs typeface="ヒラギノ角ゴ Pro W3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B3F78"/>
          </a:solidFill>
          <a:latin typeface="Arial Bold" charset="0"/>
          <a:ea typeface="ヒラギノ角ゴ Pro W3" charset="0"/>
          <a:cs typeface="ヒラギノ角ゴ Pro W3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B3F78"/>
          </a:solidFill>
          <a:latin typeface="Arial Bold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1B3F7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1B3F7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1B3F7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1B3F7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F78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F78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F78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F78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F78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aseline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18DB14A-3904-472E-9092-AB346781B0F7}" type="datetime1">
              <a:rPr lang="en-US"/>
              <a:pPr>
                <a:defRPr/>
              </a:pPr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aseline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aseline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04F1EE7-D9B4-497D-AB2B-497DEB1F88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aseline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FCB2182-2F94-4DB4-8790-47D6C03CAA38}" type="datetime1">
              <a:rPr lang="en-US"/>
              <a:pPr>
                <a:defRPr/>
              </a:pPr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aseline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aseline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EDBE771-4104-4245-AEED-B348E48E7D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baseline="0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aseline="0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aseline="0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B4CAC508-2ADF-48A5-A0BF-3354ABD68F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</p:sldLayoutIdLst>
  <p:hf sldNum="0"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gif"/><Relationship Id="rId3" Type="http://schemas.openxmlformats.org/officeDocument/2006/relationships/image" Target="../media/image8.png"/><Relationship Id="rId7" Type="http://schemas.openxmlformats.org/officeDocument/2006/relationships/hyperlink" Target="http://www.siebel.com/" TargetMode="External"/><Relationship Id="rId12" Type="http://schemas.openxmlformats.org/officeDocument/2006/relationships/image" Target="../media/image14.png"/><Relationship Id="rId2" Type="http://schemas.openxmlformats.org/officeDocument/2006/relationships/hyperlink" Target="http://www.sap.com/index.epx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hyperlink" Target="http://www.oracle.com/index.html" TargetMode="External"/><Relationship Id="rId10" Type="http://schemas.openxmlformats.org/officeDocument/2006/relationships/hyperlink" Target="http://www.microsoft.com/dynamics/default.mspx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Bab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Interdepedensi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pPr algn="ctr"/>
            <a:r>
              <a:rPr lang="en-US" sz="2800" i="1" dirty="0" smtClean="0"/>
              <a:t>Supply Chain Management</a:t>
            </a:r>
            <a:endParaRPr lang="en-US" sz="28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752600"/>
            <a:ext cx="6705600" cy="476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Interdepedensi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pPr algn="ctr"/>
            <a:r>
              <a:rPr lang="en-US" sz="2800" i="1" dirty="0" smtClean="0"/>
              <a:t>Accounting and Finance</a:t>
            </a:r>
            <a:endParaRPr lang="en-US" sz="28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76400"/>
            <a:ext cx="6477000" cy="4993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Interdepedensi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pPr algn="ctr"/>
            <a:r>
              <a:rPr lang="en-US" sz="2800" i="1" dirty="0" smtClean="0"/>
              <a:t>Human Resources</a:t>
            </a:r>
            <a:endParaRPr lang="en-US" sz="2800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828800"/>
            <a:ext cx="6172200" cy="472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u="sng" dirty="0" smtClean="0">
                <a:latin typeface="Monotype Corsiva" pitchFamily="66" charset="0"/>
              </a:rPr>
              <a:t>Reasons for adopting ERP</a:t>
            </a:r>
            <a:endParaRPr lang="en-US" sz="5400" u="sng" dirty="0">
              <a:latin typeface="Monotype Corsiv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7772400" cy="57912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0000"/>
              </a:lnSpc>
            </a:pP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Imprint MT Shadow" pitchFamily="82" charset="0"/>
              </a:rPr>
              <a:t>Integrate financial information.</a:t>
            </a:r>
          </a:p>
          <a:p>
            <a:pPr algn="just">
              <a:lnSpc>
                <a:spcPct val="110000"/>
              </a:lnSpc>
            </a:pP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Imprint MT Shadow" pitchFamily="82" charset="0"/>
              </a:rPr>
              <a:t>Integrate customer order information.</a:t>
            </a:r>
          </a:p>
          <a:p>
            <a:pPr algn="just">
              <a:lnSpc>
                <a:spcPct val="110000"/>
              </a:lnSpc>
            </a:pP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Imprint MT Shadow" pitchFamily="82" charset="0"/>
              </a:rPr>
              <a:t>Standardize and speed up operations processes.</a:t>
            </a:r>
          </a:p>
          <a:p>
            <a:pPr algn="just">
              <a:lnSpc>
                <a:spcPct val="110000"/>
              </a:lnSpc>
            </a:pP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Imprint MT Shadow" pitchFamily="82" charset="0"/>
              </a:rPr>
              <a:t>Reduce inventory.</a:t>
            </a:r>
          </a:p>
          <a:p>
            <a:pPr algn="just">
              <a:lnSpc>
                <a:spcPct val="110000"/>
              </a:lnSpc>
            </a:pP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Imprint MT Shadow" pitchFamily="82" charset="0"/>
              </a:rPr>
              <a:t>Standardize Human Resources information .</a:t>
            </a:r>
          </a:p>
          <a:p>
            <a:pPr algn="just">
              <a:lnSpc>
                <a:spcPct val="90000"/>
              </a:lnSpc>
            </a:pP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Imprint MT Shadow" pitchFamily="82" charset="0"/>
              </a:rPr>
              <a:t>Common definitions.</a:t>
            </a:r>
          </a:p>
          <a:p>
            <a:pPr algn="just">
              <a:lnSpc>
                <a:spcPct val="90000"/>
              </a:lnSpc>
            </a:pP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Imprint MT Shadow" pitchFamily="82" charset="0"/>
              </a:rPr>
              <a:t>Common database.</a:t>
            </a:r>
          </a:p>
          <a:p>
            <a:pPr algn="just">
              <a:lnSpc>
                <a:spcPct val="90000"/>
              </a:lnSpc>
            </a:pP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Imprint MT Shadow" pitchFamily="82" charset="0"/>
              </a:rPr>
              <a:t>Update one module, automatically updates others.</a:t>
            </a:r>
          </a:p>
          <a:p>
            <a:pPr algn="just">
              <a:lnSpc>
                <a:spcPct val="90000"/>
              </a:lnSpc>
            </a:pP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Imprint MT Shadow" pitchFamily="82" charset="0"/>
              </a:rPr>
              <a:t>ERP systems reflect a specific way of doing business.</a:t>
            </a:r>
          </a:p>
          <a:p>
            <a:pPr algn="just">
              <a:lnSpc>
                <a:spcPct val="90000"/>
              </a:lnSpc>
            </a:pP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Imprint MT Shadow" pitchFamily="82" charset="0"/>
              </a:rPr>
              <a:t>Must look at your value chains, rather than functions.</a:t>
            </a:r>
          </a:p>
          <a:p>
            <a:pPr algn="just">
              <a:lnSpc>
                <a:spcPct val="110000"/>
              </a:lnSpc>
            </a:pPr>
            <a:endParaRPr lang="en-US" sz="2800" dirty="0" smtClean="0">
              <a:solidFill>
                <a:schemeClr val="accent4">
                  <a:lumMod val="50000"/>
                </a:schemeClr>
              </a:solidFill>
              <a:latin typeface="Imprint MT Shadow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3078135"/>
            <a:ext cx="4572000" cy="38177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7724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u="sng" dirty="0" smtClean="0">
                <a:latin typeface="Monotype Corsiva" pitchFamily="66" charset="0"/>
              </a:rPr>
              <a:t>Limitations of ERP</a:t>
            </a:r>
            <a:endParaRPr lang="en-US" sz="6000" u="sng" dirty="0">
              <a:latin typeface="Monotype Corsiv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382000" cy="55626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90000"/>
              </a:lnSpc>
            </a:pP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Imprint MT Shadow" pitchFamily="82" charset="0"/>
              </a:rPr>
              <a:t>High cost.</a:t>
            </a:r>
          </a:p>
          <a:p>
            <a:pPr algn="just">
              <a:lnSpc>
                <a:spcPct val="90000"/>
              </a:lnSpc>
            </a:pP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Imprint MT Shadow" pitchFamily="82" charset="0"/>
              </a:rPr>
              <a:t>Forced change of processes.</a:t>
            </a:r>
          </a:p>
          <a:p>
            <a:pPr algn="just">
              <a:lnSpc>
                <a:spcPct val="90000"/>
              </a:lnSpc>
            </a:pP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Imprint MT Shadow" pitchFamily="82" charset="0"/>
              </a:rPr>
              <a:t>Very complex software.</a:t>
            </a:r>
          </a:p>
          <a:p>
            <a:pPr algn="just">
              <a:lnSpc>
                <a:spcPct val="90000"/>
              </a:lnSpc>
            </a:pP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Imprint MT Shadow" pitchFamily="82" charset="0"/>
              </a:rPr>
              <a:t>Lack of trained people.</a:t>
            </a:r>
          </a:p>
          <a:p>
            <a:pPr algn="just">
              <a:lnSpc>
                <a:spcPct val="110000"/>
              </a:lnSpc>
            </a:pP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Imprint MT Shadow" pitchFamily="82" charset="0"/>
              </a:rPr>
              <a:t>Flexibility of software system upgrades.</a:t>
            </a:r>
          </a:p>
          <a:p>
            <a:pPr algn="just">
              <a:lnSpc>
                <a:spcPct val="110000"/>
              </a:lnSpc>
            </a:pP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Imprint MT Shadow" pitchFamily="82" charset="0"/>
              </a:rPr>
              <a:t>Implementation timelines.</a:t>
            </a:r>
          </a:p>
          <a:p>
            <a:pPr algn="just">
              <a:lnSpc>
                <a:spcPct val="110000"/>
              </a:lnSpc>
            </a:pP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Imprint MT Shadow" pitchFamily="82" charset="0"/>
              </a:rPr>
              <a:t>Availability of internal technical knowledge and resources.</a:t>
            </a:r>
          </a:p>
          <a:p>
            <a:pPr algn="just">
              <a:lnSpc>
                <a:spcPct val="110000"/>
              </a:lnSpc>
            </a:pP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Imprint MT Shadow" pitchFamily="82" charset="0"/>
              </a:rPr>
              <a:t>Education and training.</a:t>
            </a:r>
          </a:p>
          <a:p>
            <a:pPr algn="just">
              <a:lnSpc>
                <a:spcPct val="110000"/>
              </a:lnSpc>
            </a:pP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Imprint MT Shadow" pitchFamily="82" charset="0"/>
              </a:rPr>
              <a:t>Implementation strategy and execution.</a:t>
            </a:r>
          </a:p>
          <a:p>
            <a:pPr algn="just">
              <a:lnSpc>
                <a:spcPct val="110000"/>
              </a:lnSpc>
            </a:pP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Imprint MT Shadow" pitchFamily="82" charset="0"/>
              </a:rPr>
              <a:t>Resistance to change.</a:t>
            </a:r>
          </a:p>
          <a:p>
            <a:pPr>
              <a:lnSpc>
                <a:spcPct val="90000"/>
              </a:lnSpc>
              <a:buNone/>
            </a:pPr>
            <a:endParaRPr lang="en-US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3" y="0"/>
            <a:ext cx="7839075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Assume your uncle raises bees for honey on his farm. You help him package the honey and sell it on the Internet. Reproduce Figure 1-1 for this small business example. Add a one-sentence description for each function as it relates to selling this artisan honey online.</a:t>
            </a:r>
          </a:p>
          <a:p>
            <a:r>
              <a:rPr lang="en-US" dirty="0" smtClean="0"/>
              <a:t>Go to the Amazon Web site (</a:t>
            </a:r>
            <a:r>
              <a:rPr lang="en-US" i="1" dirty="0" smtClean="0"/>
              <a:t>http://www.amazon.com), and step through the process of </a:t>
            </a:r>
            <a:r>
              <a:rPr lang="en-US" dirty="0" smtClean="0"/>
              <a:t>buying an item without actually purchasing the item. Based on this experience, </a:t>
            </a:r>
            <a:r>
              <a:rPr lang="en-US" smtClean="0"/>
              <a:t>describe the flows </a:t>
            </a:r>
            <a:r>
              <a:rPr lang="en-US" dirty="0" smtClean="0"/>
              <a:t>of information between Marketing and Sales, Accounting and Finance, </a:t>
            </a:r>
            <a:r>
              <a:rPr lang="en-US" smtClean="0"/>
              <a:t>and Supply Chain </a:t>
            </a:r>
            <a:r>
              <a:rPr lang="en-US" dirty="0" smtClean="0"/>
              <a:t>Management at Amazon. How easy is it to buy that item?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C:\Users\INSOMNIAC\Desktop\ERP-syste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76400"/>
            <a:ext cx="76962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3" descr="history_of_er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533400"/>
            <a:ext cx="7543800" cy="5334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305800" cy="4876800"/>
          </a:xfrm>
        </p:spPr>
        <p:txBody>
          <a:bodyPr>
            <a:noAutofit/>
          </a:bodyPr>
          <a:lstStyle/>
          <a:p>
            <a:pPr algn="just">
              <a:buFontTx/>
              <a:buBlip>
                <a:blip r:embed="rId2"/>
              </a:buBlip>
            </a:pP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Imprint MT Shadow" pitchFamily="82" charset="0"/>
              </a:rPr>
              <a:t>1960’s - Systems Just for Inventory Control</a:t>
            </a:r>
          </a:p>
          <a:p>
            <a:pPr algn="just">
              <a:buFontTx/>
              <a:buBlip>
                <a:blip r:embed="rId2"/>
              </a:buBlip>
            </a:pP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Imprint MT Shadow" pitchFamily="82" charset="0"/>
              </a:rPr>
              <a:t>1970’s  - MRP – Material Requirement Planning (Inventory with material planning &amp; procurement)</a:t>
            </a:r>
          </a:p>
          <a:p>
            <a:pPr algn="just">
              <a:buFontTx/>
              <a:buBlip>
                <a:blip r:embed="rId2"/>
              </a:buBlip>
            </a:pP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Imprint MT Shadow" pitchFamily="82" charset="0"/>
              </a:rPr>
              <a:t>1980’s - MRP II – Manufacturing Resources Planning (Extended MRP to shop floor &amp; distribution Management.)</a:t>
            </a:r>
          </a:p>
          <a:p>
            <a:pPr algn="just">
              <a:buFontTx/>
              <a:buBlip>
                <a:blip r:embed="rId2"/>
              </a:buBlip>
            </a:pP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Imprint MT Shadow" pitchFamily="82" charset="0"/>
              </a:rPr>
              <a:t>Mid 1990’s - ERP – Enterprise Resource Planning (Covering all the activities of an Enterprise)</a:t>
            </a:r>
          </a:p>
          <a:p>
            <a:pPr algn="just">
              <a:buFontTx/>
              <a:buBlip>
                <a:blip r:embed="rId2"/>
              </a:buBlip>
            </a:pP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Imprint MT Shadow" pitchFamily="82" charset="0"/>
              </a:rPr>
              <a:t>2000 onwards – ERP II – Collaborative Commerce (Extending ERP to external business entities)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219200"/>
          </a:xfrm>
        </p:spPr>
        <p:txBody>
          <a:bodyPr/>
          <a:lstStyle/>
          <a:p>
            <a:pPr algn="ctr"/>
            <a:r>
              <a:rPr lang="en-US" sz="7200" u="sng" dirty="0" smtClean="0">
                <a:latin typeface="Monotype Corsiva" pitchFamily="66" charset="0"/>
              </a:rPr>
              <a:t>Vendors of ERP</a:t>
            </a:r>
            <a:endParaRPr lang="en-US" sz="7200" u="sng" dirty="0">
              <a:latin typeface="Monotype Corsiva" pitchFamily="66" charset="0"/>
            </a:endParaRPr>
          </a:p>
        </p:txBody>
      </p:sp>
      <p:pic>
        <p:nvPicPr>
          <p:cNvPr id="4" name="Picture 6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19200"/>
            <a:ext cx="2514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2895600"/>
            <a:ext cx="18097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1219200"/>
            <a:ext cx="3276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" y="2514600"/>
            <a:ext cx="2514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39000" y="121920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33800" y="5105400"/>
            <a:ext cx="495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3400" y="4572000"/>
            <a:ext cx="25146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INSOMNIAC\Desktop\baan_logo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76600" y="2209800"/>
            <a:ext cx="3276601" cy="225583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0"/>
            <a:ext cx="8305800" cy="6172200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Imprint MT Shadow" pitchFamily="82" charset="0"/>
              </a:rPr>
              <a:t>SAP - </a:t>
            </a:r>
            <a:r>
              <a:rPr lang="en-US" sz="2800" u="sng" dirty="0" smtClean="0">
                <a:solidFill>
                  <a:schemeClr val="accent4">
                    <a:lumMod val="50000"/>
                  </a:schemeClr>
                </a:solidFill>
                <a:latin typeface="Imprint MT Shadow" pitchFamily="82" charset="0"/>
              </a:rPr>
              <a:t>S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Imprint MT Shadow" pitchFamily="82" charset="0"/>
              </a:rPr>
              <a:t>ystems </a:t>
            </a:r>
            <a:r>
              <a:rPr lang="en-US" sz="2800" u="sng" dirty="0" smtClean="0">
                <a:solidFill>
                  <a:schemeClr val="accent4">
                    <a:lumMod val="50000"/>
                  </a:schemeClr>
                </a:solidFill>
                <a:latin typeface="Imprint MT Shadow" pitchFamily="82" charset="0"/>
              </a:rPr>
              <a:t>A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Imprint MT Shadow" pitchFamily="82" charset="0"/>
              </a:rPr>
              <a:t>pplications </a:t>
            </a:r>
            <a:r>
              <a:rPr lang="en-US" sz="2800" u="sng" dirty="0" smtClean="0">
                <a:solidFill>
                  <a:schemeClr val="accent4">
                    <a:lumMod val="50000"/>
                  </a:schemeClr>
                </a:solidFill>
                <a:latin typeface="Imprint MT Shadow" pitchFamily="82" charset="0"/>
              </a:rPr>
              <a:t>P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Imprint MT Shadow" pitchFamily="82" charset="0"/>
              </a:rPr>
              <a:t>roducts in Data Processing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Imprint MT Shadow" pitchFamily="82" charset="0"/>
              </a:rPr>
              <a:t>29% market share - Honda, IBM, Bank of Canada, P &amp; G</a:t>
            </a:r>
          </a:p>
          <a:p>
            <a:pPr algn="just">
              <a:lnSpc>
                <a:spcPct val="90000"/>
              </a:lnSpc>
            </a:pP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Imprint MT Shadow" pitchFamily="82" charset="0"/>
              </a:rPr>
              <a:t>BAAN - Dutch - 5% - Russell Stover Candy,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Imprint MT Shadow" pitchFamily="82" charset="0"/>
              </a:rPr>
              <a:t>Mercedez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Imprint MT Shadow" pitchFamily="82" charset="0"/>
              </a:rPr>
              <a:t> Benz, Boeing, Nortel</a:t>
            </a:r>
          </a:p>
          <a:p>
            <a:pPr algn="just">
              <a:lnSpc>
                <a:spcPct val="90000"/>
              </a:lnSpc>
            </a:pP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Imprint MT Shadow" pitchFamily="82" charset="0"/>
              </a:rPr>
              <a:t>Peoplesoft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Imprint MT Shadow" pitchFamily="82" charset="0"/>
              </a:rPr>
              <a:t> - California - 6% - NBA, Adidas, Anderson Consulting, Hilton Hotels, NYNEX</a:t>
            </a:r>
          </a:p>
          <a:p>
            <a:pPr algn="just"/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Imprint MT Shadow" pitchFamily="82" charset="0"/>
              </a:rPr>
              <a:t>Oracle - California - 10% - USPS, CBS, Nike, Kodak, Toronto Dominion Bank</a:t>
            </a:r>
          </a:p>
          <a:p>
            <a:pPr algn="just"/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Imprint MT Shadow" pitchFamily="82" charset="0"/>
              </a:rPr>
              <a:t>J.D. Edwards - Colorado - 7% - Harley Davidson, Saab Automobile, BellSouth Cellular Corporation, Holiday Inns, Fox Television Stations</a:t>
            </a:r>
          </a:p>
          <a:p>
            <a:pPr algn="just"/>
            <a:endParaRPr lang="en-US" sz="2800" dirty="0">
              <a:solidFill>
                <a:schemeClr val="accent4">
                  <a:lumMod val="50000"/>
                </a:schemeClr>
              </a:solidFill>
              <a:latin typeface="Imprint MT Shadow" pitchFamily="8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C:\Users\INSOMNIAC\Desktop\84ec-erp-system-over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04800"/>
            <a:ext cx="80772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Interdepedensi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pPr algn="ctr"/>
            <a:r>
              <a:rPr lang="en-US" sz="2800" i="1" dirty="0" smtClean="0"/>
              <a:t>Marketing and Sales</a:t>
            </a:r>
            <a:endParaRPr lang="en-US" sz="28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76400"/>
            <a:ext cx="6477000" cy="4936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Interdepedensi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pPr algn="ctr"/>
            <a:r>
              <a:rPr lang="en-US" sz="2800" i="1" dirty="0" smtClean="0"/>
              <a:t>Supply Chain Management</a:t>
            </a:r>
            <a:endParaRPr lang="en-US" sz="28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752600"/>
            <a:ext cx="6705600" cy="476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0021-timeline-ppt-template (1)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 Bold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0021-timeline-ppt-template (1)</Template>
  <TotalTime>45</TotalTime>
  <Words>428</Words>
  <Application>Microsoft Office PowerPoint</Application>
  <PresentationFormat>On-screen Show (4:3)</PresentationFormat>
  <Paragraphs>47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0021-timeline-ppt-template (1)</vt:lpstr>
      <vt:lpstr>Custom Design</vt:lpstr>
      <vt:lpstr>Blank Presentation</vt:lpstr>
      <vt:lpstr>Office Theme</vt:lpstr>
      <vt:lpstr>1_Office Theme</vt:lpstr>
      <vt:lpstr>2_Office Theme</vt:lpstr>
      <vt:lpstr>Bab 2</vt:lpstr>
      <vt:lpstr>Slide 2</vt:lpstr>
      <vt:lpstr>Slide 3</vt:lpstr>
      <vt:lpstr>Slide 4</vt:lpstr>
      <vt:lpstr>Vendors of ERP</vt:lpstr>
      <vt:lpstr>Slide 6</vt:lpstr>
      <vt:lpstr>Slide 7</vt:lpstr>
      <vt:lpstr>Hubungan Interdepedensi</vt:lpstr>
      <vt:lpstr>Hubungan Interdepedensi</vt:lpstr>
      <vt:lpstr>Hubungan Interdepedensi</vt:lpstr>
      <vt:lpstr>Hubungan Interdepedensi</vt:lpstr>
      <vt:lpstr>Hubungan Interdepedensi</vt:lpstr>
      <vt:lpstr>Reasons for adopting ERP</vt:lpstr>
      <vt:lpstr>Limitations of ERP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YEFFRY HP</dc:creator>
  <cp:lastModifiedBy>YEFFRY </cp:lastModifiedBy>
  <cp:revision>6</cp:revision>
  <dcterms:created xsi:type="dcterms:W3CDTF">2015-09-30T14:14:43Z</dcterms:created>
  <dcterms:modified xsi:type="dcterms:W3CDTF">2015-10-01T00:07:11Z</dcterms:modified>
</cp:coreProperties>
</file>