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95" r:id="rId3"/>
    <p:sldId id="257" r:id="rId4"/>
    <p:sldId id="258" r:id="rId5"/>
    <p:sldId id="291" r:id="rId6"/>
    <p:sldId id="292" r:id="rId7"/>
    <p:sldId id="259" r:id="rId8"/>
    <p:sldId id="260" r:id="rId9"/>
    <p:sldId id="261" r:id="rId10"/>
    <p:sldId id="262" r:id="rId11"/>
    <p:sldId id="290" r:id="rId12"/>
    <p:sldId id="294" r:id="rId13"/>
    <p:sldId id="263" r:id="rId14"/>
    <p:sldId id="264" r:id="rId15"/>
    <p:sldId id="265" r:id="rId16"/>
    <p:sldId id="266" r:id="rId17"/>
    <p:sldId id="267" r:id="rId18"/>
    <p:sldId id="268" r:id="rId19"/>
    <p:sldId id="269" r:id="rId20"/>
    <p:sldId id="293" r:id="rId21"/>
    <p:sldId id="270" r:id="rId22"/>
    <p:sldId id="271" r:id="rId23"/>
    <p:sldId id="272" r:id="rId24"/>
    <p:sldId id="273" r:id="rId25"/>
    <p:sldId id="296" r:id="rId26"/>
    <p:sldId id="274" r:id="rId27"/>
    <p:sldId id="275" r:id="rId28"/>
    <p:sldId id="277" r:id="rId29"/>
    <p:sldId id="276" r:id="rId30"/>
    <p:sldId id="278" r:id="rId31"/>
    <p:sldId id="279" r:id="rId32"/>
    <p:sldId id="280" r:id="rId33"/>
    <p:sldId id="281" r:id="rId34"/>
    <p:sldId id="282" r:id="rId35"/>
    <p:sldId id="283" r:id="rId36"/>
    <p:sldId id="284" r:id="rId37"/>
    <p:sldId id="285" r:id="rId38"/>
    <p:sldId id="286" r:id="rId39"/>
    <p:sldId id="288" r:id="rId4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6" end="38"/>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443695F-C644-4382-9E01-DBEBF37CD6F0}" type="datetimeFigureOut">
              <a:rPr lang="en-US" smtClean="0"/>
              <a:pPr/>
              <a:t>5/9/2015</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9282827-3689-4F8B-B47B-8606DE851B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243AB76D-1493-4E3A-AA6A-940441F1E2EC}" type="datetimeFigureOut">
              <a:rPr lang="en-US" smtClean="0"/>
              <a:pPr/>
              <a:t>5/9/2015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24CFB56B-D20C-4A7A-86AE-F78222735F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ltGray">
          <a:xfrm>
            <a:off x="-1588" y="5157788"/>
            <a:ext cx="9145588" cy="1708150"/>
          </a:xfrm>
          <a:prstGeom prst="rect">
            <a:avLst/>
          </a:prstGeom>
          <a:solidFill>
            <a:schemeClr val="bg2"/>
          </a:solidFill>
          <a:ln w="0" algn="ctr">
            <a:noFill/>
            <a:miter lim="800000"/>
            <a:headEnd/>
            <a:tailEnd/>
          </a:ln>
          <a:effectLst/>
        </p:spPr>
        <p:txBody>
          <a:bodyPr wrap="none" anchor="ctr"/>
          <a:lstStyle/>
          <a:p>
            <a:endParaRPr lang="en-US"/>
          </a:p>
        </p:txBody>
      </p:sp>
      <p:sp>
        <p:nvSpPr>
          <p:cNvPr id="3090" name="Rectangle 18"/>
          <p:cNvSpPr>
            <a:spLocks noChangeArrowheads="1"/>
          </p:cNvSpPr>
          <p:nvPr/>
        </p:nvSpPr>
        <p:spPr bwMode="white">
          <a:xfrm>
            <a:off x="0" y="0"/>
            <a:ext cx="9144000" cy="4935538"/>
          </a:xfrm>
          <a:prstGeom prst="rect">
            <a:avLst/>
          </a:prstGeom>
          <a:solidFill>
            <a:schemeClr val="tx1"/>
          </a:solidFill>
          <a:ln w="0" algn="ctr">
            <a:noFill/>
            <a:miter lim="800000"/>
            <a:headEnd/>
            <a:tailEnd/>
          </a:ln>
          <a:effectLst/>
        </p:spPr>
        <p:txBody>
          <a:bodyPr wrap="none" anchor="ctr"/>
          <a:lstStyle/>
          <a:p>
            <a:endParaRPr lang="en-US"/>
          </a:p>
        </p:txBody>
      </p:sp>
      <p:sp>
        <p:nvSpPr>
          <p:cNvPr id="3091" name="Rectangle 19"/>
          <p:cNvSpPr>
            <a:spLocks noChangeArrowheads="1"/>
          </p:cNvSpPr>
          <p:nvPr/>
        </p:nvSpPr>
        <p:spPr bwMode="ltGray">
          <a:xfrm>
            <a:off x="1270000" y="4933950"/>
            <a:ext cx="7874000" cy="223838"/>
          </a:xfrm>
          <a:prstGeom prst="rect">
            <a:avLst/>
          </a:prstGeom>
          <a:solidFill>
            <a:schemeClr val="hlink"/>
          </a:solidFill>
          <a:ln w="0" algn="ctr">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bwMode="black">
          <a:xfrm>
            <a:off x="1752600" y="3733800"/>
            <a:ext cx="6019800" cy="381000"/>
          </a:xfrm>
        </p:spPr>
        <p:txBody>
          <a:bodyPr/>
          <a:lstStyle>
            <a:lvl1pPr marL="0" indent="0" algn="ctr">
              <a:buFont typeface="Wingdings" pitchFamily="2" charset="2"/>
              <a:buNone/>
              <a:defRPr sz="2000">
                <a:solidFill>
                  <a:srgbClr val="84A1E8"/>
                </a:solidFill>
              </a:defRPr>
            </a:lvl1pPr>
          </a:lstStyle>
          <a:p>
            <a:r>
              <a:rPr lang="en-US" smtClean="0"/>
              <a:t>Click to edit Master subtitle style</a:t>
            </a:r>
            <a:endParaRPr lang="en-US"/>
          </a:p>
        </p:txBody>
      </p:sp>
      <p:sp>
        <p:nvSpPr>
          <p:cNvPr id="3092" name="Rectangle 20"/>
          <p:cNvSpPr>
            <a:spLocks noChangeArrowheads="1"/>
          </p:cNvSpPr>
          <p:nvPr/>
        </p:nvSpPr>
        <p:spPr bwMode="gray">
          <a:xfrm>
            <a:off x="-9525" y="4935538"/>
            <a:ext cx="1282700" cy="222250"/>
          </a:xfrm>
          <a:prstGeom prst="rect">
            <a:avLst/>
          </a:prstGeom>
          <a:solidFill>
            <a:schemeClr val="accent1"/>
          </a:solidFill>
          <a:ln w="0" algn="ctr">
            <a:noFill/>
            <a:miter lim="800000"/>
            <a:headEnd/>
            <a:tailEnd/>
          </a:ln>
          <a:effectLst/>
        </p:spPr>
        <p:txBody>
          <a:bodyPr wrap="none" anchor="ctr"/>
          <a:lstStyle/>
          <a:p>
            <a:endParaRPr lang="en-US"/>
          </a:p>
        </p:txBody>
      </p:sp>
      <p:graphicFrame>
        <p:nvGraphicFramePr>
          <p:cNvPr id="3093" name="Object 21"/>
          <p:cNvGraphicFramePr>
            <a:graphicFrameLocks noChangeAspect="1"/>
          </p:cNvGraphicFramePr>
          <p:nvPr/>
        </p:nvGraphicFramePr>
        <p:xfrm>
          <a:off x="1279525" y="5054600"/>
          <a:ext cx="2351088" cy="609600"/>
        </p:xfrm>
        <a:graphic>
          <a:graphicData uri="http://schemas.openxmlformats.org/presentationml/2006/ole">
            <p:oleObj spid="_x0000_s3074" name="Image" r:id="rId3" imgW="2539683" imgH="609524" progId="Photoshop.Image.6">
              <p:embed/>
            </p:oleObj>
          </a:graphicData>
        </a:graphic>
      </p:graphicFrame>
      <p:graphicFrame>
        <p:nvGraphicFramePr>
          <p:cNvPr id="3094" name="Object 22"/>
          <p:cNvGraphicFramePr>
            <a:graphicFrameLocks noChangeAspect="1"/>
          </p:cNvGraphicFramePr>
          <p:nvPr/>
        </p:nvGraphicFramePr>
        <p:xfrm>
          <a:off x="0" y="3500438"/>
          <a:ext cx="1266825" cy="1430337"/>
        </p:xfrm>
        <a:graphic>
          <a:graphicData uri="http://schemas.openxmlformats.org/presentationml/2006/ole">
            <p:oleObj spid="_x0000_s3075" name="Image" r:id="rId4" imgW="2539683" imgH="2539683" progId="Photoshop.Image.6">
              <p:embed/>
            </p:oleObj>
          </a:graphicData>
        </a:graphic>
      </p:graphicFrame>
      <p:sp>
        <p:nvSpPr>
          <p:cNvPr id="3095" name="Rectangle 23"/>
          <p:cNvSpPr>
            <a:spLocks noChangeArrowheads="1"/>
          </p:cNvSpPr>
          <p:nvPr/>
        </p:nvSpPr>
        <p:spPr bwMode="invGray">
          <a:xfrm>
            <a:off x="1266825" y="1125538"/>
            <a:ext cx="2368550" cy="4535487"/>
          </a:xfrm>
          <a:prstGeom prst="rect">
            <a:avLst/>
          </a:prstGeom>
          <a:noFill/>
          <a:ln w="0" algn="ctr">
            <a:solidFill>
              <a:schemeClr val="accent1"/>
            </a:solidFill>
            <a:miter lim="800000"/>
            <a:headEnd/>
            <a:tailEnd/>
          </a:ln>
          <a:effectLst/>
        </p:spPr>
        <p:txBody>
          <a:bodyPr wrap="none" anchor="ctr"/>
          <a:lstStyle/>
          <a:p>
            <a:endParaRPr lang="en-US"/>
          </a:p>
        </p:txBody>
      </p:sp>
      <p:sp>
        <p:nvSpPr>
          <p:cNvPr id="3096" name="Rectangle 24"/>
          <p:cNvSpPr>
            <a:spLocks noChangeArrowheads="1"/>
          </p:cNvSpPr>
          <p:nvPr/>
        </p:nvSpPr>
        <p:spPr bwMode="invGray">
          <a:xfrm flipH="1">
            <a:off x="8221663" y="0"/>
            <a:ext cx="95250" cy="2060575"/>
          </a:xfrm>
          <a:prstGeom prst="rect">
            <a:avLst/>
          </a:prstGeom>
          <a:solidFill>
            <a:schemeClr val="accent1"/>
          </a:solidFill>
          <a:ln w="0" algn="ctr">
            <a:noFill/>
            <a:miter lim="800000"/>
            <a:headEnd/>
            <a:tailEnd/>
          </a:ln>
          <a:effectLst/>
        </p:spPr>
        <p:txBody>
          <a:bodyPr wrap="none" anchor="ctr"/>
          <a:lstStyle/>
          <a:p>
            <a:endParaRPr lang="en-US"/>
          </a:p>
        </p:txBody>
      </p:sp>
      <p:sp>
        <p:nvSpPr>
          <p:cNvPr id="3097" name="Rectangle 25"/>
          <p:cNvSpPr>
            <a:spLocks noChangeArrowheads="1"/>
          </p:cNvSpPr>
          <p:nvPr/>
        </p:nvSpPr>
        <p:spPr bwMode="invGray">
          <a:xfrm>
            <a:off x="250825" y="260350"/>
            <a:ext cx="8569325" cy="4392613"/>
          </a:xfrm>
          <a:prstGeom prst="rect">
            <a:avLst/>
          </a:prstGeom>
          <a:noFill/>
          <a:ln w="0" algn="ctr">
            <a:solidFill>
              <a:schemeClr val="tx2"/>
            </a:solidFill>
            <a:miter lim="800000"/>
            <a:headEnd/>
            <a:tailEnd/>
          </a:ln>
          <a:effectLst/>
        </p:spPr>
        <p:txBody>
          <a:bodyPr wrap="none" anchor="ctr"/>
          <a:lstStyle/>
          <a:p>
            <a:endParaRPr lang="en-US"/>
          </a:p>
        </p:txBody>
      </p:sp>
      <p:sp>
        <p:nvSpPr>
          <p:cNvPr id="3098" name="Rectangle 26"/>
          <p:cNvSpPr>
            <a:spLocks noChangeArrowheads="1"/>
          </p:cNvSpPr>
          <p:nvPr/>
        </p:nvSpPr>
        <p:spPr bwMode="invGray">
          <a:xfrm>
            <a:off x="7775575" y="908050"/>
            <a:ext cx="1368425" cy="1439863"/>
          </a:xfrm>
          <a:prstGeom prst="rect">
            <a:avLst/>
          </a:prstGeom>
          <a:noFill/>
          <a:ln w="0" algn="ctr">
            <a:solidFill>
              <a:schemeClr val="tx2"/>
            </a:solidFill>
            <a:miter lim="800000"/>
            <a:headEnd/>
            <a:tailEnd/>
          </a:ln>
          <a:effectLst/>
        </p:spPr>
        <p:txBody>
          <a:bodyPr wrap="none" anchor="ctr"/>
          <a:lstStyle/>
          <a:p>
            <a:endParaRPr lang="en-US"/>
          </a:p>
        </p:txBody>
      </p:sp>
      <p:sp>
        <p:nvSpPr>
          <p:cNvPr id="3099" name="Rectangle 27"/>
          <p:cNvSpPr>
            <a:spLocks noChangeArrowheads="1"/>
          </p:cNvSpPr>
          <p:nvPr/>
        </p:nvSpPr>
        <p:spPr bwMode="invGray">
          <a:xfrm>
            <a:off x="611188" y="1916113"/>
            <a:ext cx="7921625" cy="1584325"/>
          </a:xfrm>
          <a:prstGeom prst="rect">
            <a:avLst/>
          </a:prstGeom>
          <a:noFill/>
          <a:ln w="0" algn="ctr">
            <a:solidFill>
              <a:schemeClr val="tx2"/>
            </a:solid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990600" y="1981200"/>
            <a:ext cx="7239000" cy="1524000"/>
          </a:xfrm>
        </p:spPr>
        <p:txBody>
          <a:bodyPr/>
          <a:lstStyle>
            <a:lvl1pPr>
              <a:defRPr sz="4000" b="1"/>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4792CA-6C8E-4093-B6DB-BB5CCCA21819}" type="datetime1">
              <a:rPr lang="en-GB" smtClean="0"/>
              <a:pPr/>
              <a:t>09/05/2015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3363"/>
            <a:ext cx="2057400" cy="6276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3363"/>
            <a:ext cx="6019800"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B89A11-00D3-4E60-9E46-A5F10FAF6A02}" type="datetime1">
              <a:rPr lang="en-GB" smtClean="0"/>
              <a:pPr/>
              <a:t>09/05/2015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7713" y="233363"/>
            <a:ext cx="7862887"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6206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81000" y="6505575"/>
            <a:ext cx="2514600" cy="228600"/>
          </a:xfrm>
        </p:spPr>
        <p:txBody>
          <a:bodyPr/>
          <a:lstStyle>
            <a:lvl1pPr>
              <a:defRPr/>
            </a:lvl1pPr>
          </a:lstStyle>
          <a:p>
            <a:fld id="{6C5F598E-C24C-440F-88AB-A859F64ABB24}" type="datetime1">
              <a:rPr lang="en-GB" smtClean="0"/>
              <a:pPr/>
              <a:t>09/05/2015</a:t>
            </a:fld>
            <a:endParaRPr lang="en-GB"/>
          </a:p>
        </p:txBody>
      </p:sp>
      <p:sp>
        <p:nvSpPr>
          <p:cNvPr id="5" name="Footer Placeholder 4"/>
          <p:cNvSpPr>
            <a:spLocks noGrp="1"/>
          </p:cNvSpPr>
          <p:nvPr>
            <p:ph type="ftr" sz="quarter" idx="11"/>
          </p:nvPr>
        </p:nvSpPr>
        <p:spPr>
          <a:xfrm>
            <a:off x="7010400" y="6477000"/>
            <a:ext cx="1828800" cy="227013"/>
          </a:xfrm>
        </p:spPr>
        <p:txBody>
          <a:bodyPr/>
          <a:lstStyle>
            <a:lvl1pPr>
              <a:defRPr/>
            </a:lvl1pPr>
          </a:lstStyle>
          <a:p>
            <a:endParaRPr lang="en-GB"/>
          </a:p>
        </p:txBody>
      </p:sp>
      <p:sp>
        <p:nvSpPr>
          <p:cNvPr id="6" name="Slide Number Placeholder 5"/>
          <p:cNvSpPr>
            <a:spLocks noGrp="1"/>
          </p:cNvSpPr>
          <p:nvPr>
            <p:ph type="sldNum" sz="quarter" idx="12"/>
          </p:nvPr>
        </p:nvSpPr>
        <p:spPr>
          <a:xfrm>
            <a:off x="3505200" y="6448425"/>
            <a:ext cx="2133600" cy="228600"/>
          </a:xfrm>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C61E03-1092-4193-AC54-3B57CBA773A0}" type="datetime1">
              <a:rPr lang="en-GB" smtClean="0"/>
              <a:pPr/>
              <a:t>09/05/2015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3E4631-8317-41DB-BAB2-1D4C0FAEF06C}" type="datetime1">
              <a:rPr lang="en-GB" smtClean="0"/>
              <a:pPr/>
              <a:t>09/05/2015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0512A6B-5291-421B-92DC-06349C85076E}" type="datetime1">
              <a:rPr lang="en-GB" smtClean="0"/>
              <a:pPr/>
              <a:t>09/05/2015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66303AD-547B-439A-94A5-C0EBFF33E14B}" type="datetime1">
              <a:rPr lang="en-GB" smtClean="0"/>
              <a:pPr/>
              <a:t>09/05/2015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ADF666-6785-4317-A517-EA4B86C57241}" type="datetime1">
              <a:rPr lang="en-GB" smtClean="0"/>
              <a:pPr/>
              <a:t>09/05/2015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5E230F-02F7-46C8-8BB0-C67C039C1D92}" type="datetime1">
              <a:rPr lang="en-GB" smtClean="0"/>
              <a:pPr/>
              <a:t>09/05/2015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1850B44-9CBA-48FE-8CE3-CEA1F7365F49}" type="datetime1">
              <a:rPr lang="en-GB" smtClean="0"/>
              <a:pPr/>
              <a:t>09/05/2015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1EEE002-6E46-4742-A022-445A517295E3}" type="datetime1">
              <a:rPr lang="en-GB" smtClean="0"/>
              <a:pPr/>
              <a:t>09/05/2015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981075"/>
            <a:ext cx="250825" cy="5891213"/>
          </a:xfrm>
          <a:prstGeom prst="rect">
            <a:avLst/>
          </a:prstGeom>
          <a:solidFill>
            <a:schemeClr val="hlink"/>
          </a:solidFill>
          <a:ln w="0" algn="ctr">
            <a:noFill/>
            <a:miter lim="800000"/>
            <a:headEnd/>
            <a:tailEnd/>
          </a:ln>
          <a:effectLst/>
        </p:spPr>
        <p:txBody>
          <a:bodyPr wrap="none" anchor="ctr"/>
          <a:lstStyle/>
          <a:p>
            <a:endParaRPr lang="en-US"/>
          </a:p>
        </p:txBody>
      </p:sp>
      <p:sp>
        <p:nvSpPr>
          <p:cNvPr id="1040" name="Rectangle 16"/>
          <p:cNvSpPr>
            <a:spLocks noChangeArrowheads="1"/>
          </p:cNvSpPr>
          <p:nvPr/>
        </p:nvSpPr>
        <p:spPr bwMode="ltGray">
          <a:xfrm>
            <a:off x="0" y="0"/>
            <a:ext cx="1403350" cy="1247775"/>
          </a:xfrm>
          <a:prstGeom prst="rect">
            <a:avLst/>
          </a:prstGeom>
          <a:solidFill>
            <a:schemeClr val="accent1"/>
          </a:solidFill>
          <a:ln w="0" algn="ctr">
            <a:noFill/>
            <a:miter lim="800000"/>
            <a:headEnd/>
            <a:tailEnd/>
          </a:ln>
          <a:effectLst/>
        </p:spPr>
        <p:txBody>
          <a:bodyPr wrap="none" anchor="ctr"/>
          <a:lstStyle/>
          <a:p>
            <a:endParaRPr lang="en-US"/>
          </a:p>
        </p:txBody>
      </p:sp>
      <p:sp>
        <p:nvSpPr>
          <p:cNvPr id="1041" name="Rectangle 17"/>
          <p:cNvSpPr>
            <a:spLocks noChangeArrowheads="1"/>
          </p:cNvSpPr>
          <p:nvPr/>
        </p:nvSpPr>
        <p:spPr bwMode="invGray">
          <a:xfrm>
            <a:off x="1403350" y="0"/>
            <a:ext cx="7740650" cy="1052513"/>
          </a:xfrm>
          <a:prstGeom prst="rect">
            <a:avLst/>
          </a:prstGeom>
          <a:solidFill>
            <a:schemeClr val="tx2"/>
          </a:solidFill>
          <a:ln w="0" algn="ctr">
            <a:noFill/>
            <a:miter lim="800000"/>
            <a:headEnd/>
            <a:tailEnd/>
          </a:ln>
          <a:effectLst/>
        </p:spPr>
        <p:txBody>
          <a:bodyPr wrap="none" anchor="ctr"/>
          <a:lstStyle/>
          <a:p>
            <a:endParaRPr lang="en-US"/>
          </a:p>
        </p:txBody>
      </p:sp>
      <p:sp>
        <p:nvSpPr>
          <p:cNvPr id="1042" name="Rectangle 18"/>
          <p:cNvSpPr>
            <a:spLocks noChangeArrowheads="1"/>
          </p:cNvSpPr>
          <p:nvPr/>
        </p:nvSpPr>
        <p:spPr bwMode="invGray">
          <a:xfrm>
            <a:off x="8820150" y="0"/>
            <a:ext cx="73025" cy="765175"/>
          </a:xfrm>
          <a:prstGeom prst="rect">
            <a:avLst/>
          </a:prstGeom>
          <a:solidFill>
            <a:schemeClr val="accent1"/>
          </a:solidFill>
          <a:ln w="0" algn="ctr">
            <a:noFill/>
            <a:miter lim="800000"/>
            <a:headEnd/>
            <a:tailEnd/>
          </a:ln>
          <a:effectLst/>
        </p:spPr>
        <p:txBody>
          <a:bodyPr wrap="none" anchor="ctr"/>
          <a:lstStyle/>
          <a:p>
            <a:endParaRPr lang="en-US"/>
          </a:p>
        </p:txBody>
      </p:sp>
      <p:sp>
        <p:nvSpPr>
          <p:cNvPr id="1043" name="Rectangle 19"/>
          <p:cNvSpPr>
            <a:spLocks noChangeArrowheads="1"/>
          </p:cNvSpPr>
          <p:nvPr/>
        </p:nvSpPr>
        <p:spPr bwMode="white">
          <a:xfrm>
            <a:off x="179388" y="134938"/>
            <a:ext cx="8785225" cy="773112"/>
          </a:xfrm>
          <a:prstGeom prst="rect">
            <a:avLst/>
          </a:prstGeom>
          <a:noFill/>
          <a:ln w="0" algn="ctr">
            <a:solidFill>
              <a:schemeClr val="accent1"/>
            </a:solidFill>
            <a:miter lim="800000"/>
            <a:headEnd/>
            <a:tailEnd/>
          </a:ln>
          <a:effectLst/>
        </p:spPr>
        <p:txBody>
          <a:bodyPr wrap="none" anchor="ctr"/>
          <a:lstStyle/>
          <a:p>
            <a:endParaRPr lang="en-US"/>
          </a:p>
        </p:txBody>
      </p:sp>
      <p:sp>
        <p:nvSpPr>
          <p:cNvPr id="1044" name="Line 20"/>
          <p:cNvSpPr>
            <a:spLocks noChangeShapeType="1"/>
          </p:cNvSpPr>
          <p:nvPr/>
        </p:nvSpPr>
        <p:spPr bwMode="auto">
          <a:xfrm>
            <a:off x="468313" y="6481763"/>
            <a:ext cx="8424862" cy="0"/>
          </a:xfrm>
          <a:prstGeom prst="line">
            <a:avLst/>
          </a:prstGeom>
          <a:noFill/>
          <a:ln w="0">
            <a:solidFill>
              <a:schemeClr val="tx2"/>
            </a:solidFill>
            <a:round/>
            <a:headEnd/>
            <a:tailEnd/>
          </a:ln>
          <a:effectLst/>
        </p:spPr>
        <p:txBody>
          <a:bodyPr/>
          <a:lstStyle/>
          <a:p>
            <a:endParaRPr lang="en-US"/>
          </a:p>
        </p:txBody>
      </p:sp>
      <p:sp>
        <p:nvSpPr>
          <p:cNvPr id="1027" name="Rectangle 3"/>
          <p:cNvSpPr>
            <a:spLocks noGrp="1" noChangeArrowheads="1"/>
          </p:cNvSpPr>
          <p:nvPr>
            <p:ph type="body" idx="1"/>
          </p:nvPr>
        </p:nvSpPr>
        <p:spPr bwMode="auto">
          <a:xfrm>
            <a:off x="457200" y="1262063"/>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 y="6505575"/>
            <a:ext cx="2514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fld id="{AC5EFB27-B682-4FBA-8807-4C3F8F360DF7}" type="datetime1">
              <a:rPr lang="en-GB" smtClean="0"/>
              <a:pPr/>
              <a:t>09/05/2015</a:t>
            </a:fld>
            <a:endParaRPr lang="en-GB"/>
          </a:p>
        </p:txBody>
      </p:sp>
      <p:sp>
        <p:nvSpPr>
          <p:cNvPr id="1029" name="Rectangle 5"/>
          <p:cNvSpPr>
            <a:spLocks noGrp="1" noChangeArrowheads="1"/>
          </p:cNvSpPr>
          <p:nvPr>
            <p:ph type="ftr" sz="quarter" idx="3"/>
          </p:nvPr>
        </p:nvSpPr>
        <p:spPr bwMode="auto">
          <a:xfrm>
            <a:off x="7010400" y="6477000"/>
            <a:ext cx="1828800"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endParaRPr lang="en-GB"/>
          </a:p>
        </p:txBody>
      </p:sp>
      <p:sp>
        <p:nvSpPr>
          <p:cNvPr id="1030" name="Rectangle 6"/>
          <p:cNvSpPr>
            <a:spLocks noGrp="1" noChangeArrowheads="1"/>
          </p:cNvSpPr>
          <p:nvPr>
            <p:ph type="sldNum" sz="quarter" idx="4"/>
          </p:nvPr>
        </p:nvSpPr>
        <p:spPr bwMode="auto">
          <a:xfrm>
            <a:off x="3505200" y="6448425"/>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D9E6BA13-BAEC-424D-9C71-7FDFE3128BB8}" type="slidenum">
              <a:rPr lang="en-GB" smtClean="0"/>
              <a:pPr/>
              <a:t>‹#›</a:t>
            </a:fld>
            <a:endParaRPr lang="en-GB"/>
          </a:p>
        </p:txBody>
      </p:sp>
      <p:graphicFrame>
        <p:nvGraphicFramePr>
          <p:cNvPr id="1045" name="Object 21"/>
          <p:cNvGraphicFramePr>
            <a:graphicFrameLocks noChangeAspect="1"/>
          </p:cNvGraphicFramePr>
          <p:nvPr/>
        </p:nvGraphicFramePr>
        <p:xfrm>
          <a:off x="0" y="0"/>
          <a:ext cx="971550" cy="1042988"/>
        </p:xfrm>
        <a:graphic>
          <a:graphicData uri="http://schemas.openxmlformats.org/presentationml/2006/ole">
            <p:oleObj spid="_x0000_s2050" name="Image" r:id="rId15" imgW="2539683" imgH="2539683" progId="Photoshop.Image.6">
              <p:embed/>
            </p:oleObj>
          </a:graphicData>
        </a:graphic>
      </p:graphicFrame>
      <p:sp>
        <p:nvSpPr>
          <p:cNvPr id="1046" name="Rectangle 22"/>
          <p:cNvSpPr>
            <a:spLocks noChangeArrowheads="1"/>
          </p:cNvSpPr>
          <p:nvPr/>
        </p:nvSpPr>
        <p:spPr bwMode="invGray">
          <a:xfrm>
            <a:off x="1187450" y="908050"/>
            <a:ext cx="7956550" cy="144463"/>
          </a:xfrm>
          <a:prstGeom prst="rect">
            <a:avLst/>
          </a:prstGeom>
          <a:solidFill>
            <a:schemeClr val="tx1"/>
          </a:solidFill>
          <a:ln w="0" algn="ctr">
            <a:noFill/>
            <a:miter lim="800000"/>
            <a:headEnd/>
            <a:tailEnd/>
          </a:ln>
          <a:effectLst/>
        </p:spPr>
        <p:txBody>
          <a:bodyPr wrap="none" anchor="ctr"/>
          <a:lstStyle/>
          <a:p>
            <a:endParaRPr lang="en-US"/>
          </a:p>
        </p:txBody>
      </p:sp>
      <p:sp>
        <p:nvSpPr>
          <p:cNvPr id="1047" name="Rectangle 23"/>
          <p:cNvSpPr>
            <a:spLocks noChangeArrowheads="1"/>
          </p:cNvSpPr>
          <p:nvPr/>
        </p:nvSpPr>
        <p:spPr bwMode="invGray">
          <a:xfrm>
            <a:off x="971550" y="0"/>
            <a:ext cx="431800" cy="1052513"/>
          </a:xfrm>
          <a:prstGeom prst="rect">
            <a:avLst/>
          </a:prstGeom>
          <a:solidFill>
            <a:schemeClr val="tx1"/>
          </a:solidFill>
          <a:ln w="0" algn="ctr">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black">
          <a:xfrm>
            <a:off x="747713" y="233363"/>
            <a:ext cx="7862887"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3200">
          <a:solidFill>
            <a:srgbClr val="F3C43F"/>
          </a:solidFill>
          <a:latin typeface="+mj-lt"/>
          <a:ea typeface="+mj-ea"/>
          <a:cs typeface="+mj-cs"/>
        </a:defRPr>
      </a:lvl1pPr>
      <a:lvl2pPr algn="ctr" rtl="0" eaLnBrk="1" fontAlgn="base" hangingPunct="1">
        <a:spcBef>
          <a:spcPct val="0"/>
        </a:spcBef>
        <a:spcAft>
          <a:spcPct val="0"/>
        </a:spcAft>
        <a:defRPr sz="3200">
          <a:solidFill>
            <a:srgbClr val="F3C43F"/>
          </a:solidFill>
          <a:latin typeface="Verdana" pitchFamily="34" charset="0"/>
        </a:defRPr>
      </a:lvl2pPr>
      <a:lvl3pPr algn="ctr" rtl="0" eaLnBrk="1" fontAlgn="base" hangingPunct="1">
        <a:spcBef>
          <a:spcPct val="0"/>
        </a:spcBef>
        <a:spcAft>
          <a:spcPct val="0"/>
        </a:spcAft>
        <a:defRPr sz="3200">
          <a:solidFill>
            <a:srgbClr val="F3C43F"/>
          </a:solidFill>
          <a:latin typeface="Verdana" pitchFamily="34" charset="0"/>
        </a:defRPr>
      </a:lvl3pPr>
      <a:lvl4pPr algn="ctr" rtl="0" eaLnBrk="1" fontAlgn="base" hangingPunct="1">
        <a:spcBef>
          <a:spcPct val="0"/>
        </a:spcBef>
        <a:spcAft>
          <a:spcPct val="0"/>
        </a:spcAft>
        <a:defRPr sz="3200">
          <a:solidFill>
            <a:srgbClr val="F3C43F"/>
          </a:solidFill>
          <a:latin typeface="Verdana" pitchFamily="34" charset="0"/>
        </a:defRPr>
      </a:lvl4pPr>
      <a:lvl5pPr algn="ctr" rtl="0" eaLnBrk="1" fontAlgn="base" hangingPunct="1">
        <a:spcBef>
          <a:spcPct val="0"/>
        </a:spcBef>
        <a:spcAft>
          <a:spcPct val="0"/>
        </a:spcAft>
        <a:defRPr sz="3200">
          <a:solidFill>
            <a:srgbClr val="F3C43F"/>
          </a:solidFill>
          <a:latin typeface="Verdana" pitchFamily="34" charset="0"/>
        </a:defRPr>
      </a:lvl5pPr>
      <a:lvl6pPr marL="457200" algn="ctr" rtl="0" eaLnBrk="1" fontAlgn="base" hangingPunct="1">
        <a:spcBef>
          <a:spcPct val="0"/>
        </a:spcBef>
        <a:spcAft>
          <a:spcPct val="0"/>
        </a:spcAft>
        <a:defRPr sz="3200">
          <a:solidFill>
            <a:srgbClr val="F3C43F"/>
          </a:solidFill>
          <a:latin typeface="Verdana" pitchFamily="34" charset="0"/>
        </a:defRPr>
      </a:lvl6pPr>
      <a:lvl7pPr marL="914400" algn="ctr" rtl="0" eaLnBrk="1" fontAlgn="base" hangingPunct="1">
        <a:spcBef>
          <a:spcPct val="0"/>
        </a:spcBef>
        <a:spcAft>
          <a:spcPct val="0"/>
        </a:spcAft>
        <a:defRPr sz="3200">
          <a:solidFill>
            <a:srgbClr val="F3C43F"/>
          </a:solidFill>
          <a:latin typeface="Verdana" pitchFamily="34" charset="0"/>
        </a:defRPr>
      </a:lvl7pPr>
      <a:lvl8pPr marL="1371600" algn="ctr" rtl="0" eaLnBrk="1" fontAlgn="base" hangingPunct="1">
        <a:spcBef>
          <a:spcPct val="0"/>
        </a:spcBef>
        <a:spcAft>
          <a:spcPct val="0"/>
        </a:spcAft>
        <a:defRPr sz="3200">
          <a:solidFill>
            <a:srgbClr val="F3C43F"/>
          </a:solidFill>
          <a:latin typeface="Verdana" pitchFamily="34" charset="0"/>
        </a:defRPr>
      </a:lvl8pPr>
      <a:lvl9pPr marL="1828800" algn="ctr" rtl="0" eaLnBrk="1" fontAlgn="base" hangingPunct="1">
        <a:spcBef>
          <a:spcPct val="0"/>
        </a:spcBef>
        <a:spcAft>
          <a:spcPct val="0"/>
        </a:spcAft>
        <a:defRPr sz="3200">
          <a:solidFill>
            <a:srgbClr val="F3C43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effry@unikom.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file:///D:\Kuliah%20S2\stakeholder%20management\video\Maslow's%20Hierarchy%20of%20Needs.av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D:\Kuliah%20S2\stakeholder%20management\video\Herzberg%60s%20Theory%20of%20Hygeine%20Factors.av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D:\Kuliah%20S2\stakeholder%20management\video\Learn%20how%20to%20manage%20people%20and%20be%20a%20better%20leader.avi" TargetMode="External"/><Relationship Id="rId1" Type="http://schemas.openxmlformats.org/officeDocument/2006/relationships/video" Target="file:///D:\Kuliah%20S2\stakeholder%20management\video\Ten%20Leadership%20Theories%20in%20Five%20Minutes.avi"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ideo" Target="file:///D:\Kuliah%20S2\stakeholder%20management\video\Motivational%20Theories%20-%20Maslow,%20Herzberg%20&amp;%20Taylor.avi"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51112"/>
          </a:xfrm>
        </p:spPr>
        <p:txBody>
          <a:bodyPr>
            <a:normAutofit/>
          </a:bodyPr>
          <a:lstStyle/>
          <a:p>
            <a:r>
              <a:rPr lang="en-GB" dirty="0" smtClean="0"/>
              <a:t>Dr. Ir. </a:t>
            </a:r>
            <a:r>
              <a:rPr lang="en-GB" dirty="0" err="1" smtClean="0"/>
              <a:t>Yeffry</a:t>
            </a:r>
            <a:r>
              <a:rPr lang="en-GB" dirty="0" smtClean="0"/>
              <a:t> </a:t>
            </a:r>
            <a:r>
              <a:rPr lang="en-GB" dirty="0" err="1" smtClean="0"/>
              <a:t>Handoko</a:t>
            </a:r>
            <a:r>
              <a:rPr lang="en-GB" dirty="0" smtClean="0"/>
              <a:t> Putra, M.T</a:t>
            </a:r>
          </a:p>
          <a:p>
            <a:r>
              <a:rPr lang="en-GB" dirty="0" smtClean="0"/>
              <a:t>(</a:t>
            </a:r>
            <a:r>
              <a:rPr lang="en-GB" dirty="0" smtClean="0">
                <a:hlinkClick r:id="rId2"/>
              </a:rPr>
              <a:t>yeffry@unikom.ac.id</a:t>
            </a:r>
            <a:r>
              <a:rPr lang="en-GB" dirty="0" smtClean="0"/>
              <a:t>)</a:t>
            </a:r>
          </a:p>
          <a:p>
            <a:endParaRPr lang="en-GB" dirty="0"/>
          </a:p>
        </p:txBody>
      </p:sp>
      <p:sp>
        <p:nvSpPr>
          <p:cNvPr id="2" name="Title 1"/>
          <p:cNvSpPr>
            <a:spLocks noGrp="1"/>
          </p:cNvSpPr>
          <p:nvPr>
            <p:ph type="ctrTitle"/>
          </p:nvPr>
        </p:nvSpPr>
        <p:spPr/>
        <p:txBody>
          <a:bodyPr/>
          <a:lstStyle/>
          <a:p>
            <a:r>
              <a:rPr lang="en-GB" sz="3200" smtClean="0"/>
              <a:t>Chap 3 </a:t>
            </a:r>
            <a:r>
              <a:rPr lang="en-GB" sz="3200" dirty="0" smtClean="0"/>
              <a:t>: </a:t>
            </a:r>
            <a:r>
              <a:rPr lang="en-GB" sz="3200" i="1" dirty="0" smtClean="0"/>
              <a:t>Focus on Leadership: Theories for Leading and Managing</a:t>
            </a:r>
            <a:endParaRPr lang="en-GB" sz="3200" dirty="0"/>
          </a:p>
        </p:txBody>
      </p:sp>
      <p:sp>
        <p:nvSpPr>
          <p:cNvPr id="4" name="Rectangle 3"/>
          <p:cNvSpPr/>
          <p:nvPr/>
        </p:nvSpPr>
        <p:spPr>
          <a:xfrm>
            <a:off x="2571736" y="5786454"/>
            <a:ext cx="4572000" cy="646331"/>
          </a:xfrm>
          <a:prstGeom prst="rect">
            <a:avLst/>
          </a:prstGeom>
        </p:spPr>
        <p:txBody>
          <a:bodyPr>
            <a:spAutoFit/>
          </a:bodyPr>
          <a:lstStyle/>
          <a:p>
            <a:r>
              <a:rPr lang="en-GB" dirty="0" smtClean="0"/>
              <a:t>Magister </a:t>
            </a:r>
            <a:r>
              <a:rPr lang="en-GB" dirty="0" err="1" smtClean="0"/>
              <a:t>Sistem</a:t>
            </a:r>
            <a:r>
              <a:rPr lang="en-GB" dirty="0" smtClean="0"/>
              <a:t> </a:t>
            </a:r>
            <a:r>
              <a:rPr lang="en-GB" dirty="0" err="1" smtClean="0"/>
              <a:t>Informasi</a:t>
            </a:r>
            <a:r>
              <a:rPr lang="en-GB" dirty="0" smtClean="0"/>
              <a:t/>
            </a:r>
            <a:br>
              <a:rPr lang="en-GB" dirty="0" smtClean="0"/>
            </a:br>
            <a:r>
              <a:rPr lang="en-GB" dirty="0" err="1" smtClean="0"/>
              <a:t>Universitas</a:t>
            </a:r>
            <a:r>
              <a:rPr lang="en-GB" dirty="0" smtClean="0"/>
              <a:t> </a:t>
            </a:r>
            <a:r>
              <a:rPr lang="en-GB" dirty="0" err="1" smtClean="0"/>
              <a:t>Komputer</a:t>
            </a:r>
            <a:r>
              <a:rPr lang="en-GB" dirty="0" smtClean="0"/>
              <a:t> Indonesia</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Management(2)</a:t>
            </a:r>
            <a:endParaRPr lang="en-GB" sz="2400" dirty="0"/>
          </a:p>
        </p:txBody>
      </p:sp>
      <p:sp>
        <p:nvSpPr>
          <p:cNvPr id="3" name="Content Placeholder 2"/>
          <p:cNvSpPr>
            <a:spLocks noGrp="1"/>
          </p:cNvSpPr>
          <p:nvPr>
            <p:ph idx="1"/>
          </p:nvPr>
        </p:nvSpPr>
        <p:spPr/>
        <p:txBody>
          <a:bodyPr/>
          <a:lstStyle/>
          <a:p>
            <a:pPr>
              <a:buNone/>
            </a:pPr>
            <a:r>
              <a:rPr lang="en-GB" dirty="0" smtClean="0"/>
              <a:t>14 principles of management :</a:t>
            </a:r>
          </a:p>
          <a:p>
            <a:pPr>
              <a:buFont typeface="+mj-lt"/>
              <a:buAutoNum type="arabicPeriod"/>
            </a:pPr>
            <a:r>
              <a:rPr lang="en-GB" sz="1200" b="1" i="1" dirty="0" smtClean="0"/>
              <a:t>Division of work</a:t>
            </a:r>
            <a:r>
              <a:rPr lang="en-GB" sz="1200" i="1" dirty="0" smtClean="0"/>
              <a:t>: </a:t>
            </a:r>
            <a:r>
              <a:rPr lang="en-GB" sz="1200" dirty="0" smtClean="0"/>
              <a:t>Work specialization is the best way to use the organization’s resources</a:t>
            </a:r>
            <a:r>
              <a:rPr lang="en-GB" sz="1200" i="1" dirty="0" smtClean="0"/>
              <a:t>. </a:t>
            </a:r>
          </a:p>
          <a:p>
            <a:pPr>
              <a:buFont typeface="+mj-lt"/>
              <a:buAutoNum type="arabicPeriod"/>
            </a:pPr>
            <a:r>
              <a:rPr lang="en-GB" sz="1200" b="1" i="1" dirty="0" smtClean="0"/>
              <a:t>Authority</a:t>
            </a:r>
            <a:r>
              <a:rPr lang="en-GB" sz="1200" i="1" dirty="0" smtClean="0"/>
              <a:t>: </a:t>
            </a:r>
            <a:r>
              <a:rPr lang="en-GB" sz="1200" dirty="0" smtClean="0"/>
              <a:t>Managers must be able to give orders. Authority and responsibility are closely connected. </a:t>
            </a:r>
          </a:p>
          <a:p>
            <a:pPr>
              <a:buFont typeface="+mj-lt"/>
              <a:buAutoNum type="arabicPeriod"/>
            </a:pPr>
            <a:r>
              <a:rPr lang="en-GB" sz="1200" b="1" i="1" dirty="0" smtClean="0"/>
              <a:t>Discipline</a:t>
            </a:r>
            <a:r>
              <a:rPr lang="en-GB" sz="1200" i="1" dirty="0" smtClean="0"/>
              <a:t>: </a:t>
            </a:r>
            <a:r>
              <a:rPr lang="en-GB" sz="1200" dirty="0" smtClean="0"/>
              <a:t>Effective leadership leads to good discipline, encouraging both adherence to the organization’s rules and the ability to enforce them</a:t>
            </a:r>
            <a:r>
              <a:rPr lang="en-GB" sz="1200" i="1" dirty="0" smtClean="0"/>
              <a:t>. </a:t>
            </a:r>
          </a:p>
          <a:p>
            <a:pPr>
              <a:buFont typeface="+mj-lt"/>
              <a:buAutoNum type="arabicPeriod"/>
            </a:pPr>
            <a:r>
              <a:rPr lang="en-GB" sz="1200" b="1" i="1" dirty="0" smtClean="0"/>
              <a:t>Unity of command</a:t>
            </a:r>
            <a:r>
              <a:rPr lang="en-GB" sz="1200" i="1" dirty="0" smtClean="0"/>
              <a:t>: </a:t>
            </a:r>
            <a:r>
              <a:rPr lang="en-GB" sz="1200" dirty="0" smtClean="0"/>
              <a:t>Every employee should receive orders from only one superior</a:t>
            </a:r>
            <a:r>
              <a:rPr lang="en-GB" sz="1200" i="1" dirty="0" smtClean="0"/>
              <a:t>. </a:t>
            </a:r>
          </a:p>
          <a:p>
            <a:pPr>
              <a:buFont typeface="+mj-lt"/>
              <a:buAutoNum type="arabicPeriod"/>
            </a:pPr>
            <a:r>
              <a:rPr lang="en-GB" sz="1200" b="1" i="1" dirty="0" smtClean="0"/>
              <a:t>Unity of direction</a:t>
            </a:r>
            <a:r>
              <a:rPr lang="en-GB" sz="1200" i="1" dirty="0" smtClean="0"/>
              <a:t>: </a:t>
            </a:r>
            <a:r>
              <a:rPr lang="en-GB" sz="1200" dirty="0" smtClean="0"/>
              <a:t>Each group working to the same objective should be led by one manager and one plan. </a:t>
            </a:r>
          </a:p>
          <a:p>
            <a:pPr>
              <a:buFont typeface="+mj-lt"/>
              <a:buAutoNum type="arabicPeriod"/>
            </a:pPr>
            <a:r>
              <a:rPr lang="en-GB" sz="1200" b="1" i="1" dirty="0" smtClean="0"/>
              <a:t>Subordination </a:t>
            </a:r>
            <a:r>
              <a:rPr lang="en-GB" sz="1200" dirty="0" smtClean="0"/>
              <a:t>of individual interests to the general interest</a:t>
            </a:r>
            <a:r>
              <a:rPr lang="en-GB" sz="1200" i="1" dirty="0" smtClean="0"/>
              <a:t>. </a:t>
            </a:r>
          </a:p>
          <a:p>
            <a:pPr>
              <a:buFont typeface="+mj-lt"/>
              <a:buAutoNum type="arabicPeriod"/>
            </a:pPr>
            <a:r>
              <a:rPr lang="en-GB" sz="1200" b="1" i="1" dirty="0" smtClean="0"/>
              <a:t>Remuneration</a:t>
            </a:r>
            <a:r>
              <a:rPr lang="en-GB" sz="1200" i="1" dirty="0" smtClean="0"/>
              <a:t>: </a:t>
            </a:r>
            <a:r>
              <a:rPr lang="en-GB" sz="1200" dirty="0" smtClean="0"/>
              <a:t>Workers must be paid a fair wage for their services</a:t>
            </a:r>
            <a:r>
              <a:rPr lang="en-GB" sz="1200" i="1" dirty="0" smtClean="0"/>
              <a:t>. </a:t>
            </a:r>
          </a:p>
          <a:p>
            <a:pPr>
              <a:buFont typeface="+mj-lt"/>
              <a:buAutoNum type="arabicPeriod"/>
            </a:pPr>
            <a:r>
              <a:rPr lang="en-GB" sz="1200" b="1" i="1" dirty="0" smtClean="0"/>
              <a:t>Centralization</a:t>
            </a:r>
            <a:r>
              <a:rPr lang="en-GB" sz="1200" i="1" dirty="0" smtClean="0"/>
              <a:t>: </a:t>
            </a:r>
            <a:r>
              <a:rPr lang="en-GB" sz="1200" dirty="0" smtClean="0"/>
              <a:t>Decision making can be centralized (to management) or decentralized (to subordinates). The leader must decide on the best mix for success of the work</a:t>
            </a:r>
            <a:r>
              <a:rPr lang="en-GB" sz="1200" i="1" dirty="0" smtClean="0"/>
              <a:t>. </a:t>
            </a:r>
          </a:p>
          <a:p>
            <a:pPr>
              <a:buFont typeface="+mj-lt"/>
              <a:buAutoNum type="arabicPeriod"/>
            </a:pPr>
            <a:r>
              <a:rPr lang="en-GB" sz="1200" b="1" i="1" dirty="0" smtClean="0"/>
              <a:t>Scalar chain</a:t>
            </a:r>
            <a:r>
              <a:rPr lang="en-GB" sz="1200" i="1" dirty="0" smtClean="0"/>
              <a:t>: </a:t>
            </a:r>
            <a:r>
              <a:rPr lang="en-GB" sz="1200" dirty="0" smtClean="0"/>
              <a:t>Authority moves downwards from top management to the lowest ranks. Communications should generally follow this chain. </a:t>
            </a:r>
          </a:p>
          <a:p>
            <a:pPr>
              <a:buFont typeface="+mj-lt"/>
              <a:buAutoNum type="arabicPeriod"/>
            </a:pPr>
            <a:r>
              <a:rPr lang="en-GB" sz="1200" b="1" i="1" dirty="0" smtClean="0"/>
              <a:t>Order</a:t>
            </a:r>
            <a:r>
              <a:rPr lang="en-GB" sz="1200" i="1" dirty="0" smtClean="0"/>
              <a:t>: </a:t>
            </a:r>
            <a:r>
              <a:rPr lang="en-GB" sz="1200" dirty="0" smtClean="0"/>
              <a:t>People and materials should be in the right place at the right time</a:t>
            </a:r>
            <a:r>
              <a:rPr lang="en-GB" sz="1200" i="1" dirty="0" smtClean="0"/>
              <a:t>. </a:t>
            </a:r>
          </a:p>
          <a:p>
            <a:pPr>
              <a:buFont typeface="+mj-lt"/>
              <a:buAutoNum type="arabicPeriod"/>
            </a:pPr>
            <a:r>
              <a:rPr lang="en-GB" sz="1200" b="1" i="1" dirty="0" smtClean="0"/>
              <a:t>Equity</a:t>
            </a:r>
            <a:r>
              <a:rPr lang="en-GB" sz="1200" i="1" dirty="0" smtClean="0"/>
              <a:t>: </a:t>
            </a:r>
            <a:r>
              <a:rPr lang="en-GB" sz="1200" dirty="0" smtClean="0"/>
              <a:t>Managers should be fair to their subordinates</a:t>
            </a:r>
            <a:r>
              <a:rPr lang="en-GB" sz="1200" i="1" dirty="0" smtClean="0"/>
              <a:t>. </a:t>
            </a:r>
          </a:p>
          <a:p>
            <a:pPr>
              <a:buFont typeface="+mj-lt"/>
              <a:buAutoNum type="arabicPeriod"/>
            </a:pPr>
            <a:r>
              <a:rPr lang="en-GB" sz="1200" b="1" i="1" dirty="0" smtClean="0"/>
              <a:t>Stability of tenure of personnel</a:t>
            </a:r>
            <a:r>
              <a:rPr lang="en-GB" sz="1200" i="1" dirty="0" smtClean="0"/>
              <a:t>: </a:t>
            </a:r>
            <a:r>
              <a:rPr lang="en-GB" sz="1200" dirty="0" smtClean="0"/>
              <a:t>High employee turnover is inefficient. Management must ensure effective resource planning. </a:t>
            </a:r>
          </a:p>
          <a:p>
            <a:pPr>
              <a:buFont typeface="+mj-lt"/>
              <a:buAutoNum type="arabicPeriod"/>
            </a:pPr>
            <a:r>
              <a:rPr lang="en-GB" sz="1200" b="1" i="1" dirty="0" smtClean="0"/>
              <a:t>Initiative</a:t>
            </a:r>
            <a:r>
              <a:rPr lang="en-GB" sz="1200" i="1" dirty="0" smtClean="0"/>
              <a:t>: </a:t>
            </a:r>
            <a:r>
              <a:rPr lang="en-GB" sz="1200" dirty="0" smtClean="0"/>
              <a:t>Employees should be encouraged to originate and carry out their creative ideas</a:t>
            </a:r>
            <a:r>
              <a:rPr lang="en-GB" sz="1200" i="1" dirty="0" smtClean="0"/>
              <a:t>. </a:t>
            </a:r>
          </a:p>
          <a:p>
            <a:pPr>
              <a:buFont typeface="+mj-lt"/>
              <a:buAutoNum type="arabicPeriod"/>
            </a:pPr>
            <a:r>
              <a:rPr lang="en-GB" sz="1200" b="1" i="1" dirty="0" smtClean="0"/>
              <a:t>Esprit de corps</a:t>
            </a:r>
            <a:r>
              <a:rPr lang="en-GB" sz="1200" i="1" dirty="0" smtClean="0"/>
              <a:t>: </a:t>
            </a:r>
            <a:r>
              <a:rPr lang="en-GB" sz="1200" dirty="0" smtClean="0"/>
              <a:t>Promoting team spirit will build harmony and unity within the organization.</a:t>
            </a:r>
            <a:endParaRPr lang="en-GB" sz="1400" dirty="0" smtClean="0"/>
          </a:p>
        </p:txBody>
      </p:sp>
      <p:sp>
        <p:nvSpPr>
          <p:cNvPr id="4" name="Slide Number Placeholder 3"/>
          <p:cNvSpPr>
            <a:spLocks noGrp="1"/>
          </p:cNvSpPr>
          <p:nvPr>
            <p:ph type="sldNum" sz="quarter" idx="12"/>
          </p:nvPr>
        </p:nvSpPr>
        <p:spPr/>
        <p:txBody>
          <a:bodyPr/>
          <a:lstStyle/>
          <a:p>
            <a:fld id="{D9E6BA13-BAEC-424D-9C71-7FDFE3128BB8}" type="slidenum">
              <a:rPr lang="en-GB" smtClean="0"/>
              <a:pPr/>
              <a:t>10</a:t>
            </a:fld>
            <a:endParaRPr lang="en-GB"/>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Management(2)</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11</a:t>
            </a:fld>
            <a:endParaRPr lang="en-GB"/>
          </a:p>
        </p:txBody>
      </p:sp>
      <p:pic>
        <p:nvPicPr>
          <p:cNvPr id="5" name="Picture 4" descr="fayol.jpg"/>
          <p:cNvPicPr>
            <a:picLocks noChangeAspect="1"/>
          </p:cNvPicPr>
          <p:nvPr/>
        </p:nvPicPr>
        <p:blipFill>
          <a:blip r:embed="rId2" cstate="print"/>
          <a:stretch>
            <a:fillRect/>
          </a:stretch>
        </p:blipFill>
        <p:spPr>
          <a:xfrm>
            <a:off x="1428728" y="1071546"/>
            <a:ext cx="6786610" cy="492029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Scientific Management </a:t>
            </a:r>
            <a:br>
              <a:rPr lang="en-GB" sz="2400" b="1" dirty="0" smtClean="0"/>
            </a:br>
            <a:r>
              <a:rPr lang="en-GB" sz="2400" b="1" dirty="0" smtClean="0"/>
              <a:t>(Frederick Taylor, 1911)</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12</a:t>
            </a:fld>
            <a:endParaRPr lang="en-GB"/>
          </a:p>
        </p:txBody>
      </p:sp>
      <p:pic>
        <p:nvPicPr>
          <p:cNvPr id="9" name="Content Placeholder 8" descr="slide_10.jpg"/>
          <p:cNvPicPr>
            <a:picLocks noGrp="1" noChangeAspect="1"/>
          </p:cNvPicPr>
          <p:nvPr>
            <p:ph idx="1"/>
          </p:nvPr>
        </p:nvPicPr>
        <p:blipFill>
          <a:blip r:embed="rId2" cstate="print"/>
          <a:stretch>
            <a:fillRect/>
          </a:stretch>
        </p:blipFill>
        <p:spPr>
          <a:xfrm>
            <a:off x="1073150" y="1262063"/>
            <a:ext cx="6997700" cy="524827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Scientific Management </a:t>
            </a:r>
            <a:br>
              <a:rPr lang="en-GB" sz="2400" b="1" dirty="0" smtClean="0"/>
            </a:br>
            <a:r>
              <a:rPr lang="en-GB" sz="2400" b="1" dirty="0" smtClean="0"/>
              <a:t>(Frederick Taylor, 1911)</a:t>
            </a:r>
            <a:endParaRPr lang="en-GB" sz="2400" dirty="0"/>
          </a:p>
        </p:txBody>
      </p:sp>
      <p:sp>
        <p:nvSpPr>
          <p:cNvPr id="3" name="Content Placeholder 2"/>
          <p:cNvSpPr>
            <a:spLocks noGrp="1"/>
          </p:cNvSpPr>
          <p:nvPr>
            <p:ph idx="1"/>
          </p:nvPr>
        </p:nvSpPr>
        <p:spPr/>
        <p:txBody>
          <a:bodyPr/>
          <a:lstStyle/>
          <a:p>
            <a:r>
              <a:rPr lang="en-GB" sz="2400" dirty="0" smtClean="0"/>
              <a:t>Search for the “one best way” to achieve efficiency through the development of repetitive “decomposed” actions.</a:t>
            </a:r>
            <a:br>
              <a:rPr lang="en-GB" sz="2400" dirty="0" smtClean="0"/>
            </a:br>
            <a:endParaRPr lang="en-GB" sz="2400" dirty="0" smtClean="0"/>
          </a:p>
          <a:p>
            <a:r>
              <a:rPr lang="en-GB" sz="2400" dirty="0" smtClean="0"/>
              <a:t>decomposition: breaking down every task into its smallest components, measuring the time each component takes, and improving the work processes and instructions to reduce production or development time</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13</a:t>
            </a:fld>
            <a:endParaRPr lang="en-GB"/>
          </a:p>
        </p:txBody>
      </p:sp>
      <p:grpSp>
        <p:nvGrpSpPr>
          <p:cNvPr id="7" name="Group 6"/>
          <p:cNvGrpSpPr/>
          <p:nvPr/>
        </p:nvGrpSpPr>
        <p:grpSpPr>
          <a:xfrm>
            <a:off x="2123728" y="4869160"/>
            <a:ext cx="4680520" cy="1512168"/>
            <a:chOff x="2123728" y="4869160"/>
            <a:chExt cx="4680520" cy="1512168"/>
          </a:xfrm>
        </p:grpSpPr>
        <p:sp>
          <p:nvSpPr>
            <p:cNvPr id="5" name="Rectangle 4"/>
            <p:cNvSpPr/>
            <p:nvPr/>
          </p:nvSpPr>
          <p:spPr>
            <a:xfrm>
              <a:off x="2195736" y="4869160"/>
              <a:ext cx="4572000" cy="1477328"/>
            </a:xfrm>
            <a:prstGeom prst="rect">
              <a:avLst/>
            </a:prstGeom>
          </p:spPr>
          <p:txBody>
            <a:bodyPr>
              <a:spAutoFit/>
            </a:bodyPr>
            <a:lstStyle/>
            <a:p>
              <a:r>
                <a:rPr lang="en-GB" dirty="0" smtClean="0"/>
                <a:t>Henry Ford’s assembly line process for efficiently producing cheap automobiles was one of the many applications developed from Taylor’s scientific management principles</a:t>
              </a:r>
              <a:endParaRPr lang="en-GB" dirty="0"/>
            </a:p>
          </p:txBody>
        </p:sp>
        <p:sp>
          <p:nvSpPr>
            <p:cNvPr id="6" name="Rectangle 5"/>
            <p:cNvSpPr/>
            <p:nvPr/>
          </p:nvSpPr>
          <p:spPr>
            <a:xfrm>
              <a:off x="2123728" y="4869160"/>
              <a:ext cx="4680520"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The Hawthorne Experiments and Their Findings</a:t>
            </a:r>
            <a:endParaRPr lang="en-GB" sz="2400" dirty="0"/>
          </a:p>
        </p:txBody>
      </p:sp>
      <p:sp>
        <p:nvSpPr>
          <p:cNvPr id="3" name="Content Placeholder 2"/>
          <p:cNvSpPr>
            <a:spLocks noGrp="1"/>
          </p:cNvSpPr>
          <p:nvPr>
            <p:ph idx="1"/>
          </p:nvPr>
        </p:nvSpPr>
        <p:spPr/>
        <p:txBody>
          <a:bodyPr/>
          <a:lstStyle/>
          <a:p>
            <a:r>
              <a:rPr lang="en-GB" sz="2400" dirty="0" smtClean="0"/>
              <a:t>Mayo’s Hawthorne experiments were conducted at the Hawthorne Works of the General Electric Company in Chicago between 1924 and 1932 and examined the effects on productivity of changes to the physical environment </a:t>
            </a:r>
          </a:p>
          <a:p>
            <a:pPr lvl="1"/>
            <a:r>
              <a:rPr lang="en-GB" sz="2000" dirty="0" smtClean="0"/>
              <a:t>He understand the effects of fatigue and monotony on job productivity</a:t>
            </a:r>
          </a:p>
          <a:p>
            <a:pPr lvl="1"/>
            <a:r>
              <a:rPr lang="en-GB" sz="2000" dirty="0" smtClean="0"/>
              <a:t>He changed the working conditions of the women volunteers, removing them from the general factory area in a special area that they could identify as theirs alone</a:t>
            </a:r>
          </a:p>
          <a:p>
            <a:pPr lvl="1"/>
            <a:r>
              <a:rPr lang="en-GB" sz="2000" dirty="0" smtClean="0"/>
              <a:t>He varied the length and frequency of rest breaks and work hours </a:t>
            </a:r>
          </a:p>
          <a:p>
            <a:pPr lvl="1"/>
            <a:r>
              <a:rPr lang="en-GB" sz="2000" dirty="0" smtClean="0"/>
              <a:t>modified the temperature and humidity of their work environment</a:t>
            </a:r>
          </a:p>
          <a:p>
            <a:pPr lvl="1"/>
            <a:r>
              <a:rPr lang="en-GB" sz="2000" dirty="0" smtClean="0"/>
              <a:t>consulting his volunteers before each change </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The Hawthorne Experiments and Their Findings</a:t>
            </a:r>
            <a:endParaRPr lang="en-GB" sz="2400" dirty="0"/>
          </a:p>
        </p:txBody>
      </p:sp>
      <p:sp>
        <p:nvSpPr>
          <p:cNvPr id="3" name="Content Placeholder 2"/>
          <p:cNvSpPr>
            <a:spLocks noGrp="1"/>
          </p:cNvSpPr>
          <p:nvPr>
            <p:ph idx="1"/>
          </p:nvPr>
        </p:nvSpPr>
        <p:spPr/>
        <p:txBody>
          <a:bodyPr/>
          <a:lstStyle/>
          <a:p>
            <a:r>
              <a:rPr lang="en-GB" sz="2400" dirty="0" smtClean="0"/>
              <a:t>The conclusions :</a:t>
            </a:r>
          </a:p>
          <a:p>
            <a:pPr lvl="1"/>
            <a:r>
              <a:rPr lang="en-GB" sz="2000" dirty="0" smtClean="0"/>
              <a:t>Teamwork is social. Informal groupings at work influence the habits and attitudes of the worker.</a:t>
            </a:r>
          </a:p>
          <a:p>
            <a:pPr lvl="1"/>
            <a:endParaRPr lang="en-GB" sz="2000" dirty="0" smtClean="0"/>
          </a:p>
          <a:p>
            <a:pPr lvl="1"/>
            <a:r>
              <a:rPr lang="en-GB" sz="2000" dirty="0" smtClean="0"/>
              <a:t>Acknowledgment and recognition, security, and a sense of belonging contribute more to worker’s morale and productivity than the physical environment.</a:t>
            </a:r>
          </a:p>
          <a:p>
            <a:pPr lvl="1"/>
            <a:endParaRPr lang="en-GB" sz="2000" dirty="0" smtClean="0"/>
          </a:p>
          <a:p>
            <a:pPr lvl="1"/>
            <a:r>
              <a:rPr lang="en-GB" sz="2000" dirty="0" smtClean="0"/>
              <a:t>Collaboration must be planned and encouraged to take advantage of the power of team culture and teamwork.</a:t>
            </a:r>
          </a:p>
          <a:p>
            <a:pPr lvl="1"/>
            <a:endParaRPr lang="en-GB" sz="2000" dirty="0" smtClean="0"/>
          </a:p>
          <a:p>
            <a:pPr lvl="1"/>
            <a:r>
              <a:rPr lang="en-GB" sz="2000" dirty="0" smtClean="0"/>
              <a:t>When people realize that they are being observed, they modify how they act (often in terms of what they believe to be socially acceptable </a:t>
            </a:r>
            <a:r>
              <a:rPr lang="en-GB" sz="2000" dirty="0" err="1" smtClean="0"/>
              <a:t>behavior</a:t>
            </a:r>
            <a:r>
              <a:rPr lang="en-GB" sz="2000" dirty="0" smtClean="0"/>
              <a:t>)—the “Hawthorne effect.</a:t>
            </a:r>
          </a:p>
          <a:p>
            <a:pPr lvl="1"/>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Maslow’s Hierarchy of Needs</a:t>
            </a:r>
            <a:endParaRPr lang="en-GB" dirty="0"/>
          </a:p>
        </p:txBody>
      </p:sp>
      <p:sp>
        <p:nvSpPr>
          <p:cNvPr id="3" name="Content Placeholder 2"/>
          <p:cNvSpPr>
            <a:spLocks noGrp="1"/>
          </p:cNvSpPr>
          <p:nvPr>
            <p:ph idx="1"/>
          </p:nvPr>
        </p:nvSpPr>
        <p:spPr>
          <a:xfrm>
            <a:off x="457200" y="1262063"/>
            <a:ext cx="3829048" cy="5248275"/>
          </a:xfrm>
        </p:spPr>
        <p:txBody>
          <a:bodyPr/>
          <a:lstStyle/>
          <a:p>
            <a:r>
              <a:rPr lang="en-GB" sz="2000" dirty="0" smtClean="0"/>
              <a:t>five levels people need:</a:t>
            </a:r>
          </a:p>
          <a:p>
            <a:pPr marL="914400" lvl="1" indent="-514350">
              <a:buFont typeface="+mj-lt"/>
              <a:buAutoNum type="arabicPeriod"/>
            </a:pPr>
            <a:r>
              <a:rPr lang="en-GB" sz="2000" dirty="0" smtClean="0">
                <a:solidFill>
                  <a:srgbClr val="00B050"/>
                </a:solidFill>
              </a:rPr>
              <a:t>Physiological </a:t>
            </a:r>
            <a:r>
              <a:rPr lang="en-GB" sz="2000" dirty="0" smtClean="0"/>
              <a:t>(food, health, and clothing) </a:t>
            </a:r>
          </a:p>
          <a:p>
            <a:pPr marL="914400" lvl="1" indent="-514350">
              <a:buFont typeface="+mj-lt"/>
              <a:buAutoNum type="arabicPeriod"/>
            </a:pPr>
            <a:r>
              <a:rPr lang="en-GB" sz="2000" dirty="0" smtClean="0">
                <a:solidFill>
                  <a:srgbClr val="00B050"/>
                </a:solidFill>
              </a:rPr>
              <a:t>Safety </a:t>
            </a:r>
            <a:r>
              <a:rPr lang="en-GB" sz="2000" dirty="0" smtClean="0"/>
              <a:t>(personal safety and security)</a:t>
            </a:r>
          </a:p>
          <a:p>
            <a:pPr marL="914400" lvl="1" indent="-514350">
              <a:buFont typeface="+mj-lt"/>
              <a:buAutoNum type="arabicPeriod"/>
            </a:pPr>
            <a:r>
              <a:rPr lang="en-GB" sz="2000" dirty="0" smtClean="0">
                <a:solidFill>
                  <a:srgbClr val="00B050"/>
                </a:solidFill>
              </a:rPr>
              <a:t>Belongingness and love </a:t>
            </a:r>
            <a:r>
              <a:rPr lang="en-GB" sz="2000" dirty="0" smtClean="0"/>
              <a:t>(the need to belong to a group) </a:t>
            </a:r>
          </a:p>
          <a:p>
            <a:pPr marL="914400" lvl="1" indent="-514350">
              <a:buFont typeface="+mj-lt"/>
              <a:buAutoNum type="arabicPeriod"/>
            </a:pPr>
            <a:r>
              <a:rPr lang="en-GB" sz="2000" dirty="0" smtClean="0">
                <a:solidFill>
                  <a:srgbClr val="00B050"/>
                </a:solidFill>
              </a:rPr>
              <a:t>Esteem </a:t>
            </a:r>
            <a:r>
              <a:rPr lang="en-GB" sz="2000" dirty="0" smtClean="0"/>
              <a:t>(the need to be valued by oneself and others) </a:t>
            </a:r>
            <a:endParaRPr lang="en-GB" sz="2000" dirty="0" smtClean="0">
              <a:solidFill>
                <a:srgbClr val="00B050"/>
              </a:solidFill>
            </a:endParaRPr>
          </a:p>
          <a:p>
            <a:pPr marL="914400" lvl="1" indent="-514350">
              <a:buFont typeface="+mj-lt"/>
              <a:buAutoNum type="arabicPeriod"/>
            </a:pPr>
            <a:r>
              <a:rPr lang="en-GB" sz="2000" dirty="0" smtClean="0">
                <a:solidFill>
                  <a:srgbClr val="00B050"/>
                </a:solidFill>
              </a:rPr>
              <a:t>Self-actualization</a:t>
            </a:r>
            <a:r>
              <a:rPr lang="en-GB" sz="2000" dirty="0" smtClean="0"/>
              <a:t> (the need to be all that one can be)</a:t>
            </a:r>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16</a:t>
            </a:fld>
            <a:endParaRPr lang="en-GB"/>
          </a:p>
        </p:txBody>
      </p:sp>
      <p:pic>
        <p:nvPicPr>
          <p:cNvPr id="5" name="Maslow's Hierarchy of Needs.avi">
            <a:hlinkClick r:id="" action="ppaction://media"/>
          </p:cNvPr>
          <p:cNvPicPr>
            <a:picLocks noRot="1" noChangeAspect="1"/>
          </p:cNvPicPr>
          <p:nvPr>
            <a:videoFile r:link="rId1"/>
          </p:nvPr>
        </p:nvPicPr>
        <p:blipFill>
          <a:blip r:embed="rId3" cstate="print"/>
          <a:stretch>
            <a:fillRect/>
          </a:stretch>
        </p:blipFill>
        <p:spPr>
          <a:xfrm>
            <a:off x="4429124" y="1643050"/>
            <a:ext cx="4714876" cy="265211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Maslow’s Hierarchy of Needs</a:t>
            </a:r>
            <a:endParaRPr lang="en-GB" dirty="0"/>
          </a:p>
        </p:txBody>
      </p:sp>
      <p:sp>
        <p:nvSpPr>
          <p:cNvPr id="3" name="Content Placeholder 2"/>
          <p:cNvSpPr>
            <a:spLocks noGrp="1"/>
          </p:cNvSpPr>
          <p:nvPr>
            <p:ph idx="1"/>
          </p:nvPr>
        </p:nvSpPr>
        <p:spPr/>
        <p:txBody>
          <a:bodyPr/>
          <a:lstStyle/>
          <a:p>
            <a:r>
              <a:rPr lang="en-GB" dirty="0" smtClean="0"/>
              <a:t>Owen (2012) has adapted this model to the work environment so that the levels will read as follows: </a:t>
            </a:r>
          </a:p>
          <a:p>
            <a:pPr marL="914400" lvl="1" indent="-514350">
              <a:buFont typeface="+mj-lt"/>
              <a:buAutoNum type="arabicPeriod"/>
            </a:pPr>
            <a:r>
              <a:rPr lang="en-GB" sz="2400" dirty="0" smtClean="0"/>
              <a:t>Physiological (pay and conditions) </a:t>
            </a:r>
          </a:p>
          <a:p>
            <a:pPr marL="914400" lvl="1" indent="-514350">
              <a:buFont typeface="+mj-lt"/>
              <a:buAutoNum type="arabicPeriod"/>
            </a:pPr>
            <a:r>
              <a:rPr lang="en-GB" sz="2400" dirty="0" smtClean="0"/>
              <a:t>Safety (job security)</a:t>
            </a:r>
          </a:p>
          <a:p>
            <a:pPr marL="914400" lvl="1" indent="-514350">
              <a:buFont typeface="+mj-lt"/>
              <a:buAutoNum type="arabicPeriod"/>
            </a:pPr>
            <a:r>
              <a:rPr lang="en-GB" sz="2400" dirty="0" smtClean="0"/>
              <a:t>Belongingness and love (the need to belong to a group and to leave a legacy)</a:t>
            </a:r>
          </a:p>
          <a:p>
            <a:pPr marL="914400" lvl="1" indent="-514350">
              <a:buFont typeface="+mj-lt"/>
              <a:buAutoNum type="arabicPeriod"/>
            </a:pPr>
            <a:r>
              <a:rPr lang="en-GB" sz="2400" dirty="0" smtClean="0"/>
              <a:t>Esteem (recognition and acknowledgment) </a:t>
            </a:r>
          </a:p>
          <a:p>
            <a:pPr marL="914400" lvl="1" indent="-514350">
              <a:buFont typeface="+mj-lt"/>
              <a:buAutoNum type="arabicPeriod"/>
            </a:pPr>
            <a:r>
              <a:rPr lang="en-GB" sz="2400" dirty="0" smtClean="0"/>
              <a:t>Self-actualization (reaching one’s full potential)</a:t>
            </a:r>
            <a:br>
              <a:rPr lang="en-GB" sz="2400" dirty="0" smtClean="0"/>
            </a:br>
            <a:r>
              <a:rPr lang="en-GB" sz="2400" dirty="0" smtClean="0"/>
              <a:t>This can be achieved through seeking and succeeding at intellectual challenges </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Maslow’s Hierarchy of Needs</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18</a:t>
            </a:fld>
            <a:endParaRPr lang="en-GB" dirty="0"/>
          </a:p>
        </p:txBody>
      </p:sp>
      <p:pic>
        <p:nvPicPr>
          <p:cNvPr id="4098" name="Picture 2"/>
          <p:cNvPicPr>
            <a:picLocks noGrp="1" noChangeAspect="1" noChangeArrowheads="1"/>
          </p:cNvPicPr>
          <p:nvPr>
            <p:ph idx="1"/>
          </p:nvPr>
        </p:nvPicPr>
        <p:blipFill>
          <a:blip r:embed="rId2" cstate="print"/>
          <a:srcRect t="79788" r="29336"/>
          <a:stretch>
            <a:fillRect/>
          </a:stretch>
        </p:blipFill>
        <p:spPr bwMode="auto">
          <a:xfrm>
            <a:off x="611560" y="5373216"/>
            <a:ext cx="5832648" cy="864096"/>
          </a:xfrm>
          <a:prstGeom prst="rect">
            <a:avLst/>
          </a:prstGeom>
          <a:noFill/>
          <a:ln w="9525">
            <a:noFill/>
            <a:miter lim="800000"/>
            <a:headEnd/>
            <a:tailEnd/>
          </a:ln>
        </p:spPr>
      </p:pic>
      <p:sp>
        <p:nvSpPr>
          <p:cNvPr id="7" name="Rectangle 6"/>
          <p:cNvSpPr/>
          <p:nvPr/>
        </p:nvSpPr>
        <p:spPr>
          <a:xfrm>
            <a:off x="2195736" y="1196752"/>
            <a:ext cx="4572000" cy="307777"/>
          </a:xfrm>
          <a:prstGeom prst="rect">
            <a:avLst/>
          </a:prstGeom>
        </p:spPr>
        <p:txBody>
          <a:bodyPr>
            <a:spAutoFit/>
          </a:bodyPr>
          <a:lstStyle/>
          <a:p>
            <a:pPr algn="ctr"/>
            <a:r>
              <a:rPr lang="en-GB" sz="1400" b="1" dirty="0" smtClean="0"/>
              <a:t>Maslow’s hierarchy and </a:t>
            </a:r>
            <a:r>
              <a:rPr lang="en-GB" sz="1400" b="1" dirty="0" err="1" smtClean="0"/>
              <a:t>Owen’s</a:t>
            </a:r>
            <a:r>
              <a:rPr lang="en-GB" sz="1400" b="1" dirty="0" smtClean="0"/>
              <a:t> (2012) </a:t>
            </a:r>
            <a:endParaRPr lang="en-GB" sz="1400" b="1" dirty="0"/>
          </a:p>
        </p:txBody>
      </p:sp>
      <p:pic>
        <p:nvPicPr>
          <p:cNvPr id="8" name="Picture 2"/>
          <p:cNvPicPr>
            <a:picLocks noChangeAspect="1" noChangeArrowheads="1"/>
          </p:cNvPicPr>
          <p:nvPr/>
        </p:nvPicPr>
        <p:blipFill>
          <a:blip r:embed="rId2" cstate="print"/>
          <a:srcRect l="70664" t="67998"/>
          <a:stretch>
            <a:fillRect/>
          </a:stretch>
        </p:blipFill>
        <p:spPr bwMode="auto">
          <a:xfrm>
            <a:off x="6444208" y="4869160"/>
            <a:ext cx="2421378" cy="1368152"/>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l="25300" t="61260" r="31953" b="20212"/>
          <a:stretch>
            <a:fillRect/>
          </a:stretch>
        </p:blipFill>
        <p:spPr bwMode="auto">
          <a:xfrm>
            <a:off x="2699792" y="4581128"/>
            <a:ext cx="3528392" cy="792088"/>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t="41048" r="74700" b="21896"/>
          <a:stretch>
            <a:fillRect/>
          </a:stretch>
        </p:blipFill>
        <p:spPr bwMode="auto">
          <a:xfrm>
            <a:off x="611560" y="3717032"/>
            <a:ext cx="2088232" cy="1584176"/>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l="26172" t="42732" r="35443" b="38740"/>
          <a:stretch>
            <a:fillRect/>
          </a:stretch>
        </p:blipFill>
        <p:spPr bwMode="auto">
          <a:xfrm>
            <a:off x="2771800" y="3789040"/>
            <a:ext cx="3168352" cy="792088"/>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l="64557" t="32627" b="42108"/>
          <a:stretch>
            <a:fillRect/>
          </a:stretch>
        </p:blipFill>
        <p:spPr bwMode="auto">
          <a:xfrm>
            <a:off x="5940152" y="3356992"/>
            <a:ext cx="2925434" cy="1080120"/>
          </a:xfrm>
          <a:prstGeom prst="rect">
            <a:avLst/>
          </a:prstGeom>
          <a:noFill/>
          <a:ln w="9525">
            <a:noFill/>
            <a:miter lim="800000"/>
            <a:headEnd/>
            <a:tailEnd/>
          </a:ln>
          <a:effectLst/>
        </p:spPr>
      </p:pic>
      <p:pic>
        <p:nvPicPr>
          <p:cNvPr id="13" name="Picture 2"/>
          <p:cNvPicPr>
            <a:picLocks noChangeAspect="1" noChangeArrowheads="1"/>
          </p:cNvPicPr>
          <p:nvPr/>
        </p:nvPicPr>
        <p:blipFill>
          <a:blip r:embed="rId2" cstate="print"/>
          <a:srcRect l="31406" t="24205" r="38932" b="57267"/>
          <a:stretch>
            <a:fillRect/>
          </a:stretch>
        </p:blipFill>
        <p:spPr bwMode="auto">
          <a:xfrm>
            <a:off x="3203848" y="2996952"/>
            <a:ext cx="2448272" cy="792088"/>
          </a:xfrm>
          <a:prstGeom prst="rect">
            <a:avLst/>
          </a:prstGeom>
          <a:noFill/>
          <a:ln w="9525">
            <a:noFill/>
            <a:miter lim="800000"/>
            <a:headEnd/>
            <a:tailEnd/>
          </a:ln>
          <a:effectLst/>
        </p:spPr>
      </p:pic>
      <p:pic>
        <p:nvPicPr>
          <p:cNvPr id="14" name="Picture 2"/>
          <p:cNvPicPr>
            <a:picLocks noChangeAspect="1" noChangeArrowheads="1"/>
          </p:cNvPicPr>
          <p:nvPr/>
        </p:nvPicPr>
        <p:blipFill>
          <a:blip r:embed="rId2" cstate="print"/>
          <a:srcRect r="68594" b="58952"/>
          <a:stretch>
            <a:fillRect/>
          </a:stretch>
        </p:blipFill>
        <p:spPr bwMode="auto">
          <a:xfrm>
            <a:off x="611560" y="1962150"/>
            <a:ext cx="2592288" cy="1754882"/>
          </a:xfrm>
          <a:prstGeom prst="rect">
            <a:avLst/>
          </a:prstGeom>
          <a:noFill/>
          <a:ln w="9525">
            <a:noFill/>
            <a:miter lim="800000"/>
            <a:headEnd/>
            <a:tailEnd/>
          </a:ln>
          <a:effectLst/>
        </p:spPr>
      </p:pic>
      <p:pic>
        <p:nvPicPr>
          <p:cNvPr id="15" name="Picture 2"/>
          <p:cNvPicPr>
            <a:picLocks noChangeAspect="1" noChangeArrowheads="1"/>
          </p:cNvPicPr>
          <p:nvPr/>
        </p:nvPicPr>
        <p:blipFill>
          <a:blip r:embed="rId2" cstate="print"/>
          <a:srcRect l="33151" r="42422" b="75795"/>
          <a:stretch>
            <a:fillRect/>
          </a:stretch>
        </p:blipFill>
        <p:spPr bwMode="auto">
          <a:xfrm>
            <a:off x="3347864" y="1962150"/>
            <a:ext cx="2016224" cy="1034802"/>
          </a:xfrm>
          <a:prstGeom prst="rect">
            <a:avLst/>
          </a:prstGeom>
          <a:noFill/>
          <a:ln w="9525">
            <a:noFill/>
            <a:miter lim="800000"/>
            <a:headEnd/>
            <a:tailEnd/>
          </a:ln>
          <a:effectLst/>
        </p:spPr>
      </p:pic>
      <p:pic>
        <p:nvPicPr>
          <p:cNvPr id="16" name="Picture 2"/>
          <p:cNvPicPr>
            <a:picLocks noChangeAspect="1" noChangeArrowheads="1"/>
          </p:cNvPicPr>
          <p:nvPr/>
        </p:nvPicPr>
        <p:blipFill>
          <a:blip r:embed="rId2" cstate="print"/>
          <a:srcRect l="57578" b="77479"/>
          <a:stretch>
            <a:fillRect/>
          </a:stretch>
        </p:blipFill>
        <p:spPr bwMode="auto">
          <a:xfrm>
            <a:off x="5364088" y="1962150"/>
            <a:ext cx="3501498" cy="9627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righ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dissolve">
                                      <p:cBhvr>
                                        <p:cTn id="43" dur="500"/>
                                        <p:tgtEl>
                                          <p:spTgt spid="15"/>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Herzberg’s Hygiene Theory</a:t>
            </a:r>
            <a:endParaRPr lang="en-GB" dirty="0"/>
          </a:p>
        </p:txBody>
      </p:sp>
      <p:sp>
        <p:nvSpPr>
          <p:cNvPr id="3" name="Content Placeholder 2"/>
          <p:cNvSpPr>
            <a:spLocks noGrp="1"/>
          </p:cNvSpPr>
          <p:nvPr>
            <p:ph idx="1"/>
          </p:nvPr>
        </p:nvSpPr>
        <p:spPr>
          <a:xfrm>
            <a:off x="457200" y="1262063"/>
            <a:ext cx="4329114" cy="5248275"/>
          </a:xfrm>
        </p:spPr>
        <p:txBody>
          <a:bodyPr/>
          <a:lstStyle/>
          <a:p>
            <a:r>
              <a:rPr lang="en-GB" dirty="0" smtClean="0"/>
              <a:t>theory of motivation </a:t>
            </a:r>
          </a:p>
          <a:p>
            <a:endParaRPr lang="en-GB" dirty="0" smtClean="0"/>
          </a:p>
          <a:p>
            <a:pPr marL="857250" lvl="1" indent="-457200">
              <a:buFont typeface="+mj-lt"/>
              <a:buAutoNum type="arabicPeriod"/>
            </a:pPr>
            <a:r>
              <a:rPr lang="en-GB" sz="2000" dirty="0" smtClean="0"/>
              <a:t>Intrinsic factors or “motivating factors,” such as interesting or challenging work and the opportunity to develop new skills and experiences.</a:t>
            </a:r>
          </a:p>
          <a:p>
            <a:pPr marL="857250" lvl="1" indent="-457200">
              <a:buFont typeface="+mj-lt"/>
              <a:buAutoNum type="arabicPeriod"/>
            </a:pPr>
            <a:endParaRPr lang="en-GB" sz="2000" dirty="0" smtClean="0"/>
          </a:p>
          <a:p>
            <a:pPr marL="857250" lvl="1" indent="-457200">
              <a:buFont typeface="+mj-lt"/>
              <a:buAutoNum type="arabicPeriod"/>
            </a:pPr>
            <a:r>
              <a:rPr lang="en-GB" sz="2000" dirty="0" smtClean="0"/>
              <a:t>Extrinsic factors or “hygiene factors,” such as pay and conditions or comfortable work environment.</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19</a:t>
            </a:fld>
            <a:endParaRPr lang="en-GB"/>
          </a:p>
        </p:txBody>
      </p:sp>
      <p:pic>
        <p:nvPicPr>
          <p:cNvPr id="5" name="Herzberg`s Theory of Hygeine Factors.avi">
            <a:hlinkClick r:id="" action="ppaction://media"/>
          </p:cNvPr>
          <p:cNvPicPr>
            <a:picLocks noRot="1" noChangeAspect="1"/>
          </p:cNvPicPr>
          <p:nvPr>
            <a:videoFile r:link="rId1"/>
          </p:nvPr>
        </p:nvPicPr>
        <p:blipFill>
          <a:blip r:embed="rId3" cstate="print"/>
          <a:stretch>
            <a:fillRect/>
          </a:stretch>
        </p:blipFill>
        <p:spPr>
          <a:xfrm>
            <a:off x="4952970" y="2214554"/>
            <a:ext cx="4191030" cy="235745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 TEAM?</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a:t>
            </a:fld>
            <a:endParaRPr lang="en-GB"/>
          </a:p>
        </p:txBody>
      </p:sp>
      <p:pic>
        <p:nvPicPr>
          <p:cNvPr id="6" name="Content Placeholder 5" descr="teamwork.jpg"/>
          <p:cNvPicPr>
            <a:picLocks noGrp="1" noChangeAspect="1"/>
          </p:cNvPicPr>
          <p:nvPr>
            <p:ph idx="1"/>
          </p:nvPr>
        </p:nvPicPr>
        <p:blipFill>
          <a:blip r:embed="rId2" cstate="print"/>
          <a:stretch>
            <a:fillRect/>
          </a:stretch>
        </p:blipFill>
        <p:spPr>
          <a:xfrm>
            <a:off x="1285852" y="1357297"/>
            <a:ext cx="6858048" cy="4543457"/>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Herzberg’s Hygiene Theory</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20</a:t>
            </a:fld>
            <a:endParaRPr lang="en-GB"/>
          </a:p>
        </p:txBody>
      </p:sp>
      <p:pic>
        <p:nvPicPr>
          <p:cNvPr id="6" name="Content Placeholder 5" descr="Motivator-Hygiene.png"/>
          <p:cNvPicPr>
            <a:picLocks noGrp="1" noChangeAspect="1"/>
          </p:cNvPicPr>
          <p:nvPr>
            <p:ph idx="1"/>
          </p:nvPr>
        </p:nvPicPr>
        <p:blipFill>
          <a:blip r:embed="rId2" cstate="print"/>
          <a:stretch>
            <a:fillRect/>
          </a:stretch>
        </p:blipFill>
        <p:spPr>
          <a:xfrm>
            <a:off x="1001745" y="1262063"/>
            <a:ext cx="7140510" cy="524827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Herzberg’s Hygiene Theory</a:t>
            </a:r>
            <a:endParaRPr lang="en-GB" dirty="0"/>
          </a:p>
        </p:txBody>
      </p:sp>
      <p:sp>
        <p:nvSpPr>
          <p:cNvPr id="3" name="Content Placeholder 2"/>
          <p:cNvSpPr>
            <a:spLocks noGrp="1"/>
          </p:cNvSpPr>
          <p:nvPr>
            <p:ph idx="1"/>
          </p:nvPr>
        </p:nvSpPr>
        <p:spPr/>
        <p:txBody>
          <a:bodyPr/>
          <a:lstStyle/>
          <a:p>
            <a:r>
              <a:rPr lang="en-GB" dirty="0" smtClean="0"/>
              <a:t>Herzberg hygiene Theory</a:t>
            </a:r>
          </a:p>
          <a:p>
            <a:endParaRPr lang="en-GB" dirty="0" smtClean="0"/>
          </a:p>
        </p:txBody>
      </p:sp>
      <p:sp>
        <p:nvSpPr>
          <p:cNvPr id="4" name="Slide Number Placeholder 3"/>
          <p:cNvSpPr>
            <a:spLocks noGrp="1"/>
          </p:cNvSpPr>
          <p:nvPr>
            <p:ph type="sldNum" sz="quarter" idx="12"/>
          </p:nvPr>
        </p:nvSpPr>
        <p:spPr/>
        <p:txBody>
          <a:bodyPr/>
          <a:lstStyle/>
          <a:p>
            <a:fld id="{D9E6BA13-BAEC-424D-9C71-7FDFE3128BB8}" type="slidenum">
              <a:rPr lang="en-GB" smtClean="0"/>
              <a:pPr/>
              <a:t>21</a:t>
            </a:fld>
            <a:endParaRPr lang="en-GB"/>
          </a:p>
        </p:txBody>
      </p:sp>
      <p:pic>
        <p:nvPicPr>
          <p:cNvPr id="5122" name="Picture 2"/>
          <p:cNvPicPr>
            <a:picLocks noChangeAspect="1" noChangeArrowheads="1"/>
          </p:cNvPicPr>
          <p:nvPr/>
        </p:nvPicPr>
        <p:blipFill>
          <a:blip r:embed="rId2" cstate="print"/>
          <a:srcRect b="90589"/>
          <a:stretch>
            <a:fillRect/>
          </a:stretch>
        </p:blipFill>
        <p:spPr bwMode="auto">
          <a:xfrm>
            <a:off x="1115616" y="1916832"/>
            <a:ext cx="7000875" cy="432048"/>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l="43199" t="9411" b="65494"/>
          <a:stretch>
            <a:fillRect/>
          </a:stretch>
        </p:blipFill>
        <p:spPr bwMode="auto">
          <a:xfrm>
            <a:off x="4139952" y="2348880"/>
            <a:ext cx="3976539" cy="1152128"/>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r="82515" b="67063"/>
          <a:stretch>
            <a:fillRect/>
          </a:stretch>
        </p:blipFill>
        <p:spPr bwMode="auto">
          <a:xfrm>
            <a:off x="1115616" y="1916832"/>
            <a:ext cx="1224136" cy="1512168"/>
          </a:xfrm>
          <a:prstGeom prst="rect">
            <a:avLst/>
          </a:prstGeom>
          <a:noFill/>
          <a:ln w="9525">
            <a:noFill/>
            <a:miter lim="800000"/>
            <a:headEnd/>
            <a:tailEnd/>
          </a:ln>
        </p:spPr>
      </p:pic>
      <p:pic>
        <p:nvPicPr>
          <p:cNvPr id="8" name="Picture 2"/>
          <p:cNvPicPr>
            <a:picLocks noChangeAspect="1" noChangeArrowheads="1"/>
          </p:cNvPicPr>
          <p:nvPr/>
        </p:nvPicPr>
        <p:blipFill>
          <a:blip r:embed="rId2" cstate="print"/>
          <a:srcRect t="34506" r="40344" b="16872"/>
          <a:stretch>
            <a:fillRect/>
          </a:stretch>
        </p:blipFill>
        <p:spPr bwMode="auto">
          <a:xfrm>
            <a:off x="1115616" y="3501008"/>
            <a:ext cx="4176464" cy="2232248"/>
          </a:xfrm>
          <a:prstGeom prst="rect">
            <a:avLst/>
          </a:prstGeom>
          <a:noFill/>
          <a:ln w="9525">
            <a:noFill/>
            <a:miter lim="800000"/>
            <a:headEnd/>
            <a:tailEnd/>
          </a:ln>
        </p:spPr>
      </p:pic>
      <p:pic>
        <p:nvPicPr>
          <p:cNvPr id="9" name="Picture 2"/>
          <p:cNvPicPr>
            <a:picLocks noChangeAspect="1" noChangeArrowheads="1"/>
          </p:cNvPicPr>
          <p:nvPr/>
        </p:nvPicPr>
        <p:blipFill>
          <a:blip r:embed="rId2" cstate="print"/>
          <a:srcRect l="76113" t="31369" b="16872"/>
          <a:stretch>
            <a:fillRect/>
          </a:stretch>
        </p:blipFill>
        <p:spPr bwMode="auto">
          <a:xfrm>
            <a:off x="6444208" y="3356992"/>
            <a:ext cx="1672283" cy="2376264"/>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t="83127" b="4325"/>
          <a:stretch>
            <a:fillRect/>
          </a:stretch>
        </p:blipFill>
        <p:spPr bwMode="auto">
          <a:xfrm>
            <a:off x="1115616" y="5733256"/>
            <a:ext cx="7000875" cy="5760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edg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McGregor’s Theory X and Theory Y</a:t>
            </a:r>
            <a:endParaRPr lang="en-GB" sz="2400" dirty="0"/>
          </a:p>
        </p:txBody>
      </p:sp>
      <p:sp>
        <p:nvSpPr>
          <p:cNvPr id="3" name="Content Placeholder 2"/>
          <p:cNvSpPr>
            <a:spLocks noGrp="1"/>
          </p:cNvSpPr>
          <p:nvPr>
            <p:ph idx="1"/>
          </p:nvPr>
        </p:nvSpPr>
        <p:spPr/>
        <p:txBody>
          <a:bodyPr/>
          <a:lstStyle/>
          <a:p>
            <a:r>
              <a:rPr lang="en-GB" sz="2000" dirty="0" smtClean="0"/>
              <a:t>Theory X managers </a:t>
            </a:r>
          </a:p>
          <a:p>
            <a:endParaRPr lang="en-GB" sz="2000" dirty="0" smtClean="0"/>
          </a:p>
          <a:p>
            <a:pPr lvl="1"/>
            <a:r>
              <a:rPr lang="en-GB" sz="1800" dirty="0" smtClean="0"/>
              <a:t>People will only work if they are controlled and threatened.</a:t>
            </a:r>
          </a:p>
          <a:p>
            <a:pPr lvl="1"/>
            <a:r>
              <a:rPr lang="en-GB" sz="1800" dirty="0" smtClean="0"/>
              <a:t>The worker will not readily assume responsibility.</a:t>
            </a:r>
          </a:p>
          <a:p>
            <a:pPr lvl="1"/>
            <a:r>
              <a:rPr lang="en-GB" sz="1800" dirty="0" smtClean="0"/>
              <a:t>Workers have little ambition and must be closely supervised at all times</a:t>
            </a:r>
          </a:p>
          <a:p>
            <a:endParaRPr lang="en-GB" dirty="0" smtClean="0"/>
          </a:p>
          <a:p>
            <a:r>
              <a:rPr lang="en-GB" sz="2000" dirty="0" smtClean="0"/>
              <a:t>Theory Y managers </a:t>
            </a:r>
          </a:p>
          <a:p>
            <a:pPr lvl="1"/>
            <a:r>
              <a:rPr lang="en-GB" sz="1800" dirty="0" smtClean="0"/>
              <a:t>Physical and mental work can be as stimulating as play or rest.</a:t>
            </a:r>
          </a:p>
          <a:p>
            <a:pPr lvl="1"/>
            <a:r>
              <a:rPr lang="en-GB" sz="1800" dirty="0" smtClean="0"/>
              <a:t>Command and control are not the only way to manage the output of workers.</a:t>
            </a:r>
          </a:p>
          <a:p>
            <a:pPr lvl="1"/>
            <a:r>
              <a:rPr lang="en-GB" sz="1800" dirty="0" smtClean="0"/>
              <a:t>Organizational aims and objectives can result in worker self-direction through the design of satisfying activities.</a:t>
            </a:r>
          </a:p>
          <a:p>
            <a:pPr lvl="1"/>
            <a:r>
              <a:rPr lang="en-GB" sz="1800" dirty="0" smtClean="0"/>
              <a:t>With the proper leadership, a worker can learn not only how to take responsibility but also seek responsibility.</a:t>
            </a:r>
          </a:p>
          <a:p>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McGregor’s Theory X and Theory Y</a:t>
            </a:r>
            <a:endParaRPr lang="en-GB" sz="2400" dirty="0"/>
          </a:p>
        </p:txBody>
      </p:sp>
      <p:sp>
        <p:nvSpPr>
          <p:cNvPr id="3" name="Content Placeholder 2"/>
          <p:cNvSpPr>
            <a:spLocks noGrp="1"/>
          </p:cNvSpPr>
          <p:nvPr>
            <p:ph idx="1"/>
          </p:nvPr>
        </p:nvSpPr>
        <p:spPr/>
        <p:txBody>
          <a:bodyPr/>
          <a:lstStyle/>
          <a:p>
            <a:r>
              <a:rPr lang="en-GB" sz="1800" dirty="0" smtClean="0"/>
              <a:t>That managers “do things right” and focus on efficiency </a:t>
            </a:r>
          </a:p>
          <a:p>
            <a:r>
              <a:rPr lang="en-GB" sz="1800" dirty="0" smtClean="0"/>
              <a:t>Leaders “do the right things” and focus on effectiveness .</a:t>
            </a:r>
          </a:p>
          <a:p>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23</a:t>
            </a:fld>
            <a:endParaRPr lang="en-GB"/>
          </a:p>
        </p:txBody>
      </p:sp>
      <p:pic>
        <p:nvPicPr>
          <p:cNvPr id="6146" name="Picture 2"/>
          <p:cNvPicPr>
            <a:picLocks noChangeAspect="1" noChangeArrowheads="1"/>
          </p:cNvPicPr>
          <p:nvPr/>
        </p:nvPicPr>
        <p:blipFill>
          <a:blip r:embed="rId2" cstate="print"/>
          <a:srcRect/>
          <a:stretch>
            <a:fillRect/>
          </a:stretch>
        </p:blipFill>
        <p:spPr bwMode="auto">
          <a:xfrm>
            <a:off x="914400" y="2132856"/>
            <a:ext cx="7315200" cy="3781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THEORIES OF LEADERSHIP</a:t>
            </a:r>
            <a:endParaRPr lang="en-GB" dirty="0"/>
          </a:p>
        </p:txBody>
      </p:sp>
      <p:sp>
        <p:nvSpPr>
          <p:cNvPr id="3" name="Content Placeholder 2"/>
          <p:cNvSpPr>
            <a:spLocks noGrp="1"/>
          </p:cNvSpPr>
          <p:nvPr>
            <p:ph idx="1"/>
          </p:nvPr>
        </p:nvSpPr>
        <p:spPr/>
        <p:txBody>
          <a:bodyPr/>
          <a:lstStyle/>
          <a:p>
            <a:r>
              <a:rPr lang="en-GB" dirty="0" smtClean="0"/>
              <a:t>Are good leaders born or made? </a:t>
            </a:r>
          </a:p>
          <a:p>
            <a:r>
              <a:rPr lang="en-GB" dirty="0" smtClean="0"/>
              <a:t>Leadership theories</a:t>
            </a:r>
          </a:p>
          <a:p>
            <a:pPr lvl="1"/>
            <a:r>
              <a:rPr lang="en-GB" sz="2000" dirty="0" err="1" smtClean="0"/>
              <a:t>Goleman’s</a:t>
            </a:r>
            <a:r>
              <a:rPr lang="en-GB" sz="2000" dirty="0" smtClean="0"/>
              <a:t> (2000) six leadership styles</a:t>
            </a:r>
          </a:p>
          <a:p>
            <a:pPr lvl="1"/>
            <a:r>
              <a:rPr lang="en-GB" sz="2000" dirty="0" smtClean="0"/>
              <a:t>Trait theory</a:t>
            </a:r>
          </a:p>
          <a:p>
            <a:pPr lvl="1"/>
            <a:r>
              <a:rPr lang="en-GB" sz="2000" dirty="0" smtClean="0"/>
              <a:t>Transactional leadership</a:t>
            </a:r>
          </a:p>
          <a:p>
            <a:pPr lvl="1"/>
            <a:r>
              <a:rPr lang="en-GB" sz="2000" dirty="0" smtClean="0"/>
              <a:t>Charismatic leadership</a:t>
            </a:r>
          </a:p>
          <a:p>
            <a:pPr lvl="1"/>
            <a:r>
              <a:rPr lang="en-GB" sz="2000" dirty="0" smtClean="0"/>
              <a:t>Situational leadership</a:t>
            </a:r>
          </a:p>
          <a:p>
            <a:pPr lvl="1"/>
            <a:r>
              <a:rPr lang="en-GB" sz="2000" dirty="0" smtClean="0"/>
              <a:t>Transformational leadership</a:t>
            </a:r>
          </a:p>
          <a:p>
            <a:pPr lvl="1"/>
            <a:r>
              <a:rPr lang="en-GB" sz="2000" dirty="0" smtClean="0"/>
              <a:t>Authentic leadership</a:t>
            </a:r>
          </a:p>
          <a:p>
            <a:pPr lvl="1"/>
            <a:r>
              <a:rPr lang="en-GB" sz="2000" dirty="0" smtClean="0"/>
              <a:t>Vroom’s theory of expectancy</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24</a:t>
            </a:fld>
            <a:endParaRPr lang="en-GB"/>
          </a:p>
        </p:txBody>
      </p:sp>
      <p:pic>
        <p:nvPicPr>
          <p:cNvPr id="5" name="Ten Leadership Theories in Five Minutes.avi">
            <a:hlinkClick r:id="" action="ppaction://media"/>
          </p:cNvPr>
          <p:cNvPicPr>
            <a:picLocks noRot="1" noChangeAspect="1"/>
          </p:cNvPicPr>
          <p:nvPr>
            <a:videoFile r:link="rId1"/>
          </p:nvPr>
        </p:nvPicPr>
        <p:blipFill>
          <a:blip r:embed="rId4" cstate="print"/>
          <a:stretch>
            <a:fillRect/>
          </a:stretch>
        </p:blipFill>
        <p:spPr>
          <a:xfrm>
            <a:off x="6357950" y="2428868"/>
            <a:ext cx="2031993" cy="1142996"/>
          </a:xfrm>
          <a:prstGeom prst="rect">
            <a:avLst/>
          </a:prstGeom>
        </p:spPr>
      </p:pic>
      <p:pic>
        <p:nvPicPr>
          <p:cNvPr id="6" name="Learn how to manage people and be a better leader.avi">
            <a:hlinkClick r:id="" action="ppaction://media"/>
          </p:cNvPr>
          <p:cNvPicPr>
            <a:picLocks noRot="1" noChangeAspect="1"/>
          </p:cNvPicPr>
          <p:nvPr>
            <a:videoFile r:link="rId2"/>
          </p:nvPr>
        </p:nvPicPr>
        <p:blipFill>
          <a:blip r:embed="rId5" cstate="print"/>
          <a:stretch>
            <a:fillRect/>
          </a:stretch>
        </p:blipFill>
        <p:spPr>
          <a:xfrm>
            <a:off x="6000760" y="4214818"/>
            <a:ext cx="2833686" cy="1593948"/>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fullScrn="1">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Maslow, Herzberg and </a:t>
            </a:r>
            <a:r>
              <a:rPr lang="en-US" dirty="0" smtClean="0"/>
              <a:t>Taylor</a:t>
            </a: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25</a:t>
            </a:fld>
            <a:endParaRPr lang="en-GB"/>
          </a:p>
        </p:txBody>
      </p:sp>
      <p:pic>
        <p:nvPicPr>
          <p:cNvPr id="6" name="Motivational Theories - Maslow, Herzberg &amp; Taylor.avi">
            <a:hlinkClick r:id="" action="ppaction://media"/>
          </p:cNvPr>
          <p:cNvPicPr>
            <a:picLocks noRot="1" noChangeAspect="1"/>
          </p:cNvPicPr>
          <p:nvPr>
            <a:videoFile r:link="rId1"/>
          </p:nvPr>
        </p:nvPicPr>
        <p:blipFill>
          <a:blip r:embed="rId3" cstate="print"/>
          <a:stretch>
            <a:fillRect/>
          </a:stretch>
        </p:blipFill>
        <p:spPr>
          <a:xfrm>
            <a:off x="1571604" y="2000240"/>
            <a:ext cx="6096000" cy="3429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err="1" smtClean="0"/>
              <a:t>Goleman’s</a:t>
            </a:r>
            <a:r>
              <a:rPr lang="en-GB" sz="2400" b="1" dirty="0" smtClean="0"/>
              <a:t> Leadership Styles (2000)</a:t>
            </a:r>
            <a:endParaRPr lang="en-GB" sz="2400" dirty="0"/>
          </a:p>
        </p:txBody>
      </p:sp>
      <p:sp>
        <p:nvSpPr>
          <p:cNvPr id="3" name="Content Placeholder 2"/>
          <p:cNvSpPr>
            <a:spLocks noGrp="1"/>
          </p:cNvSpPr>
          <p:nvPr>
            <p:ph idx="1"/>
          </p:nvPr>
        </p:nvSpPr>
        <p:spPr/>
        <p:txBody>
          <a:bodyPr/>
          <a:lstStyle/>
          <a:p>
            <a:r>
              <a:rPr lang="en-GB" dirty="0" smtClean="0"/>
              <a:t>Six categories of leadership</a:t>
            </a:r>
          </a:p>
          <a:p>
            <a:pPr marL="857250" lvl="1" indent="-457200">
              <a:buFont typeface="+mj-lt"/>
              <a:buAutoNum type="arabicPeriod"/>
            </a:pPr>
            <a:r>
              <a:rPr lang="en-GB" sz="2000" b="1" i="1" dirty="0" smtClean="0">
                <a:solidFill>
                  <a:srgbClr val="00B050"/>
                </a:solidFill>
              </a:rPr>
              <a:t>Flexibility</a:t>
            </a:r>
            <a:r>
              <a:rPr lang="en-GB" sz="2000" b="1" i="1" dirty="0" smtClean="0"/>
              <a:t>:</a:t>
            </a:r>
            <a:r>
              <a:rPr lang="en-GB" sz="2000" i="1" dirty="0" smtClean="0"/>
              <a:t> </a:t>
            </a:r>
            <a:r>
              <a:rPr lang="en-GB" sz="2000" dirty="0" smtClean="0"/>
              <a:t>Employees feel free to innovate, unencumbered by red tape. They are stimulated to come up with better ways to do their jobs.</a:t>
            </a:r>
          </a:p>
          <a:p>
            <a:pPr marL="857250" lvl="1" indent="-457200">
              <a:buFont typeface="+mj-lt"/>
              <a:buAutoNum type="arabicPeriod"/>
            </a:pPr>
            <a:r>
              <a:rPr lang="en-GB" sz="2000" b="1" i="1" dirty="0" smtClean="0">
                <a:solidFill>
                  <a:srgbClr val="00B050"/>
                </a:solidFill>
              </a:rPr>
              <a:t>Responsibility</a:t>
            </a:r>
            <a:r>
              <a:rPr lang="en-GB" sz="2000" i="1" dirty="0" smtClean="0"/>
              <a:t>: </a:t>
            </a:r>
            <a:r>
              <a:rPr lang="en-GB" sz="2000" dirty="0" smtClean="0"/>
              <a:t>This is a sense of responsibility toward the organization. Employees are encouraged to take calculated risks.</a:t>
            </a:r>
          </a:p>
          <a:p>
            <a:pPr marL="857250" lvl="1" indent="-457200">
              <a:buFont typeface="+mj-lt"/>
              <a:buAutoNum type="arabicPeriod"/>
            </a:pPr>
            <a:r>
              <a:rPr lang="en-GB" sz="2000" b="1" i="1" dirty="0" smtClean="0">
                <a:solidFill>
                  <a:srgbClr val="00B050"/>
                </a:solidFill>
              </a:rPr>
              <a:t>Standards</a:t>
            </a:r>
            <a:r>
              <a:rPr lang="en-GB" sz="2000" i="1" dirty="0" smtClean="0"/>
              <a:t>: </a:t>
            </a:r>
            <a:r>
              <a:rPr lang="en-GB" sz="2000" dirty="0" smtClean="0"/>
              <a:t>The quality level (a high level) that managers and employees set is guided by standards.</a:t>
            </a:r>
          </a:p>
          <a:p>
            <a:pPr marL="857250" lvl="1" indent="-457200">
              <a:buFont typeface="+mj-lt"/>
              <a:buAutoNum type="arabicPeriod"/>
            </a:pPr>
            <a:r>
              <a:rPr lang="en-GB" sz="2000" b="1" i="1" dirty="0" smtClean="0">
                <a:solidFill>
                  <a:srgbClr val="00B050"/>
                </a:solidFill>
              </a:rPr>
              <a:t>Rewards</a:t>
            </a:r>
            <a:r>
              <a:rPr lang="en-GB" sz="2000" i="1" dirty="0" smtClean="0"/>
              <a:t>:</a:t>
            </a:r>
            <a:r>
              <a:rPr lang="en-GB" sz="2000" dirty="0" smtClean="0"/>
              <a:t> Employees’ sense of cooperation to a common purpose offers rewards.</a:t>
            </a:r>
          </a:p>
          <a:p>
            <a:pPr marL="857250" lvl="1" indent="-457200">
              <a:buFont typeface="+mj-lt"/>
              <a:buAutoNum type="arabicPeriod"/>
            </a:pPr>
            <a:r>
              <a:rPr lang="en-GB" sz="2000" b="1" i="1" dirty="0" smtClean="0">
                <a:solidFill>
                  <a:srgbClr val="00B050"/>
                </a:solidFill>
              </a:rPr>
              <a:t>Clarity</a:t>
            </a:r>
            <a:r>
              <a:rPr lang="en-GB" sz="2000" i="1" dirty="0" smtClean="0"/>
              <a:t>: </a:t>
            </a:r>
            <a:r>
              <a:rPr lang="en-GB" sz="2000" dirty="0" smtClean="0"/>
              <a:t>Accuracy in expressing the company’s mission and values provides clarity</a:t>
            </a:r>
            <a:r>
              <a:rPr lang="en-GB" sz="2000" i="1" dirty="0" smtClean="0"/>
              <a:t>.</a:t>
            </a:r>
          </a:p>
          <a:p>
            <a:pPr marL="857250" lvl="1" indent="-457200">
              <a:buFont typeface="+mj-lt"/>
              <a:buAutoNum type="arabicPeriod"/>
            </a:pPr>
            <a:r>
              <a:rPr lang="en-GB" sz="2000" b="1" i="1" dirty="0" smtClean="0">
                <a:solidFill>
                  <a:srgbClr val="00B050"/>
                </a:solidFill>
              </a:rPr>
              <a:t>Commitment</a:t>
            </a:r>
            <a:r>
              <a:rPr lang="en-GB" sz="2000" i="1" dirty="0" smtClean="0"/>
              <a:t>: </a:t>
            </a:r>
            <a:r>
              <a:rPr lang="en-GB" sz="2000" dirty="0" smtClean="0"/>
              <a:t>Employees’ sense of cooperation to a common purpose shows commitment.</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err="1" smtClean="0"/>
              <a:t>Goleman’s</a:t>
            </a:r>
            <a:r>
              <a:rPr lang="en-GB" sz="2400" b="1" dirty="0" smtClean="0"/>
              <a:t> Leadership Styles (2000)</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27</a:t>
            </a:fld>
            <a:endParaRPr lang="en-GB"/>
          </a:p>
        </p:txBody>
      </p:sp>
      <p:pic>
        <p:nvPicPr>
          <p:cNvPr id="7170" name="Picture 2"/>
          <p:cNvPicPr>
            <a:picLocks noGrp="1" noChangeAspect="1" noChangeArrowheads="1"/>
          </p:cNvPicPr>
          <p:nvPr>
            <p:ph idx="1"/>
          </p:nvPr>
        </p:nvPicPr>
        <p:blipFill>
          <a:blip r:embed="rId2" cstate="print"/>
          <a:srcRect b="67692"/>
          <a:stretch>
            <a:fillRect/>
          </a:stretch>
        </p:blipFill>
        <p:spPr bwMode="auto">
          <a:xfrm>
            <a:off x="40017" y="1412776"/>
            <a:ext cx="9067147" cy="1512168"/>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t="32307" b="55385"/>
          <a:stretch>
            <a:fillRect/>
          </a:stretch>
        </p:blipFill>
        <p:spPr bwMode="auto">
          <a:xfrm>
            <a:off x="40017" y="2924944"/>
            <a:ext cx="9067147" cy="576064"/>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t="44615" b="43077"/>
          <a:stretch>
            <a:fillRect/>
          </a:stretch>
        </p:blipFill>
        <p:spPr bwMode="auto">
          <a:xfrm>
            <a:off x="40017" y="3501008"/>
            <a:ext cx="9067147" cy="576064"/>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t="56923" b="30769"/>
          <a:stretch>
            <a:fillRect/>
          </a:stretch>
        </p:blipFill>
        <p:spPr bwMode="auto">
          <a:xfrm>
            <a:off x="40017" y="4077072"/>
            <a:ext cx="9067147" cy="576064"/>
          </a:xfrm>
          <a:prstGeom prst="rect">
            <a:avLst/>
          </a:prstGeom>
          <a:noFill/>
          <a:ln w="9525">
            <a:noFill/>
            <a:miter lim="800000"/>
            <a:headEnd/>
            <a:tailEnd/>
          </a:ln>
          <a:effectLst/>
        </p:spPr>
      </p:pic>
      <p:pic>
        <p:nvPicPr>
          <p:cNvPr id="10" name="Picture 2"/>
          <p:cNvPicPr>
            <a:picLocks noChangeAspect="1" noChangeArrowheads="1"/>
          </p:cNvPicPr>
          <p:nvPr/>
        </p:nvPicPr>
        <p:blipFill>
          <a:blip r:embed="rId2" cstate="print"/>
          <a:srcRect t="69231" b="20000"/>
          <a:stretch>
            <a:fillRect/>
          </a:stretch>
        </p:blipFill>
        <p:spPr bwMode="auto">
          <a:xfrm>
            <a:off x="40017" y="4653136"/>
            <a:ext cx="9067147" cy="504056"/>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a:stretch>
            <a:fillRect/>
          </a:stretch>
        </p:blipFill>
        <p:spPr bwMode="auto">
          <a:xfrm>
            <a:off x="40017" y="1412776"/>
            <a:ext cx="9067147" cy="46805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Trait Theory</a:t>
            </a:r>
            <a:endParaRPr lang="en-GB" sz="2400" dirty="0"/>
          </a:p>
        </p:txBody>
      </p:sp>
      <p:sp>
        <p:nvSpPr>
          <p:cNvPr id="3" name="Content Placeholder 2"/>
          <p:cNvSpPr>
            <a:spLocks noGrp="1"/>
          </p:cNvSpPr>
          <p:nvPr>
            <p:ph idx="1"/>
          </p:nvPr>
        </p:nvSpPr>
        <p:spPr/>
        <p:txBody>
          <a:bodyPr/>
          <a:lstStyle/>
          <a:p>
            <a:r>
              <a:rPr lang="en-GB" sz="2400" dirty="0" smtClean="0"/>
              <a:t>Leaders today have to work in the shadow of the “greats</a:t>
            </a:r>
          </a:p>
          <a:p>
            <a:r>
              <a:rPr lang="en-GB" sz="2400" dirty="0" smtClean="0"/>
              <a:t>Traits focus on personality (</a:t>
            </a:r>
            <a:r>
              <a:rPr lang="en-GB" sz="2400" dirty="0" err="1" smtClean="0"/>
              <a:t>Northouse</a:t>
            </a:r>
            <a:r>
              <a:rPr lang="en-GB" sz="2400" dirty="0" smtClean="0"/>
              <a:t>, 2013) :</a:t>
            </a:r>
          </a:p>
          <a:p>
            <a:pPr lvl="1"/>
            <a:r>
              <a:rPr lang="en-GB" sz="2000" i="1" dirty="0" smtClean="0"/>
              <a:t>Intelligence: strong verbal and reasoning skills</a:t>
            </a:r>
          </a:p>
          <a:p>
            <a:pPr lvl="1"/>
            <a:r>
              <a:rPr lang="en-GB" sz="2000" i="1" dirty="0" smtClean="0"/>
              <a:t>Self-confidence: certainty about one’s own skills and competencies</a:t>
            </a:r>
          </a:p>
          <a:p>
            <a:pPr lvl="1"/>
            <a:r>
              <a:rPr lang="en-GB" sz="2000" i="1" dirty="0" smtClean="0"/>
              <a:t>Determination: desire to achieve the goals, which includes persistence, drive, resilience</a:t>
            </a:r>
          </a:p>
          <a:p>
            <a:pPr lvl="1"/>
            <a:r>
              <a:rPr lang="en-GB" sz="2000" i="1" dirty="0" smtClean="0"/>
              <a:t>Integrity: credibility, honesty, and trustworthiness</a:t>
            </a:r>
          </a:p>
          <a:p>
            <a:pPr lvl="1"/>
            <a:r>
              <a:rPr lang="en-GB" sz="2000" i="1" dirty="0" smtClean="0"/>
              <a:t>Sociability: ability to form relationships, good interpersonal skills, and ability to create cooperative relationships with their followers</a:t>
            </a:r>
          </a:p>
          <a:p>
            <a:pPr lvl="1"/>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Trait Theory</a:t>
            </a:r>
            <a:endParaRPr lang="en-GB" sz="2400" dirty="0"/>
          </a:p>
        </p:txBody>
      </p:sp>
      <p:sp>
        <p:nvSpPr>
          <p:cNvPr id="3" name="Content Placeholder 2"/>
          <p:cNvSpPr>
            <a:spLocks noGrp="1"/>
          </p:cNvSpPr>
          <p:nvPr>
            <p:ph idx="1"/>
          </p:nvPr>
        </p:nvSpPr>
        <p:spPr/>
        <p:txBody>
          <a:bodyPr/>
          <a:lstStyle/>
          <a:p>
            <a:r>
              <a:rPr lang="en-GB" sz="2400" dirty="0" smtClean="0"/>
              <a:t>Trait Theory improve personality</a:t>
            </a:r>
          </a:p>
          <a:p>
            <a:r>
              <a:rPr lang="en-GB" sz="2400" dirty="0" smtClean="0"/>
              <a:t>In same way an emotionally intelligent leader improve:</a:t>
            </a:r>
          </a:p>
          <a:p>
            <a:endParaRPr lang="en-GB" sz="2400" dirty="0" smtClean="0"/>
          </a:p>
          <a:p>
            <a:pPr lvl="1"/>
            <a:r>
              <a:rPr lang="en-GB" sz="2000" i="1" dirty="0" smtClean="0"/>
              <a:t>Extraversion: sociable, assertive, and emotionally expressive</a:t>
            </a:r>
          </a:p>
          <a:p>
            <a:pPr lvl="1"/>
            <a:r>
              <a:rPr lang="en-GB" sz="2000" i="1" dirty="0" smtClean="0"/>
              <a:t>Conscientiousness: thoughtful, with good impulse control and goal-directed </a:t>
            </a:r>
            <a:r>
              <a:rPr lang="en-GB" sz="2000" i="1" dirty="0" err="1" smtClean="0"/>
              <a:t>behaviors</a:t>
            </a:r>
            <a:r>
              <a:rPr lang="en-GB" sz="2000" i="1" dirty="0" smtClean="0"/>
              <a:t>, organized, and mindful of details </a:t>
            </a:r>
          </a:p>
          <a:p>
            <a:pPr lvl="1"/>
            <a:r>
              <a:rPr lang="en-GB" sz="2000" i="1" dirty="0" smtClean="0"/>
              <a:t>Openness: imagination and insight with a broad range of interests</a:t>
            </a:r>
          </a:p>
          <a:p>
            <a:pPr lvl="1"/>
            <a:r>
              <a:rPr lang="en-GB" sz="2000" i="1" dirty="0" smtClean="0"/>
              <a:t>(Low) neuroticism: decreased tendency to experience emotional instability, anxiety, moodiness, irritability, and sadness</a:t>
            </a:r>
          </a:p>
          <a:p>
            <a:pPr lvl="1"/>
            <a:r>
              <a:rPr lang="en-GB" sz="2000" i="1" dirty="0" smtClean="0"/>
              <a:t>Agreeableness: includes attributes such as trust, altruism, kindness, affection (Goldman, 1990)</a:t>
            </a:r>
          </a:p>
          <a:p>
            <a:pPr lvl="1"/>
            <a:endParaRPr lang="en-GB" sz="2000" i="1" dirty="0" smtClean="0"/>
          </a:p>
          <a:p>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IS A TEAM?</a:t>
            </a:r>
            <a:endParaRPr lang="en-GB" dirty="0"/>
          </a:p>
        </p:txBody>
      </p:sp>
      <p:sp>
        <p:nvSpPr>
          <p:cNvPr id="3" name="Content Placeholder 2"/>
          <p:cNvSpPr>
            <a:spLocks noGrp="1"/>
          </p:cNvSpPr>
          <p:nvPr>
            <p:ph idx="1"/>
          </p:nvPr>
        </p:nvSpPr>
        <p:spPr/>
        <p:txBody>
          <a:bodyPr/>
          <a:lstStyle/>
          <a:p>
            <a:r>
              <a:rPr lang="en-GB" sz="2400" dirty="0" smtClean="0"/>
              <a:t>Thompson (2011) defines </a:t>
            </a:r>
            <a:r>
              <a:rPr lang="en-GB" sz="2400" i="1" dirty="0" smtClean="0"/>
              <a:t>team as a group of interdependent individuals sharing the responsibility of achieving objectives and results</a:t>
            </a:r>
          </a:p>
          <a:p>
            <a:endParaRPr lang="en-GB" sz="2400" dirty="0" smtClean="0"/>
          </a:p>
          <a:p>
            <a:pPr lvl="1"/>
            <a:r>
              <a:rPr lang="en-GB" sz="2400" i="1" dirty="0" smtClean="0">
                <a:solidFill>
                  <a:srgbClr val="FF0000"/>
                </a:solidFill>
              </a:rPr>
              <a:t>Interdependence</a:t>
            </a:r>
            <a:r>
              <a:rPr lang="en-GB" sz="2400" i="1" dirty="0" smtClean="0"/>
              <a:t>: Success requires the combination of both individual and team effort with mutual responsibility.</a:t>
            </a:r>
          </a:p>
          <a:p>
            <a:pPr lvl="1"/>
            <a:r>
              <a:rPr lang="en-GB" sz="2400" i="1" dirty="0" smtClean="0">
                <a:solidFill>
                  <a:srgbClr val="FF0000"/>
                </a:solidFill>
              </a:rPr>
              <a:t>Authority</a:t>
            </a:r>
            <a:r>
              <a:rPr lang="en-GB" sz="2400" i="1" dirty="0" smtClean="0"/>
              <a:t>: Each member of the team reflects the authority of the team toward delivering its objectives.</a:t>
            </a:r>
          </a:p>
          <a:p>
            <a:pPr lvl="1"/>
            <a:r>
              <a:rPr lang="en-GB" sz="2400" i="1" dirty="0" smtClean="0">
                <a:solidFill>
                  <a:srgbClr val="FF0000"/>
                </a:solidFill>
              </a:rPr>
              <a:t>A social context</a:t>
            </a:r>
            <a:r>
              <a:rPr lang="en-GB" sz="2400" i="1" dirty="0" smtClean="0"/>
              <a:t>: The group will be inspired and more effective because of the social nature of the relationships built within the team.</a:t>
            </a:r>
          </a:p>
          <a:p>
            <a:r>
              <a:rPr lang="en-GB" sz="2400" i="1" dirty="0" smtClean="0"/>
              <a:t> </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Trait Theory</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30</a:t>
            </a:fld>
            <a:endParaRPr lang="en-GB"/>
          </a:p>
        </p:txBody>
      </p:sp>
      <p:pic>
        <p:nvPicPr>
          <p:cNvPr id="8194" name="Picture 2"/>
          <p:cNvPicPr>
            <a:picLocks noGrp="1" noChangeAspect="1" noChangeArrowheads="1"/>
          </p:cNvPicPr>
          <p:nvPr>
            <p:ph idx="1"/>
          </p:nvPr>
        </p:nvPicPr>
        <p:blipFill>
          <a:blip r:embed="rId2" cstate="print"/>
          <a:srcRect/>
          <a:stretch>
            <a:fillRect/>
          </a:stretch>
        </p:blipFill>
        <p:spPr bwMode="auto">
          <a:xfrm>
            <a:off x="166116" y="1772816"/>
            <a:ext cx="8962484" cy="34563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Transactional Leadership</a:t>
            </a:r>
            <a:endParaRPr lang="en-GB" dirty="0"/>
          </a:p>
        </p:txBody>
      </p:sp>
      <p:sp>
        <p:nvSpPr>
          <p:cNvPr id="3" name="Content Placeholder 2"/>
          <p:cNvSpPr>
            <a:spLocks noGrp="1"/>
          </p:cNvSpPr>
          <p:nvPr>
            <p:ph idx="1"/>
          </p:nvPr>
        </p:nvSpPr>
        <p:spPr/>
        <p:txBody>
          <a:bodyPr/>
          <a:lstStyle/>
          <a:p>
            <a:r>
              <a:rPr lang="en-GB" sz="2000" dirty="0" smtClean="0"/>
              <a:t>based on expectation of reward, such as meeting followers’ emotional and material needs in return for contracted services or support or involvement in certain activities (Bass, 1985). </a:t>
            </a:r>
            <a:br>
              <a:rPr lang="en-GB" sz="2000" dirty="0" smtClean="0"/>
            </a:br>
            <a:endParaRPr lang="en-GB" sz="2000" dirty="0" smtClean="0"/>
          </a:p>
          <a:p>
            <a:r>
              <a:rPr lang="en-GB" sz="2000" dirty="0" smtClean="0"/>
              <a:t>Generally, the transactional leader will have a focus on</a:t>
            </a:r>
          </a:p>
          <a:p>
            <a:pPr lvl="1"/>
            <a:r>
              <a:rPr lang="en-GB" sz="2000" dirty="0" smtClean="0"/>
              <a:t>Procedures and efficiency</a:t>
            </a:r>
          </a:p>
          <a:p>
            <a:pPr lvl="1"/>
            <a:r>
              <a:rPr lang="en-GB" sz="2000" dirty="0" smtClean="0"/>
              <a:t>Working to rules and contracts</a:t>
            </a:r>
          </a:p>
          <a:p>
            <a:pPr lvl="1"/>
            <a:r>
              <a:rPr lang="en-GB" sz="2000" dirty="0" smtClean="0"/>
              <a:t>Managing current issues and problems</a:t>
            </a:r>
          </a:p>
          <a:p>
            <a:pPr lvl="1"/>
            <a:r>
              <a:rPr lang="en-GB" sz="2000" dirty="0" smtClean="0"/>
              <a:t>Using reward and coercive power bases</a:t>
            </a:r>
          </a:p>
          <a:p>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Charismatic Leadership</a:t>
            </a:r>
            <a:endParaRPr lang="en-GB" dirty="0"/>
          </a:p>
        </p:txBody>
      </p:sp>
      <p:sp>
        <p:nvSpPr>
          <p:cNvPr id="3" name="Content Placeholder 2"/>
          <p:cNvSpPr>
            <a:spLocks noGrp="1"/>
          </p:cNvSpPr>
          <p:nvPr>
            <p:ph idx="1"/>
          </p:nvPr>
        </p:nvSpPr>
        <p:spPr/>
        <p:txBody>
          <a:bodyPr/>
          <a:lstStyle/>
          <a:p>
            <a:r>
              <a:rPr lang="en-GB" sz="2000" dirty="0" smtClean="0"/>
              <a:t>Charismatic leaders are, or become, the embodiment of the values and beliefs of their followers. They often appear in difficult times when followers will expect these leaders to help them make sense of a situation and resolve the issues (</a:t>
            </a:r>
            <a:r>
              <a:rPr lang="en-GB" sz="2000" dirty="0" err="1" smtClean="0"/>
              <a:t>Northouse</a:t>
            </a:r>
            <a:r>
              <a:rPr lang="en-GB" sz="2000" dirty="0" smtClean="0"/>
              <a:t>, 2013).</a:t>
            </a:r>
          </a:p>
          <a:p>
            <a:endParaRPr lang="en-GB" sz="2000" dirty="0" smtClean="0"/>
          </a:p>
          <a:p>
            <a:r>
              <a:rPr lang="en-GB" sz="2000" dirty="0" smtClean="0"/>
              <a:t>In the world of projects, it is unusual for the project manager or members of the project team to exhibit charismatic leadership, but possibly a senior stakeholder will, potentially causing issues for the project manager and for the team.</a:t>
            </a:r>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32</a:t>
            </a:fld>
            <a:endParaRPr lang="en-GB"/>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Transformational Leadership</a:t>
            </a:r>
            <a:endParaRPr lang="en-GB" sz="2800" dirty="0"/>
          </a:p>
        </p:txBody>
      </p:sp>
      <p:sp>
        <p:nvSpPr>
          <p:cNvPr id="3" name="Content Placeholder 2"/>
          <p:cNvSpPr>
            <a:spLocks noGrp="1"/>
          </p:cNvSpPr>
          <p:nvPr>
            <p:ph idx="1"/>
          </p:nvPr>
        </p:nvSpPr>
        <p:spPr/>
        <p:txBody>
          <a:bodyPr/>
          <a:lstStyle/>
          <a:p>
            <a:r>
              <a:rPr lang="en-GB" sz="2000" dirty="0" smtClean="0"/>
              <a:t>Transformational leaders will lead in a way that empowers their followers, seeking to enhance self-sufficiency and to change their values and attitudes.</a:t>
            </a:r>
          </a:p>
          <a:p>
            <a:r>
              <a:rPr lang="en-GB" sz="2000" dirty="0" smtClean="0"/>
              <a:t>It requires</a:t>
            </a:r>
          </a:p>
          <a:p>
            <a:pPr lvl="1"/>
            <a:r>
              <a:rPr lang="en-GB" sz="2000" dirty="0" smtClean="0"/>
              <a:t>Long-term strategic planning</a:t>
            </a:r>
          </a:p>
          <a:p>
            <a:pPr lvl="1"/>
            <a:r>
              <a:rPr lang="en-GB" sz="2000" dirty="0" smtClean="0"/>
              <a:t>Clear objectives and vision</a:t>
            </a:r>
          </a:p>
          <a:p>
            <a:pPr lvl="1"/>
            <a:r>
              <a:rPr lang="en-GB" sz="2000" dirty="0" smtClean="0"/>
              <a:t>Leading by example—walk the talk</a:t>
            </a:r>
          </a:p>
          <a:p>
            <a:pPr lvl="1"/>
            <a:r>
              <a:rPr lang="en-GB" sz="2000" dirty="0" smtClean="0"/>
              <a:t>Efficiency of systems and processes</a:t>
            </a:r>
          </a:p>
          <a:p>
            <a:r>
              <a:rPr lang="en-GB" sz="2000" dirty="0" smtClean="0"/>
              <a:t>This type of leadership goes beyond satisfying existing needs in the followers: It seeks to engage the “heart and mind” of followers (Bass, 1985).</a:t>
            </a:r>
            <a:endParaRPr lang="en-GB"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leadership/management grid developed by Blake and Mouton (1964)</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34</a:t>
            </a:fld>
            <a:endParaRPr lang="en-GB"/>
          </a:p>
        </p:txBody>
      </p:sp>
      <p:pic>
        <p:nvPicPr>
          <p:cNvPr id="9218" name="Picture 2"/>
          <p:cNvPicPr>
            <a:picLocks noGrp="1" noChangeAspect="1" noChangeArrowheads="1"/>
          </p:cNvPicPr>
          <p:nvPr>
            <p:ph idx="1"/>
          </p:nvPr>
        </p:nvPicPr>
        <p:blipFill>
          <a:blip r:embed="rId2" cstate="print"/>
          <a:srcRect/>
          <a:stretch>
            <a:fillRect/>
          </a:stretch>
        </p:blipFill>
        <p:spPr bwMode="auto">
          <a:xfrm>
            <a:off x="1272812" y="1262063"/>
            <a:ext cx="6598375" cy="524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Five styles leadership</a:t>
            </a:r>
            <a:endParaRPr lang="en-GB" dirty="0"/>
          </a:p>
        </p:txBody>
      </p:sp>
      <p:sp>
        <p:nvSpPr>
          <p:cNvPr id="3" name="Content Placeholder 2"/>
          <p:cNvSpPr>
            <a:spLocks noGrp="1"/>
          </p:cNvSpPr>
          <p:nvPr>
            <p:ph idx="1"/>
          </p:nvPr>
        </p:nvSpPr>
        <p:spPr/>
        <p:txBody>
          <a:bodyPr/>
          <a:lstStyle/>
          <a:p>
            <a:r>
              <a:rPr lang="en-GB" sz="1800" b="1" i="1" dirty="0" smtClean="0">
                <a:solidFill>
                  <a:srgbClr val="00B050"/>
                </a:solidFill>
              </a:rPr>
              <a:t>Authority/compliance: </a:t>
            </a:r>
            <a:r>
              <a:rPr lang="en-GB" sz="1800" dirty="0" smtClean="0"/>
              <a:t>The emphasis is on results. Communication to the team or other stakeholders may be limited to instructions on how to complete the assigned task. This style can be perceived as overpowering and controlling.</a:t>
            </a:r>
          </a:p>
          <a:p>
            <a:r>
              <a:rPr lang="en-GB" sz="1800" b="1" i="1" dirty="0" smtClean="0">
                <a:solidFill>
                  <a:srgbClr val="00B050"/>
                </a:solidFill>
              </a:rPr>
              <a:t>Country club: </a:t>
            </a:r>
            <a:r>
              <a:rPr lang="en-GB" sz="1800" dirty="0" smtClean="0"/>
              <a:t>The emphasis is on relationships within the team or stakeholder community, rather than a focus on reaching objectives. This type of leader will focus on minimizing conflict and developing an environment of support and care for the needs of the team. The team will feel nurtured but may be frustrated at never achieving results</a:t>
            </a:r>
            <a:r>
              <a:rPr lang="en-GB" sz="1800" i="1" dirty="0" smtClean="0"/>
              <a:t>.</a:t>
            </a:r>
          </a:p>
          <a:p>
            <a:r>
              <a:rPr lang="en-GB" sz="1800" b="1" i="1" dirty="0" smtClean="0">
                <a:solidFill>
                  <a:srgbClr val="00B050"/>
                </a:solidFill>
              </a:rPr>
              <a:t>Impoverished: </a:t>
            </a:r>
            <a:r>
              <a:rPr lang="en-GB" sz="1800" dirty="0" smtClean="0"/>
              <a:t>There is minimal concern for either results or the welfare of the team. This leader is uninvolved and indifferent, resigned and apathetic.</a:t>
            </a:r>
          </a:p>
          <a:p>
            <a:r>
              <a:rPr lang="en-GB" sz="1800" b="1" i="1" dirty="0" smtClean="0">
                <a:solidFill>
                  <a:srgbClr val="00B050"/>
                </a:solidFill>
              </a:rPr>
              <a:t>Middle of the road:</a:t>
            </a:r>
            <a:r>
              <a:rPr lang="en-GB" sz="1800" i="1" dirty="0" smtClean="0">
                <a:solidFill>
                  <a:srgbClr val="00B050"/>
                </a:solidFill>
              </a:rPr>
              <a:t> </a:t>
            </a:r>
            <a:r>
              <a:rPr lang="en-GB" sz="1800" dirty="0" smtClean="0"/>
              <a:t>A balance exists between concern for results and concern for people.</a:t>
            </a:r>
          </a:p>
          <a:p>
            <a:r>
              <a:rPr lang="en-GB" sz="1800" b="1" i="1" dirty="0" smtClean="0">
                <a:solidFill>
                  <a:srgbClr val="00B050"/>
                </a:solidFill>
              </a:rPr>
              <a:t>Team management:</a:t>
            </a:r>
            <a:r>
              <a:rPr lang="en-GB" sz="1800" i="1" dirty="0" smtClean="0"/>
              <a:t> </a:t>
            </a:r>
            <a:r>
              <a:rPr lang="en-GB" sz="1800" dirty="0" smtClean="0"/>
              <a:t>There is strong emphasis on achieving results and within an environment that encourages teamwork as well as the involvement of each team member (</a:t>
            </a:r>
            <a:r>
              <a:rPr lang="en-GB" sz="1800" dirty="0" err="1" smtClean="0"/>
              <a:t>Northouse</a:t>
            </a:r>
            <a:r>
              <a:rPr lang="en-GB" sz="1800" dirty="0" smtClean="0"/>
              <a:t>, 2013).</a:t>
            </a:r>
          </a:p>
          <a:p>
            <a:endParaRPr lang="en-GB" sz="1800" dirty="0" smtClean="0"/>
          </a:p>
          <a:p>
            <a:endParaRPr lang="en-GB" sz="18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35</a:t>
            </a:fld>
            <a:endParaRPr lang="en-GB"/>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3" name="Content Placeholder 2"/>
          <p:cNvSpPr>
            <a:spLocks noGrp="1"/>
          </p:cNvSpPr>
          <p:nvPr>
            <p:ph idx="1"/>
          </p:nvPr>
        </p:nvSpPr>
        <p:spPr/>
        <p:txBody>
          <a:bodyPr/>
          <a:lstStyle/>
          <a:p>
            <a:r>
              <a:rPr lang="en-GB" sz="2400" dirty="0" smtClean="0"/>
              <a:t>Leaders may have to vary styles of team leadership throughout the development of project objectives depending on the level of skills and motivation of the team.</a:t>
            </a:r>
          </a:p>
          <a:p>
            <a:r>
              <a:rPr lang="en-GB" sz="2400" dirty="0" smtClean="0"/>
              <a:t>The </a:t>
            </a:r>
            <a:r>
              <a:rPr lang="en-GB" sz="2400" dirty="0" err="1" smtClean="0"/>
              <a:t>behaviors</a:t>
            </a:r>
            <a:r>
              <a:rPr lang="en-GB" sz="2400" dirty="0" smtClean="0"/>
              <a:t> defined in situational leadership are also a combination of task (directing) and relationship (supporting) </a:t>
            </a:r>
            <a:r>
              <a:rPr lang="en-GB" sz="2400" dirty="0" err="1" smtClean="0"/>
              <a:t>behaviors</a:t>
            </a:r>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3" name="Content Placeholder 2"/>
          <p:cNvSpPr>
            <a:spLocks noGrp="1"/>
          </p:cNvSpPr>
          <p:nvPr>
            <p:ph idx="1"/>
          </p:nvPr>
        </p:nvSpPr>
        <p:spPr/>
        <p:txBody>
          <a:bodyPr/>
          <a:lstStyle/>
          <a:p>
            <a:r>
              <a:rPr lang="en-GB" sz="2400" dirty="0" smtClean="0"/>
              <a:t>Leaders or leadership leader may need to vary depend on:</a:t>
            </a:r>
          </a:p>
          <a:p>
            <a:endParaRPr lang="en-GB" sz="2400" dirty="0" smtClean="0"/>
          </a:p>
          <a:p>
            <a:pPr lvl="1"/>
            <a:r>
              <a:rPr lang="en-GB" sz="2000" dirty="0" smtClean="0"/>
              <a:t>Maturity of the team or individuals in the team.</a:t>
            </a:r>
          </a:p>
          <a:p>
            <a:pPr lvl="1"/>
            <a:r>
              <a:rPr lang="en-GB" sz="2000" dirty="0" smtClean="0"/>
              <a:t>Risk profile of the project or the organization where decision making and change initiatives are based on degree of risk involved.</a:t>
            </a:r>
          </a:p>
          <a:p>
            <a:pPr lvl="1"/>
            <a:r>
              <a:rPr lang="en-GB" sz="2000" dirty="0" smtClean="0"/>
              <a:t>Type of business: Is it a creative business or supply driven?</a:t>
            </a:r>
          </a:p>
          <a:p>
            <a:pPr lvl="1"/>
            <a:r>
              <a:rPr lang="en-GB" sz="2000" dirty="0" smtClean="0"/>
              <a:t>How important and complex the change is: The organizational culture may be long embedded and difficult to change.</a:t>
            </a:r>
          </a:p>
          <a:p>
            <a:pPr lvl="1"/>
            <a:r>
              <a:rPr lang="en-GB" sz="2000" dirty="0" smtClean="0"/>
              <a:t>Nature of the task: Will success require a cooperative approach or a directive approach? Do the team members and stakeholders require structure or flexibility (</a:t>
            </a:r>
            <a:r>
              <a:rPr lang="en-GB" sz="2000" dirty="0" err="1" smtClean="0"/>
              <a:t>Yukl</a:t>
            </a:r>
            <a:r>
              <a:rPr lang="en-GB" sz="2000" dirty="0" smtClean="0"/>
              <a:t>, 2002)?</a:t>
            </a:r>
          </a:p>
          <a:p>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3" name="Content Placeholder 2"/>
          <p:cNvSpPr>
            <a:spLocks noGrp="1"/>
          </p:cNvSpPr>
          <p:nvPr>
            <p:ph idx="1"/>
          </p:nvPr>
        </p:nvSpPr>
        <p:spPr/>
        <p:txBody>
          <a:bodyPr/>
          <a:lstStyle/>
          <a:p>
            <a:r>
              <a:rPr lang="en-GB" sz="2400" dirty="0" smtClean="0"/>
              <a:t>The </a:t>
            </a:r>
            <a:r>
              <a:rPr lang="en-GB" sz="2400" dirty="0" err="1" smtClean="0"/>
              <a:t>behaviors</a:t>
            </a:r>
            <a:r>
              <a:rPr lang="en-GB" sz="2400" dirty="0" smtClean="0"/>
              <a:t> of situational leadership are classified as follows (</a:t>
            </a:r>
            <a:r>
              <a:rPr lang="en-GB" sz="2400" dirty="0" err="1" smtClean="0"/>
              <a:t>Yukl</a:t>
            </a:r>
            <a:r>
              <a:rPr lang="en-GB" sz="2400" dirty="0" smtClean="0"/>
              <a:t>, 2002) :</a:t>
            </a:r>
          </a:p>
          <a:p>
            <a:pPr lvl="1"/>
            <a:r>
              <a:rPr lang="en-GB" sz="2000" i="1" dirty="0" smtClean="0">
                <a:solidFill>
                  <a:srgbClr val="FF0000"/>
                </a:solidFill>
              </a:rPr>
              <a:t>Directing (telling):</a:t>
            </a:r>
            <a:r>
              <a:rPr lang="en-GB" sz="2000" i="1" dirty="0" smtClean="0"/>
              <a:t> There are clear instructions for the team or others.</a:t>
            </a:r>
          </a:p>
          <a:p>
            <a:pPr lvl="1"/>
            <a:r>
              <a:rPr lang="en-GB" sz="2000" i="1" dirty="0" smtClean="0">
                <a:solidFill>
                  <a:srgbClr val="FF0000"/>
                </a:solidFill>
              </a:rPr>
              <a:t>Coaching (selling): </a:t>
            </a:r>
            <a:r>
              <a:rPr lang="en-GB" sz="2000" i="1" dirty="0" smtClean="0"/>
              <a:t>Talking and listening help the team build confidence and motivation.</a:t>
            </a:r>
          </a:p>
          <a:p>
            <a:pPr lvl="1"/>
            <a:r>
              <a:rPr lang="en-GB" sz="2000" i="1" dirty="0" smtClean="0">
                <a:solidFill>
                  <a:srgbClr val="FF0000"/>
                </a:solidFill>
              </a:rPr>
              <a:t>Supporting (participating):</a:t>
            </a:r>
            <a:r>
              <a:rPr lang="en-GB" sz="2000" i="1" dirty="0" smtClean="0"/>
              <a:t> Team members still need active assistance for shared decisions.</a:t>
            </a:r>
          </a:p>
          <a:p>
            <a:pPr lvl="1"/>
            <a:r>
              <a:rPr lang="en-GB" sz="2000" i="1" dirty="0" smtClean="0">
                <a:solidFill>
                  <a:srgbClr val="FF0000"/>
                </a:solidFill>
              </a:rPr>
              <a:t>Delegating (autonomous): </a:t>
            </a:r>
            <a:r>
              <a:rPr lang="en-GB" sz="2000" i="1" dirty="0" smtClean="0"/>
              <a:t>Team members have some responsibilities for planning and decisions.</a:t>
            </a:r>
          </a:p>
          <a:p>
            <a:endParaRPr lang="en-GB" sz="24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38</a:t>
            </a:fld>
            <a:endParaRPr lang="en-GB"/>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Situational Leadership</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39</a:t>
            </a:fld>
            <a:endParaRPr lang="en-GB"/>
          </a:p>
        </p:txBody>
      </p:sp>
      <p:pic>
        <p:nvPicPr>
          <p:cNvPr id="10242" name="Picture 2"/>
          <p:cNvPicPr>
            <a:picLocks noGrp="1" noChangeAspect="1" noChangeArrowheads="1"/>
          </p:cNvPicPr>
          <p:nvPr>
            <p:ph idx="1"/>
          </p:nvPr>
        </p:nvPicPr>
        <p:blipFill>
          <a:blip r:embed="rId2" cstate="print"/>
          <a:srcRect t="83482" b="945"/>
          <a:stretch>
            <a:fillRect/>
          </a:stretch>
        </p:blipFill>
        <p:spPr bwMode="auto">
          <a:xfrm>
            <a:off x="1381125" y="5589240"/>
            <a:ext cx="6381750" cy="792088"/>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r="86107"/>
          <a:stretch>
            <a:fillRect/>
          </a:stretch>
        </p:blipFill>
        <p:spPr bwMode="auto">
          <a:xfrm>
            <a:off x="1381125" y="1343025"/>
            <a:ext cx="886619" cy="5086350"/>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l="57898" t="41011" b="17933"/>
          <a:stretch>
            <a:fillRect/>
          </a:stretch>
        </p:blipFill>
        <p:spPr bwMode="auto">
          <a:xfrm>
            <a:off x="5076056" y="3429000"/>
            <a:ext cx="2686819" cy="2088232"/>
          </a:xfrm>
          <a:prstGeom prst="rect">
            <a:avLst/>
          </a:prstGeom>
          <a:noFill/>
          <a:ln w="9525">
            <a:noFill/>
            <a:miter lim="800000"/>
            <a:headEnd/>
            <a:tailEnd/>
          </a:ln>
          <a:effectLst/>
        </p:spPr>
      </p:pic>
      <p:pic>
        <p:nvPicPr>
          <p:cNvPr id="9" name="Picture 2"/>
          <p:cNvPicPr>
            <a:picLocks noChangeAspect="1" noChangeArrowheads="1"/>
          </p:cNvPicPr>
          <p:nvPr/>
        </p:nvPicPr>
        <p:blipFill>
          <a:blip r:embed="rId2" cstate="print"/>
          <a:srcRect l="57898" b="58989"/>
          <a:stretch>
            <a:fillRect/>
          </a:stretch>
        </p:blipFill>
        <p:spPr bwMode="auto">
          <a:xfrm>
            <a:off x="5076056" y="1343025"/>
            <a:ext cx="2686819" cy="2085975"/>
          </a:xfrm>
          <a:prstGeom prst="rect">
            <a:avLst/>
          </a:prstGeom>
          <a:noFill/>
          <a:ln w="9525">
            <a:noFill/>
            <a:miter lim="800000"/>
            <a:headEnd/>
            <a:tailEnd/>
          </a:ln>
          <a:effectLst/>
        </p:spPr>
      </p:pic>
      <p:pic>
        <p:nvPicPr>
          <p:cNvPr id="11" name="Picture 2"/>
          <p:cNvPicPr>
            <a:picLocks noChangeAspect="1" noChangeArrowheads="1"/>
          </p:cNvPicPr>
          <p:nvPr/>
        </p:nvPicPr>
        <p:blipFill>
          <a:blip r:embed="rId2" cstate="print"/>
          <a:srcRect l="16150" r="42102" b="57573"/>
          <a:stretch>
            <a:fillRect/>
          </a:stretch>
        </p:blipFill>
        <p:spPr bwMode="auto">
          <a:xfrm>
            <a:off x="2411760" y="1343025"/>
            <a:ext cx="2664296" cy="2157983"/>
          </a:xfrm>
          <a:prstGeom prst="rect">
            <a:avLst/>
          </a:prstGeom>
          <a:noFill/>
          <a:ln w="9525">
            <a:noFill/>
            <a:miter lim="800000"/>
            <a:headEnd/>
            <a:tailEnd/>
          </a:ln>
          <a:effectLst/>
        </p:spPr>
      </p:pic>
      <p:pic>
        <p:nvPicPr>
          <p:cNvPr id="12" name="Picture 2"/>
          <p:cNvPicPr>
            <a:picLocks noChangeAspect="1" noChangeArrowheads="1"/>
          </p:cNvPicPr>
          <p:nvPr/>
        </p:nvPicPr>
        <p:blipFill>
          <a:blip r:embed="rId2" cstate="print"/>
          <a:srcRect l="16150" t="39596" r="40973" b="19349"/>
          <a:stretch>
            <a:fillRect/>
          </a:stretch>
        </p:blipFill>
        <p:spPr bwMode="auto">
          <a:xfrm>
            <a:off x="2411760" y="3356992"/>
            <a:ext cx="2736304" cy="20882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successful teams need</a:t>
            </a:r>
          </a:p>
          <a:p>
            <a:pPr indent="11113">
              <a:buNone/>
            </a:pPr>
            <a:r>
              <a:rPr lang="en-GB" dirty="0" smtClean="0"/>
              <a:t>Individual accountability and </a:t>
            </a:r>
            <a:r>
              <a:rPr lang="en-GB" i="1" dirty="0" smtClean="0"/>
              <a:t>mutual accountability </a:t>
            </a:r>
          </a:p>
          <a:p>
            <a:pPr indent="11113">
              <a:buNone/>
            </a:pPr>
            <a:r>
              <a:rPr lang="en-GB" dirty="0" smtClean="0"/>
              <a:t>The team’s leader can support good performance through</a:t>
            </a:r>
          </a:p>
          <a:p>
            <a:endParaRPr lang="en-GB" dirty="0" smtClean="0"/>
          </a:p>
          <a:p>
            <a:pPr lvl="1"/>
            <a:r>
              <a:rPr lang="en-GB" sz="1600" dirty="0" smtClean="0"/>
              <a:t>Helping to set performance standards and direction,</a:t>
            </a:r>
          </a:p>
          <a:p>
            <a:pPr lvl="1"/>
            <a:r>
              <a:rPr lang="en-GB" sz="1600" dirty="0" smtClean="0"/>
              <a:t>Having early “kick-off” meetings and establishing clear rules of </a:t>
            </a:r>
            <a:r>
              <a:rPr lang="en-GB" sz="1600" dirty="0" err="1" smtClean="0"/>
              <a:t>behavior</a:t>
            </a:r>
            <a:r>
              <a:rPr lang="en-GB" sz="1600" dirty="0" smtClean="0"/>
              <a:t>,</a:t>
            </a:r>
          </a:p>
          <a:p>
            <a:pPr lvl="1"/>
            <a:r>
              <a:rPr lang="en-GB" sz="1600" dirty="0" smtClean="0"/>
              <a:t>Selecting members for skill or potential (as possible),</a:t>
            </a:r>
          </a:p>
          <a:p>
            <a:pPr lvl="1"/>
            <a:r>
              <a:rPr lang="en-GB" sz="1600" dirty="0" smtClean="0"/>
              <a:t>Ensuring the team receives essential and timely information through regular meetings, both formal and informal, and</a:t>
            </a:r>
          </a:p>
          <a:p>
            <a:pPr lvl="1"/>
            <a:r>
              <a:rPr lang="en-GB" sz="1600" dirty="0" smtClean="0"/>
              <a:t>Providing reinforcement through positive feedback, reward, and recognition.</a:t>
            </a:r>
          </a:p>
          <a:p>
            <a:pPr indent="11113">
              <a:buNone/>
            </a:pP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4</a:t>
            </a:fld>
            <a:endParaRPr lang="en-GB"/>
          </a:p>
        </p:txBody>
      </p:sp>
      <p:sp>
        <p:nvSpPr>
          <p:cNvPr id="5" name="Title 1"/>
          <p:cNvSpPr>
            <a:spLocks noGrp="1"/>
          </p:cNvSpPr>
          <p:nvPr>
            <p:ph type="title"/>
          </p:nvPr>
        </p:nvSpPr>
        <p:spPr/>
        <p:txBody>
          <a:bodyPr/>
          <a:lstStyle/>
          <a:p>
            <a:r>
              <a:rPr lang="en-GB" b="1" dirty="0" smtClean="0"/>
              <a:t>WHAT IS A TEAM?</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Thompson Classification of Interdependence </a:t>
            </a:r>
            <a:endParaRPr lang="en-GB" sz="28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5</a:t>
            </a:fld>
            <a:endParaRPr lang="en-GB"/>
          </a:p>
        </p:txBody>
      </p:sp>
      <p:pic>
        <p:nvPicPr>
          <p:cNvPr id="8" name="Content Placeholder 7" descr="m4022.gif"/>
          <p:cNvPicPr>
            <a:picLocks noGrp="1" noChangeAspect="1"/>
          </p:cNvPicPr>
          <p:nvPr>
            <p:ph idx="1"/>
          </p:nvPr>
        </p:nvPicPr>
        <p:blipFill>
          <a:blip r:embed="rId2" cstate="print"/>
          <a:stretch>
            <a:fillRect/>
          </a:stretch>
        </p:blipFill>
        <p:spPr>
          <a:xfrm>
            <a:off x="866775" y="1671638"/>
            <a:ext cx="7410450" cy="442912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Thompson Classification of Interdependence </a:t>
            </a:r>
            <a:endParaRPr lang="en-GB" sz="28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6</a:t>
            </a:fld>
            <a:endParaRPr lang="en-GB"/>
          </a:p>
        </p:txBody>
      </p:sp>
      <p:pic>
        <p:nvPicPr>
          <p:cNvPr id="6" name="Content Placeholder 5" descr="m4020.gif"/>
          <p:cNvPicPr>
            <a:picLocks noGrp="1" noChangeAspect="1"/>
          </p:cNvPicPr>
          <p:nvPr>
            <p:ph idx="1"/>
          </p:nvPr>
        </p:nvPicPr>
        <p:blipFill>
          <a:blip r:embed="rId2" cstate="print"/>
          <a:stretch>
            <a:fillRect/>
          </a:stretch>
        </p:blipFill>
        <p:spPr>
          <a:xfrm>
            <a:off x="1498010" y="1262063"/>
            <a:ext cx="6147979" cy="524827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 HISTORY OF MANAGEMENT</a:t>
            </a:r>
            <a:endParaRPr lang="en-GB" dirty="0"/>
          </a:p>
        </p:txBody>
      </p:sp>
      <p:sp>
        <p:nvSpPr>
          <p:cNvPr id="3" name="Content Placeholder 2"/>
          <p:cNvSpPr>
            <a:spLocks noGrp="1"/>
          </p:cNvSpPr>
          <p:nvPr>
            <p:ph idx="1"/>
          </p:nvPr>
        </p:nvSpPr>
        <p:spPr/>
        <p:txBody>
          <a:bodyPr/>
          <a:lstStyle/>
          <a:p>
            <a:r>
              <a:rPr lang="en-GB" dirty="0" err="1" smtClean="0"/>
              <a:t>Fayol’s</a:t>
            </a:r>
            <a:r>
              <a:rPr lang="en-GB" dirty="0" smtClean="0"/>
              <a:t> functions of management: theory of business administration</a:t>
            </a:r>
          </a:p>
          <a:p>
            <a:r>
              <a:rPr lang="en-GB" dirty="0" smtClean="0"/>
              <a:t>Scientific management (Frederick Taylor)</a:t>
            </a:r>
          </a:p>
          <a:p>
            <a:r>
              <a:rPr lang="en-GB" dirty="0" smtClean="0"/>
              <a:t>Hawthorne experiment and its findings</a:t>
            </a:r>
          </a:p>
          <a:p>
            <a:r>
              <a:rPr lang="en-GB" dirty="0" smtClean="0"/>
              <a:t>Maslow’s hierarchy of needs</a:t>
            </a:r>
          </a:p>
          <a:p>
            <a:r>
              <a:rPr lang="en-GB" dirty="0" smtClean="0"/>
              <a:t>Herzberg’s hygiene theory</a:t>
            </a:r>
          </a:p>
          <a:p>
            <a:r>
              <a:rPr lang="en-GB" dirty="0" smtClean="0"/>
              <a:t>McGregor’s theory X and theory Y</a:t>
            </a:r>
          </a:p>
          <a:p>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7</a:t>
            </a:fld>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a:t>
            </a:r>
            <a:endParaRPr lang="en-GB" sz="2400" dirty="0"/>
          </a:p>
        </p:txBody>
      </p:sp>
      <p:sp>
        <p:nvSpPr>
          <p:cNvPr id="3" name="Content Placeholder 2"/>
          <p:cNvSpPr>
            <a:spLocks noGrp="1"/>
          </p:cNvSpPr>
          <p:nvPr>
            <p:ph idx="1"/>
          </p:nvPr>
        </p:nvSpPr>
        <p:spPr/>
        <p:txBody>
          <a:bodyPr/>
          <a:lstStyle/>
          <a:p>
            <a:pPr>
              <a:buNone/>
            </a:pPr>
            <a:r>
              <a:rPr lang="en-GB" dirty="0" smtClean="0"/>
              <a:t>Based on two principles :</a:t>
            </a:r>
          </a:p>
          <a:p>
            <a:r>
              <a:rPr lang="en-GB" dirty="0" smtClean="0"/>
              <a:t>Management processes and practices are universal—applicable to any endeavour that requires a structured, planned approach. </a:t>
            </a:r>
          </a:p>
          <a:p>
            <a:r>
              <a:rPr lang="en-GB" dirty="0" smtClean="0"/>
              <a:t>Management is a discipline that can be defined in a rational way (and taught to others).</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b="1" dirty="0" smtClean="0"/>
              <a:t>Henri </a:t>
            </a:r>
            <a:r>
              <a:rPr lang="en-GB" sz="2400" b="1" dirty="0" err="1" smtClean="0"/>
              <a:t>Fayol</a:t>
            </a:r>
            <a:r>
              <a:rPr lang="en-GB" sz="2400" b="1" dirty="0" smtClean="0"/>
              <a:t>: Functions of Management(2)</a:t>
            </a:r>
            <a:endParaRPr lang="en-GB" sz="2400" dirty="0"/>
          </a:p>
        </p:txBody>
      </p:sp>
      <p:sp>
        <p:nvSpPr>
          <p:cNvPr id="3" name="Content Placeholder 2"/>
          <p:cNvSpPr>
            <a:spLocks noGrp="1"/>
          </p:cNvSpPr>
          <p:nvPr>
            <p:ph idx="1"/>
          </p:nvPr>
        </p:nvSpPr>
        <p:spPr/>
        <p:txBody>
          <a:bodyPr/>
          <a:lstStyle/>
          <a:p>
            <a:pPr>
              <a:buNone/>
            </a:pPr>
            <a:r>
              <a:rPr lang="en-GB" dirty="0" smtClean="0"/>
              <a:t>Five function of Management:</a:t>
            </a:r>
          </a:p>
          <a:p>
            <a:pPr marL="514350" indent="-514350">
              <a:buFont typeface="+mj-lt"/>
              <a:buAutoNum type="arabicPeriod"/>
            </a:pPr>
            <a:r>
              <a:rPr lang="en-GB" dirty="0" smtClean="0"/>
              <a:t>forecast and plan</a:t>
            </a:r>
          </a:p>
          <a:p>
            <a:pPr marL="514350" indent="-514350">
              <a:buFont typeface="+mj-lt"/>
              <a:buAutoNum type="arabicPeriod"/>
            </a:pPr>
            <a:r>
              <a:rPr lang="en-GB" dirty="0" smtClean="0"/>
              <a:t>Organize</a:t>
            </a:r>
          </a:p>
          <a:p>
            <a:pPr marL="514350" indent="-514350">
              <a:buFont typeface="+mj-lt"/>
              <a:buAutoNum type="arabicPeriod"/>
            </a:pPr>
            <a:r>
              <a:rPr lang="en-GB" dirty="0" smtClean="0"/>
              <a:t>command or direct</a:t>
            </a:r>
          </a:p>
          <a:p>
            <a:pPr marL="514350" indent="-514350">
              <a:buFont typeface="+mj-lt"/>
              <a:buAutoNum type="arabicPeriod"/>
            </a:pPr>
            <a:r>
              <a:rPr lang="en-GB" dirty="0" smtClean="0"/>
              <a:t>coordinate, and </a:t>
            </a:r>
          </a:p>
          <a:p>
            <a:pPr marL="514350" indent="-514350">
              <a:buFont typeface="+mj-lt"/>
              <a:buAutoNum type="arabicPeriod"/>
            </a:pPr>
            <a:r>
              <a:rPr lang="en-GB" dirty="0" smtClean="0"/>
              <a:t>control </a:t>
            </a:r>
            <a:endParaRPr lang="en-GB"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cdb2004132l</Template>
  <TotalTime>555</TotalTime>
  <Words>2153</Words>
  <Application>Microsoft Office PowerPoint</Application>
  <PresentationFormat>On-screen Show (4:3)</PresentationFormat>
  <Paragraphs>241</Paragraphs>
  <Slides>39</Slides>
  <Notes>0</Notes>
  <HiddenSlides>3</HiddenSlides>
  <MMClips>5</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sample</vt:lpstr>
      <vt:lpstr>Image</vt:lpstr>
      <vt:lpstr>Chap 3 : Focus on Leadership: Theories for Leading and Managing</vt:lpstr>
      <vt:lpstr>WHAT IS A TEAM?</vt:lpstr>
      <vt:lpstr>WHAT IS A TEAM?</vt:lpstr>
      <vt:lpstr>WHAT IS A TEAM?</vt:lpstr>
      <vt:lpstr>Thompson Classification of Interdependence </vt:lpstr>
      <vt:lpstr>Thompson Classification of Interdependence </vt:lpstr>
      <vt:lpstr>A HISTORY OF MANAGEMENT</vt:lpstr>
      <vt:lpstr>Henri Fayol: Functions of Management</vt:lpstr>
      <vt:lpstr>Henri Fayol: Functions of Management(2)</vt:lpstr>
      <vt:lpstr>Henri Fayol: Functions of Management(2)</vt:lpstr>
      <vt:lpstr>Henri Fayol: Functions of Management(2)</vt:lpstr>
      <vt:lpstr>Scientific Management  (Frederick Taylor, 1911)</vt:lpstr>
      <vt:lpstr>Scientific Management  (Frederick Taylor, 1911)</vt:lpstr>
      <vt:lpstr>The Hawthorne Experiments and Their Findings</vt:lpstr>
      <vt:lpstr>The Hawthorne Experiments and Their Findings</vt:lpstr>
      <vt:lpstr>Maslow’s Hierarchy of Needs</vt:lpstr>
      <vt:lpstr>Maslow’s Hierarchy of Needs</vt:lpstr>
      <vt:lpstr>Maslow’s Hierarchy of Needs</vt:lpstr>
      <vt:lpstr>Herzberg’s Hygiene Theory</vt:lpstr>
      <vt:lpstr>Herzberg’s Hygiene Theory</vt:lpstr>
      <vt:lpstr>Herzberg’s Hygiene Theory</vt:lpstr>
      <vt:lpstr>McGregor’s Theory X and Theory Y</vt:lpstr>
      <vt:lpstr>McGregor’s Theory X and Theory Y</vt:lpstr>
      <vt:lpstr>THEORIES OF LEADERSHIP</vt:lpstr>
      <vt:lpstr>Maslow, Herzberg and Taylor</vt:lpstr>
      <vt:lpstr>Goleman’s Leadership Styles (2000)</vt:lpstr>
      <vt:lpstr>Goleman’s Leadership Styles (2000)</vt:lpstr>
      <vt:lpstr>Trait Theory</vt:lpstr>
      <vt:lpstr>Trait Theory</vt:lpstr>
      <vt:lpstr>Trait Theory</vt:lpstr>
      <vt:lpstr>Transactional Leadership</vt:lpstr>
      <vt:lpstr>Charismatic Leadership</vt:lpstr>
      <vt:lpstr>Transformational Leadership</vt:lpstr>
      <vt:lpstr>leadership/management grid developed by Blake and Mouton (1964)</vt:lpstr>
      <vt:lpstr>Five styles leadership</vt:lpstr>
      <vt:lpstr>Situational Leadership</vt:lpstr>
      <vt:lpstr>Situational Leadership</vt:lpstr>
      <vt:lpstr>Situational Leadership</vt:lpstr>
      <vt:lpstr>Situational Leadership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Management</dc:title>
  <dc:creator>Jeffry</dc:creator>
  <cp:lastModifiedBy>YEFFRY </cp:lastModifiedBy>
  <cp:revision>46</cp:revision>
  <dcterms:created xsi:type="dcterms:W3CDTF">2015-02-27T13:30:12Z</dcterms:created>
  <dcterms:modified xsi:type="dcterms:W3CDTF">2015-05-09T04:32:03Z</dcterms:modified>
</cp:coreProperties>
</file>