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0" r:id="rId6"/>
    <p:sldId id="284" r:id="rId7"/>
    <p:sldId id="261" r:id="rId8"/>
    <p:sldId id="262" r:id="rId9"/>
    <p:sldId id="263" r:id="rId10"/>
    <p:sldId id="264" r:id="rId11"/>
    <p:sldId id="265" r:id="rId12"/>
    <p:sldId id="266" r:id="rId13"/>
    <p:sldId id="28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6" r:id="rId27"/>
    <p:sldId id="287" r:id="rId28"/>
    <p:sldId id="288" r:id="rId29"/>
    <p:sldId id="289" r:id="rId30"/>
    <p:sldId id="290" r:id="rId31"/>
    <p:sldId id="279" r:id="rId32"/>
    <p:sldId id="280" r:id="rId33"/>
    <p:sldId id="281" r:id="rId34"/>
    <p:sldId id="283" r:id="rId35"/>
    <p:sldId id="282" r:id="rId36"/>
    <p:sldId id="291" r:id="rId3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3300"/>
    <a:srgbClr val="FF6600"/>
    <a:srgbClr val="FF00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12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fld id="{1DA4B26A-E106-4EE9-B034-C8D7C6CDE8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2067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3B21B8-CAF5-4CAC-80A4-B39F9D1C1B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7380B6-51D8-43F9-ACA4-A04F4C79F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0290B-F31A-43FE-B150-2A5989DCF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725" y="0"/>
            <a:ext cx="6867525" cy="10652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09800" y="1927225"/>
            <a:ext cx="6775450" cy="415131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438" y="6415088"/>
            <a:ext cx="1593850" cy="441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7263" y="6415088"/>
            <a:ext cx="5091112" cy="441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213" y="6415088"/>
            <a:ext cx="969962" cy="423862"/>
          </a:xfrm>
        </p:spPr>
        <p:txBody>
          <a:bodyPr/>
          <a:lstStyle>
            <a:lvl1pPr>
              <a:defRPr/>
            </a:lvl1pPr>
          </a:lstStyle>
          <a:p>
            <a:fld id="{3AA41DA4-D3D5-4E7B-8269-8BA3220654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2510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117725" y="0"/>
            <a:ext cx="6867525" cy="6078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9438" y="6415088"/>
            <a:ext cx="1593850" cy="441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27263" y="6415088"/>
            <a:ext cx="5091112" cy="441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3213" y="6415088"/>
            <a:ext cx="969962" cy="423862"/>
          </a:xfrm>
        </p:spPr>
        <p:txBody>
          <a:bodyPr/>
          <a:lstStyle>
            <a:lvl1pPr>
              <a:defRPr/>
            </a:lvl1pPr>
          </a:lstStyle>
          <a:p>
            <a:fld id="{2C1E5FA8-C4C9-44B6-84EE-681965872A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638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BE4697-80CE-4AB0-8CDB-5E91AB102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DFCF1A-AA82-49B2-9D81-24E4B0029B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0420BB-0703-4720-8C5B-020AFD157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1FB6F1-506C-4B92-8FEC-A0D20868C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DACC9D-A39E-4429-8038-544B20988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1ABC28-D2FF-42DF-A04E-D2BDDDF914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A2E01E-540F-4EDC-81B7-664B333CA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39B338-9EAD-46F4-805C-99BAA88782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5557C29-D827-41CC-9070-9E454CA99A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9629" y="1932039"/>
            <a:ext cx="7613650" cy="2016885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>
                <a:solidFill>
                  <a:schemeClr val="tx1"/>
                </a:solidFill>
                <a:effectLst/>
              </a:rPr>
              <a:t>SUPPLY</a:t>
            </a:r>
            <a:r>
              <a:rPr lang="en-US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i="1" dirty="0" smtClean="0">
                <a:solidFill>
                  <a:schemeClr val="tx1"/>
                </a:solidFill>
                <a:effectLst/>
              </a:rPr>
              <a:t>CHAIN MANAGEMENT</a:t>
            </a:r>
            <a:r>
              <a:rPr lang="en-US" sz="3600" dirty="0">
                <a:solidFill>
                  <a:schemeClr val="tx1"/>
                </a:solidFill>
                <a:effectLst/>
              </a:rPr>
              <a:t/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( SCM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0137" y="304135"/>
            <a:ext cx="7498080" cy="1143000"/>
          </a:xfrm>
        </p:spPr>
        <p:txBody>
          <a:bodyPr/>
          <a:lstStyle/>
          <a:p>
            <a:r>
              <a:rPr lang="en-US" i="1" dirty="0">
                <a:effectLst/>
              </a:rPr>
              <a:t>Supply Chain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SCM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243879" y="1506794"/>
            <a:ext cx="7498080" cy="4800600"/>
          </a:xfrm>
        </p:spPr>
        <p:txBody>
          <a:bodyPr>
            <a:normAutofit/>
          </a:bodyPr>
          <a:lstStyle/>
          <a:p>
            <a:pPr algn="just"/>
            <a:r>
              <a:rPr lang="en-US" sz="2200" dirty="0" err="1">
                <a:solidFill>
                  <a:schemeClr val="tx2"/>
                </a:solidFill>
              </a:rPr>
              <a:t>Persaingan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terjadi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sekarang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bukanlah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perusahaan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satu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dengan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lainnya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tapi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lebih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tepat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dikatakan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i="1" dirty="0">
                <a:solidFill>
                  <a:schemeClr val="tx2"/>
                </a:solidFill>
              </a:rPr>
              <a:t>supply chain </a:t>
            </a:r>
            <a:r>
              <a:rPr lang="en-US" sz="2200" dirty="0">
                <a:solidFill>
                  <a:schemeClr val="tx2"/>
                </a:solidFill>
              </a:rPr>
              <a:t>yang </a:t>
            </a:r>
            <a:r>
              <a:rPr lang="en-US" sz="2200" dirty="0" err="1">
                <a:solidFill>
                  <a:schemeClr val="tx2"/>
                </a:solidFill>
              </a:rPr>
              <a:t>satu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dengan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i="1" dirty="0">
                <a:solidFill>
                  <a:schemeClr val="tx2"/>
                </a:solidFill>
              </a:rPr>
              <a:t>supply chain </a:t>
            </a:r>
            <a:r>
              <a:rPr lang="en-US" sz="2200" dirty="0">
                <a:solidFill>
                  <a:schemeClr val="tx2"/>
                </a:solidFill>
              </a:rPr>
              <a:t>yang lain.</a:t>
            </a:r>
          </a:p>
          <a:p>
            <a:pPr algn="just"/>
            <a:r>
              <a:rPr lang="en-US" sz="2200" dirty="0" err="1">
                <a:solidFill>
                  <a:schemeClr val="tx2"/>
                </a:solidFill>
              </a:rPr>
              <a:t>Semangat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kolaborasi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koordinasi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antar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perusahaan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dalam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i="1" dirty="0">
                <a:solidFill>
                  <a:schemeClr val="tx2"/>
                </a:solidFill>
              </a:rPr>
              <a:t>supply chain </a:t>
            </a:r>
            <a:r>
              <a:rPr lang="en-US" sz="2200" dirty="0" err="1">
                <a:solidFill>
                  <a:schemeClr val="tx2"/>
                </a:solidFill>
              </a:rPr>
              <a:t>harus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diutamakan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tapi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tidak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mengorbankan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kepentingan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tiap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individu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perusahan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en-US" sz="2200" dirty="0" err="1">
                <a:solidFill>
                  <a:schemeClr val="tx2"/>
                </a:solidFill>
              </a:rPr>
              <a:t>Idealnya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hubungan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perusahaan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antar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i="1" dirty="0">
                <a:solidFill>
                  <a:schemeClr val="tx2"/>
                </a:solidFill>
              </a:rPr>
              <a:t>supply chain </a:t>
            </a:r>
            <a:r>
              <a:rPr lang="en-US" sz="2200" dirty="0" err="1">
                <a:solidFill>
                  <a:schemeClr val="tx2"/>
                </a:solidFill>
              </a:rPr>
              <a:t>adalah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jangka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panjang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sehingga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tercipta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kepercayaan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efisiensi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en-US" sz="2200" dirty="0" err="1">
                <a:solidFill>
                  <a:schemeClr val="tx2"/>
                </a:solidFill>
              </a:rPr>
              <a:t>Apakah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perusahaan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indonesia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telah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menerapkan</a:t>
            </a:r>
            <a:r>
              <a:rPr lang="en-US" sz="2200" dirty="0">
                <a:solidFill>
                  <a:schemeClr val="tx2"/>
                </a:solidFill>
              </a:rPr>
              <a:t> SCM </a:t>
            </a:r>
            <a:r>
              <a:rPr lang="en-US" sz="2200" dirty="0" err="1">
                <a:solidFill>
                  <a:schemeClr val="tx2"/>
                </a:solidFill>
              </a:rPr>
              <a:t>dalam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perusahaannya</a:t>
            </a:r>
            <a:r>
              <a:rPr lang="en-US" sz="2200" dirty="0">
                <a:solidFill>
                  <a:schemeClr val="tx2"/>
                </a:solidFill>
              </a:rPr>
              <a:t>….?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effectLst/>
              </a:rPr>
              <a:t>Supply Chain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SCM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200" dirty="0" err="1">
                <a:solidFill>
                  <a:schemeClr val="tx2"/>
                </a:solidFill>
              </a:rPr>
              <a:t>Jawabannya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adalah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pada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hakekatnya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mereka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semua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memiliki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metode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atau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pendekatan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dalam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mengelola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i="1" dirty="0">
                <a:solidFill>
                  <a:schemeClr val="tx2"/>
                </a:solidFill>
              </a:rPr>
              <a:t>supply chain </a:t>
            </a:r>
            <a:r>
              <a:rPr lang="en-US" sz="2200" dirty="0" err="1">
                <a:solidFill>
                  <a:schemeClr val="tx2"/>
                </a:solidFill>
              </a:rPr>
              <a:t>mereka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namun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tidak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semua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dari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mereka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menerapkan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pendekatan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 smtClean="0">
                <a:solidFill>
                  <a:schemeClr val="tx2"/>
                </a:solidFill>
              </a:rPr>
              <a:t>integratif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kolaboratif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25892" y="245142"/>
            <a:ext cx="7498080" cy="1143000"/>
          </a:xfrm>
        </p:spPr>
        <p:txBody>
          <a:bodyPr/>
          <a:lstStyle/>
          <a:p>
            <a:r>
              <a:rPr lang="en-US" dirty="0">
                <a:effectLst/>
              </a:rPr>
              <a:t>Area </a:t>
            </a:r>
            <a:r>
              <a:rPr lang="en-US" dirty="0" err="1">
                <a:effectLst/>
              </a:rPr>
              <a:t>Cakupan</a:t>
            </a:r>
            <a:r>
              <a:rPr lang="en-US" dirty="0">
                <a:effectLst/>
              </a:rPr>
              <a:t> SCM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359771" y="1573263"/>
            <a:ext cx="7094537" cy="4151313"/>
          </a:xfrm>
        </p:spPr>
        <p:txBody>
          <a:bodyPr>
            <a:normAutofit/>
          </a:bodyPr>
          <a:lstStyle/>
          <a:p>
            <a:pPr algn="just"/>
            <a:r>
              <a:rPr lang="en-US" sz="2200" dirty="0" err="1">
                <a:solidFill>
                  <a:schemeClr val="tx2"/>
                </a:solidFill>
              </a:rPr>
              <a:t>Apabila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mengacu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pada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sebuah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perusahaan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manufaktur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 smtClean="0">
                <a:solidFill>
                  <a:schemeClr val="tx2"/>
                </a:solidFill>
              </a:rPr>
              <a:t>kegiatan-kegiatan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utama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masuk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dalam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klasifikasi</a:t>
            </a:r>
            <a:r>
              <a:rPr lang="en-US" sz="2200" dirty="0">
                <a:solidFill>
                  <a:schemeClr val="tx2"/>
                </a:solidFill>
              </a:rPr>
              <a:t> SCM </a:t>
            </a:r>
            <a:r>
              <a:rPr lang="en-US" sz="2200" dirty="0" err="1">
                <a:solidFill>
                  <a:schemeClr val="tx2"/>
                </a:solidFill>
              </a:rPr>
              <a:t>adalah</a:t>
            </a:r>
            <a:r>
              <a:rPr lang="en-US" sz="2200" dirty="0">
                <a:solidFill>
                  <a:schemeClr val="tx2"/>
                </a:solidFill>
              </a:rPr>
              <a:t> :</a:t>
            </a:r>
          </a:p>
          <a:p>
            <a:pPr algn="just">
              <a:buFont typeface="Wingdings" pitchFamily="2" charset="2"/>
              <a:buNone/>
            </a:pPr>
            <a:r>
              <a:rPr lang="en-US" sz="2200" dirty="0">
                <a:solidFill>
                  <a:schemeClr val="tx2"/>
                </a:solidFill>
              </a:rPr>
              <a:t>	- </a:t>
            </a:r>
            <a:r>
              <a:rPr lang="en-US" sz="2200" dirty="0" err="1">
                <a:solidFill>
                  <a:schemeClr val="tx2"/>
                </a:solidFill>
              </a:rPr>
              <a:t>kegiatan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merancang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produk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baru</a:t>
            </a:r>
            <a:r>
              <a:rPr lang="en-US" sz="2200" dirty="0">
                <a:solidFill>
                  <a:schemeClr val="tx2"/>
                </a:solidFill>
              </a:rPr>
              <a:t> (</a:t>
            </a:r>
            <a:r>
              <a:rPr lang="en-US" sz="2200" i="1" dirty="0">
                <a:solidFill>
                  <a:schemeClr val="tx2"/>
                </a:solidFill>
              </a:rPr>
              <a:t>product development</a:t>
            </a:r>
            <a:r>
              <a:rPr lang="en-US" sz="2200" dirty="0">
                <a:solidFill>
                  <a:schemeClr val="tx2"/>
                </a:solidFill>
              </a:rPr>
              <a:t> )</a:t>
            </a:r>
          </a:p>
          <a:p>
            <a:pPr algn="just">
              <a:buFont typeface="Wingdings" pitchFamily="2" charset="2"/>
              <a:buNone/>
            </a:pPr>
            <a:r>
              <a:rPr lang="en-US" sz="2200" dirty="0">
                <a:solidFill>
                  <a:schemeClr val="tx2"/>
                </a:solidFill>
              </a:rPr>
              <a:t>	- </a:t>
            </a:r>
            <a:r>
              <a:rPr lang="en-US" sz="2200" dirty="0" err="1">
                <a:solidFill>
                  <a:schemeClr val="tx2"/>
                </a:solidFill>
              </a:rPr>
              <a:t>kegiatan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mendapatkan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bahan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baku</a:t>
            </a:r>
            <a:r>
              <a:rPr lang="en-US" sz="2200" dirty="0">
                <a:solidFill>
                  <a:schemeClr val="tx2"/>
                </a:solidFill>
              </a:rPr>
              <a:t> (</a:t>
            </a:r>
            <a:r>
              <a:rPr lang="en-US" sz="2200" i="1" dirty="0">
                <a:solidFill>
                  <a:schemeClr val="tx2"/>
                </a:solidFill>
              </a:rPr>
              <a:t>procurement</a:t>
            </a:r>
            <a:r>
              <a:rPr lang="en-US" sz="2200" dirty="0">
                <a:solidFill>
                  <a:schemeClr val="tx2"/>
                </a:solidFill>
              </a:rPr>
              <a:t>)</a:t>
            </a:r>
          </a:p>
          <a:p>
            <a:pPr algn="just">
              <a:buFont typeface="Wingdings" pitchFamily="2" charset="2"/>
              <a:buNone/>
            </a:pPr>
            <a:r>
              <a:rPr lang="en-US" sz="2200" dirty="0">
                <a:solidFill>
                  <a:schemeClr val="tx2"/>
                </a:solidFill>
              </a:rPr>
              <a:t>	- </a:t>
            </a:r>
            <a:r>
              <a:rPr lang="en-US" sz="2200" dirty="0" err="1">
                <a:solidFill>
                  <a:schemeClr val="tx2"/>
                </a:solidFill>
              </a:rPr>
              <a:t>kegiatan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merencanakan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produksi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persediaan</a:t>
            </a:r>
            <a:endParaRPr lang="en-US" sz="2200" dirty="0">
              <a:solidFill>
                <a:schemeClr val="tx2"/>
              </a:solidFill>
            </a:endParaRPr>
          </a:p>
          <a:p>
            <a:pPr algn="just">
              <a:buFont typeface="Wingdings" pitchFamily="2" charset="2"/>
              <a:buNone/>
            </a:pPr>
            <a:r>
              <a:rPr lang="en-US" sz="2200" dirty="0">
                <a:solidFill>
                  <a:schemeClr val="tx2"/>
                </a:solidFill>
              </a:rPr>
              <a:t>	  ( </a:t>
            </a:r>
            <a:r>
              <a:rPr lang="en-US" sz="2200" i="1" dirty="0">
                <a:solidFill>
                  <a:schemeClr val="tx2"/>
                </a:solidFill>
              </a:rPr>
              <a:t>planning and control</a:t>
            </a:r>
            <a:r>
              <a:rPr lang="en-US" sz="2200" dirty="0">
                <a:solidFill>
                  <a:schemeClr val="tx2"/>
                </a:solidFill>
              </a:rPr>
              <a:t> )</a:t>
            </a:r>
          </a:p>
          <a:p>
            <a:pPr algn="just">
              <a:buFont typeface="Wingdings" pitchFamily="2" charset="2"/>
              <a:buNone/>
            </a:pPr>
            <a:r>
              <a:rPr lang="en-US" sz="2200" dirty="0">
                <a:solidFill>
                  <a:schemeClr val="tx2"/>
                </a:solidFill>
              </a:rPr>
              <a:t>	- </a:t>
            </a:r>
            <a:r>
              <a:rPr lang="en-US" sz="2200" dirty="0" err="1">
                <a:solidFill>
                  <a:schemeClr val="tx2"/>
                </a:solidFill>
              </a:rPr>
              <a:t>kegiatan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melakukan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produksi</a:t>
            </a:r>
            <a:r>
              <a:rPr lang="en-US" sz="2200" dirty="0">
                <a:solidFill>
                  <a:schemeClr val="tx2"/>
                </a:solidFill>
              </a:rPr>
              <a:t> ( </a:t>
            </a:r>
            <a:r>
              <a:rPr lang="en-US" sz="2200" i="1" dirty="0">
                <a:solidFill>
                  <a:schemeClr val="tx2"/>
                </a:solidFill>
              </a:rPr>
              <a:t>production</a:t>
            </a:r>
            <a:r>
              <a:rPr lang="en-US" sz="2200" dirty="0">
                <a:solidFill>
                  <a:schemeClr val="tx2"/>
                </a:solidFill>
              </a:rPr>
              <a:t> )</a:t>
            </a:r>
          </a:p>
          <a:p>
            <a:pPr algn="just">
              <a:buFont typeface="Wingdings" pitchFamily="2" charset="2"/>
              <a:buNone/>
            </a:pPr>
            <a:r>
              <a:rPr lang="en-US" sz="2200" dirty="0">
                <a:solidFill>
                  <a:schemeClr val="tx2"/>
                </a:solidFill>
              </a:rPr>
              <a:t>	- </a:t>
            </a:r>
            <a:r>
              <a:rPr lang="en-US" sz="2200" dirty="0" err="1">
                <a:solidFill>
                  <a:schemeClr val="tx2"/>
                </a:solidFill>
              </a:rPr>
              <a:t>kegiatan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melakukan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pengiriman</a:t>
            </a:r>
            <a:r>
              <a:rPr lang="en-US" sz="2200" dirty="0">
                <a:solidFill>
                  <a:schemeClr val="tx2"/>
                </a:solidFill>
              </a:rPr>
              <a:t> ( </a:t>
            </a:r>
            <a:r>
              <a:rPr lang="en-US" sz="2200" i="1" dirty="0">
                <a:solidFill>
                  <a:schemeClr val="tx2"/>
                </a:solidFill>
              </a:rPr>
              <a:t>distribution</a:t>
            </a:r>
            <a:r>
              <a:rPr lang="en-US" sz="2200" dirty="0">
                <a:solidFill>
                  <a:schemeClr val="tx2"/>
                </a:solidFill>
              </a:rPr>
              <a:t>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1821" y="1465445"/>
            <a:ext cx="7193098" cy="4635552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338" y="0"/>
            <a:ext cx="6867525" cy="1065213"/>
          </a:xfrm>
        </p:spPr>
        <p:txBody>
          <a:bodyPr/>
          <a:lstStyle/>
          <a:p>
            <a:r>
              <a:rPr lang="en-US" dirty="0">
                <a:effectLst/>
              </a:rPr>
              <a:t>Area </a:t>
            </a:r>
            <a:r>
              <a:rPr lang="en-US" dirty="0" err="1">
                <a:effectLst/>
              </a:rPr>
              <a:t>Cakupan</a:t>
            </a:r>
            <a:r>
              <a:rPr lang="en-US" dirty="0">
                <a:effectLst/>
              </a:rPr>
              <a:t> SCM</a:t>
            </a:r>
          </a:p>
        </p:txBody>
      </p:sp>
      <p:graphicFrame>
        <p:nvGraphicFramePr>
          <p:cNvPr id="16458" name="Group 74"/>
          <p:cNvGraphicFramePr>
            <a:graphicFrameLocks noGrp="1"/>
          </p:cNvGraphicFramePr>
          <p:nvPr>
            <p:ph type="tbl" idx="1"/>
          </p:nvPr>
        </p:nvGraphicFramePr>
        <p:xfrm>
          <a:off x="1422657" y="1467619"/>
          <a:ext cx="7080250" cy="5013008"/>
        </p:xfrm>
        <a:graphic>
          <a:graphicData uri="http://schemas.openxmlformats.org/drawingml/2006/table">
            <a:tbl>
              <a:tblPr/>
              <a:tblGrid>
                <a:gridCol w="1766887"/>
                <a:gridCol w="5313363"/>
              </a:tblGrid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Bagian</a:t>
                      </a:r>
                      <a:endParaRPr kumimoji="0" lang="en-US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Cakupan kegiatan antara lain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Pengembangan Produk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Melakukan riset pasar, merancang produk baru, melibatkan supplier dalam perancangan produk baru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Pengadaan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Memilih supplier mengevaluasi kinerja supplier, melakukan pembelian bahan baku dan komponen, memonitor supply risk, membina dan memelihara hubungan dengan supplier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Perencanaan dan Pengendalian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Demand planning, peramalan permintaan, perencanaan kapasitas, perencanaan produksi dan persediaan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Produksi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Eksekusi produksi, pengendalian kualitas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Distribusi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Perencanaan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jaringan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distribusi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penjadwalan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pengiriman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mencari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dan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memelihara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hubungan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dengan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perusahaan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jasa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pengiriman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memonitor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service level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di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tiap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pusat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distribusi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654" y="245142"/>
            <a:ext cx="7498080" cy="1143000"/>
          </a:xfrm>
        </p:spPr>
        <p:txBody>
          <a:bodyPr/>
          <a:lstStyle/>
          <a:p>
            <a:r>
              <a:rPr lang="en-US" dirty="0" err="1">
                <a:effectLst/>
              </a:rPr>
              <a:t>Pengembangan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Produk</a:t>
            </a:r>
            <a:endParaRPr lang="en-US" dirty="0">
              <a:effectLst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192161" y="1769193"/>
            <a:ext cx="7420896" cy="438308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Sangat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penting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terutama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bagi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industri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inovatif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seperti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industri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garmen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komputer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elektronik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i="1" dirty="0">
                <a:solidFill>
                  <a:schemeClr val="tx2"/>
                </a:solidFill>
              </a:rPr>
              <a:t>packaging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dsb</a:t>
            </a:r>
            <a:r>
              <a:rPr lang="en-US" sz="2000" dirty="0">
                <a:solidFill>
                  <a:schemeClr val="tx2"/>
                </a:solidFill>
              </a:rPr>
              <a:t>. Hal </a:t>
            </a:r>
            <a:r>
              <a:rPr lang="en-US" sz="2000" dirty="0" err="1">
                <a:solidFill>
                  <a:schemeClr val="tx2"/>
                </a:solidFill>
              </a:rPr>
              <a:t>ini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dikarenakan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i="1" dirty="0">
                <a:solidFill>
                  <a:schemeClr val="tx2"/>
                </a:solidFill>
              </a:rPr>
              <a:t>product life cycle</a:t>
            </a:r>
            <a:r>
              <a:rPr lang="en-US" sz="2000" dirty="0">
                <a:solidFill>
                  <a:schemeClr val="tx2"/>
                </a:solidFill>
              </a:rPr>
              <a:t>-</a:t>
            </a:r>
            <a:r>
              <a:rPr lang="en-US" sz="2000" dirty="0" err="1">
                <a:solidFill>
                  <a:schemeClr val="tx2"/>
                </a:solidFill>
              </a:rPr>
              <a:t>nya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pendek</a:t>
            </a:r>
            <a:r>
              <a:rPr lang="en-US" sz="2000" dirty="0">
                <a:solidFill>
                  <a:schemeClr val="tx2"/>
                </a:solidFill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Menghasilkan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sebuah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rancangan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produk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bisa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memakan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waktu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dan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biaya</a:t>
            </a:r>
            <a:r>
              <a:rPr lang="en-US" sz="2000" dirty="0">
                <a:solidFill>
                  <a:schemeClr val="tx2"/>
                </a:solidFill>
              </a:rPr>
              <a:t> yang </a:t>
            </a:r>
            <a:r>
              <a:rPr lang="en-US" sz="2000" dirty="0" err="1">
                <a:solidFill>
                  <a:schemeClr val="tx2"/>
                </a:solidFill>
              </a:rPr>
              <a:t>sangat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besar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padahal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disisi</a:t>
            </a:r>
            <a:r>
              <a:rPr lang="en-US" sz="2000" dirty="0">
                <a:solidFill>
                  <a:schemeClr val="tx2"/>
                </a:solidFill>
              </a:rPr>
              <a:t> lain </a:t>
            </a:r>
            <a:r>
              <a:rPr lang="en-US" sz="2000" dirty="0" err="1">
                <a:solidFill>
                  <a:schemeClr val="tx2"/>
                </a:solidFill>
              </a:rPr>
              <a:t>perusahaan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dituntut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untuk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bisa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menghasilkan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rancangan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dalam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waktu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cepat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dan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biaya</a:t>
            </a:r>
            <a:r>
              <a:rPr lang="en-US" sz="2000" dirty="0">
                <a:solidFill>
                  <a:schemeClr val="tx2"/>
                </a:solidFill>
              </a:rPr>
              <a:t> yang </a:t>
            </a:r>
            <a:r>
              <a:rPr lang="en-US" sz="2000" dirty="0" err="1">
                <a:solidFill>
                  <a:schemeClr val="tx2"/>
                </a:solidFill>
              </a:rPr>
              <a:t>murah</a:t>
            </a:r>
            <a:r>
              <a:rPr lang="en-US" sz="2000" dirty="0">
                <a:solidFill>
                  <a:schemeClr val="tx2"/>
                </a:solidFill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Dalam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merancang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perusahaan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harus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mempertimbangkan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beberapa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hal</a:t>
            </a:r>
            <a:r>
              <a:rPr lang="en-US" sz="2000" dirty="0">
                <a:solidFill>
                  <a:schemeClr val="tx2"/>
                </a:solidFill>
              </a:rPr>
              <a:t> :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 dirty="0">
                <a:solidFill>
                  <a:schemeClr val="tx2"/>
                </a:solidFill>
              </a:rPr>
              <a:t>	</a:t>
            </a:r>
            <a:r>
              <a:rPr lang="en-US" sz="2000" i="1" dirty="0" err="1">
                <a:solidFill>
                  <a:schemeClr val="tx2"/>
                </a:solidFill>
              </a:rPr>
              <a:t>Pertama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aspirasi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atau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keinginan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pelanggan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oleh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karena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itu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dibutuhkan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riset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pasar</a:t>
            </a:r>
            <a:r>
              <a:rPr lang="en-US" sz="2000" dirty="0">
                <a:solidFill>
                  <a:schemeClr val="tx2"/>
                </a:solidFill>
              </a:rPr>
              <a:t> yang </a:t>
            </a:r>
            <a:r>
              <a:rPr lang="en-US" sz="2000" dirty="0" err="1">
                <a:solidFill>
                  <a:schemeClr val="tx2"/>
                </a:solidFill>
              </a:rPr>
              <a:t>memadai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 dirty="0">
                <a:solidFill>
                  <a:schemeClr val="tx2"/>
                </a:solidFill>
              </a:rPr>
              <a:t>	</a:t>
            </a:r>
            <a:r>
              <a:rPr lang="en-US" sz="2000" i="1" dirty="0" err="1">
                <a:solidFill>
                  <a:schemeClr val="tx2"/>
                </a:solidFill>
              </a:rPr>
              <a:t>Kedua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produk</a:t>
            </a:r>
            <a:r>
              <a:rPr lang="en-US" sz="2000" dirty="0">
                <a:solidFill>
                  <a:schemeClr val="tx2"/>
                </a:solidFill>
              </a:rPr>
              <a:t> yang </a:t>
            </a:r>
            <a:r>
              <a:rPr lang="en-US" sz="2000" dirty="0" err="1">
                <a:solidFill>
                  <a:schemeClr val="tx2"/>
                </a:solidFill>
              </a:rPr>
              <a:t>dirancang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harus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mencerminkan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ketersediaan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dan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sifat-sifat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bahan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baku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r>
              <a:rPr lang="en-US" sz="2000" dirty="0" err="1">
                <a:solidFill>
                  <a:schemeClr val="tx2"/>
                </a:solidFill>
              </a:rPr>
              <a:t>Dalam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praktek</a:t>
            </a:r>
            <a:r>
              <a:rPr lang="en-US" sz="2000" dirty="0">
                <a:solidFill>
                  <a:schemeClr val="tx2"/>
                </a:solidFill>
              </a:rPr>
              <a:t> SCM modern, </a:t>
            </a:r>
            <a:r>
              <a:rPr lang="en-US" sz="2000" dirty="0" err="1">
                <a:solidFill>
                  <a:schemeClr val="tx2"/>
                </a:solidFill>
              </a:rPr>
              <a:t>melibatkan</a:t>
            </a:r>
            <a:r>
              <a:rPr lang="en-US" sz="2000" dirty="0">
                <a:solidFill>
                  <a:schemeClr val="tx2"/>
                </a:solidFill>
              </a:rPr>
              <a:t> supplier </a:t>
            </a:r>
            <a:r>
              <a:rPr lang="en-US" sz="2000" dirty="0" err="1">
                <a:solidFill>
                  <a:schemeClr val="tx2"/>
                </a:solidFill>
              </a:rPr>
              <a:t>adalah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kunci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dalam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proses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perancangan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produk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baru</a:t>
            </a:r>
            <a:r>
              <a:rPr lang="en-US" sz="2000" dirty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98" y="245142"/>
            <a:ext cx="7498080" cy="1143000"/>
          </a:xfrm>
        </p:spPr>
        <p:txBody>
          <a:bodyPr/>
          <a:lstStyle/>
          <a:p>
            <a:r>
              <a:rPr lang="en-US" dirty="0" err="1">
                <a:effectLst/>
              </a:rPr>
              <a:t>Pengembangan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Produk</a:t>
            </a:r>
            <a:endParaRPr lang="en-US" dirty="0">
              <a:effectLst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2575" indent="-282575" algn="just"/>
            <a:r>
              <a:rPr lang="en-US" sz="2200" i="1" dirty="0" err="1" smtClean="0">
                <a:solidFill>
                  <a:schemeClr val="tx2"/>
                </a:solidFill>
              </a:rPr>
              <a:t>Ketiga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fasilitas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produksi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akan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dimiliki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atau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dibangun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jadi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aspek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i="1" dirty="0">
                <a:solidFill>
                  <a:schemeClr val="tx2"/>
                </a:solidFill>
              </a:rPr>
              <a:t>manufacturability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perlu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dipertimbangkan</a:t>
            </a:r>
            <a:r>
              <a:rPr lang="en-US" sz="2200" dirty="0">
                <a:solidFill>
                  <a:schemeClr val="tx2"/>
                </a:solidFill>
              </a:rPr>
              <a:t>. </a:t>
            </a:r>
          </a:p>
          <a:p>
            <a:pPr marL="282575" indent="-282575" algn="just"/>
            <a:r>
              <a:rPr lang="en-US" sz="2200" i="1" dirty="0" err="1" smtClean="0">
                <a:solidFill>
                  <a:schemeClr val="tx2"/>
                </a:solidFill>
              </a:rPr>
              <a:t>Keempat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produk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dirancang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harus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sedemikian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rupa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sehinga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kegiatan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pengiriman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mudah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dilakukan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tidak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menimbulkan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biaya-biaya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persediaan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berlebihan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disepanjang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suppply</a:t>
            </a:r>
            <a:r>
              <a:rPr lang="en-US" sz="2200" dirty="0">
                <a:solidFill>
                  <a:schemeClr val="tx2"/>
                </a:solidFill>
              </a:rPr>
              <a:t> chain.</a:t>
            </a:r>
          </a:p>
          <a:p>
            <a:pPr marL="282575" indent="-282575" algn="just"/>
            <a:r>
              <a:rPr lang="en-US" sz="2200" i="1" dirty="0" err="1" smtClean="0">
                <a:solidFill>
                  <a:schemeClr val="tx2"/>
                </a:solidFill>
              </a:rPr>
              <a:t>Kelima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aspek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lingkungan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dituntut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rancangan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ramah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lingkungan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mudah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didaur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ulang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5389" y="289387"/>
            <a:ext cx="7498080" cy="1143000"/>
          </a:xfrm>
        </p:spPr>
        <p:txBody>
          <a:bodyPr/>
          <a:lstStyle/>
          <a:p>
            <a:r>
              <a:rPr lang="en-US" dirty="0" err="1">
                <a:effectLst/>
              </a:rPr>
              <a:t>Pembelian</a:t>
            </a:r>
            <a:r>
              <a:rPr lang="en-US" dirty="0">
                <a:effectLst/>
              </a:rPr>
              <a:t> (</a:t>
            </a:r>
            <a:r>
              <a:rPr lang="en-US" i="1" dirty="0">
                <a:effectLst/>
              </a:rPr>
              <a:t>Procurement</a:t>
            </a:r>
            <a:r>
              <a:rPr lang="en-US" dirty="0">
                <a:effectLst/>
              </a:rPr>
              <a:t>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199634" y="1492045"/>
            <a:ext cx="7498080" cy="4800600"/>
          </a:xfrm>
        </p:spPr>
        <p:txBody>
          <a:bodyPr/>
          <a:lstStyle/>
          <a:p>
            <a:pPr algn="just"/>
            <a:r>
              <a:rPr lang="en-US" sz="2200" dirty="0" err="1">
                <a:solidFill>
                  <a:schemeClr val="tx2"/>
                </a:solidFill>
              </a:rPr>
              <a:t>Dituntut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mempunyai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keahlian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bernegosiasi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memiliki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kemampuan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untuk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menerjemahkan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strategis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perusahaan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dalam</a:t>
            </a:r>
            <a:r>
              <a:rPr lang="en-US" sz="2200" dirty="0">
                <a:solidFill>
                  <a:schemeClr val="tx2"/>
                </a:solidFill>
              </a:rPr>
              <a:t> system </a:t>
            </a:r>
            <a:r>
              <a:rPr lang="en-US" sz="2200" dirty="0" err="1">
                <a:solidFill>
                  <a:schemeClr val="tx2"/>
                </a:solidFill>
              </a:rPr>
              <a:t>pemilihan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evaluasi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i="1" dirty="0">
                <a:solidFill>
                  <a:schemeClr val="tx2"/>
                </a:solidFill>
              </a:rPr>
              <a:t>supplier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en-US" sz="2200" dirty="0" err="1">
                <a:solidFill>
                  <a:schemeClr val="tx2"/>
                </a:solidFill>
              </a:rPr>
              <a:t>Tugas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rutinnya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adalah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melakukan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pembelian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bahan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baku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komponen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jasa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dsb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en-US" sz="2200" dirty="0" err="1">
                <a:solidFill>
                  <a:schemeClr val="tx2"/>
                </a:solidFill>
              </a:rPr>
              <a:t>Diharapkan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dapat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menciptakan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kolaborasi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jangka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panjang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dengan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i="1" dirty="0">
                <a:solidFill>
                  <a:schemeClr val="tx2"/>
                </a:solidFill>
              </a:rPr>
              <a:t>supplier-supplier </a:t>
            </a:r>
            <a:r>
              <a:rPr lang="en-US" sz="2200" dirty="0" err="1">
                <a:solidFill>
                  <a:schemeClr val="tx2"/>
                </a:solidFill>
              </a:rPr>
              <a:t>relevan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melibatkan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mereka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dalam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perancangan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produk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baru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mengevaluasi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i="1" dirty="0">
                <a:solidFill>
                  <a:schemeClr val="tx2"/>
                </a:solidFill>
              </a:rPr>
              <a:t>supply risk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sebagainya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144" y="259889"/>
            <a:ext cx="7498080" cy="1143000"/>
          </a:xfrm>
        </p:spPr>
        <p:txBody>
          <a:bodyPr/>
          <a:lstStyle/>
          <a:p>
            <a:r>
              <a:rPr lang="en-US" dirty="0" err="1">
                <a:effectLst/>
              </a:rPr>
              <a:t>Perancangan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Pengendalian</a:t>
            </a:r>
            <a:endParaRPr lang="en-US" dirty="0">
              <a:effectLst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295911" y="1766376"/>
            <a:ext cx="7582617" cy="4368800"/>
          </a:xfrm>
        </p:spPr>
        <p:txBody>
          <a:bodyPr/>
          <a:lstStyle/>
          <a:p>
            <a:pPr algn="just"/>
            <a:r>
              <a:rPr lang="en-US" sz="2000" dirty="0" err="1">
                <a:solidFill>
                  <a:schemeClr val="tx2"/>
                </a:solidFill>
              </a:rPr>
              <a:t>Bagian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ini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bertugas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untuk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menciptakan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koordinasi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taktis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maupun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operasional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sehingga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kegiatan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produksi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pengadaan</a:t>
            </a:r>
            <a:r>
              <a:rPr lang="en-US" sz="2000" dirty="0">
                <a:solidFill>
                  <a:schemeClr val="tx2"/>
                </a:solidFill>
              </a:rPr>
              <a:t> material, </a:t>
            </a:r>
            <a:r>
              <a:rPr lang="en-US" sz="2000" dirty="0" err="1">
                <a:solidFill>
                  <a:schemeClr val="tx2"/>
                </a:solidFill>
              </a:rPr>
              <a:t>maupun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pengiriman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produk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bisa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dilakukan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dengan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efisien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dan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tepat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waktu</a:t>
            </a:r>
            <a:r>
              <a:rPr lang="en-US" sz="2000" dirty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en-US" sz="2000" dirty="0" err="1">
                <a:solidFill>
                  <a:schemeClr val="tx2"/>
                </a:solidFill>
              </a:rPr>
              <a:t>Koordinasi</a:t>
            </a:r>
            <a:r>
              <a:rPr lang="en-US" sz="2000" dirty="0">
                <a:solidFill>
                  <a:schemeClr val="tx2"/>
                </a:solidFill>
              </a:rPr>
              <a:t> yang </a:t>
            </a:r>
            <a:r>
              <a:rPr lang="en-US" sz="2000" dirty="0" err="1">
                <a:solidFill>
                  <a:schemeClr val="tx2"/>
                </a:solidFill>
              </a:rPr>
              <a:t>dilakukan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tidak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hanya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di</a:t>
            </a:r>
            <a:r>
              <a:rPr lang="en-US" sz="2000" dirty="0">
                <a:solidFill>
                  <a:schemeClr val="tx2"/>
                </a:solidFill>
              </a:rPr>
              <a:t> internal </a:t>
            </a:r>
            <a:r>
              <a:rPr lang="en-US" sz="2000" dirty="0" err="1">
                <a:solidFill>
                  <a:schemeClr val="tx2"/>
                </a:solidFill>
              </a:rPr>
              <a:t>tapi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dalam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i="1" dirty="0">
                <a:solidFill>
                  <a:schemeClr val="tx2"/>
                </a:solidFill>
              </a:rPr>
              <a:t>supply</a:t>
            </a:r>
            <a:r>
              <a:rPr lang="en-US" sz="2000" dirty="0">
                <a:solidFill>
                  <a:schemeClr val="tx2"/>
                </a:solidFill>
              </a:rPr>
              <a:t> chain, </a:t>
            </a:r>
            <a:r>
              <a:rPr lang="en-US" sz="2000" dirty="0" err="1">
                <a:solidFill>
                  <a:schemeClr val="tx2"/>
                </a:solidFill>
              </a:rPr>
              <a:t>misal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menentukan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berapa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banyak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produk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akan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diproduksi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informasi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tentang</a:t>
            </a:r>
            <a:r>
              <a:rPr lang="en-US" sz="2000" dirty="0">
                <a:solidFill>
                  <a:schemeClr val="tx2"/>
                </a:solidFill>
              </a:rPr>
              <a:t> data </a:t>
            </a:r>
            <a:r>
              <a:rPr lang="en-US" sz="2000" dirty="0" err="1">
                <a:solidFill>
                  <a:schemeClr val="tx2"/>
                </a:solidFill>
              </a:rPr>
              <a:t>penjualan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terakhir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di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tingkat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ritel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serta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berapa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banyak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i="1" dirty="0">
                <a:solidFill>
                  <a:schemeClr val="tx2"/>
                </a:solidFill>
              </a:rPr>
              <a:t>stock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produk</a:t>
            </a:r>
            <a:r>
              <a:rPr lang="en-US" sz="2000" dirty="0">
                <a:solidFill>
                  <a:schemeClr val="tx2"/>
                </a:solidFill>
              </a:rPr>
              <a:t> yang </a:t>
            </a:r>
            <a:r>
              <a:rPr lang="en-US" sz="2000" dirty="0" err="1">
                <a:solidFill>
                  <a:schemeClr val="tx2"/>
                </a:solidFill>
              </a:rPr>
              <a:t>masih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mereka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miliki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adalah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penting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bagi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pabrik</a:t>
            </a:r>
            <a:r>
              <a:rPr lang="en-US" sz="2000" dirty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en-US" sz="2000" dirty="0" err="1">
                <a:solidFill>
                  <a:schemeClr val="tx2"/>
                </a:solidFill>
              </a:rPr>
              <a:t>Bahkan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ritel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dengan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perusahaan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saling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koordinasi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untuk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menentukan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rencana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produksi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jangka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menengah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atau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pendek</a:t>
            </a:r>
            <a:r>
              <a:rPr lang="en-US" sz="2000" dirty="0">
                <a:solidFill>
                  <a:schemeClr val="tx2"/>
                </a:solidFill>
              </a:rPr>
              <a:t> ( P&amp;G, Sara Lee, K-Mart, Warner Lambert)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Produksi</a:t>
            </a:r>
            <a:r>
              <a:rPr lang="en-US" dirty="0" smtClean="0">
                <a:effectLst/>
              </a:rPr>
              <a:t> (</a:t>
            </a:r>
            <a:r>
              <a:rPr lang="en-US" i="1" dirty="0" smtClean="0">
                <a:effectLst/>
              </a:rPr>
              <a:t>Production</a:t>
            </a:r>
            <a:r>
              <a:rPr lang="en-US" dirty="0" smtClean="0">
                <a:effectLst/>
              </a:rPr>
              <a:t>)</a:t>
            </a:r>
            <a:endParaRPr lang="en-US" dirty="0">
              <a:effectLst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386706" y="1506334"/>
            <a:ext cx="7521319" cy="461645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200" dirty="0" err="1">
                <a:solidFill>
                  <a:schemeClr val="tx2"/>
                </a:solidFill>
              </a:rPr>
              <a:t>Bagian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ini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bertugas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secara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fisik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melakukan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transformasi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dari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bahan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baku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bahan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setengan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jadi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atau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komponen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menjadi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produk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jadi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n-US" sz="2200" dirty="0" err="1">
                <a:solidFill>
                  <a:schemeClr val="tx2"/>
                </a:solidFill>
              </a:rPr>
              <a:t>Kegiatan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produksi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dalam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konteks</a:t>
            </a:r>
            <a:r>
              <a:rPr lang="en-US" sz="2200" dirty="0">
                <a:solidFill>
                  <a:schemeClr val="tx2"/>
                </a:solidFill>
              </a:rPr>
              <a:t> SCM </a:t>
            </a:r>
            <a:r>
              <a:rPr lang="en-US" sz="2200" dirty="0" err="1">
                <a:solidFill>
                  <a:schemeClr val="tx2"/>
                </a:solidFill>
              </a:rPr>
              <a:t>tidak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harus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dilakukan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dalam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perusahaan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n-US" sz="2200" dirty="0" err="1">
                <a:solidFill>
                  <a:schemeClr val="tx2"/>
                </a:solidFill>
              </a:rPr>
              <a:t>Banyak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perusahaan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melakukan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i="1" dirty="0">
                <a:solidFill>
                  <a:schemeClr val="tx2"/>
                </a:solidFill>
              </a:rPr>
              <a:t>outsourcing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yaitu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memindahkan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kegiatan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produksi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pihak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subkontraktor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sementara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perusahaan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konsentrasi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kegiatan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menjadi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i="1" dirty="0">
                <a:solidFill>
                  <a:schemeClr val="tx2"/>
                </a:solidFill>
              </a:rPr>
              <a:t>core competency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mereka</a:t>
            </a:r>
            <a:r>
              <a:rPr lang="en-US" sz="2200" dirty="0">
                <a:solidFill>
                  <a:schemeClr val="tx2"/>
                </a:solidFill>
              </a:rPr>
              <a:t>. </a:t>
            </a:r>
            <a:r>
              <a:rPr lang="en-US" sz="2200" dirty="0" err="1">
                <a:solidFill>
                  <a:schemeClr val="tx2"/>
                </a:solidFill>
              </a:rPr>
              <a:t>Contoh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perusahaan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sepatu</a:t>
            </a:r>
            <a:r>
              <a:rPr lang="en-US" sz="2200" dirty="0">
                <a:solidFill>
                  <a:schemeClr val="tx2"/>
                </a:solidFill>
              </a:rPr>
              <a:t> Nike.</a:t>
            </a:r>
          </a:p>
          <a:p>
            <a:pPr algn="just">
              <a:lnSpc>
                <a:spcPct val="90000"/>
              </a:lnSpc>
            </a:pPr>
            <a:r>
              <a:rPr lang="en-US" sz="2200" dirty="0" err="1">
                <a:solidFill>
                  <a:schemeClr val="tx2"/>
                </a:solidFill>
              </a:rPr>
              <a:t>Dalam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kegiatan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produksi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konsep</a:t>
            </a:r>
            <a:r>
              <a:rPr lang="en-US" sz="2200" dirty="0">
                <a:solidFill>
                  <a:schemeClr val="tx2"/>
                </a:solidFill>
              </a:rPr>
              <a:t> lean </a:t>
            </a:r>
            <a:r>
              <a:rPr lang="en-US" sz="2200" dirty="0" err="1">
                <a:solidFill>
                  <a:schemeClr val="tx2"/>
                </a:solidFill>
              </a:rPr>
              <a:t>manufakturing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mementingkan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efisiensi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dan</a:t>
            </a:r>
            <a:r>
              <a:rPr lang="en-US" sz="2200" dirty="0">
                <a:solidFill>
                  <a:schemeClr val="tx2"/>
                </a:solidFill>
              </a:rPr>
              <a:t> agile manufacturing  yang </a:t>
            </a:r>
            <a:r>
              <a:rPr lang="en-US" sz="2200" dirty="0" err="1">
                <a:solidFill>
                  <a:schemeClr val="tx2"/>
                </a:solidFill>
              </a:rPr>
              <a:t>menekankan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pada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fleksibilitas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ketangkasan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merespon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perubahan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adalah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dua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hal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penting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  <a:p>
            <a:pPr algn="just">
              <a:lnSpc>
                <a:spcPct val="90000"/>
              </a:lnSpc>
            </a:pPr>
            <a:endParaRPr lang="en-US" sz="2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7904" y="333632"/>
            <a:ext cx="7498080" cy="1143000"/>
          </a:xfrm>
        </p:spPr>
        <p:txBody>
          <a:bodyPr/>
          <a:lstStyle/>
          <a:p>
            <a:r>
              <a:rPr lang="en-US" dirty="0" err="1">
                <a:effectLst/>
              </a:rPr>
              <a:t>Pendahuluan</a:t>
            </a:r>
            <a:endParaRPr lang="en-US" dirty="0">
              <a:effectLst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199534" y="1791929"/>
            <a:ext cx="7634749" cy="4021138"/>
          </a:xfrm>
        </p:spPr>
        <p:txBody>
          <a:bodyPr/>
          <a:lstStyle/>
          <a:p>
            <a:pPr algn="just"/>
            <a:r>
              <a:rPr lang="en-US" sz="2200" dirty="0" err="1">
                <a:solidFill>
                  <a:schemeClr val="tx2"/>
                </a:solidFill>
              </a:rPr>
              <a:t>Pelaku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industri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mulai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sadar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bahwa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untuk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menyediakan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produk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murah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berkualitas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cepat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perbaikan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di</a:t>
            </a:r>
            <a:r>
              <a:rPr lang="en-US" sz="2200" dirty="0">
                <a:solidFill>
                  <a:schemeClr val="tx2"/>
                </a:solidFill>
              </a:rPr>
              <a:t> internal </a:t>
            </a:r>
            <a:r>
              <a:rPr lang="en-US" sz="2200" dirty="0" err="1">
                <a:solidFill>
                  <a:schemeClr val="tx2"/>
                </a:solidFill>
              </a:rPr>
              <a:t>perusahaan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manufaktur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adalah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tidak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cukup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en-US" sz="2200" dirty="0" err="1">
                <a:solidFill>
                  <a:schemeClr val="tx2"/>
                </a:solidFill>
              </a:rPr>
              <a:t>Peran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serta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i="1" dirty="0">
                <a:solidFill>
                  <a:schemeClr val="tx2"/>
                </a:solidFill>
              </a:rPr>
              <a:t>supplier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perusahaan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transportasi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jaringan</a:t>
            </a:r>
            <a:r>
              <a:rPr lang="en-US" sz="2200" dirty="0">
                <a:solidFill>
                  <a:schemeClr val="tx2"/>
                </a:solidFill>
              </a:rPr>
              <a:t> distributor </a:t>
            </a:r>
            <a:r>
              <a:rPr lang="en-US" sz="2200" dirty="0" err="1">
                <a:solidFill>
                  <a:schemeClr val="tx2"/>
                </a:solidFill>
              </a:rPr>
              <a:t>adalah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dibutuhkan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en-US" sz="2200" dirty="0" err="1">
                <a:solidFill>
                  <a:schemeClr val="tx2"/>
                </a:solidFill>
              </a:rPr>
              <a:t>Kesadaran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adanya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produk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murah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cepat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berkualitas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inilah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melahirkan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konsep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baru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tahun</a:t>
            </a:r>
            <a:r>
              <a:rPr lang="en-US" sz="2200" dirty="0">
                <a:solidFill>
                  <a:schemeClr val="tx2"/>
                </a:solidFill>
              </a:rPr>
              <a:t> 1990-an </a:t>
            </a:r>
            <a:r>
              <a:rPr lang="en-US" sz="2200" dirty="0" err="1">
                <a:solidFill>
                  <a:schemeClr val="tx2"/>
                </a:solidFill>
              </a:rPr>
              <a:t>yaitu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i="1" dirty="0">
                <a:solidFill>
                  <a:schemeClr val="tx2"/>
                </a:solidFill>
              </a:rPr>
              <a:t>Supply Chain </a:t>
            </a:r>
            <a:r>
              <a:rPr lang="en-US" sz="2200" i="1" dirty="0" err="1">
                <a:solidFill>
                  <a:schemeClr val="tx2"/>
                </a:solidFill>
              </a:rPr>
              <a:t>Manajement</a:t>
            </a:r>
            <a:r>
              <a:rPr lang="en-US" sz="2200" i="1" dirty="0">
                <a:solidFill>
                  <a:schemeClr val="tx2"/>
                </a:solidFill>
              </a:rPr>
              <a:t> ( SCM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9633" y="259889"/>
            <a:ext cx="7498080" cy="1143000"/>
          </a:xfrm>
        </p:spPr>
        <p:txBody>
          <a:bodyPr/>
          <a:lstStyle/>
          <a:p>
            <a:r>
              <a:rPr lang="en-US" dirty="0" err="1" smtClean="0">
                <a:effectLst/>
              </a:rPr>
              <a:t>Pengiriman</a:t>
            </a:r>
            <a:r>
              <a:rPr lang="en-US" dirty="0" smtClean="0">
                <a:effectLst/>
              </a:rPr>
              <a:t> (</a:t>
            </a:r>
            <a:r>
              <a:rPr lang="en-US" i="1" dirty="0" smtClean="0">
                <a:effectLst/>
              </a:rPr>
              <a:t>Distribution</a:t>
            </a:r>
            <a:r>
              <a:rPr lang="en-US" dirty="0" smtClean="0">
                <a:effectLst/>
              </a:rPr>
              <a:t>)</a:t>
            </a:r>
            <a:endParaRPr lang="en-US" dirty="0">
              <a:effectLst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200" dirty="0" err="1">
                <a:solidFill>
                  <a:schemeClr val="tx2"/>
                </a:solidFill>
              </a:rPr>
              <a:t>Tugas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dalam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lingkup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i="1" dirty="0">
                <a:solidFill>
                  <a:schemeClr val="tx2"/>
                </a:solidFill>
              </a:rPr>
              <a:t>supply chain </a:t>
            </a:r>
            <a:r>
              <a:rPr lang="en-US" sz="2200" dirty="0" err="1">
                <a:solidFill>
                  <a:schemeClr val="tx2"/>
                </a:solidFill>
              </a:rPr>
              <a:t>adalah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mengirim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produk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tersebut</a:t>
            </a:r>
            <a:r>
              <a:rPr lang="en-US" sz="2200" dirty="0">
                <a:solidFill>
                  <a:schemeClr val="tx2"/>
                </a:solidFill>
              </a:rPr>
              <a:t> agar </a:t>
            </a:r>
            <a:r>
              <a:rPr lang="en-US" sz="2200" dirty="0" err="1">
                <a:solidFill>
                  <a:schemeClr val="tx2"/>
                </a:solidFill>
              </a:rPr>
              <a:t>sampai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tangan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pelanggan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pada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waktu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tempat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tepat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en-US" sz="2200" dirty="0" err="1">
                <a:solidFill>
                  <a:schemeClr val="tx2"/>
                </a:solidFill>
              </a:rPr>
              <a:t>Aktivitas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ini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dapat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dilakukan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sendiri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oleh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perusahaan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atau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diserahkan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perusahaan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jasa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transportasi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en-US" sz="2200" dirty="0" err="1">
                <a:solidFill>
                  <a:schemeClr val="tx2"/>
                </a:solidFill>
              </a:rPr>
              <a:t>Dalam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cakupan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kegiatan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distribusi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perusahaan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harus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merancang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jaringan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distribusi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tepat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dengan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mempertimbangkan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aspek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biaya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aspek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fleksibilitas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aspek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kecepatan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respon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terhadap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pelanggan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99" y="289386"/>
            <a:ext cx="7498080" cy="1143000"/>
          </a:xfrm>
        </p:spPr>
        <p:txBody>
          <a:bodyPr>
            <a:normAutofit/>
          </a:bodyPr>
          <a:lstStyle/>
          <a:p>
            <a:r>
              <a:rPr lang="en-US" sz="3600" dirty="0" err="1">
                <a:effectLst/>
              </a:rPr>
              <a:t>Fungsi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Fisik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dan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Mediasi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Pasar</a:t>
            </a:r>
            <a:endParaRPr lang="en-US" sz="3600" dirty="0">
              <a:effectLst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269642" y="1711837"/>
            <a:ext cx="6992937" cy="44846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200" dirty="0" err="1">
                <a:solidFill>
                  <a:schemeClr val="tx2"/>
                </a:solidFill>
              </a:rPr>
              <a:t>Kegiatan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mediasi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pasar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bertujuan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untuk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mencari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titik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temu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antara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apa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diinginkan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pelanggan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dengan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apa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dibuat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dikirim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oleh</a:t>
            </a:r>
            <a:r>
              <a:rPr lang="en-US" sz="2200" dirty="0">
                <a:solidFill>
                  <a:schemeClr val="tx2"/>
                </a:solidFill>
              </a:rPr>
              <a:t> supply chain.</a:t>
            </a:r>
          </a:p>
          <a:p>
            <a:pPr algn="just">
              <a:lnSpc>
                <a:spcPct val="90000"/>
              </a:lnSpc>
            </a:pPr>
            <a:r>
              <a:rPr lang="en-US" sz="2200" dirty="0" err="1">
                <a:solidFill>
                  <a:schemeClr val="tx2"/>
                </a:solidFill>
              </a:rPr>
              <a:t>Melakukan</a:t>
            </a:r>
            <a:r>
              <a:rPr lang="en-US" sz="2200" dirty="0">
                <a:solidFill>
                  <a:schemeClr val="tx2"/>
                </a:solidFill>
              </a:rPr>
              <a:t> survey </a:t>
            </a:r>
            <a:r>
              <a:rPr lang="en-US" sz="2200" dirty="0" err="1">
                <a:solidFill>
                  <a:schemeClr val="tx2"/>
                </a:solidFill>
              </a:rPr>
              <a:t>pasar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untuk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mendapatkan</a:t>
            </a:r>
            <a:r>
              <a:rPr lang="en-US" sz="2200" dirty="0">
                <a:solidFill>
                  <a:schemeClr val="tx2"/>
                </a:solidFill>
              </a:rPr>
              <a:t> model </a:t>
            </a:r>
            <a:r>
              <a:rPr lang="en-US" sz="2200" dirty="0" err="1">
                <a:solidFill>
                  <a:schemeClr val="tx2"/>
                </a:solidFill>
              </a:rPr>
              <a:t>produk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apa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>
                <a:solidFill>
                  <a:schemeClr val="tx2"/>
                </a:solidFill>
              </a:rPr>
              <a:t>yang </a:t>
            </a:r>
            <a:r>
              <a:rPr lang="en-US" sz="2200" dirty="0" err="1">
                <a:solidFill>
                  <a:schemeClr val="tx2"/>
                </a:solidFill>
              </a:rPr>
              <a:t>disukai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oleh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pelanggan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pada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suatu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musim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jual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merancang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produk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mencerminkan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keinginan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pasar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tersebut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meramalkan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tingkat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permintaan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pelayanan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purna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jual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merupakan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aktivitas</a:t>
            </a:r>
            <a:r>
              <a:rPr lang="en-US" sz="2200" dirty="0">
                <a:solidFill>
                  <a:schemeClr val="tx2"/>
                </a:solidFill>
              </a:rPr>
              <a:t> media </a:t>
            </a:r>
            <a:r>
              <a:rPr lang="en-US" sz="2200" dirty="0" err="1">
                <a:solidFill>
                  <a:schemeClr val="tx2"/>
                </a:solidFill>
              </a:rPr>
              <a:t>pasar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n-US" sz="2200" dirty="0" err="1">
                <a:solidFill>
                  <a:schemeClr val="tx2"/>
                </a:solidFill>
              </a:rPr>
              <a:t>Kegiatan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mediasi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sangat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penting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bagi</a:t>
            </a:r>
            <a:r>
              <a:rPr lang="en-US" sz="2200" dirty="0">
                <a:solidFill>
                  <a:schemeClr val="tx2"/>
                </a:solidFill>
              </a:rPr>
              <a:t> supply chain yang </a:t>
            </a:r>
            <a:r>
              <a:rPr lang="en-US" sz="2200" dirty="0" err="1">
                <a:solidFill>
                  <a:schemeClr val="tx2"/>
                </a:solidFill>
              </a:rPr>
              <a:t>memproduksi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produk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inovatif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n-US" sz="2200" dirty="0" err="1">
                <a:solidFill>
                  <a:schemeClr val="tx2"/>
                </a:solidFill>
              </a:rPr>
              <a:t>Kegiatan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fisik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mediasi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pasar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harus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berjalan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dengan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sinergis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dalam</a:t>
            </a:r>
            <a:r>
              <a:rPr lang="en-US" sz="2200" dirty="0">
                <a:solidFill>
                  <a:schemeClr val="tx2"/>
                </a:solidFill>
              </a:rPr>
              <a:t> supply chain.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48" name="Group 24"/>
          <p:cNvGraphicFramePr>
            <a:graphicFrameLocks noGrp="1"/>
          </p:cNvGraphicFramePr>
          <p:nvPr>
            <p:ph/>
          </p:nvPr>
        </p:nvGraphicFramePr>
        <p:xfrm>
          <a:off x="1573468" y="2463237"/>
          <a:ext cx="6867525" cy="2374265"/>
        </p:xfrm>
        <a:graphic>
          <a:graphicData uri="http://schemas.openxmlformats.org/drawingml/2006/table">
            <a:tbl>
              <a:tblPr/>
              <a:tblGrid>
                <a:gridCol w="3760788"/>
                <a:gridCol w="3106737"/>
              </a:tblGrid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Aktivitas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Fisik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Aktivitas mediasi pasar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97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Char char="u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sourcing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mencari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bahan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baku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Char char="u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penyimpanan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material/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produk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Char char="u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distribusi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/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transportasi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Char char="u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pengembalian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produk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(return)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Char char="u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riset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pasar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Char char="u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pengembangan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produk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Char char="u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penetapan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harga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diskon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Char char="u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pelayanan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purna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jual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1579204" y="811879"/>
            <a:ext cx="6226175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</a:rPr>
              <a:t>Fungsi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Fisik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dan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Mediasi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Pasar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5218" y="407988"/>
            <a:ext cx="7042150" cy="803275"/>
          </a:xfrm>
        </p:spPr>
        <p:txBody>
          <a:bodyPr>
            <a:normAutofit/>
          </a:bodyPr>
          <a:lstStyle/>
          <a:p>
            <a:r>
              <a:rPr lang="en-US" sz="2800" dirty="0" err="1">
                <a:effectLst/>
              </a:rPr>
              <a:t>Tantangan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dalam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Mengelola</a:t>
            </a:r>
            <a:r>
              <a:rPr lang="en-US" sz="2800" dirty="0">
                <a:effectLst/>
              </a:rPr>
              <a:t> </a:t>
            </a:r>
            <a:r>
              <a:rPr lang="en-US" sz="2800" i="1" dirty="0">
                <a:effectLst/>
              </a:rPr>
              <a:t>Supply Chain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472380" y="1624525"/>
            <a:ext cx="6630988" cy="4862512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chemeClr val="tx2"/>
                </a:solidFill>
              </a:rPr>
              <a:t>Tantangan</a:t>
            </a:r>
            <a:r>
              <a:rPr lang="en-US" sz="2000" b="1" dirty="0">
                <a:solidFill>
                  <a:schemeClr val="tx2"/>
                </a:solidFill>
              </a:rPr>
              <a:t> 1</a:t>
            </a:r>
            <a:r>
              <a:rPr lang="en-US" sz="2000" dirty="0">
                <a:solidFill>
                  <a:schemeClr val="tx2"/>
                </a:solidFill>
              </a:rPr>
              <a:t> : </a:t>
            </a:r>
            <a:r>
              <a:rPr lang="en-US" sz="2000" dirty="0" err="1">
                <a:solidFill>
                  <a:schemeClr val="tx2"/>
                </a:solidFill>
              </a:rPr>
              <a:t>Kompleksitas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struktur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i="1" dirty="0">
                <a:solidFill>
                  <a:schemeClr val="tx2"/>
                </a:solidFill>
              </a:rPr>
              <a:t>Supply Chain</a:t>
            </a:r>
          </a:p>
          <a:p>
            <a:pPr algn="just">
              <a:buFont typeface="Wingdings" pitchFamily="2" charset="2"/>
              <a:buNone/>
            </a:pPr>
            <a:r>
              <a:rPr lang="en-US" sz="2000" dirty="0">
                <a:solidFill>
                  <a:schemeClr val="tx2"/>
                </a:solidFill>
              </a:rPr>
              <a:t>	</a:t>
            </a:r>
            <a:r>
              <a:rPr lang="en-US" sz="2000" dirty="0" err="1">
                <a:solidFill>
                  <a:schemeClr val="tx2"/>
                </a:solidFill>
              </a:rPr>
              <a:t>Adanya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kompleksitas</a:t>
            </a:r>
            <a:r>
              <a:rPr lang="en-US" sz="2000" dirty="0">
                <a:solidFill>
                  <a:schemeClr val="tx2"/>
                </a:solidFill>
              </a:rPr>
              <a:t> yang </a:t>
            </a:r>
            <a:r>
              <a:rPr lang="en-US" sz="2000" dirty="0" err="1">
                <a:solidFill>
                  <a:schemeClr val="tx2"/>
                </a:solidFill>
              </a:rPr>
              <a:t>melibatkan</a:t>
            </a:r>
            <a:r>
              <a:rPr lang="en-US" sz="2000" dirty="0">
                <a:solidFill>
                  <a:schemeClr val="tx2"/>
                </a:solidFill>
              </a:rPr>
              <a:t> internal </a:t>
            </a:r>
            <a:r>
              <a:rPr lang="en-US" sz="2000" dirty="0" err="1">
                <a:solidFill>
                  <a:schemeClr val="tx2"/>
                </a:solidFill>
              </a:rPr>
              <a:t>perusahaan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maupun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eksternal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perusahaan</a:t>
            </a:r>
            <a:r>
              <a:rPr lang="en-US" sz="2000" dirty="0">
                <a:solidFill>
                  <a:schemeClr val="tx2"/>
                </a:solidFill>
              </a:rPr>
              <a:t>.</a:t>
            </a:r>
          </a:p>
          <a:p>
            <a:pPr algn="just">
              <a:buFont typeface="Wingdings" pitchFamily="2" charset="2"/>
              <a:buNone/>
            </a:pPr>
            <a:r>
              <a:rPr lang="en-US" sz="2000" dirty="0">
                <a:solidFill>
                  <a:schemeClr val="tx2"/>
                </a:solidFill>
              </a:rPr>
              <a:t>	Internal </a:t>
            </a:r>
            <a:r>
              <a:rPr lang="en-US" sz="2000" dirty="0" err="1">
                <a:solidFill>
                  <a:schemeClr val="tx2"/>
                </a:solidFill>
              </a:rPr>
              <a:t>perusahaan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contoh</a:t>
            </a:r>
            <a:r>
              <a:rPr lang="en-US" sz="2000" dirty="0">
                <a:solidFill>
                  <a:schemeClr val="tx2"/>
                </a:solidFill>
              </a:rPr>
              <a:t> : </a:t>
            </a:r>
            <a:r>
              <a:rPr lang="en-US" sz="2000" dirty="0" err="1">
                <a:solidFill>
                  <a:schemeClr val="tx2"/>
                </a:solidFill>
              </a:rPr>
              <a:t>antara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bagian</a:t>
            </a:r>
            <a:r>
              <a:rPr lang="en-US" sz="2000" dirty="0">
                <a:solidFill>
                  <a:schemeClr val="tx2"/>
                </a:solidFill>
              </a:rPr>
              <a:t> marketing </a:t>
            </a:r>
            <a:r>
              <a:rPr lang="en-US" sz="2000" dirty="0" err="1">
                <a:solidFill>
                  <a:schemeClr val="tx2"/>
                </a:solidFill>
              </a:rPr>
              <a:t>dengan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produksi</a:t>
            </a:r>
            <a:r>
              <a:rPr lang="en-US" sz="2000" dirty="0">
                <a:solidFill>
                  <a:schemeClr val="tx2"/>
                </a:solidFill>
              </a:rPr>
              <a:t>, marketing </a:t>
            </a:r>
            <a:r>
              <a:rPr lang="en-US" sz="2000" dirty="0" err="1">
                <a:solidFill>
                  <a:schemeClr val="tx2"/>
                </a:solidFill>
              </a:rPr>
              <a:t>seringkali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membuat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kesepakatan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dengan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pelanggan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tanpa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mengecek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secara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baik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kemampuan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produksi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perubahan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jadual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produksi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secara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tiba-tiba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karena</a:t>
            </a:r>
            <a:r>
              <a:rPr lang="en-US" sz="2000" dirty="0">
                <a:solidFill>
                  <a:schemeClr val="tx2"/>
                </a:solidFill>
              </a:rPr>
              <a:t> marketing </a:t>
            </a:r>
            <a:r>
              <a:rPr lang="en-US" sz="2000" dirty="0" err="1">
                <a:solidFill>
                  <a:schemeClr val="tx2"/>
                </a:solidFill>
              </a:rPr>
              <a:t>menyepakati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perubahan</a:t>
            </a:r>
            <a:r>
              <a:rPr lang="en-US" sz="2000" dirty="0">
                <a:solidFill>
                  <a:schemeClr val="tx2"/>
                </a:solidFill>
              </a:rPr>
              <a:t> order </a:t>
            </a:r>
            <a:r>
              <a:rPr lang="en-US" sz="2000" dirty="0" err="1">
                <a:solidFill>
                  <a:schemeClr val="tx2"/>
                </a:solidFill>
              </a:rPr>
              <a:t>dengan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pelanggan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r>
              <a:rPr lang="en-US" sz="2000" dirty="0" err="1">
                <a:solidFill>
                  <a:schemeClr val="tx2"/>
                </a:solidFill>
              </a:rPr>
              <a:t>Disisi</a:t>
            </a:r>
            <a:r>
              <a:rPr lang="en-US" sz="2000" dirty="0">
                <a:solidFill>
                  <a:schemeClr val="tx2"/>
                </a:solidFill>
              </a:rPr>
              <a:t> lain </a:t>
            </a:r>
            <a:r>
              <a:rPr lang="en-US" sz="2000" dirty="0" err="1">
                <a:solidFill>
                  <a:schemeClr val="tx2"/>
                </a:solidFill>
              </a:rPr>
              <a:t>bagian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produksi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sering</a:t>
            </a:r>
            <a:r>
              <a:rPr lang="en-US" sz="2000" dirty="0">
                <a:solidFill>
                  <a:schemeClr val="tx2"/>
                </a:solidFill>
              </a:rPr>
              <a:t> resistant </a:t>
            </a:r>
            <a:r>
              <a:rPr lang="en-US" sz="2000" dirty="0" err="1">
                <a:solidFill>
                  <a:schemeClr val="tx2"/>
                </a:solidFill>
              </a:rPr>
              <a:t>dengan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perubahan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mendadak</a:t>
            </a:r>
            <a:r>
              <a:rPr lang="en-US" sz="2000" dirty="0">
                <a:solidFill>
                  <a:schemeClr val="tx2"/>
                </a:solidFill>
              </a:rPr>
              <a:t>.</a:t>
            </a:r>
          </a:p>
          <a:p>
            <a:pPr algn="just">
              <a:buFont typeface="Wingdings" pitchFamily="2" charset="2"/>
              <a:buNone/>
            </a:pPr>
            <a:r>
              <a:rPr lang="en-US" sz="2000" dirty="0">
                <a:solidFill>
                  <a:schemeClr val="tx2"/>
                </a:solidFill>
              </a:rPr>
              <a:t>	</a:t>
            </a:r>
            <a:r>
              <a:rPr lang="en-US" sz="2000" dirty="0" err="1">
                <a:solidFill>
                  <a:schemeClr val="tx2"/>
                </a:solidFill>
              </a:rPr>
              <a:t>Dengan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eksternal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misalnya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antara</a:t>
            </a:r>
            <a:r>
              <a:rPr lang="en-US" sz="2000" dirty="0">
                <a:solidFill>
                  <a:schemeClr val="tx2"/>
                </a:solidFill>
              </a:rPr>
              <a:t> supplier yang </a:t>
            </a:r>
            <a:r>
              <a:rPr lang="en-US" sz="2000" dirty="0" err="1">
                <a:solidFill>
                  <a:schemeClr val="tx2"/>
                </a:solidFill>
              </a:rPr>
              <a:t>menginginkan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pemesanan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produknya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jauh-jauh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hari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sebelum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waktu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pengiriman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dan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sedapat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mungkin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pesanan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tidak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berubah</a:t>
            </a:r>
            <a:r>
              <a:rPr lang="en-US" sz="2000" dirty="0">
                <a:solidFill>
                  <a:schemeClr val="tx2"/>
                </a:solidFill>
              </a:rPr>
              <a:t>. Supplier </a:t>
            </a:r>
            <a:r>
              <a:rPr lang="en-US" sz="2000" dirty="0" err="1">
                <a:solidFill>
                  <a:schemeClr val="tx2"/>
                </a:solidFill>
              </a:rPr>
              <a:t>juga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menginginkan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pengiriman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segera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setelah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produksinya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selesai</a:t>
            </a:r>
            <a:r>
              <a:rPr lang="en-US" sz="2000" dirty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58645" y="674688"/>
            <a:ext cx="8185355" cy="1065212"/>
          </a:xfrm>
        </p:spPr>
        <p:txBody>
          <a:bodyPr/>
          <a:lstStyle/>
          <a:p>
            <a:r>
              <a:rPr lang="en-US" sz="2800" dirty="0" err="1">
                <a:effectLst/>
              </a:rPr>
              <a:t>Tantangan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dalam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Mengelola</a:t>
            </a:r>
            <a:r>
              <a:rPr lang="en-US" sz="2800" dirty="0">
                <a:effectLst/>
              </a:rPr>
              <a:t> </a:t>
            </a:r>
            <a:r>
              <a:rPr lang="en-US" sz="2800" i="1" dirty="0">
                <a:effectLst/>
              </a:rPr>
              <a:t>Supply Chain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140642" y="2067233"/>
            <a:ext cx="7498080" cy="3699387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en-US" sz="2200" dirty="0">
                <a:solidFill>
                  <a:schemeClr val="tx2"/>
                </a:solidFill>
              </a:rPr>
              <a:t>	</a:t>
            </a:r>
            <a:r>
              <a:rPr lang="en-US" sz="2200" dirty="0" err="1">
                <a:solidFill>
                  <a:schemeClr val="tx2"/>
                </a:solidFill>
              </a:rPr>
              <a:t>Disisi</a:t>
            </a:r>
            <a:r>
              <a:rPr lang="en-US" sz="2200" dirty="0">
                <a:solidFill>
                  <a:schemeClr val="tx2"/>
                </a:solidFill>
              </a:rPr>
              <a:t> lain </a:t>
            </a:r>
            <a:r>
              <a:rPr lang="en-US" sz="2200" dirty="0" err="1">
                <a:solidFill>
                  <a:schemeClr val="tx2"/>
                </a:solidFill>
              </a:rPr>
              <a:t>perusahaan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menghendaki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fleksibilitas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tinggi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dengan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mengubah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jumlah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spesifikasi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maupun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jadual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pengiriman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bahan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baku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dipesan</a:t>
            </a:r>
            <a:r>
              <a:rPr lang="en-US" sz="2200" dirty="0">
                <a:solidFill>
                  <a:schemeClr val="tx2"/>
                </a:solidFill>
              </a:rPr>
              <a:t>. Perusahaan </a:t>
            </a:r>
            <a:r>
              <a:rPr lang="en-US" sz="2200" dirty="0" err="1">
                <a:solidFill>
                  <a:schemeClr val="tx2"/>
                </a:solidFill>
              </a:rPr>
              <a:t>juga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menginginkan</a:t>
            </a:r>
            <a:r>
              <a:rPr lang="en-US" sz="2200" dirty="0">
                <a:solidFill>
                  <a:schemeClr val="tx2"/>
                </a:solidFill>
              </a:rPr>
              <a:t> supplier </a:t>
            </a:r>
            <a:r>
              <a:rPr lang="en-US" sz="2200" dirty="0" err="1">
                <a:solidFill>
                  <a:schemeClr val="tx2"/>
                </a:solidFill>
              </a:rPr>
              <a:t>menggunakan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smtClean="0">
                <a:solidFill>
                  <a:schemeClr val="tx2"/>
                </a:solidFill>
              </a:rPr>
              <a:t>JIT (</a:t>
            </a:r>
            <a:r>
              <a:rPr lang="en-US" sz="2200" i="1" dirty="0" smtClean="0">
                <a:solidFill>
                  <a:schemeClr val="tx2"/>
                </a:solidFill>
              </a:rPr>
              <a:t>Just In Time</a:t>
            </a:r>
            <a:r>
              <a:rPr lang="en-US" sz="2200" dirty="0" smtClean="0">
                <a:solidFill>
                  <a:schemeClr val="tx2"/>
                </a:solidFill>
              </a:rPr>
              <a:t>) </a:t>
            </a:r>
            <a:r>
              <a:rPr lang="en-US" sz="2200" dirty="0" err="1">
                <a:solidFill>
                  <a:schemeClr val="tx2"/>
                </a:solidFill>
              </a:rPr>
              <a:t>yaitu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mengirimkan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produk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dalam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waktu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tepat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kuantitasnya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kecil-kecil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n-US" sz="2200" dirty="0">
                <a:solidFill>
                  <a:schemeClr val="tx2"/>
                </a:solidFill>
              </a:rPr>
              <a:t>	</a:t>
            </a:r>
            <a:r>
              <a:rPr lang="en-US" sz="2200" dirty="0" err="1">
                <a:solidFill>
                  <a:schemeClr val="tx2"/>
                </a:solidFill>
              </a:rPr>
              <a:t>Kompleksitas</a:t>
            </a:r>
            <a:r>
              <a:rPr lang="en-US" sz="2200" dirty="0">
                <a:solidFill>
                  <a:schemeClr val="tx2"/>
                </a:solidFill>
              </a:rPr>
              <a:t> yang lain </a:t>
            </a:r>
            <a:r>
              <a:rPr lang="en-US" sz="2200" dirty="0" err="1">
                <a:solidFill>
                  <a:schemeClr val="tx2"/>
                </a:solidFill>
              </a:rPr>
              <a:t>adalah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dalam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pembayaran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budaya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bahasa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7402" y="481116"/>
            <a:ext cx="7498080" cy="1143000"/>
          </a:xfrm>
        </p:spPr>
        <p:txBody>
          <a:bodyPr/>
          <a:lstStyle/>
          <a:p>
            <a:r>
              <a:rPr lang="en-US" sz="2800" dirty="0" err="1">
                <a:effectLst/>
              </a:rPr>
              <a:t>Tantangan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dalam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Mengelola</a:t>
            </a:r>
            <a:r>
              <a:rPr lang="en-US" sz="2800" dirty="0">
                <a:effectLst/>
              </a:rPr>
              <a:t> </a:t>
            </a:r>
            <a:r>
              <a:rPr lang="en-US" sz="2800" i="1" dirty="0">
                <a:effectLst/>
              </a:rPr>
              <a:t>Supply Chain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380408" y="1534908"/>
            <a:ext cx="6775450" cy="46894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b="1" dirty="0" err="1">
                <a:solidFill>
                  <a:schemeClr val="tx2"/>
                </a:solidFill>
              </a:rPr>
              <a:t>Tantangan</a:t>
            </a:r>
            <a:r>
              <a:rPr lang="en-US" sz="2200" b="1" dirty="0">
                <a:solidFill>
                  <a:schemeClr val="tx2"/>
                </a:solidFill>
              </a:rPr>
              <a:t> 2</a:t>
            </a:r>
            <a:r>
              <a:rPr lang="en-US" sz="2200" dirty="0">
                <a:solidFill>
                  <a:schemeClr val="tx2"/>
                </a:solidFill>
              </a:rPr>
              <a:t> : </a:t>
            </a:r>
            <a:r>
              <a:rPr lang="en-US" sz="2200" dirty="0" err="1">
                <a:solidFill>
                  <a:schemeClr val="tx2"/>
                </a:solidFill>
              </a:rPr>
              <a:t>Ketidakpastian</a:t>
            </a:r>
            <a:endParaRPr lang="en-US" sz="2200" dirty="0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>
                <a:solidFill>
                  <a:schemeClr val="tx2"/>
                </a:solidFill>
              </a:rPr>
              <a:t>	</a:t>
            </a:r>
            <a:r>
              <a:rPr lang="en-US" sz="2200" dirty="0" err="1">
                <a:solidFill>
                  <a:schemeClr val="tx2"/>
                </a:solidFill>
              </a:rPr>
              <a:t>ketidakpastian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menimbulkan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ketidakpercayaan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diri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terhadap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rencana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dibuat</a:t>
            </a:r>
            <a:r>
              <a:rPr lang="en-US" sz="2200" dirty="0">
                <a:solidFill>
                  <a:schemeClr val="tx2"/>
                </a:solidFill>
              </a:rPr>
              <a:t>. </a:t>
            </a:r>
            <a:r>
              <a:rPr lang="en-US" sz="2200" dirty="0" err="1">
                <a:solidFill>
                  <a:schemeClr val="tx2"/>
                </a:solidFill>
              </a:rPr>
              <a:t>Sebagai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akibatnya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perusahaan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sering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menciptakan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pengaman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sepanjang</a:t>
            </a:r>
            <a:r>
              <a:rPr lang="en-US" sz="2200" dirty="0">
                <a:solidFill>
                  <a:schemeClr val="tx2"/>
                </a:solidFill>
              </a:rPr>
              <a:t> supply chain. </a:t>
            </a:r>
            <a:r>
              <a:rPr lang="en-US" sz="2200" dirty="0" err="1">
                <a:solidFill>
                  <a:schemeClr val="tx2"/>
                </a:solidFill>
              </a:rPr>
              <a:t>Pengaman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ini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bisa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berupa</a:t>
            </a:r>
            <a:r>
              <a:rPr lang="en-US" sz="2200" dirty="0">
                <a:solidFill>
                  <a:schemeClr val="tx2"/>
                </a:solidFill>
              </a:rPr>
              <a:t> safety stock, safety time, </a:t>
            </a:r>
            <a:r>
              <a:rPr lang="en-US" sz="2200" dirty="0" err="1">
                <a:solidFill>
                  <a:schemeClr val="tx2"/>
                </a:solidFill>
              </a:rPr>
              <a:t>atau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kapasitas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produksi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maupun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transportasi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>
                <a:solidFill>
                  <a:schemeClr val="tx2"/>
                </a:solidFill>
              </a:rPr>
              <a:t>	</a:t>
            </a:r>
            <a:r>
              <a:rPr lang="en-US" sz="2200" dirty="0" err="1">
                <a:solidFill>
                  <a:schemeClr val="tx2"/>
                </a:solidFill>
              </a:rPr>
              <a:t>Sumber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ketidakpastian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yaitu</a:t>
            </a:r>
            <a:r>
              <a:rPr lang="en-US" sz="2200" dirty="0">
                <a:solidFill>
                  <a:schemeClr val="tx2"/>
                </a:solidFill>
              </a:rPr>
              <a:t> :</a:t>
            </a:r>
          </a:p>
          <a:p>
            <a:pPr marL="813816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800" dirty="0" err="1" smtClean="0">
                <a:solidFill>
                  <a:schemeClr val="tx2"/>
                </a:solidFill>
              </a:rPr>
              <a:t>Ketidakpastian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</a:rPr>
              <a:t>pembeli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endParaRPr lang="en-US" sz="1800" dirty="0" smtClean="0">
              <a:solidFill>
                <a:schemeClr val="tx2"/>
              </a:solidFill>
            </a:endParaRPr>
          </a:p>
          <a:p>
            <a:pPr marL="813816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800" dirty="0" err="1" smtClean="0">
                <a:solidFill>
                  <a:schemeClr val="tx2"/>
                </a:solidFill>
              </a:rPr>
              <a:t>Ketidakpastian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</a:rPr>
              <a:t>dari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supplier </a:t>
            </a:r>
            <a:r>
              <a:rPr lang="en-US" sz="1800" dirty="0" err="1">
                <a:solidFill>
                  <a:schemeClr val="tx2"/>
                </a:solidFill>
              </a:rPr>
              <a:t>yaitu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terkait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dengan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</a:rPr>
              <a:t>pengiriman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r>
              <a:rPr lang="en-US" sz="1800" dirty="0" err="1">
                <a:solidFill>
                  <a:schemeClr val="tx2"/>
                </a:solidFill>
              </a:rPr>
              <a:t>harga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r>
              <a:rPr lang="en-US" sz="1800" dirty="0" err="1">
                <a:solidFill>
                  <a:schemeClr val="tx2"/>
                </a:solidFill>
              </a:rPr>
              <a:t>kualitas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maupun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kuantitas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r>
              <a:rPr lang="en-US" sz="1800" dirty="0" smtClean="0">
                <a:solidFill>
                  <a:schemeClr val="tx2"/>
                </a:solidFill>
              </a:rPr>
              <a:t>             </a:t>
            </a:r>
            <a:endParaRPr lang="en-US" sz="1800" dirty="0">
              <a:solidFill>
                <a:schemeClr val="tx2"/>
              </a:solidFill>
            </a:endParaRPr>
          </a:p>
          <a:p>
            <a:pPr marL="813816" lvl="1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en-US" sz="1800" dirty="0" err="1" smtClean="0">
                <a:solidFill>
                  <a:schemeClr val="tx2"/>
                </a:solidFill>
              </a:rPr>
              <a:t>Ketidakpastian</a:t>
            </a:r>
            <a:r>
              <a:rPr lang="en-US" sz="1800" dirty="0" smtClean="0">
                <a:solidFill>
                  <a:schemeClr val="tx2"/>
                </a:solidFill>
              </a:rPr>
              <a:t> internal </a:t>
            </a:r>
            <a:r>
              <a:rPr lang="en-US" sz="1800" dirty="0">
                <a:solidFill>
                  <a:schemeClr val="tx2"/>
                </a:solidFill>
              </a:rPr>
              <a:t>yang </a:t>
            </a:r>
            <a:r>
              <a:rPr lang="en-US" sz="1800" dirty="0" err="1">
                <a:solidFill>
                  <a:schemeClr val="tx2"/>
                </a:solidFill>
              </a:rPr>
              <a:t>bisa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disebabkan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kerusakan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mesin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r>
              <a:rPr lang="en-US" sz="1800" dirty="0" err="1">
                <a:solidFill>
                  <a:schemeClr val="tx2"/>
                </a:solidFill>
              </a:rPr>
              <a:t>kinerja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mesin</a:t>
            </a:r>
            <a:r>
              <a:rPr lang="en-US" sz="1800" dirty="0">
                <a:solidFill>
                  <a:schemeClr val="tx2"/>
                </a:solidFill>
              </a:rPr>
              <a:t> yang </a:t>
            </a:r>
            <a:r>
              <a:rPr lang="en-US" sz="1800" dirty="0" err="1">
                <a:solidFill>
                  <a:schemeClr val="tx2"/>
                </a:solidFill>
              </a:rPr>
              <a:t>tidak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sempurna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r>
              <a:rPr lang="en-US" sz="1800" dirty="0" err="1">
                <a:solidFill>
                  <a:schemeClr val="tx2"/>
                </a:solidFill>
              </a:rPr>
              <a:t>tenaga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kerja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serta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waktu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maupun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kualitas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produksi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effectLst/>
              </a:rPr>
              <a:t>Risk</a:t>
            </a:r>
            <a:r>
              <a:rPr lang="en-US" dirty="0" smtClean="0">
                <a:effectLst/>
              </a:rPr>
              <a:t> and </a:t>
            </a:r>
            <a:r>
              <a:rPr lang="en-US" i="1" dirty="0" smtClean="0">
                <a:effectLst/>
              </a:rPr>
              <a:t>Probability</a:t>
            </a:r>
            <a:endParaRPr lang="en-US" i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Ketidakpastian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menimbulkan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persediaan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pengaman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err="1" smtClean="0">
                <a:solidFill>
                  <a:schemeClr val="tx2"/>
                </a:solidFill>
              </a:rPr>
              <a:t>Persediaan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dapat</a:t>
            </a:r>
            <a:r>
              <a:rPr lang="en-US" dirty="0" smtClean="0">
                <a:solidFill>
                  <a:schemeClr val="tx2"/>
                </a:solidFill>
              </a:rPr>
              <a:t> :</a:t>
            </a:r>
          </a:p>
          <a:p>
            <a:pPr lvl="1"/>
            <a:r>
              <a:rPr lang="en-US" dirty="0" err="1" smtClean="0">
                <a:solidFill>
                  <a:schemeClr val="tx2"/>
                </a:solidFill>
              </a:rPr>
              <a:t>Menimbulkan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biaya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err="1" smtClean="0">
                <a:solidFill>
                  <a:schemeClr val="tx2"/>
                </a:solidFill>
              </a:rPr>
              <a:t>Menyembunyikan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permasalahan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32" y="2466996"/>
            <a:ext cx="6429375" cy="22479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Peran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Informasi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 smtClean="0">
                <a:solidFill>
                  <a:schemeClr val="tx2"/>
                </a:solidFill>
              </a:rPr>
              <a:t>Informasi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penting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karena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menyediakan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fakta</a:t>
            </a:r>
            <a:r>
              <a:rPr lang="en-US" sz="2400" dirty="0" smtClean="0">
                <a:solidFill>
                  <a:schemeClr val="tx2"/>
                </a:solidFill>
              </a:rPr>
              <a:t> yang </a:t>
            </a:r>
            <a:r>
              <a:rPr lang="en-US" sz="2400" dirty="0" err="1" smtClean="0">
                <a:solidFill>
                  <a:schemeClr val="tx2"/>
                </a:solidFill>
              </a:rPr>
              <a:t>digunakan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oleh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manajer</a:t>
            </a:r>
            <a:r>
              <a:rPr lang="en-US" sz="2400" dirty="0" smtClean="0">
                <a:solidFill>
                  <a:schemeClr val="tx2"/>
                </a:solidFill>
              </a:rPr>
              <a:t> supply chain </a:t>
            </a:r>
            <a:r>
              <a:rPr lang="en-US" sz="2400" dirty="0" err="1" smtClean="0">
                <a:solidFill>
                  <a:schemeClr val="tx2"/>
                </a:solidFill>
              </a:rPr>
              <a:t>untuk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membuat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keputusan</a:t>
            </a:r>
            <a:r>
              <a:rPr lang="en-US" sz="2400" dirty="0" smtClean="0">
                <a:solidFill>
                  <a:schemeClr val="tx2"/>
                </a:solidFill>
              </a:rPr>
              <a:t> -&gt; </a:t>
            </a:r>
            <a:r>
              <a:rPr lang="en-US" sz="2400" dirty="0" err="1" smtClean="0">
                <a:solidFill>
                  <a:schemeClr val="tx2"/>
                </a:solidFill>
              </a:rPr>
              <a:t>memberikan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manajer</a:t>
            </a:r>
            <a:r>
              <a:rPr lang="en-US" sz="2400" dirty="0" smtClean="0">
                <a:solidFill>
                  <a:schemeClr val="tx2"/>
                </a:solidFill>
              </a:rPr>
              <a:t> visibility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3164" y="2708862"/>
            <a:ext cx="6100178" cy="3618196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Teknologi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Informasi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IT </a:t>
            </a:r>
            <a:r>
              <a:rPr lang="en-US" dirty="0" err="1" smtClean="0">
                <a:solidFill>
                  <a:schemeClr val="tx2"/>
                </a:solidFill>
              </a:rPr>
              <a:t>terdiri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dari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perangkat</a:t>
            </a:r>
            <a:r>
              <a:rPr lang="en-US" dirty="0" smtClean="0">
                <a:solidFill>
                  <a:schemeClr val="tx2"/>
                </a:solidFill>
              </a:rPr>
              <a:t> – </a:t>
            </a:r>
            <a:r>
              <a:rPr lang="en-US" dirty="0" err="1" smtClean="0">
                <a:solidFill>
                  <a:schemeClr val="tx2"/>
                </a:solidFill>
              </a:rPr>
              <a:t>keras</a:t>
            </a:r>
            <a:r>
              <a:rPr lang="en-US" dirty="0" smtClean="0">
                <a:solidFill>
                  <a:schemeClr val="tx2"/>
                </a:solidFill>
              </a:rPr>
              <a:t> &amp; </a:t>
            </a:r>
            <a:r>
              <a:rPr lang="en-US" dirty="0" err="1" smtClean="0">
                <a:solidFill>
                  <a:schemeClr val="tx2"/>
                </a:solidFill>
              </a:rPr>
              <a:t>lunak</a:t>
            </a:r>
            <a:r>
              <a:rPr lang="en-US" dirty="0" smtClean="0">
                <a:solidFill>
                  <a:schemeClr val="tx2"/>
                </a:solidFill>
              </a:rPr>
              <a:t> – yang </a:t>
            </a:r>
            <a:r>
              <a:rPr lang="en-US" dirty="0" err="1" smtClean="0">
                <a:solidFill>
                  <a:schemeClr val="tx2"/>
                </a:solidFill>
              </a:rPr>
              <a:t>digunakan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untuk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meningkatkan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kesadaran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informasi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melakukan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analisis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informasi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untuk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membuat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keputusan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terbaik</a:t>
            </a:r>
            <a:r>
              <a:rPr lang="en-US" dirty="0" smtClean="0">
                <a:solidFill>
                  <a:schemeClr val="tx2"/>
                </a:solidFill>
              </a:rPr>
              <a:t> supply chain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Tujuan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Teknologi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Informasi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err="1" smtClean="0">
                <a:solidFill>
                  <a:schemeClr val="tx2"/>
                </a:solidFill>
              </a:rPr>
              <a:t>Mengumpulkan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informasi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mengenai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setiap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produk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dari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produksi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hingga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pengiriman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atau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pembelian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menyediakan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visibilitas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lengkap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untuk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semua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pihak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dalam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rantai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pasokan</a:t>
            </a:r>
            <a:endParaRPr lang="en-US" dirty="0" smtClean="0">
              <a:solidFill>
                <a:schemeClr val="tx2"/>
              </a:solidFill>
            </a:endParaRPr>
          </a:p>
          <a:p>
            <a:pPr algn="just"/>
            <a:r>
              <a:rPr lang="en-US" dirty="0" err="1" smtClean="0">
                <a:solidFill>
                  <a:schemeClr val="tx2"/>
                </a:solidFill>
              </a:rPr>
              <a:t>Mengakses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seluruh</a:t>
            </a:r>
            <a:r>
              <a:rPr lang="en-US" dirty="0" smtClean="0">
                <a:solidFill>
                  <a:schemeClr val="tx2"/>
                </a:solidFill>
              </a:rPr>
              <a:t> data </a:t>
            </a:r>
            <a:r>
              <a:rPr lang="en-US" dirty="0" err="1" smtClean="0">
                <a:solidFill>
                  <a:schemeClr val="tx2"/>
                </a:solidFill>
              </a:rPr>
              <a:t>dengan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i="1" dirty="0" smtClean="0">
                <a:solidFill>
                  <a:schemeClr val="tx2"/>
                </a:solidFill>
              </a:rPr>
              <a:t>single point of contact</a:t>
            </a:r>
          </a:p>
          <a:p>
            <a:pPr algn="just"/>
            <a:r>
              <a:rPr lang="en-US" dirty="0" err="1" smtClean="0">
                <a:solidFill>
                  <a:schemeClr val="tx2"/>
                </a:solidFill>
              </a:rPr>
              <a:t>Menganalisis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merencanakan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kegiatan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membuat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perdagangan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berdasarkan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informasi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dari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seluruh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rantai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pasokan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7905" y="289386"/>
            <a:ext cx="7498080" cy="1143000"/>
          </a:xfrm>
        </p:spPr>
        <p:txBody>
          <a:bodyPr>
            <a:normAutofit/>
          </a:bodyPr>
          <a:lstStyle/>
          <a:p>
            <a:r>
              <a:rPr lang="en-US" sz="4000" i="1" dirty="0">
                <a:effectLst/>
              </a:rPr>
              <a:t>Supply Chain </a:t>
            </a:r>
            <a:r>
              <a:rPr lang="en-US" sz="4000" dirty="0" err="1">
                <a:effectLst/>
              </a:rPr>
              <a:t>dan</a:t>
            </a:r>
            <a:r>
              <a:rPr lang="en-US" sz="4000" dirty="0">
                <a:effectLst/>
              </a:rPr>
              <a:t> SCM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40640" y="1610032"/>
            <a:ext cx="7498080" cy="4141839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200" i="1" dirty="0">
                <a:solidFill>
                  <a:schemeClr val="tx2"/>
                </a:solidFill>
              </a:rPr>
              <a:t>Supply Chain </a:t>
            </a:r>
            <a:r>
              <a:rPr lang="en-US" sz="2200" dirty="0" err="1">
                <a:solidFill>
                  <a:schemeClr val="tx2"/>
                </a:solidFill>
              </a:rPr>
              <a:t>adalah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jaringan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perusahaan-perusahaan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secara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bersama-sama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bekerja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untuk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menciptakan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menghantarkan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suatu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produk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tangan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pemakai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akhir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n-US" sz="2200" dirty="0">
                <a:solidFill>
                  <a:schemeClr val="tx2"/>
                </a:solidFill>
              </a:rPr>
              <a:t>Perusahaan-</a:t>
            </a:r>
            <a:r>
              <a:rPr lang="en-US" sz="2200" dirty="0" err="1">
                <a:solidFill>
                  <a:schemeClr val="tx2"/>
                </a:solidFill>
              </a:rPr>
              <a:t>perusahaan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tersebut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termasuk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i="1" dirty="0">
                <a:solidFill>
                  <a:schemeClr val="tx2"/>
                </a:solidFill>
              </a:rPr>
              <a:t>supplier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pabrik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i="1" dirty="0">
                <a:solidFill>
                  <a:schemeClr val="tx2"/>
                </a:solidFill>
              </a:rPr>
              <a:t>distributor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toko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atau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ritel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sertu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perusahaan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pendukung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seperti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jasa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logistik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n-US" sz="2200" dirty="0" err="1">
                <a:solidFill>
                  <a:schemeClr val="tx2"/>
                </a:solidFill>
              </a:rPr>
              <a:t>Ada</a:t>
            </a:r>
            <a:r>
              <a:rPr lang="en-US" sz="2200" dirty="0">
                <a:solidFill>
                  <a:schemeClr val="tx2"/>
                </a:solidFill>
              </a:rPr>
              <a:t> 3 </a:t>
            </a:r>
            <a:r>
              <a:rPr lang="en-US" sz="2200" dirty="0" err="1">
                <a:solidFill>
                  <a:schemeClr val="tx2"/>
                </a:solidFill>
              </a:rPr>
              <a:t>macam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hal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harus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dikelola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dalam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i="1" dirty="0">
                <a:solidFill>
                  <a:schemeClr val="tx2"/>
                </a:solidFill>
              </a:rPr>
              <a:t>supply chain </a:t>
            </a:r>
            <a:r>
              <a:rPr lang="en-US" sz="2200" dirty="0" err="1">
                <a:solidFill>
                  <a:schemeClr val="tx2"/>
                </a:solidFill>
              </a:rPr>
              <a:t>yaitu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b="1" dirty="0" err="1">
                <a:solidFill>
                  <a:schemeClr val="tx2"/>
                </a:solidFill>
              </a:rPr>
              <a:t>pertama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aliran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barang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dari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hulu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hilir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contohnya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bahan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baku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dikirim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dari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i="1" dirty="0">
                <a:solidFill>
                  <a:schemeClr val="tx2"/>
                </a:solidFill>
              </a:rPr>
              <a:t>supplier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pabrik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setelah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produksi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selesai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dikirim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i="1" dirty="0">
                <a:solidFill>
                  <a:schemeClr val="tx2"/>
                </a:solidFill>
              </a:rPr>
              <a:t>distributor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pengecer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kemudian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pemakai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akhir</a:t>
            </a:r>
            <a:r>
              <a:rPr lang="en-US" sz="2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effectLst/>
              </a:rPr>
              <a:t>Hubungan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antara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Tujuan</a:t>
            </a:r>
            <a:r>
              <a:rPr lang="en-US" dirty="0" smtClean="0">
                <a:effectLst/>
              </a:rPr>
              <a:t> (</a:t>
            </a:r>
            <a:r>
              <a:rPr lang="en-US" i="1" dirty="0" smtClean="0">
                <a:effectLst/>
              </a:rPr>
              <a:t>Goals</a:t>
            </a:r>
            <a:r>
              <a:rPr lang="en-US" dirty="0" smtClean="0">
                <a:effectLst/>
              </a:rPr>
              <a:t>) </a:t>
            </a:r>
            <a:r>
              <a:rPr lang="en-US" dirty="0" err="1" smtClean="0">
                <a:effectLst/>
              </a:rPr>
              <a:t>dengan</a:t>
            </a:r>
            <a:r>
              <a:rPr lang="en-US" dirty="0" smtClean="0">
                <a:effectLst/>
              </a:rPr>
              <a:t> </a:t>
            </a:r>
            <a:r>
              <a:rPr lang="en-US" i="1" dirty="0" smtClean="0">
                <a:effectLst/>
              </a:rPr>
              <a:t>Asset</a:t>
            </a:r>
            <a:r>
              <a:rPr lang="en-US" dirty="0" smtClean="0">
                <a:effectLst/>
              </a:rPr>
              <a:t> </a:t>
            </a:r>
            <a:endParaRPr lang="en-US" dirty="0">
              <a:effectLst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222" y="1859528"/>
            <a:ext cx="7410085" cy="4054575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647" y="333632"/>
            <a:ext cx="7498080" cy="1143000"/>
          </a:xfrm>
        </p:spPr>
        <p:txBody>
          <a:bodyPr/>
          <a:lstStyle/>
          <a:p>
            <a:r>
              <a:rPr lang="en-US" dirty="0" err="1">
                <a:effectLst/>
              </a:rPr>
              <a:t>Peran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Teknologi</a:t>
            </a:r>
            <a:r>
              <a:rPr lang="en-US" dirty="0">
                <a:effectLst/>
              </a:rPr>
              <a:t> Internet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472379" y="1797766"/>
            <a:ext cx="7332407" cy="4354513"/>
          </a:xfrm>
        </p:spPr>
        <p:txBody>
          <a:bodyPr/>
          <a:lstStyle/>
          <a:p>
            <a:r>
              <a:rPr lang="en-US" sz="2200" dirty="0" err="1">
                <a:solidFill>
                  <a:schemeClr val="tx2"/>
                </a:solidFill>
              </a:rPr>
              <a:t>Aplikasi</a:t>
            </a:r>
            <a:r>
              <a:rPr lang="en-US" sz="2200" dirty="0">
                <a:solidFill>
                  <a:schemeClr val="tx2"/>
                </a:solidFill>
              </a:rPr>
              <a:t> internet </a:t>
            </a:r>
            <a:r>
              <a:rPr lang="en-US" sz="2200" dirty="0" err="1">
                <a:solidFill>
                  <a:schemeClr val="tx2"/>
                </a:solidFill>
              </a:rPr>
              <a:t>dalam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konteks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i="1" dirty="0">
                <a:solidFill>
                  <a:schemeClr val="tx2"/>
                </a:solidFill>
              </a:rPr>
              <a:t>Supply Chain </a:t>
            </a:r>
            <a:r>
              <a:rPr lang="en-US" sz="2200" i="1" dirty="0" err="1">
                <a:solidFill>
                  <a:schemeClr val="tx2"/>
                </a:solidFill>
              </a:rPr>
              <a:t>Manajement</a:t>
            </a:r>
            <a:r>
              <a:rPr lang="en-US" sz="2200" i="1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yaitu</a:t>
            </a:r>
            <a:r>
              <a:rPr lang="en-US" sz="2200" dirty="0">
                <a:solidFill>
                  <a:schemeClr val="tx2"/>
                </a:solidFill>
              </a:rPr>
              <a:t> :</a:t>
            </a:r>
          </a:p>
          <a:p>
            <a:pPr>
              <a:buFont typeface="Wingdings" pitchFamily="2" charset="2"/>
              <a:buNone/>
            </a:pPr>
            <a:r>
              <a:rPr lang="en-US" sz="2200" dirty="0">
                <a:solidFill>
                  <a:schemeClr val="tx2"/>
                </a:solidFill>
              </a:rPr>
              <a:t>	1. </a:t>
            </a:r>
            <a:r>
              <a:rPr lang="en-US" sz="2200" i="1" dirty="0">
                <a:solidFill>
                  <a:schemeClr val="tx2"/>
                </a:solidFill>
              </a:rPr>
              <a:t>Electronic Procurement </a:t>
            </a:r>
            <a:r>
              <a:rPr lang="en-US" sz="2200" dirty="0">
                <a:solidFill>
                  <a:schemeClr val="tx2"/>
                </a:solidFill>
              </a:rPr>
              <a:t>( </a:t>
            </a:r>
            <a:r>
              <a:rPr lang="en-US" sz="2200" i="1" dirty="0">
                <a:solidFill>
                  <a:schemeClr val="tx2"/>
                </a:solidFill>
              </a:rPr>
              <a:t>e-Procurement</a:t>
            </a:r>
            <a:r>
              <a:rPr lang="en-US" sz="2200" dirty="0">
                <a:solidFill>
                  <a:schemeClr val="tx2"/>
                </a:solidFill>
              </a:rPr>
              <a:t> )</a:t>
            </a:r>
          </a:p>
          <a:p>
            <a:pPr>
              <a:buFont typeface="Wingdings" pitchFamily="2" charset="2"/>
              <a:buNone/>
            </a:pPr>
            <a:r>
              <a:rPr lang="en-US" sz="2200" dirty="0">
                <a:solidFill>
                  <a:schemeClr val="tx2"/>
                </a:solidFill>
              </a:rPr>
              <a:t>	2. </a:t>
            </a:r>
            <a:r>
              <a:rPr lang="en-US" sz="2200" i="1" dirty="0">
                <a:solidFill>
                  <a:schemeClr val="tx2"/>
                </a:solidFill>
              </a:rPr>
              <a:t>Electronic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i="1" dirty="0">
                <a:solidFill>
                  <a:schemeClr val="tx2"/>
                </a:solidFill>
              </a:rPr>
              <a:t>Fulfillment</a:t>
            </a:r>
            <a:r>
              <a:rPr lang="en-US" sz="2200" dirty="0">
                <a:solidFill>
                  <a:schemeClr val="tx2"/>
                </a:solidFill>
              </a:rPr>
              <a:t> ( </a:t>
            </a:r>
            <a:r>
              <a:rPr lang="en-US" sz="2200" i="1" dirty="0">
                <a:solidFill>
                  <a:schemeClr val="tx2"/>
                </a:solidFill>
              </a:rPr>
              <a:t>e-</a:t>
            </a:r>
            <a:r>
              <a:rPr lang="en-US" sz="2200" i="1" dirty="0" err="1">
                <a:solidFill>
                  <a:schemeClr val="tx2"/>
                </a:solidFill>
              </a:rPr>
              <a:t>Fulfilment</a:t>
            </a:r>
            <a:r>
              <a:rPr lang="en-US" sz="2200" dirty="0">
                <a:solidFill>
                  <a:schemeClr val="tx2"/>
                </a:solidFill>
              </a:rPr>
              <a:t>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effectLst/>
              </a:rPr>
              <a:t>Electronic Procurement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200" dirty="0" err="1">
                <a:solidFill>
                  <a:schemeClr val="tx2"/>
                </a:solidFill>
              </a:rPr>
              <a:t>Salah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satu</a:t>
            </a:r>
            <a:r>
              <a:rPr lang="en-US" sz="2200" dirty="0">
                <a:solidFill>
                  <a:schemeClr val="tx2"/>
                </a:solidFill>
              </a:rPr>
              <a:t> model </a:t>
            </a:r>
            <a:r>
              <a:rPr lang="en-US" sz="2200" dirty="0" err="1">
                <a:solidFill>
                  <a:schemeClr val="tx2"/>
                </a:solidFill>
              </a:rPr>
              <a:t>pengadaan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mendukung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hubungan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jangka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pendek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adalah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i="1" dirty="0">
                <a:solidFill>
                  <a:schemeClr val="tx2"/>
                </a:solidFill>
              </a:rPr>
              <a:t>e-Auction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yaitu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suatu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aplikasi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untuk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mendukung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kegiatan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lelang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dilakukan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secara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elektronik</a:t>
            </a:r>
            <a:r>
              <a:rPr lang="en-US" sz="2200" dirty="0">
                <a:solidFill>
                  <a:schemeClr val="tx2"/>
                </a:solidFill>
              </a:rPr>
              <a:t>. </a:t>
            </a:r>
            <a:r>
              <a:rPr lang="en-US" sz="2200" dirty="0" err="1">
                <a:solidFill>
                  <a:schemeClr val="tx2"/>
                </a:solidFill>
              </a:rPr>
              <a:t>Pada</a:t>
            </a:r>
            <a:r>
              <a:rPr lang="en-US" sz="2200" dirty="0">
                <a:solidFill>
                  <a:schemeClr val="tx2"/>
                </a:solidFill>
              </a:rPr>
              <a:t> model </a:t>
            </a:r>
            <a:r>
              <a:rPr lang="en-US" sz="2200" dirty="0" err="1">
                <a:solidFill>
                  <a:schemeClr val="tx2"/>
                </a:solidFill>
              </a:rPr>
              <a:t>ini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pembeli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bisa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mengundang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beberapa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calon</a:t>
            </a:r>
            <a:r>
              <a:rPr lang="en-US" sz="2200" dirty="0">
                <a:solidFill>
                  <a:schemeClr val="tx2"/>
                </a:solidFill>
              </a:rPr>
              <a:t> supplier </a:t>
            </a:r>
            <a:r>
              <a:rPr lang="en-US" sz="2200" dirty="0" err="1">
                <a:solidFill>
                  <a:schemeClr val="tx2"/>
                </a:solidFill>
              </a:rPr>
              <a:t>untuk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menawarkan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harga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atas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produk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dengan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spesifikasi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jumlah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tertentu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dalam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waktu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telah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ditentukan</a:t>
            </a:r>
            <a:r>
              <a:rPr lang="en-US" sz="2200" dirty="0">
                <a:solidFill>
                  <a:schemeClr val="tx2"/>
                </a:solidFill>
              </a:rPr>
              <a:t>. </a:t>
            </a:r>
            <a:r>
              <a:rPr lang="en-US" sz="2200" i="1" dirty="0">
                <a:solidFill>
                  <a:schemeClr val="tx2"/>
                </a:solidFill>
              </a:rPr>
              <a:t>Supplier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dengan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harga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rendah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akan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dianggap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menang</a:t>
            </a:r>
            <a:r>
              <a:rPr lang="en-US" sz="2200" dirty="0">
                <a:solidFill>
                  <a:schemeClr val="tx2"/>
                </a:solidFill>
              </a:rPr>
              <a:t>. </a:t>
            </a:r>
            <a:r>
              <a:rPr lang="en-US" sz="2200" dirty="0" err="1">
                <a:solidFill>
                  <a:schemeClr val="tx2"/>
                </a:solidFill>
              </a:rPr>
              <a:t>Proses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lelang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ini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dilakukan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dengan</a:t>
            </a:r>
            <a:r>
              <a:rPr lang="en-US" sz="2200" dirty="0">
                <a:solidFill>
                  <a:schemeClr val="tx2"/>
                </a:solidFill>
              </a:rPr>
              <a:t> media Internet.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52150" y="289387"/>
            <a:ext cx="7498080" cy="1143000"/>
          </a:xfrm>
        </p:spPr>
        <p:txBody>
          <a:bodyPr/>
          <a:lstStyle/>
          <a:p>
            <a:r>
              <a:rPr lang="en-US" dirty="0">
                <a:effectLst/>
              </a:rPr>
              <a:t>Electronic </a:t>
            </a:r>
            <a:r>
              <a:rPr lang="en-US" dirty="0" err="1">
                <a:effectLst/>
              </a:rPr>
              <a:t>Fulfilment</a:t>
            </a:r>
            <a:endParaRPr lang="en-US" dirty="0">
              <a:effectLst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369140" y="1828186"/>
            <a:ext cx="7465143" cy="43830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200" i="1" dirty="0" err="1">
                <a:solidFill>
                  <a:schemeClr val="tx2"/>
                </a:solidFill>
              </a:rPr>
              <a:t>Fulfilement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adalah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pemenuhan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pesanan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pelanggan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n-US" sz="2200" dirty="0" err="1">
                <a:solidFill>
                  <a:schemeClr val="tx2"/>
                </a:solidFill>
              </a:rPr>
              <a:t>Menerima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i="1" dirty="0">
                <a:solidFill>
                  <a:schemeClr val="tx2"/>
                </a:solidFill>
              </a:rPr>
              <a:t>order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dari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pelanggan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bisa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melalui</a:t>
            </a:r>
            <a:r>
              <a:rPr lang="en-US" sz="2200" dirty="0">
                <a:solidFill>
                  <a:schemeClr val="tx2"/>
                </a:solidFill>
              </a:rPr>
              <a:t> email </a:t>
            </a:r>
            <a:r>
              <a:rPr lang="en-US" sz="2200" dirty="0" err="1">
                <a:solidFill>
                  <a:schemeClr val="tx2"/>
                </a:solidFill>
              </a:rPr>
              <a:t>atau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i="1" dirty="0">
                <a:solidFill>
                  <a:schemeClr val="tx2"/>
                </a:solidFill>
              </a:rPr>
              <a:t>web based ordering</a:t>
            </a:r>
          </a:p>
          <a:p>
            <a:pPr algn="just">
              <a:lnSpc>
                <a:spcPct val="90000"/>
              </a:lnSpc>
            </a:pPr>
            <a:r>
              <a:rPr lang="en-US" sz="2200" dirty="0" err="1">
                <a:solidFill>
                  <a:schemeClr val="tx2"/>
                </a:solidFill>
              </a:rPr>
              <a:t>Mengelola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transaksi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n-US" sz="2200" dirty="0" err="1">
                <a:solidFill>
                  <a:schemeClr val="tx2"/>
                </a:solidFill>
              </a:rPr>
              <a:t>Manajemen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gudang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meliputi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pengendalian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persedian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produk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kegiatan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administrasi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gudang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secara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umum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n-US" sz="2200" dirty="0" err="1">
                <a:solidFill>
                  <a:schemeClr val="tx2"/>
                </a:solidFill>
              </a:rPr>
              <a:t>Komunikasi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dengan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pelanggan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untuk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memberikan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informasi</a:t>
            </a:r>
            <a:r>
              <a:rPr lang="en-US" sz="2200" dirty="0">
                <a:solidFill>
                  <a:schemeClr val="tx2"/>
                </a:solidFill>
              </a:rPr>
              <a:t> status </a:t>
            </a:r>
            <a:r>
              <a:rPr lang="en-US" sz="2200" dirty="0" err="1">
                <a:solidFill>
                  <a:schemeClr val="tx2"/>
                </a:solidFill>
              </a:rPr>
              <a:t>pesanan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dukungan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teknis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dsb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n-US" sz="2200" dirty="0" err="1" smtClean="0">
                <a:solidFill>
                  <a:schemeClr val="tx2"/>
                </a:solidFill>
              </a:rPr>
              <a:t>Kegiatan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i="1" dirty="0">
                <a:solidFill>
                  <a:schemeClr val="tx2"/>
                </a:solidFill>
              </a:rPr>
              <a:t>reverse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i="1" dirty="0">
                <a:solidFill>
                  <a:schemeClr val="tx2"/>
                </a:solidFill>
              </a:rPr>
              <a:t>logistics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berupa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pengembalian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produk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bagian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i="1" dirty="0">
                <a:solidFill>
                  <a:schemeClr val="tx2"/>
                </a:solidFill>
              </a:rPr>
              <a:t>supply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i="1" dirty="0">
                <a:solidFill>
                  <a:schemeClr val="tx2"/>
                </a:solidFill>
              </a:rPr>
              <a:t>chain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akibat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pengembalian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dari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pelanggan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Contoh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Apikasi</a:t>
            </a:r>
            <a:r>
              <a:rPr lang="en-US" dirty="0" smtClean="0">
                <a:effectLst/>
              </a:rPr>
              <a:t> </a:t>
            </a:r>
            <a:r>
              <a:rPr lang="en-US" i="1" dirty="0" smtClean="0">
                <a:effectLst/>
              </a:rPr>
              <a:t>e-Fulfillment</a:t>
            </a:r>
            <a:r>
              <a:rPr lang="en-US" dirty="0" smtClean="0">
                <a:effectLst/>
              </a:rPr>
              <a:t> </a:t>
            </a:r>
            <a:endParaRPr lang="en-US" dirty="0">
              <a:effectLst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 t="3717"/>
          <a:stretch>
            <a:fillRect/>
          </a:stretch>
        </p:blipFill>
        <p:spPr bwMode="auto">
          <a:xfrm>
            <a:off x="1286094" y="1677447"/>
            <a:ext cx="7567375" cy="3883076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Tugas</a:t>
            </a:r>
            <a:r>
              <a:rPr lang="en-US"/>
              <a:t>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831975" y="1606550"/>
            <a:ext cx="6964363" cy="4456113"/>
          </a:xfrm>
        </p:spPr>
        <p:txBody>
          <a:bodyPr/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Apakah yang dimaksud dengan supply chain dan bagaimana bedanya jika dibandingkan dengan supply chain manajement 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Jelaskan cakupan aktivitas pada Supply Chain Manajement !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Buatlah supply chain dari produk bodi mobil ! Sertai dengan gambar ilustrasi urutannya !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Kompleksitas yang bagaimana yang akan dihadapi manajer pada saat perusahaan mengelola supply chain 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Bagaimana peranan mediasi pasar dalam supply chain manajement 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000">
                <a:solidFill>
                  <a:schemeClr val="tx2"/>
                </a:solidFill>
              </a:rPr>
              <a:t>Jelaskan peranan internet di dalam Supply Chain Manajement ! </a:t>
            </a:r>
          </a:p>
          <a:p>
            <a:pPr marL="457200" indent="-457200">
              <a:buFont typeface="Wingdings" pitchFamily="2" charset="2"/>
              <a:buAutoNum type="arabicPeriod"/>
            </a:pPr>
            <a:endParaRPr lang="en-US" sz="20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879" y="2678625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effectLst/>
              </a:rPr>
              <a:t>Hatur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Nuhun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(</a:t>
            </a:r>
            <a:r>
              <a:rPr lang="en-US" dirty="0" err="1" smtClean="0">
                <a:effectLst/>
              </a:rPr>
              <a:t>Terima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Kasih</a:t>
            </a:r>
            <a:r>
              <a:rPr lang="en-US" dirty="0" smtClean="0">
                <a:effectLst/>
              </a:rPr>
              <a:t>)</a:t>
            </a:r>
            <a:endParaRPr lang="en-US" dirty="0"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effectLst/>
              </a:rPr>
              <a:t>Supply Chain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SCM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447800"/>
            <a:ext cx="6775450" cy="1295400"/>
          </a:xfrm>
        </p:spPr>
        <p:txBody>
          <a:bodyPr>
            <a:normAutofit/>
          </a:bodyPr>
          <a:lstStyle/>
          <a:p>
            <a:pPr algn="just"/>
            <a:r>
              <a:rPr lang="en-US" sz="2200" b="1" dirty="0" err="1" smtClean="0">
                <a:solidFill>
                  <a:schemeClr val="tx2"/>
                </a:solidFill>
              </a:rPr>
              <a:t>kedua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aliran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uang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sejenisnya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mengalir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dari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hilir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hulu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i="1" dirty="0" err="1">
                <a:solidFill>
                  <a:schemeClr val="tx2"/>
                </a:solidFill>
              </a:rPr>
              <a:t>ketiga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adalah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aliran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informasi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bisa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terjadi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dari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hulu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hilir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atau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sebaliknya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  <a:p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8196" name="Picture 4" descr="SC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971800"/>
            <a:ext cx="6400800" cy="2967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7402" y="451618"/>
            <a:ext cx="7498080" cy="1143000"/>
          </a:xfrm>
        </p:spPr>
        <p:txBody>
          <a:bodyPr/>
          <a:lstStyle/>
          <a:p>
            <a:r>
              <a:rPr lang="en-US" dirty="0">
                <a:effectLst/>
              </a:rPr>
              <a:t>Supply Chain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SCM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545398" y="1621619"/>
            <a:ext cx="6775450" cy="4151313"/>
          </a:xfrm>
        </p:spPr>
        <p:txBody>
          <a:bodyPr/>
          <a:lstStyle/>
          <a:p>
            <a:r>
              <a:rPr lang="en-US" sz="2200" dirty="0" err="1">
                <a:solidFill>
                  <a:schemeClr val="tx2"/>
                </a:solidFill>
              </a:rPr>
              <a:t>Dalam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kondisi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nyata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tidak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sesederhana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sebagaimana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diatas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contoh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sebuah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produk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sederhana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yaitu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biskuit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kaleng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  <a:p>
            <a:r>
              <a:rPr lang="en-US" sz="2200" dirty="0" err="1">
                <a:solidFill>
                  <a:schemeClr val="tx2"/>
                </a:solidFill>
              </a:rPr>
              <a:t>Pihak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terlibat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dalam</a:t>
            </a:r>
            <a:r>
              <a:rPr lang="en-US" sz="2200" dirty="0">
                <a:solidFill>
                  <a:schemeClr val="tx2"/>
                </a:solidFill>
              </a:rPr>
              <a:t> supply chain </a:t>
            </a:r>
            <a:r>
              <a:rPr lang="en-US" sz="2200" dirty="0" err="1">
                <a:solidFill>
                  <a:schemeClr val="tx2"/>
                </a:solidFill>
              </a:rPr>
              <a:t>biskuit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kaleng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tersebut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adalah</a:t>
            </a:r>
            <a:r>
              <a:rPr lang="en-US" sz="2200" dirty="0">
                <a:solidFill>
                  <a:schemeClr val="tx2"/>
                </a:solidFill>
              </a:rPr>
              <a:t> 1. </a:t>
            </a:r>
            <a:r>
              <a:rPr lang="en-US" sz="2200" dirty="0" err="1">
                <a:solidFill>
                  <a:schemeClr val="tx2"/>
                </a:solidFill>
              </a:rPr>
              <a:t>penghasil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gandum</a:t>
            </a:r>
            <a:r>
              <a:rPr lang="en-US" sz="2200" dirty="0">
                <a:solidFill>
                  <a:schemeClr val="tx2"/>
                </a:solidFill>
              </a:rPr>
              <a:t>  2. </a:t>
            </a:r>
            <a:r>
              <a:rPr lang="en-US" sz="2200" dirty="0" err="1">
                <a:solidFill>
                  <a:schemeClr val="tx2"/>
                </a:solidFill>
              </a:rPr>
              <a:t>penghasil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tebu</a:t>
            </a:r>
            <a:r>
              <a:rPr lang="en-US" sz="2200" dirty="0">
                <a:solidFill>
                  <a:schemeClr val="tx2"/>
                </a:solidFill>
              </a:rPr>
              <a:t>  3. </a:t>
            </a:r>
            <a:r>
              <a:rPr lang="en-US" sz="2200" dirty="0" err="1">
                <a:solidFill>
                  <a:schemeClr val="tx2"/>
                </a:solidFill>
              </a:rPr>
              <a:t>penghasil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garam</a:t>
            </a:r>
            <a:r>
              <a:rPr lang="en-US" sz="2200" dirty="0">
                <a:solidFill>
                  <a:schemeClr val="tx2"/>
                </a:solidFill>
              </a:rPr>
              <a:t>  4. </a:t>
            </a:r>
            <a:r>
              <a:rPr lang="en-US" sz="2200" dirty="0" err="1">
                <a:solidFill>
                  <a:schemeClr val="tx2"/>
                </a:solidFill>
              </a:rPr>
              <a:t>penghasil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aluminium</a:t>
            </a:r>
            <a:r>
              <a:rPr lang="en-US" sz="2200" dirty="0">
                <a:solidFill>
                  <a:schemeClr val="tx2"/>
                </a:solidFill>
              </a:rPr>
              <a:t>  5. </a:t>
            </a:r>
            <a:r>
              <a:rPr lang="en-US" sz="2200" dirty="0" err="1">
                <a:solidFill>
                  <a:schemeClr val="tx2"/>
                </a:solidFill>
              </a:rPr>
              <a:t>pabrik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tepung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terigu</a:t>
            </a:r>
            <a:r>
              <a:rPr lang="en-US" sz="2200" dirty="0">
                <a:solidFill>
                  <a:schemeClr val="tx2"/>
                </a:solidFill>
              </a:rPr>
              <a:t>  6. </a:t>
            </a:r>
            <a:r>
              <a:rPr lang="en-US" sz="2200" dirty="0" err="1">
                <a:solidFill>
                  <a:schemeClr val="tx2"/>
                </a:solidFill>
              </a:rPr>
              <a:t>pabrik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gula</a:t>
            </a:r>
            <a:r>
              <a:rPr lang="en-US" sz="2200" dirty="0">
                <a:solidFill>
                  <a:schemeClr val="tx2"/>
                </a:solidFill>
              </a:rPr>
              <a:t>  7. distributor </a:t>
            </a:r>
            <a:r>
              <a:rPr lang="en-US" sz="2200" dirty="0" err="1">
                <a:solidFill>
                  <a:schemeClr val="tx2"/>
                </a:solidFill>
              </a:rPr>
              <a:t>garam</a:t>
            </a:r>
            <a:r>
              <a:rPr lang="en-US" sz="2200" dirty="0">
                <a:solidFill>
                  <a:schemeClr val="tx2"/>
                </a:solidFill>
              </a:rPr>
              <a:t>  8. </a:t>
            </a:r>
            <a:r>
              <a:rPr lang="en-US" sz="2200" dirty="0" err="1">
                <a:solidFill>
                  <a:schemeClr val="tx2"/>
                </a:solidFill>
              </a:rPr>
              <a:t>pabrik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kaleng</a:t>
            </a:r>
            <a:r>
              <a:rPr lang="en-US" sz="2200" dirty="0">
                <a:solidFill>
                  <a:schemeClr val="tx2"/>
                </a:solidFill>
              </a:rPr>
              <a:t>  9. </a:t>
            </a:r>
            <a:r>
              <a:rPr lang="en-US" sz="2200" dirty="0" err="1">
                <a:solidFill>
                  <a:schemeClr val="tx2"/>
                </a:solidFill>
              </a:rPr>
              <a:t>pabrik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biskuit</a:t>
            </a:r>
            <a:r>
              <a:rPr lang="en-US" sz="2200" dirty="0">
                <a:solidFill>
                  <a:schemeClr val="tx2"/>
                </a:solidFill>
              </a:rPr>
              <a:t>  10. distributor </a:t>
            </a:r>
            <a:r>
              <a:rPr lang="en-US" sz="2200" dirty="0" err="1">
                <a:solidFill>
                  <a:schemeClr val="tx2"/>
                </a:solidFill>
              </a:rPr>
              <a:t>biskuit</a:t>
            </a:r>
            <a:r>
              <a:rPr lang="en-US" sz="2200" dirty="0">
                <a:solidFill>
                  <a:schemeClr val="tx2"/>
                </a:solidFill>
              </a:rPr>
              <a:t>  11. supermarket  12. </a:t>
            </a:r>
            <a:r>
              <a:rPr lang="en-US" sz="2200" dirty="0" err="1">
                <a:solidFill>
                  <a:schemeClr val="tx2"/>
                </a:solidFill>
              </a:rPr>
              <a:t>perusahaan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transportasi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pergudangan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657350"/>
            <a:ext cx="6000750" cy="35433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effectLst/>
              </a:rPr>
              <a:t>Supply Chain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SCM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447800"/>
            <a:ext cx="6775450" cy="892175"/>
          </a:xfrm>
        </p:spPr>
        <p:txBody>
          <a:bodyPr/>
          <a:lstStyle/>
          <a:p>
            <a:r>
              <a:rPr lang="en-US" sz="2200"/>
              <a:t>Skema hubungan yang bisa dibentuk adalah sebagai berikut :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828800" y="2514600"/>
            <a:ext cx="4572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828800" y="3657600"/>
            <a:ext cx="4572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828800" y="4648200"/>
            <a:ext cx="4572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828800" y="5715000"/>
            <a:ext cx="4572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895600" y="2514600"/>
            <a:ext cx="4572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2895600" y="3657600"/>
            <a:ext cx="4572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2895600" y="4648200"/>
            <a:ext cx="4572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2895600" y="5715000"/>
            <a:ext cx="4572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191000" y="4114800"/>
            <a:ext cx="4572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5611813" y="2984500"/>
            <a:ext cx="4572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5626100" y="5060950"/>
            <a:ext cx="4572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7162800" y="2514600"/>
            <a:ext cx="4572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11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7162800" y="3581400"/>
            <a:ext cx="4572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11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7162800" y="5638800"/>
            <a:ext cx="4572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11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7162800" y="4648200"/>
            <a:ext cx="4572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11</a:t>
            </a:r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2362200" y="2695575"/>
            <a:ext cx="457200" cy="0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2362200" y="3867150"/>
            <a:ext cx="457200" cy="0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2347913" y="4824413"/>
            <a:ext cx="457200" cy="0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2347913" y="5899150"/>
            <a:ext cx="457200" cy="0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3454400" y="2728913"/>
            <a:ext cx="682625" cy="1363662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 flipV="1">
            <a:off x="3454400" y="4441825"/>
            <a:ext cx="682625" cy="1422400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3429000" y="3873500"/>
            <a:ext cx="687388" cy="334963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 flipV="1">
            <a:off x="3429000" y="4356100"/>
            <a:ext cx="685800" cy="471488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 flipV="1">
            <a:off x="4706938" y="3213100"/>
            <a:ext cx="860425" cy="1036638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4706938" y="4303713"/>
            <a:ext cx="860425" cy="954087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 flipV="1">
            <a:off x="6145213" y="2703513"/>
            <a:ext cx="981075" cy="442912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>
            <a:off x="6145213" y="3213100"/>
            <a:ext cx="968375" cy="565150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 flipV="1">
            <a:off x="6118225" y="4840288"/>
            <a:ext cx="1008063" cy="377825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>
            <a:off x="6118225" y="5257800"/>
            <a:ext cx="995363" cy="577850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4" grpId="0" animBg="1"/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 animBg="1"/>
      <p:bldP spid="10254" grpId="0" animBg="1"/>
      <p:bldP spid="10255" grpId="0" animBg="1"/>
      <p:bldP spid="10256" grpId="0" animBg="1"/>
      <p:bldP spid="10257" grpId="0" animBg="1"/>
      <p:bldP spid="10258" grpId="0" animBg="1"/>
      <p:bldP spid="10260" grpId="0" animBg="1"/>
      <p:bldP spid="10262" grpId="0" animBg="1"/>
      <p:bldP spid="10263" grpId="0" animBg="1"/>
      <p:bldP spid="10264" grpId="0" animBg="1"/>
      <p:bldP spid="10265" grpId="0" animBg="1"/>
      <p:bldP spid="10266" grpId="0" animBg="1"/>
      <p:bldP spid="10268" grpId="0" animBg="1"/>
      <p:bldP spid="10269" grpId="0" animBg="1"/>
      <p:bldP spid="10271" grpId="0" animBg="1"/>
      <p:bldP spid="10271" grpId="1" animBg="1"/>
      <p:bldP spid="10272" grpId="0" animBg="1"/>
      <p:bldP spid="10272" grpId="1" animBg="1"/>
      <p:bldP spid="10273" grpId="0" animBg="1"/>
      <p:bldP spid="10274" grpId="0" animBg="1"/>
      <p:bldP spid="10275" grpId="0" animBg="1"/>
      <p:bldP spid="102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effectLst/>
              </a:rPr>
              <a:t>Supply Chain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SCM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200" dirty="0" err="1">
                <a:solidFill>
                  <a:schemeClr val="tx2"/>
                </a:solidFill>
              </a:rPr>
              <a:t>Kalau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i="1" dirty="0">
                <a:solidFill>
                  <a:schemeClr val="tx2"/>
                </a:solidFill>
              </a:rPr>
              <a:t>supply chain </a:t>
            </a:r>
            <a:r>
              <a:rPr lang="en-US" sz="2200" dirty="0" err="1">
                <a:solidFill>
                  <a:schemeClr val="tx2"/>
                </a:solidFill>
              </a:rPr>
              <a:t>adalah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jaringan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fisiknya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yakni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perusahaan-perusahaan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terlibat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dalam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memasok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bahan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baku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memproduksi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barang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maupun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mengirimkannya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pemakai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akhir</a:t>
            </a:r>
            <a:r>
              <a:rPr lang="en-US" sz="2200" dirty="0">
                <a:solidFill>
                  <a:schemeClr val="tx2"/>
                </a:solidFill>
              </a:rPr>
              <a:t>, SCM </a:t>
            </a:r>
            <a:r>
              <a:rPr lang="en-US" sz="2200" dirty="0" err="1">
                <a:solidFill>
                  <a:schemeClr val="tx2"/>
                </a:solidFill>
              </a:rPr>
              <a:t>adalah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metode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alat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atau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pendekatan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pengelolaannya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en-US" sz="2200" dirty="0" err="1">
                <a:solidFill>
                  <a:schemeClr val="tx2"/>
                </a:solidFill>
              </a:rPr>
              <a:t>Pendekatan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ditekankan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dalam</a:t>
            </a:r>
            <a:r>
              <a:rPr lang="en-US" sz="2200" dirty="0">
                <a:solidFill>
                  <a:schemeClr val="tx2"/>
                </a:solidFill>
              </a:rPr>
              <a:t> SCM </a:t>
            </a:r>
            <a:r>
              <a:rPr lang="en-US" sz="2200" dirty="0" err="1">
                <a:solidFill>
                  <a:schemeClr val="tx2"/>
                </a:solidFill>
              </a:rPr>
              <a:t>adalah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terintegrasi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dengan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semangat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kolaborasi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en-US" sz="2200" i="1" dirty="0">
                <a:solidFill>
                  <a:schemeClr val="tx2"/>
                </a:solidFill>
              </a:rPr>
              <a:t>Supply </a:t>
            </a:r>
            <a:r>
              <a:rPr lang="en-US" sz="2200" i="1" dirty="0" smtClean="0">
                <a:solidFill>
                  <a:schemeClr val="tx2"/>
                </a:solidFill>
              </a:rPr>
              <a:t>Chain </a:t>
            </a:r>
            <a:r>
              <a:rPr lang="en-US" sz="2200" i="1" dirty="0" err="1" smtClean="0">
                <a:solidFill>
                  <a:schemeClr val="tx2"/>
                </a:solidFill>
              </a:rPr>
              <a:t>Manajement</a:t>
            </a:r>
            <a:r>
              <a:rPr lang="en-US" sz="2200" i="1" dirty="0" smtClean="0">
                <a:solidFill>
                  <a:schemeClr val="tx2"/>
                </a:solidFill>
              </a:rPr>
              <a:t> (SCM) </a:t>
            </a:r>
            <a:r>
              <a:rPr lang="en-US" sz="2200" dirty="0" err="1" smtClean="0">
                <a:solidFill>
                  <a:schemeClr val="tx2"/>
                </a:solidFill>
              </a:rPr>
              <a:t>tidak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hanya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berorientasi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pada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urusan</a:t>
            </a:r>
            <a:r>
              <a:rPr lang="en-US" sz="2200" dirty="0">
                <a:solidFill>
                  <a:schemeClr val="tx2"/>
                </a:solidFill>
              </a:rPr>
              <a:t> internal </a:t>
            </a:r>
            <a:r>
              <a:rPr lang="en-US" sz="2200" dirty="0" err="1">
                <a:solidFill>
                  <a:schemeClr val="tx2"/>
                </a:solidFill>
              </a:rPr>
              <a:t>melainkan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juga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eksternal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perusahaan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menyangkut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hubungan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dengan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perusahaan-perusahaan</a:t>
            </a:r>
            <a:r>
              <a:rPr lang="en-US" sz="2200" dirty="0">
                <a:solidFill>
                  <a:schemeClr val="tx2"/>
                </a:solidFill>
              </a:rPr>
              <a:t> partner.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effectLst/>
              </a:rPr>
              <a:t>Supply Chain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SCM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err="1">
                <a:solidFill>
                  <a:schemeClr val="tx2"/>
                </a:solidFill>
              </a:rPr>
              <a:t>Definisi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oleh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i="1" dirty="0">
                <a:solidFill>
                  <a:schemeClr val="tx2"/>
                </a:solidFill>
              </a:rPr>
              <a:t>the Council of Logistics Management </a:t>
            </a:r>
            <a:r>
              <a:rPr lang="en-US" sz="2200" dirty="0">
                <a:solidFill>
                  <a:schemeClr val="tx2"/>
                </a:solidFill>
              </a:rPr>
              <a:t>:</a:t>
            </a:r>
          </a:p>
          <a:p>
            <a:pPr algn="just">
              <a:buFont typeface="Wingdings" pitchFamily="2" charset="2"/>
              <a:buNone/>
            </a:pPr>
            <a:r>
              <a:rPr lang="en-US" sz="2200" dirty="0">
                <a:solidFill>
                  <a:schemeClr val="tx2"/>
                </a:solidFill>
              </a:rPr>
              <a:t>	</a:t>
            </a:r>
            <a:r>
              <a:rPr lang="en-US" sz="2200" i="1" dirty="0" smtClean="0">
                <a:solidFill>
                  <a:schemeClr val="tx2"/>
                </a:solidFill>
              </a:rPr>
              <a:t>Supply Chain </a:t>
            </a:r>
            <a:r>
              <a:rPr lang="en-US" sz="2200" i="1" dirty="0" err="1" smtClean="0">
                <a:solidFill>
                  <a:schemeClr val="tx2"/>
                </a:solidFill>
              </a:rPr>
              <a:t>Mangement</a:t>
            </a:r>
            <a:r>
              <a:rPr lang="en-US" sz="2200" i="1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adalah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sistematis</a:t>
            </a:r>
            <a:r>
              <a:rPr lang="en-US" sz="2200" dirty="0" smtClean="0">
                <a:solidFill>
                  <a:schemeClr val="tx2"/>
                </a:solidFill>
              </a:rPr>
              <a:t>, </a:t>
            </a:r>
            <a:r>
              <a:rPr lang="en-US" sz="2200" dirty="0" err="1" smtClean="0">
                <a:solidFill>
                  <a:schemeClr val="tx2"/>
                </a:solidFill>
              </a:rPr>
              <a:t>koordinasi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strategis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dari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fungsi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bisnis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tradisional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dalam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perusahaan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tertentu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dan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seluruh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usaha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dalam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rantai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pasokan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untuk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tujuan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memperbaiki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kinerja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jangka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panjang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individu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perusahaan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dan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rantai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pasokan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secara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keseluruhan</a:t>
            </a:r>
            <a:endParaRPr lang="en-US" sz="2200" dirty="0">
              <a:solidFill>
                <a:schemeClr val="tx2"/>
              </a:solidFill>
            </a:endParaRPr>
          </a:p>
          <a:p>
            <a:r>
              <a:rPr lang="en-US" sz="2200" dirty="0">
                <a:solidFill>
                  <a:schemeClr val="tx2"/>
                </a:solidFill>
              </a:rPr>
              <a:t>Perusahaan yang </a:t>
            </a:r>
            <a:r>
              <a:rPr lang="en-US" sz="2200" dirty="0" err="1">
                <a:solidFill>
                  <a:schemeClr val="tx2"/>
                </a:solidFill>
              </a:rPr>
              <a:t>berada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dalam</a:t>
            </a:r>
            <a:r>
              <a:rPr lang="en-US" sz="2200" dirty="0">
                <a:solidFill>
                  <a:schemeClr val="tx2"/>
                </a:solidFill>
              </a:rPr>
              <a:t> supply chain </a:t>
            </a:r>
            <a:r>
              <a:rPr lang="en-US" sz="2200" dirty="0" err="1">
                <a:solidFill>
                  <a:schemeClr val="tx2"/>
                </a:solidFill>
              </a:rPr>
              <a:t>pada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intinya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memuaskan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konsumen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dengan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bekerja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sama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membuat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produk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murah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mengirimkan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tepat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waktu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dengan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kualitas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bagus</a:t>
            </a:r>
            <a:r>
              <a:rPr lang="en-US" sz="2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1144</TotalTime>
  <Words>1524</Words>
  <Application>Microsoft Office PowerPoint</Application>
  <PresentationFormat>On-screen Show (4:3)</PresentationFormat>
  <Paragraphs>167</Paragraphs>
  <Slides>36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Solstice</vt:lpstr>
      <vt:lpstr>SUPPLY CHAIN MANAGEMENT  ( SCM )</vt:lpstr>
      <vt:lpstr>Pendahuluan</vt:lpstr>
      <vt:lpstr>Supply Chain dan SCM</vt:lpstr>
      <vt:lpstr>Supply Chain dan SCM</vt:lpstr>
      <vt:lpstr>Supply Chain dan SCM</vt:lpstr>
      <vt:lpstr>Slide 6</vt:lpstr>
      <vt:lpstr>Supply Chain dan SCM</vt:lpstr>
      <vt:lpstr>Supply Chain dan SCM</vt:lpstr>
      <vt:lpstr>Supply Chain dan SCM</vt:lpstr>
      <vt:lpstr>Supply Chain dan SCM</vt:lpstr>
      <vt:lpstr>Supply Chain dan SCM</vt:lpstr>
      <vt:lpstr>Area Cakupan SCM</vt:lpstr>
      <vt:lpstr>Slide 13</vt:lpstr>
      <vt:lpstr>Area Cakupan SCM</vt:lpstr>
      <vt:lpstr>Pengembangan Produk</vt:lpstr>
      <vt:lpstr>Pengembangan Produk</vt:lpstr>
      <vt:lpstr>Pembelian (Procurement)</vt:lpstr>
      <vt:lpstr>Perancangan dan Pengendalian</vt:lpstr>
      <vt:lpstr>Produksi (Production)</vt:lpstr>
      <vt:lpstr>Pengiriman (Distribution)</vt:lpstr>
      <vt:lpstr>Fungsi Fisik dan Mediasi Pasar</vt:lpstr>
      <vt:lpstr>Slide 22</vt:lpstr>
      <vt:lpstr>Tantangan dalam Mengelola Supply Chain</vt:lpstr>
      <vt:lpstr>Tantangan dalam Mengelola Supply Chain</vt:lpstr>
      <vt:lpstr>Tantangan dalam Mengelola Supply Chain</vt:lpstr>
      <vt:lpstr>Risk and Probability</vt:lpstr>
      <vt:lpstr>Peran Informasi</vt:lpstr>
      <vt:lpstr>Teknologi Informasi</vt:lpstr>
      <vt:lpstr>Tujuan Teknologi Informasi</vt:lpstr>
      <vt:lpstr>Hubungan antara Tujuan (Goals) dengan Asset </vt:lpstr>
      <vt:lpstr>Peran Teknologi Internet</vt:lpstr>
      <vt:lpstr>Electronic Procurement</vt:lpstr>
      <vt:lpstr>Electronic Fulfilment</vt:lpstr>
      <vt:lpstr>Contoh Apikasi e-Fulfillment </vt:lpstr>
      <vt:lpstr>Tugas </vt:lpstr>
      <vt:lpstr>Hatur Nuhun (Terima Kasih)</vt:lpstr>
    </vt:vector>
  </TitlesOfParts>
  <Company>Mechanical Engineering UMS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SUPPLY CHAIN MANAJEMENT  ( SCM )</dc:title>
  <dc:creator>Administrator</dc:creator>
  <cp:lastModifiedBy>dedeng</cp:lastModifiedBy>
  <cp:revision>55</cp:revision>
  <dcterms:created xsi:type="dcterms:W3CDTF">2006-12-17T09:01:56Z</dcterms:created>
  <dcterms:modified xsi:type="dcterms:W3CDTF">2016-03-21T02:41:08Z</dcterms:modified>
</cp:coreProperties>
</file>