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177C-F66E-4B09-9914-585CB51BC0B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6032-48A6-486D-8964-BD5DAEEC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28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177C-F66E-4B09-9914-585CB51BC0B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6032-48A6-486D-8964-BD5DAEEC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504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177C-F66E-4B09-9914-585CB51BC0B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6032-48A6-486D-8964-BD5DAEECDBD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2925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177C-F66E-4B09-9914-585CB51BC0B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6032-48A6-486D-8964-BD5DAEEC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8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177C-F66E-4B09-9914-585CB51BC0B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6032-48A6-486D-8964-BD5DAEECDBD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4004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177C-F66E-4B09-9914-585CB51BC0B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6032-48A6-486D-8964-BD5DAEEC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08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177C-F66E-4B09-9914-585CB51BC0B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6032-48A6-486D-8964-BD5DAEEC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479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177C-F66E-4B09-9914-585CB51BC0B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6032-48A6-486D-8964-BD5DAEEC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41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177C-F66E-4B09-9914-585CB51BC0B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6032-48A6-486D-8964-BD5DAEEC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66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177C-F66E-4B09-9914-585CB51BC0B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6032-48A6-486D-8964-BD5DAEEC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298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177C-F66E-4B09-9914-585CB51BC0B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6032-48A6-486D-8964-BD5DAEEC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20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177C-F66E-4B09-9914-585CB51BC0B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6032-48A6-486D-8964-BD5DAEEC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354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177C-F66E-4B09-9914-585CB51BC0B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6032-48A6-486D-8964-BD5DAEEC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30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177C-F66E-4B09-9914-585CB51BC0B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6032-48A6-486D-8964-BD5DAEEC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03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177C-F66E-4B09-9914-585CB51BC0B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6032-48A6-486D-8964-BD5DAEEC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013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177C-F66E-4B09-9914-585CB51BC0B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6032-48A6-486D-8964-BD5DAEEC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190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A177C-F66E-4B09-9914-585CB51BC0B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B96032-48A6-486D-8964-BD5DAEEC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850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PENYEDERHANAAN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368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217064814"/>
                  </p:ext>
                </p:extLst>
              </p:nvPr>
            </p:nvGraphicFramePr>
            <p:xfrm>
              <a:off x="963168" y="890020"/>
              <a:ext cx="6839712" cy="5644896"/>
            </p:xfrm>
            <a:graphic>
              <a:graphicData uri="http://schemas.openxmlformats.org/drawingml/2006/table">
                <a:tbl>
                  <a:tblPr firstRow="1" firstCol="1" bandRow="1">
                    <a:tableStyleId>{69CF1AB2-1976-4502-BF36-3FF5EA218861}</a:tableStyleId>
                  </a:tblPr>
                  <a:tblGrid>
                    <a:gridCol w="3600297"/>
                    <a:gridCol w="3239415"/>
                  </a:tblGrid>
                  <a:tr h="34482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EKUIVALEN LOGIS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NAMA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</a:tr>
                  <a:tr h="528732">
                    <a:tc>
                      <a:txBody>
                        <a:bodyPr/>
                        <a:lstStyle/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∧1≡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</a:endParaRPr>
                        </a:p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∨0≡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Indenitity of </a:t>
                          </a:r>
                          <a14:m>
                            <m:oMath xmlns:m="http://schemas.openxmlformats.org/officeDocument/2006/math">
                              <m:r>
                                <a:rPr lang="en-US" sz="1600">
                                  <a:effectLst/>
                                </a:rPr>
                                <m:t>∧</m:t>
                              </m:r>
                            </m:oMath>
                          </a14:m>
                          <a:r>
                            <a:rPr lang="en-US" sz="1600">
                              <a:effectLst/>
                            </a:rPr>
                            <a:t> 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Zero of </a:t>
                          </a:r>
                          <a14:m>
                            <m:oMath xmlns:m="http://schemas.openxmlformats.org/officeDocument/2006/math">
                              <m:r>
                                <a:rPr lang="en-US" sz="1600">
                                  <a:effectLst/>
                                </a:rPr>
                                <m:t>∨</m:t>
                              </m:r>
                            </m:oMath>
                          </a14:m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</a:tr>
                  <a:tr h="528732">
                    <a:tc>
                      <a:txBody>
                        <a:bodyPr/>
                        <a:lstStyle/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∨1≡1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</a:endParaRPr>
                        </a:p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∧0≡0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Indenitity of </a:t>
                          </a:r>
                          <a14:m>
                            <m:oMath xmlns:m="http://schemas.openxmlformats.org/officeDocument/2006/math">
                              <m:r>
                                <a:rPr lang="en-US" sz="1600">
                                  <a:effectLst/>
                                </a:rPr>
                                <m:t>∧</m:t>
                              </m:r>
                            </m:oMath>
                          </a14:m>
                          <a:r>
                            <a:rPr lang="en-US" sz="1600">
                              <a:effectLst/>
                            </a:rPr>
                            <a:t> 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Zero of </a:t>
                          </a:r>
                          <a14:m>
                            <m:oMath xmlns:m="http://schemas.openxmlformats.org/officeDocument/2006/math">
                              <m:r>
                                <a:rPr lang="en-US" sz="1600">
                                  <a:effectLst/>
                                </a:rPr>
                                <m:t>∧</m:t>
                              </m:r>
                            </m:oMath>
                          </a14:m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</a:tr>
                  <a:tr h="528732">
                    <a:tc>
                      <a:txBody>
                        <a:bodyPr/>
                        <a:lstStyle/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∨~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≡1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</a:endParaRPr>
                        </a:p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∧~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≡0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Tautology 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Law of contradiction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</a:tr>
                  <a:tr h="528732">
                    <a:tc>
                      <a:txBody>
                        <a:bodyPr/>
                        <a:lstStyle/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∨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≡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</a:endParaRPr>
                        </a:p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∧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≡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 err="1">
                              <a:effectLst/>
                            </a:rPr>
                            <a:t>Idempotence</a:t>
                          </a:r>
                          <a:r>
                            <a:rPr lang="en-US" sz="1600" dirty="0">
                              <a:effectLst/>
                            </a:rPr>
                            <a:t> laws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 err="1">
                              <a:effectLst/>
                            </a:rPr>
                            <a:t>Idempotence</a:t>
                          </a:r>
                          <a:r>
                            <a:rPr lang="en-US" sz="1600" dirty="0">
                              <a:effectLst/>
                            </a:rPr>
                            <a:t> laws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</a:tr>
                  <a:tr h="344825">
                    <a:tc>
                      <a:txBody>
                        <a:bodyPr/>
                        <a:lstStyle/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</a:rPr>
                                  <m:t>~~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≡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Law of double </a:t>
                          </a:r>
                          <a:r>
                            <a:rPr lang="en-US" sz="1600" dirty="0" err="1">
                              <a:effectLst/>
                            </a:rPr>
                            <a:t>negotion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</a:tr>
                  <a:tr h="689651">
                    <a:tc>
                      <a:txBody>
                        <a:bodyPr/>
                        <a:lstStyle/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∧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𝑄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≡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𝑄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∧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</a:endParaRPr>
                        </a:p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∨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𝑄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≡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𝑄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∨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 err="1">
                              <a:effectLst/>
                            </a:rPr>
                            <a:t>Comutativity</a:t>
                          </a:r>
                          <a:endParaRPr lang="en-US" sz="1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 err="1">
                              <a:effectLst/>
                            </a:rPr>
                            <a:t>Comutativity</a:t>
                          </a:r>
                          <a:r>
                            <a:rPr lang="en-US" sz="1600" dirty="0">
                              <a:effectLst/>
                            </a:rPr>
                            <a:t>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</a:tr>
                  <a:tr h="609191">
                    <a:tc>
                      <a:txBody>
                        <a:bodyPr/>
                        <a:lstStyle/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6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>
                                        <a:effectLst/>
                                      </a:rPr>
                                      <m:t>𝑃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∧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𝑄</m:t>
                                    </m:r>
                                  </m:e>
                                </m:d>
                                <m:r>
                                  <a:rPr lang="en-US" sz="1600">
                                    <a:effectLst/>
                                  </a:rPr>
                                  <m:t>∧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𝑅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≡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∧(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𝑄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∧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𝑅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</a:endParaRPr>
                        </a:p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sz="1600">
                                      <a:effectLst/>
                                    </a:rPr>
                                  </m:ctrlPr>
                                </m:dPr>
                                <m:e>
                                  <m:r>
                                    <a:rPr lang="en-US" sz="1600">
                                      <a:effectLst/>
                                    </a:rPr>
                                    <m:t>𝑃</m:t>
                                  </m:r>
                                  <m:r>
                                    <a:rPr lang="en-US" sz="1600">
                                      <a:effectLst/>
                                    </a:rPr>
                                    <m:t>∨</m:t>
                                  </m:r>
                                  <m:r>
                                    <a:rPr lang="en-US" sz="1600">
                                      <a:effectLst/>
                                    </a:rPr>
                                    <m:t>𝑄</m:t>
                                  </m:r>
                                </m:e>
                              </m:d>
                              <m:r>
                                <a:rPr lang="en-US" sz="1600">
                                  <a:effectLst/>
                                </a:rPr>
                                <m:t>∨</m:t>
                              </m:r>
                              <m:r>
                                <a:rPr lang="en-US" sz="1600">
                                  <a:effectLst/>
                                </a:rPr>
                                <m:t>𝑅</m:t>
                              </m:r>
                              <m:r>
                                <a:rPr lang="en-US" sz="1600">
                                  <a:effectLst/>
                                </a:rPr>
                                <m:t>≡</m:t>
                              </m:r>
                              <m:r>
                                <a:rPr lang="en-US" sz="1600">
                                  <a:effectLst/>
                                </a:rPr>
                                <m:t>𝑃</m:t>
                              </m:r>
                              <m:r>
                                <a:rPr lang="en-US" sz="1600">
                                  <a:effectLst/>
                                </a:rPr>
                                <m:t>∨(</m:t>
                              </m:r>
                              <m:r>
                                <a:rPr lang="en-US" sz="1600">
                                  <a:effectLst/>
                                </a:rPr>
                                <m:t>𝑄</m:t>
                              </m:r>
                              <m:r>
                                <a:rPr lang="en-US" sz="1600">
                                  <a:effectLst/>
                                </a:rPr>
                                <m:t>∨</m:t>
                              </m:r>
                              <m:r>
                                <a:rPr lang="en-US" sz="1600">
                                  <a:effectLst/>
                                </a:rPr>
                                <m:t>𝑅</m:t>
                              </m:r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)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 err="1">
                              <a:effectLst/>
                            </a:rPr>
                            <a:t>Assosiativity</a:t>
                          </a:r>
                          <a:r>
                            <a:rPr lang="en-US" sz="1600" dirty="0">
                              <a:effectLst/>
                            </a:rPr>
                            <a:t>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 err="1">
                              <a:effectLst/>
                            </a:rPr>
                            <a:t>Assosiativity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</a:tr>
                  <a:tr h="60919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600">
                                  <a:effectLst/>
                                </a:rPr>
                                <m:t>𝑃</m:t>
                              </m:r>
                              <m:r>
                                <a:rPr lang="en-US" sz="1600">
                                  <a:effectLst/>
                                </a:rPr>
                                <m:t>∧</m:t>
                              </m:r>
                              <m:d>
                                <m:dPr>
                                  <m:ctrlPr>
                                    <a:rPr lang="en-US" sz="1600">
                                      <a:effectLst/>
                                    </a:rPr>
                                  </m:ctrlPr>
                                </m:dPr>
                                <m:e>
                                  <m:r>
                                    <a:rPr lang="en-US" sz="1600">
                                      <a:effectLst/>
                                    </a:rPr>
                                    <m:t>𝑄</m:t>
                                  </m:r>
                                  <m:r>
                                    <a:rPr lang="en-US" sz="1600">
                                      <a:effectLst/>
                                    </a:rPr>
                                    <m:t>∨</m:t>
                                  </m:r>
                                  <m:r>
                                    <a:rPr lang="en-US" sz="1600">
                                      <a:effectLst/>
                                    </a:rPr>
                                    <m:t>𝑅</m:t>
                                  </m:r>
                                </m:e>
                              </m:d>
                              <m:r>
                                <a:rPr lang="en-US" sz="1600">
                                  <a:effectLst/>
                                </a:rPr>
                                <m:t>≡(</m:t>
                              </m:r>
                              <m:r>
                                <a:rPr lang="en-US" sz="1600">
                                  <a:effectLst/>
                                </a:rPr>
                                <m:t>𝑃</m:t>
                              </m:r>
                              <m:r>
                                <a:rPr lang="en-US" sz="1600">
                                  <a:effectLst/>
                                </a:rPr>
                                <m:t>∧</m:t>
                              </m:r>
                              <m:r>
                                <a:rPr lang="en-US" sz="1600">
                                  <a:effectLst/>
                                </a:rPr>
                                <m:t>𝑄</m:t>
                              </m:r>
                              <m:r>
                                <a:rPr lang="en-US" sz="1600">
                                  <a:effectLst/>
                                </a:rPr>
                                <m:t>)∨(</m:t>
                              </m:r>
                              <m:r>
                                <a:rPr lang="en-US" sz="1600">
                                  <a:effectLst/>
                                </a:rPr>
                                <m:t>𝑄</m:t>
                              </m:r>
                              <m:r>
                                <a:rPr lang="en-US" sz="1600">
                                  <a:effectLst/>
                                </a:rPr>
                                <m:t>∧</m:t>
                              </m:r>
                              <m:r>
                                <a:rPr lang="en-US" sz="1600">
                                  <a:effectLst/>
                                </a:rPr>
                                <m:t>𝑅</m:t>
                              </m:r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)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600">
                                  <a:effectLst/>
                                </a:rPr>
                                <m:t>𝑃</m:t>
                              </m:r>
                              <m:r>
                                <a:rPr lang="en-US" sz="1600">
                                  <a:effectLst/>
                                </a:rPr>
                                <m:t>∨</m:t>
                              </m:r>
                              <m:d>
                                <m:dPr>
                                  <m:ctrlPr>
                                    <a:rPr lang="en-US" sz="1600">
                                      <a:effectLst/>
                                    </a:rPr>
                                  </m:ctrlPr>
                                </m:dPr>
                                <m:e>
                                  <m:r>
                                    <a:rPr lang="en-US" sz="1600">
                                      <a:effectLst/>
                                    </a:rPr>
                                    <m:t>𝑄</m:t>
                                  </m:r>
                                  <m:r>
                                    <a:rPr lang="en-US" sz="1600">
                                      <a:effectLst/>
                                    </a:rPr>
                                    <m:t>∧</m:t>
                                  </m:r>
                                  <m:r>
                                    <a:rPr lang="en-US" sz="1600">
                                      <a:effectLst/>
                                    </a:rPr>
                                    <m:t>𝑅</m:t>
                                  </m:r>
                                </m:e>
                              </m:d>
                              <m:r>
                                <a:rPr lang="en-US" sz="1600">
                                  <a:effectLst/>
                                </a:rPr>
                                <m:t>≡(</m:t>
                              </m:r>
                              <m:r>
                                <a:rPr lang="en-US" sz="1600">
                                  <a:effectLst/>
                                </a:rPr>
                                <m:t>𝑃</m:t>
                              </m:r>
                              <m:r>
                                <a:rPr lang="en-US" sz="1600">
                                  <a:effectLst/>
                                </a:rPr>
                                <m:t>∨</m:t>
                              </m:r>
                              <m:r>
                                <a:rPr lang="en-US" sz="1600">
                                  <a:effectLst/>
                                </a:rPr>
                                <m:t>𝑄</m:t>
                              </m:r>
                              <m:r>
                                <a:rPr lang="en-US" sz="1600">
                                  <a:effectLst/>
                                </a:rPr>
                                <m:t>)∧(</m:t>
                              </m:r>
                              <m:r>
                                <a:rPr lang="en-US" sz="1600">
                                  <a:effectLst/>
                                </a:rPr>
                                <m:t>𝑄</m:t>
                              </m:r>
                              <m:r>
                                <a:rPr lang="en-US" sz="1600">
                                  <a:effectLst/>
                                </a:rPr>
                                <m:t>∨</m:t>
                              </m:r>
                              <m:r>
                                <a:rPr lang="en-US" sz="1600">
                                  <a:effectLst/>
                                </a:rPr>
                                <m:t>𝑅</m:t>
                              </m:r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)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 err="1">
                              <a:effectLst/>
                            </a:rPr>
                            <a:t>Distributivity</a:t>
                          </a:r>
                          <a:r>
                            <a:rPr lang="en-US" sz="1600" dirty="0">
                              <a:effectLst/>
                            </a:rPr>
                            <a:t>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 err="1">
                              <a:effectLst/>
                            </a:rPr>
                            <a:t>Distributivity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</a:tr>
                  <a:tr h="609191">
                    <a:tc>
                      <a:txBody>
                        <a:bodyPr/>
                        <a:lstStyle/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∧</m:t>
                                </m:r>
                                <m:d>
                                  <m:dPr>
                                    <m:ctrlPr>
                                      <a:rPr lang="en-US" sz="16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>
                                        <a:effectLst/>
                                      </a:rPr>
                                      <m:t>𝑃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∨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𝑄</m:t>
                                    </m:r>
                                  </m:e>
                                </m:d>
                                <m:r>
                                  <a:rPr lang="en-US" sz="1600">
                                    <a:effectLst/>
                                  </a:rPr>
                                  <m:t>≡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</a:endParaRPr>
                        </a:p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∨</m:t>
                                </m:r>
                                <m:d>
                                  <m:dPr>
                                    <m:ctrlPr>
                                      <a:rPr lang="en-US" sz="16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>
                                        <a:effectLst/>
                                      </a:rPr>
                                      <m:t>𝑃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∧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𝑄</m:t>
                                    </m:r>
                                  </m:e>
                                </m:d>
                                <m:r>
                                  <a:rPr lang="en-US" sz="1600">
                                    <a:effectLst/>
                                  </a:rPr>
                                  <m:t>≡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Absorption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Absorption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217064814"/>
                  </p:ext>
                </p:extLst>
              </p:nvPr>
            </p:nvGraphicFramePr>
            <p:xfrm>
              <a:off x="963168" y="890020"/>
              <a:ext cx="6839712" cy="5644896"/>
            </p:xfrm>
            <a:graphic>
              <a:graphicData uri="http://schemas.openxmlformats.org/drawingml/2006/table">
                <a:tbl>
                  <a:tblPr firstRow="1" firstCol="1" bandRow="1">
                    <a:tableStyleId>{69CF1AB2-1976-4502-BF36-3FF5EA218861}</a:tableStyleId>
                  </a:tblPr>
                  <a:tblGrid>
                    <a:gridCol w="3600297"/>
                    <a:gridCol w="3239415"/>
                  </a:tblGrid>
                  <a:tr h="36576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EKUIVALEN LOGIS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NAMA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</a:tr>
                  <a:tr h="56083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7514" marR="37514" marT="0" marB="0" anchor="ctr">
                        <a:blipFill rotWithShape="0">
                          <a:blip r:embed="rId2"/>
                          <a:stretch>
                            <a:fillRect l="-338" t="-67391" r="-90355" b="-85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7514" marR="37514" marT="0" marB="0" anchor="ctr">
                        <a:blipFill rotWithShape="0">
                          <a:blip r:embed="rId2"/>
                          <a:stretch>
                            <a:fillRect l="-111676" t="-67391" r="-565" b="-854348"/>
                          </a:stretch>
                        </a:blipFill>
                      </a:tcPr>
                    </a:tc>
                  </a:tr>
                  <a:tr h="56083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7514" marR="37514" marT="0" marB="0" anchor="ctr">
                        <a:blipFill rotWithShape="0">
                          <a:blip r:embed="rId2"/>
                          <a:stretch>
                            <a:fillRect l="-338" t="-167391" r="-90355" b="-75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7514" marR="37514" marT="0" marB="0" anchor="ctr">
                        <a:blipFill rotWithShape="0">
                          <a:blip r:embed="rId2"/>
                          <a:stretch>
                            <a:fillRect l="-111676" t="-167391" r="-565" b="-754348"/>
                          </a:stretch>
                        </a:blipFill>
                      </a:tcPr>
                    </a:tc>
                  </a:tr>
                  <a:tr h="56083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7514" marR="37514" marT="0" marB="0" anchor="ctr">
                        <a:blipFill rotWithShape="0">
                          <a:blip r:embed="rId2"/>
                          <a:stretch>
                            <a:fillRect l="-338" t="-267391" r="-90355" b="-65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Tautology 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Law of contradiction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</a:tr>
                  <a:tr h="56083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7514" marR="37514" marT="0" marB="0" anchor="ctr">
                        <a:blipFill rotWithShape="0">
                          <a:blip r:embed="rId2"/>
                          <a:stretch>
                            <a:fillRect l="-338" t="-367391" r="-90355" b="-55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 err="1">
                              <a:effectLst/>
                            </a:rPr>
                            <a:t>Idempotence</a:t>
                          </a:r>
                          <a:r>
                            <a:rPr lang="en-US" sz="1600" dirty="0">
                              <a:effectLst/>
                            </a:rPr>
                            <a:t> laws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 err="1">
                              <a:effectLst/>
                            </a:rPr>
                            <a:t>Idempotence</a:t>
                          </a:r>
                          <a:r>
                            <a:rPr lang="en-US" sz="1600" dirty="0">
                              <a:effectLst/>
                            </a:rPr>
                            <a:t> laws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7514" marR="37514" marT="0" marB="0" anchor="ctr">
                        <a:blipFill rotWithShape="0">
                          <a:blip r:embed="rId2"/>
                          <a:stretch>
                            <a:fillRect l="-338" t="-704918" r="-90355" b="-7360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Law of double </a:t>
                          </a:r>
                          <a:r>
                            <a:rPr lang="en-US" sz="1600" dirty="0" err="1">
                              <a:effectLst/>
                            </a:rPr>
                            <a:t>negotion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</a:tr>
                  <a:tr h="7315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7514" marR="37514" marT="0" marB="0" anchor="ctr">
                        <a:blipFill rotWithShape="0">
                          <a:blip r:embed="rId2"/>
                          <a:stretch>
                            <a:fillRect l="-338" t="-409167" r="-90355" b="-2741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 err="1">
                              <a:effectLst/>
                            </a:rPr>
                            <a:t>Comutativity</a:t>
                          </a:r>
                          <a:endParaRPr lang="en-US" sz="1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 err="1">
                              <a:effectLst/>
                            </a:rPr>
                            <a:t>Comutativity</a:t>
                          </a:r>
                          <a:r>
                            <a:rPr lang="en-US" sz="1600" dirty="0">
                              <a:effectLst/>
                            </a:rPr>
                            <a:t>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</a:tr>
                  <a:tr h="64617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7514" marR="37514" marT="0" marB="0" anchor="ctr">
                        <a:blipFill rotWithShape="0">
                          <a:blip r:embed="rId2"/>
                          <a:stretch>
                            <a:fillRect l="-338" t="-576415" r="-90355" b="-2103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 err="1">
                              <a:effectLst/>
                            </a:rPr>
                            <a:t>Assosiativity</a:t>
                          </a:r>
                          <a:r>
                            <a:rPr lang="en-US" sz="1600" dirty="0">
                              <a:effectLst/>
                            </a:rPr>
                            <a:t>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 err="1">
                              <a:effectLst/>
                            </a:rPr>
                            <a:t>Assosiativity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</a:tr>
                  <a:tr h="64617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7514" marR="37514" marT="0" marB="0" anchor="ctr">
                        <a:blipFill rotWithShape="0">
                          <a:blip r:embed="rId2"/>
                          <a:stretch>
                            <a:fillRect l="-338" t="-676415" r="-90355" b="-1103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 err="1">
                              <a:effectLst/>
                            </a:rPr>
                            <a:t>Distributivity</a:t>
                          </a:r>
                          <a:r>
                            <a:rPr lang="en-US" sz="1600" dirty="0">
                              <a:effectLst/>
                            </a:rPr>
                            <a:t>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 err="1">
                              <a:effectLst/>
                            </a:rPr>
                            <a:t>Distributivity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</a:tr>
                  <a:tr h="64617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7514" marR="37514" marT="0" marB="0" anchor="ctr">
                        <a:blipFill rotWithShape="0">
                          <a:blip r:embed="rId2"/>
                          <a:stretch>
                            <a:fillRect l="-338" t="-776415" r="-90355" b="-103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Absorption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Absorption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 anchor="ctr"/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TextBox 4"/>
          <p:cNvSpPr txBox="1"/>
          <p:nvPr/>
        </p:nvSpPr>
        <p:spPr>
          <a:xfrm>
            <a:off x="1267968" y="329184"/>
            <a:ext cx="3403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HUKUM-HUKUM LOGIKA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11891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12616104"/>
                  </p:ext>
                </p:extLst>
              </p:nvPr>
            </p:nvGraphicFramePr>
            <p:xfrm>
              <a:off x="1275271" y="1026732"/>
              <a:ext cx="7027481" cy="3978588"/>
            </p:xfrm>
            <a:graphic>
              <a:graphicData uri="http://schemas.openxmlformats.org/drawingml/2006/table">
                <a:tbl>
                  <a:tblPr firstRow="1" firstCol="1" bandRow="1">
                    <a:tableStyleId>{69CF1AB2-1976-4502-BF36-3FF5EA218861}</a:tableStyleId>
                  </a:tblPr>
                  <a:tblGrid>
                    <a:gridCol w="3699135"/>
                    <a:gridCol w="3328346"/>
                  </a:tblGrid>
                  <a:tr h="630228">
                    <a:tc>
                      <a:txBody>
                        <a:bodyPr/>
                        <a:lstStyle/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∧</m:t>
                                </m:r>
                                <m:d>
                                  <m:dPr>
                                    <m:ctrlPr>
                                      <a:rPr lang="en-US" sz="16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>
                                        <a:effectLst/>
                                      </a:rPr>
                                      <m:t>~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𝑃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∨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𝑄</m:t>
                                    </m:r>
                                  </m:e>
                                </m:d>
                                <m:r>
                                  <a:rPr lang="en-US" sz="1600">
                                    <a:effectLst/>
                                  </a:rPr>
                                  <m:t>≡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∧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𝑄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</a:endParaRPr>
                        </a:p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∨</m:t>
                                </m:r>
                                <m:d>
                                  <m:dPr>
                                    <m:ctrlPr>
                                      <a:rPr lang="en-US" sz="16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>
                                        <a:effectLst/>
                                      </a:rPr>
                                      <m:t>~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𝑃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∧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𝑄</m:t>
                                    </m:r>
                                  </m:e>
                                </m:d>
                                <m:r>
                                  <a:rPr lang="en-US" sz="1600">
                                    <a:effectLst/>
                                  </a:rPr>
                                  <m:t>≡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∨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𝑄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De Morgan’s Law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De Morgan’s Law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/>
                    </a:tc>
                  </a:tr>
                  <a:tr h="546990">
                    <a:tc>
                      <a:txBody>
                        <a:bodyPr/>
                        <a:lstStyle/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</a:rPr>
                                  <m:t>~</m:t>
                                </m:r>
                                <m:d>
                                  <m:dPr>
                                    <m:ctrlPr>
                                      <a:rPr lang="en-US" sz="16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>
                                        <a:effectLst/>
                                      </a:rPr>
                                      <m:t>𝑃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∧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𝑄</m:t>
                                    </m:r>
                                  </m:e>
                                </m:d>
                                <m:r>
                                  <a:rPr lang="en-US" sz="1600">
                                    <a:effectLst/>
                                  </a:rPr>
                                  <m:t>≡~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∨~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𝑄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</a:endParaRPr>
                        </a:p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</a:rPr>
                                  <m:t>~</m:t>
                                </m:r>
                                <m:d>
                                  <m:dPr>
                                    <m:ctrlPr>
                                      <a:rPr lang="en-US" sz="16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>
                                        <a:effectLst/>
                                      </a:rPr>
                                      <m:t>𝑃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∨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𝑄</m:t>
                                    </m:r>
                                  </m:e>
                                </m:d>
                                <m:r>
                                  <a:rPr lang="en-US" sz="1600">
                                    <a:effectLst/>
                                  </a:rPr>
                                  <m:t>≡~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∧~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𝑄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 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/>
                    </a:tc>
                  </a:tr>
                  <a:tr h="356733">
                    <a:tc>
                      <a:txBody>
                        <a:bodyPr/>
                        <a:lstStyle/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6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>
                                        <a:effectLst/>
                                      </a:rPr>
                                      <m:t>𝑃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∧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𝑄</m:t>
                                    </m:r>
                                  </m:e>
                                </m:d>
                                <m:r>
                                  <a:rPr lang="en-US" sz="1600">
                                    <a:effectLst/>
                                  </a:rPr>
                                  <m:t>∨</m:t>
                                </m:r>
                                <m:d>
                                  <m:dPr>
                                    <m:ctrlPr>
                                      <a:rPr lang="en-US" sz="16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>
                                        <a:effectLst/>
                                      </a:rPr>
                                      <m:t>𝑃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∧~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𝑄</m:t>
                                    </m:r>
                                  </m:e>
                                </m:d>
                                <m:r>
                                  <a:rPr lang="en-US" sz="1600">
                                    <a:effectLst/>
                                  </a:rPr>
                                  <m:t>≡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 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/>
                    </a:tc>
                  </a:tr>
                  <a:tr h="546990">
                    <a:tc>
                      <a:txBody>
                        <a:bodyPr/>
                        <a:lstStyle/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→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𝑄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≡~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∨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𝑄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</a:endParaRPr>
                        </a:p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→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𝑄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≡~</m:t>
                                </m:r>
                                <m:d>
                                  <m:dPr>
                                    <m:ctrlPr>
                                      <a:rPr lang="en-US" sz="16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>
                                        <a:effectLst/>
                                      </a:rPr>
                                      <m:t>𝑃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∧~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𝑄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 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/>
                    </a:tc>
                  </a:tr>
                  <a:tr h="748299">
                    <a:tc>
                      <a:txBody>
                        <a:bodyPr/>
                        <a:lstStyle/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↔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𝑄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≡</m:t>
                                </m:r>
                                <m:d>
                                  <m:dPr>
                                    <m:ctrlPr>
                                      <a:rPr lang="en-US" sz="16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>
                                        <a:effectLst/>
                                      </a:rPr>
                                      <m:t>𝑃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∧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𝑄</m:t>
                                    </m:r>
                                  </m:e>
                                </m:d>
                                <m:r>
                                  <a:rPr lang="en-US" sz="1600">
                                    <a:effectLst/>
                                  </a:rPr>
                                  <m:t>∨</m:t>
                                </m:r>
                                <m:d>
                                  <m:dPr>
                                    <m:ctrlPr>
                                      <a:rPr lang="en-US" sz="16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>
                                        <a:effectLst/>
                                      </a:rPr>
                                      <m:t>~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𝑃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∧~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𝑄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1600" dirty="0">
                            <a:effectLst/>
                          </a:endParaRPr>
                        </a:p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↔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𝑄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≡</m:t>
                                </m:r>
                                <m:d>
                                  <m:dPr>
                                    <m:ctrlPr>
                                      <a:rPr lang="en-US" sz="16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>
                                        <a:effectLst/>
                                      </a:rPr>
                                      <m:t>𝑃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→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𝑄</m:t>
                                    </m:r>
                                  </m:e>
                                </m:d>
                                <m:r>
                                  <a:rPr lang="en-US" sz="1600">
                                    <a:effectLst/>
                                  </a:rPr>
                                  <m:t>∧</m:t>
                                </m:r>
                                <m:d>
                                  <m:dPr>
                                    <m:ctrlPr>
                                      <a:rPr lang="en-US" sz="16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>
                                        <a:effectLst/>
                                      </a:rPr>
                                      <m:t>𝑄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→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𝑃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 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/>
                    </a:tc>
                  </a:tr>
                  <a:tr h="546990">
                    <a:tc>
                      <a:txBody>
                        <a:bodyPr/>
                        <a:lstStyle/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6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>
                                        <a:effectLst/>
                                      </a:rPr>
                                      <m:t>𝑃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∧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𝑄</m:t>
                                    </m:r>
                                  </m:e>
                                </m:d>
                                <m:r>
                                  <a:rPr lang="en-US" sz="1600">
                                    <a:effectLst/>
                                  </a:rPr>
                                  <m:t>∨</m:t>
                                </m:r>
                                <m:d>
                                  <m:dPr>
                                    <m:ctrlPr>
                                      <a:rPr lang="en-US" sz="16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>
                                        <a:effectLst/>
                                      </a:rPr>
                                      <m:t>𝑃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∧~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𝑄</m:t>
                                    </m:r>
                                  </m:e>
                                </m:d>
                                <m:r>
                                  <a:rPr lang="en-US" sz="1600">
                                    <a:effectLst/>
                                  </a:rPr>
                                  <m:t>≡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</a:endParaRPr>
                        </a:p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6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>
                                        <a:effectLst/>
                                      </a:rPr>
                                      <m:t>𝑃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∨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𝑄</m:t>
                                    </m:r>
                                  </m:e>
                                </m:d>
                                <m:r>
                                  <a:rPr lang="en-US" sz="1600">
                                    <a:effectLst/>
                                  </a:rPr>
                                  <m:t>∧</m:t>
                                </m:r>
                                <m:d>
                                  <m:dPr>
                                    <m:ctrlPr>
                                      <a:rPr lang="en-US" sz="16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>
                                        <a:effectLst/>
                                      </a:rPr>
                                      <m:t>𝑃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∨~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𝑄</m:t>
                                    </m:r>
                                  </m:e>
                                </m:d>
                                <m:r>
                                  <a:rPr lang="en-US" sz="1600">
                                    <a:effectLst/>
                                  </a:rPr>
                                  <m:t>≡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 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/>
                    </a:tc>
                  </a:tr>
                  <a:tr h="546990">
                    <a:tc>
                      <a:txBody>
                        <a:bodyPr/>
                        <a:lstStyle/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6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>
                                        <a:effectLst/>
                                      </a:rPr>
                                      <m:t>𝑃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∧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𝑄</m:t>
                                    </m:r>
                                  </m:e>
                                </m:d>
                                <m:r>
                                  <a:rPr lang="en-US" sz="1600">
                                    <a:effectLst/>
                                  </a:rPr>
                                  <m:t>∨</m:t>
                                </m:r>
                                <m:d>
                                  <m:dPr>
                                    <m:ctrlPr>
                                      <a:rPr lang="en-US" sz="16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>
                                        <a:effectLst/>
                                      </a:rPr>
                                      <m:t>~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𝑃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∧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𝑄</m:t>
                                    </m:r>
                                  </m:e>
                                </m:d>
                                <m:r>
                                  <a:rPr lang="en-US" sz="1600">
                                    <a:effectLst/>
                                  </a:rPr>
                                  <m:t>≡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𝑄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</a:endParaRPr>
                        </a:p>
                        <a:p>
                          <a:pPr marL="2286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6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>
                                        <a:effectLst/>
                                      </a:rPr>
                                      <m:t>𝑃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∨</m:t>
                                    </m:r>
                                    <m:r>
                                      <a:rPr lang="en-US" sz="1600">
                                        <a:effectLst/>
                                      </a:rPr>
                                      <m:t>𝑄</m:t>
                                    </m:r>
                                  </m:e>
                                </m:d>
                                <m:r>
                                  <a:rPr lang="en-US" sz="1600">
                                    <a:effectLst/>
                                  </a:rPr>
                                  <m:t>∧(~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𝑃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∨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𝑄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)≡</m:t>
                                </m:r>
                                <m:r>
                                  <a:rPr lang="en-US" sz="1600">
                                    <a:effectLst/>
                                  </a:rPr>
                                  <m:t>𝑄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 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12616104"/>
                  </p:ext>
                </p:extLst>
              </p:nvPr>
            </p:nvGraphicFramePr>
            <p:xfrm>
              <a:off x="1275271" y="1026732"/>
              <a:ext cx="7027481" cy="3978588"/>
            </p:xfrm>
            <a:graphic>
              <a:graphicData uri="http://schemas.openxmlformats.org/drawingml/2006/table">
                <a:tbl>
                  <a:tblPr firstRow="1" firstCol="1" bandRow="1">
                    <a:tableStyleId>{69CF1AB2-1976-4502-BF36-3FF5EA218861}</a:tableStyleId>
                  </a:tblPr>
                  <a:tblGrid>
                    <a:gridCol w="3699135"/>
                    <a:gridCol w="3328346"/>
                  </a:tblGrid>
                  <a:tr h="63022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7514" marR="37514" marT="0" marB="0">
                        <a:blipFill rotWithShape="0">
                          <a:blip r:embed="rId2"/>
                          <a:stretch>
                            <a:fillRect l="-165" t="-7692" r="-90445" b="-5394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De Morgan’s Law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De Morgan’s Law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/>
                    </a:tc>
                  </a:tr>
                  <a:tr h="56083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7514" marR="37514" marT="0" marB="0">
                        <a:blipFill rotWithShape="0">
                          <a:blip r:embed="rId2"/>
                          <a:stretch>
                            <a:fillRect l="-165" t="-121739" r="-90445" b="-5097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 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/>
                    </a:tc>
                  </a:tr>
                  <a:tr h="3567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7514" marR="37514" marT="0" marB="0">
                        <a:blipFill rotWithShape="0">
                          <a:blip r:embed="rId2"/>
                          <a:stretch>
                            <a:fillRect l="-165" t="-351724" r="-90445" b="-7086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 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/>
                    </a:tc>
                  </a:tr>
                  <a:tr h="56083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7514" marR="37514" marT="0" marB="0">
                        <a:blipFill rotWithShape="0">
                          <a:blip r:embed="rId2"/>
                          <a:stretch>
                            <a:fillRect l="-165" t="-281720" r="-90445" b="-3419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 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/>
                    </a:tc>
                  </a:tr>
                  <a:tr h="74829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7514" marR="37514" marT="0" marB="0">
                        <a:blipFill rotWithShape="0">
                          <a:blip r:embed="rId2"/>
                          <a:stretch>
                            <a:fillRect l="-165" t="-288618" r="-90445" b="-1585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 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/>
                    </a:tc>
                  </a:tr>
                  <a:tr h="56083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7514" marR="37514" marT="0" marB="0">
                        <a:blipFill rotWithShape="0">
                          <a:blip r:embed="rId2"/>
                          <a:stretch>
                            <a:fillRect l="-165" t="-519565" r="-90445" b="-1119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 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/>
                    </a:tc>
                  </a:tr>
                  <a:tr h="56083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7514" marR="37514" marT="0" marB="0">
                        <a:blipFill rotWithShape="0">
                          <a:blip r:embed="rId2"/>
                          <a:stretch>
                            <a:fillRect l="-165" t="-619565" r="-90445" b="-119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 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7514" marR="37514" marT="0" marB="0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7852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29184"/>
            <a:ext cx="8596668" cy="829056"/>
          </a:xfrm>
        </p:spPr>
        <p:txBody>
          <a:bodyPr/>
          <a:lstStyle/>
          <a:p>
            <a:r>
              <a:rPr lang="en-US" dirty="0" smtClean="0"/>
              <a:t>PENYEDERHANAAN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158241"/>
                <a:ext cx="8596668" cy="4883122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 err="1"/>
                  <a:t>Operasi</a:t>
                </a:r>
                <a:r>
                  <a:rPr lang="en-US" dirty="0"/>
                  <a:t> </a:t>
                </a:r>
                <a:r>
                  <a:rPr lang="en-US" dirty="0" err="1"/>
                  <a:t>penyederhanaan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langkah</a:t>
                </a:r>
                <a:r>
                  <a:rPr lang="en-US" dirty="0"/>
                  <a:t> </a:t>
                </a:r>
                <a:r>
                  <a:rPr lang="en-US" dirty="0" err="1"/>
                  <a:t>mengubah</a:t>
                </a:r>
                <a:r>
                  <a:rPr lang="en-US" dirty="0"/>
                  <a:t> </a:t>
                </a:r>
                <a:r>
                  <a:rPr lang="en-US" dirty="0" err="1"/>
                  <a:t>persamaan</a:t>
                </a:r>
                <a:r>
                  <a:rPr lang="en-US" dirty="0"/>
                  <a:t> </a:t>
                </a:r>
                <a:r>
                  <a:rPr lang="en-US" dirty="0" err="1"/>
                  <a:t>logika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menggunakan</a:t>
                </a:r>
                <a:r>
                  <a:rPr lang="en-US" dirty="0"/>
                  <a:t> </a:t>
                </a:r>
                <a:r>
                  <a:rPr lang="en-US" dirty="0" err="1"/>
                  <a:t>hukum-hukum</a:t>
                </a:r>
                <a:r>
                  <a:rPr lang="en-US" dirty="0"/>
                  <a:t> </a:t>
                </a:r>
                <a:r>
                  <a:rPr lang="en-US" dirty="0" err="1"/>
                  <a:t>logika</a:t>
                </a:r>
                <a:r>
                  <a:rPr lang="en-US" dirty="0"/>
                  <a:t> </a:t>
                </a:r>
                <a:r>
                  <a:rPr lang="en-US" dirty="0" err="1"/>
                  <a:t>pada</a:t>
                </a:r>
                <a:r>
                  <a:rPr lang="en-US" dirty="0"/>
                  <a:t> </a:t>
                </a:r>
                <a:r>
                  <a:rPr lang="en-US" dirty="0" err="1"/>
                  <a:t>operasi</a:t>
                </a:r>
                <a:r>
                  <a:rPr lang="en-US" dirty="0"/>
                  <a:t> </a:t>
                </a:r>
                <a:r>
                  <a:rPr lang="en-US" dirty="0" err="1"/>
                  <a:t>logika</a:t>
                </a:r>
                <a:r>
                  <a:rPr lang="en-US" dirty="0"/>
                  <a:t>. </a:t>
                </a:r>
                <a:r>
                  <a:rPr lang="en-US" dirty="0" err="1"/>
                  <a:t>Penyederhanaan</a:t>
                </a:r>
                <a:r>
                  <a:rPr lang="en-US" dirty="0"/>
                  <a:t> </a:t>
                </a:r>
                <a:r>
                  <a:rPr lang="en-US" dirty="0" err="1"/>
                  <a:t>logika</a:t>
                </a:r>
                <a:r>
                  <a:rPr lang="en-US" dirty="0"/>
                  <a:t> </a:t>
                </a:r>
                <a:r>
                  <a:rPr lang="en-US" dirty="0" err="1"/>
                  <a:t>menggunakan</a:t>
                </a:r>
                <a:r>
                  <a:rPr lang="en-US" dirty="0"/>
                  <a:t> </a:t>
                </a:r>
                <a:r>
                  <a:rPr lang="en-US" dirty="0" err="1"/>
                  <a:t>tabel</a:t>
                </a:r>
                <a:r>
                  <a:rPr lang="en-US" dirty="0"/>
                  <a:t> </a:t>
                </a:r>
                <a:r>
                  <a:rPr lang="en-US" dirty="0" err="1"/>
                  <a:t>pada</a:t>
                </a:r>
                <a:r>
                  <a:rPr lang="en-US" dirty="0"/>
                  <a:t> </a:t>
                </a:r>
                <a:r>
                  <a:rPr lang="en-US" dirty="0" err="1"/>
                  <a:t>bagian</a:t>
                </a:r>
                <a:r>
                  <a:rPr lang="en-US" dirty="0"/>
                  <a:t> </a:t>
                </a:r>
                <a:r>
                  <a:rPr lang="en-US" dirty="0" err="1"/>
                  <a:t>Ekuivalen</a:t>
                </a:r>
                <a:r>
                  <a:rPr lang="en-US" dirty="0"/>
                  <a:t> </a:t>
                </a:r>
                <a:r>
                  <a:rPr lang="en-US" dirty="0" err="1"/>
                  <a:t>Logis</a:t>
                </a:r>
                <a:r>
                  <a:rPr lang="en-US" dirty="0"/>
                  <a:t>. </a:t>
                </a:r>
              </a:p>
              <a:p>
                <a:r>
                  <a:rPr lang="en-US" dirty="0" err="1" smtClean="0"/>
                  <a:t>Contoh</a:t>
                </a:r>
                <a:endParaRPr lang="en-US" dirty="0"/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𝐴</m:t>
                        </m:r>
                        <m:r>
                          <a:rPr lang="en-US" i="1"/>
                          <m:t>∨0</m:t>
                        </m:r>
                      </m:e>
                    </m:d>
                    <m:r>
                      <a:rPr lang="en-US" i="1"/>
                      <m:t>∧</m:t>
                    </m:r>
                    <m:d>
                      <m:dPr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𝐴</m:t>
                        </m:r>
                        <m:r>
                          <a:rPr lang="en-US" i="1"/>
                          <m:t>∨~</m:t>
                        </m:r>
                        <m:r>
                          <a:rPr lang="en-US" i="1"/>
                          <m:t>𝐴</m:t>
                        </m:r>
                      </m:e>
                    </m:d>
                  </m:oMath>
                </a14:m>
                <a:r>
                  <a:rPr lang="en-US" dirty="0"/>
                  <a:t>		Zero of V</a:t>
                </a:r>
              </a:p>
              <a:p>
                <a14:m>
                  <m:oMath xmlns:m="http://schemas.openxmlformats.org/officeDocument/2006/math">
                    <m:r>
                      <a:rPr lang="en-US" i="1"/>
                      <m:t>=</m:t>
                    </m:r>
                    <m:r>
                      <a:rPr lang="en-US" i="1"/>
                      <m:t>𝐴</m:t>
                    </m:r>
                    <m:r>
                      <a:rPr lang="en-US" i="1"/>
                      <m:t>∧</m:t>
                    </m:r>
                    <m:d>
                      <m:dPr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𝐴</m:t>
                        </m:r>
                        <m:r>
                          <a:rPr lang="en-US" i="1"/>
                          <m:t>∨~</m:t>
                        </m:r>
                        <m:r>
                          <a:rPr lang="en-US" i="1"/>
                          <m:t>𝐴</m:t>
                        </m:r>
                      </m:e>
                    </m:d>
                  </m:oMath>
                </a14:m>
                <a:r>
                  <a:rPr lang="en-US" dirty="0"/>
                  <a:t>			</a:t>
                </a:r>
                <a:r>
                  <a:rPr lang="en-US" dirty="0" err="1"/>
                  <a:t>Tautologi</a:t>
                </a:r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/>
                      <m:t>=</m:t>
                    </m:r>
                    <m:r>
                      <a:rPr lang="en-US" i="1"/>
                      <m:t>𝐴</m:t>
                    </m:r>
                    <m:r>
                      <a:rPr lang="en-US" i="1"/>
                      <m:t>∧1</m:t>
                    </m:r>
                  </m:oMath>
                </a14:m>
                <a:r>
                  <a:rPr lang="en-US" dirty="0"/>
                  <a:t>				Identity of </a:t>
                </a:r>
                <a14:m>
                  <m:oMath xmlns:m="http://schemas.openxmlformats.org/officeDocument/2006/math">
                    <m:r>
                      <a:rPr lang="en-US" i="1"/>
                      <m:t>∧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/>
                      <m:t>=</m:t>
                    </m:r>
                    <m:r>
                      <a:rPr lang="en-US" i="1"/>
                      <m:t>𝐴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158241"/>
                <a:ext cx="8596668" cy="4883122"/>
              </a:xfrm>
              <a:blipFill rotWithShape="0">
                <a:blip r:embed="rId2"/>
                <a:stretch>
                  <a:fillRect l="-1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656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573025"/>
                <a:ext cx="8596668" cy="5468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CONTOH</a:t>
                </a: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∧~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∨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r>
                  <a:rPr lang="en-US" dirty="0"/>
                  <a:t>             		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≡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∧~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∨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∧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∧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/>
                  <a:t>		</a:t>
                </a:r>
                <a:r>
                  <a:rPr lang="en-US" dirty="0" err="1"/>
                  <a:t>Tambah</a:t>
                </a:r>
                <a:r>
                  <a:rPr lang="en-US" dirty="0"/>
                  <a:t> </a:t>
                </a:r>
                <a:r>
                  <a:rPr lang="en-US" dirty="0" err="1"/>
                  <a:t>Kurung</a:t>
                </a:r>
                <a:r>
                  <a:rPr lang="en-US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∧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~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∨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∧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/>
                  <a:t>			</a:t>
                </a:r>
                <a:r>
                  <a:rPr lang="en-US" dirty="0" err="1"/>
                  <a:t>Distributif</a:t>
                </a:r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∧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~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∨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∧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~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∨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/>
                  <a:t>		</a:t>
                </a:r>
                <a:r>
                  <a:rPr lang="en-US" dirty="0" err="1"/>
                  <a:t>Distributif</a:t>
                </a:r>
                <a:r>
                  <a:rPr lang="en-US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∧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1∧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~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∨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∧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~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∨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/>
                  <a:t>	</a:t>
                </a:r>
                <a:r>
                  <a:rPr lang="en-US" dirty="0" err="1"/>
                  <a:t>Tautologi</a:t>
                </a:r>
                <a:r>
                  <a:rPr lang="en-US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∧(~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∨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			Identity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endParaRPr lang="en-US" dirty="0"/>
              </a:p>
              <a:p>
                <a:r>
                  <a:rPr lang="en-US" dirty="0" err="1"/>
                  <a:t>Penyederhanaan</a:t>
                </a:r>
                <a:r>
                  <a:rPr lang="en-US" dirty="0"/>
                  <a:t> </a:t>
                </a:r>
                <a:r>
                  <a:rPr lang="en-US" dirty="0" err="1"/>
                  <a:t>juga</a:t>
                </a:r>
                <a:r>
                  <a:rPr lang="en-US" dirty="0"/>
                  <a:t> </a:t>
                </a:r>
                <a:r>
                  <a:rPr lang="en-US" dirty="0" err="1"/>
                  <a:t>dapat</a:t>
                </a:r>
                <a:r>
                  <a:rPr lang="en-US" dirty="0"/>
                  <a:t> </a:t>
                </a:r>
                <a:r>
                  <a:rPr lang="en-US" dirty="0" err="1"/>
                  <a:t>digunakan</a:t>
                </a:r>
                <a:r>
                  <a:rPr lang="en-US" dirty="0"/>
                  <a:t> </a:t>
                </a:r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membuktikan</a:t>
                </a:r>
                <a:r>
                  <a:rPr lang="en-US" dirty="0"/>
                  <a:t> </a:t>
                </a:r>
                <a:r>
                  <a:rPr lang="en-US" dirty="0" err="1"/>
                  <a:t>ekuivalen</a:t>
                </a:r>
                <a:r>
                  <a:rPr lang="en-US" dirty="0"/>
                  <a:t> </a:t>
                </a:r>
                <a:r>
                  <a:rPr lang="en-US" dirty="0" err="1"/>
                  <a:t>atau</a:t>
                </a:r>
                <a:r>
                  <a:rPr lang="en-US" dirty="0"/>
                  <a:t> </a:t>
                </a:r>
                <a:r>
                  <a:rPr lang="en-US" dirty="0" err="1"/>
                  <a:t>kesamaan</a:t>
                </a:r>
                <a:r>
                  <a:rPr lang="en-US" dirty="0"/>
                  <a:t> </a:t>
                </a:r>
                <a:r>
                  <a:rPr lang="en-US" dirty="0" err="1"/>
                  <a:t>secara</a:t>
                </a:r>
                <a:r>
                  <a:rPr lang="en-US" dirty="0"/>
                  <a:t> </a:t>
                </a:r>
                <a:r>
                  <a:rPr lang="en-US" dirty="0" err="1"/>
                  <a:t>logis</a:t>
                </a:r>
                <a:r>
                  <a:rPr lang="en-US" dirty="0"/>
                  <a:t>. 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573025"/>
                <a:ext cx="8596668" cy="5468338"/>
              </a:xfrm>
              <a:blipFill rotWithShape="0">
                <a:blip r:embed="rId2"/>
                <a:stretch>
                  <a:fillRect l="-567" t="-6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4774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85088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PENYEDERHANAAN UNTUK MEMBUKTIKAN EKIVALENSI LOGIS</a:t>
            </a:r>
            <a:endParaRPr lang="en-US" sz="2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694689"/>
                <a:ext cx="8596668" cy="4346674"/>
              </a:xfrm>
            </p:spPr>
            <p:txBody>
              <a:bodyPr/>
              <a:lstStyle/>
              <a:p>
                <a:r>
                  <a:rPr lang="en-US" dirty="0" smtClean="0"/>
                  <a:t>CONTOH</a:t>
                </a:r>
              </a:p>
              <a:p>
                <a:r>
                  <a:rPr lang="en-US" dirty="0" err="1" smtClean="0"/>
                  <a:t>Tanpa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menggunakan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tabel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kebenaran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buktikan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bahwa</a:t>
                </a:r>
                <a:r>
                  <a:rPr lang="en-US" dirty="0" smtClean="0"/>
                  <a:t> </a:t>
                </a:r>
              </a:p>
              <a:p>
                <a:pPr marL="457200" lvl="1" indent="0">
                  <a:buNone/>
                </a:pPr>
                <a:r>
                  <a:rPr lang="en-US" dirty="0" smtClean="0"/>
                  <a:t>a)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ʌ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~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˅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ʌ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694689"/>
                <a:ext cx="8596668" cy="4346674"/>
              </a:xfrm>
              <a:blipFill rotWithShape="0">
                <a:blip r:embed="rId2"/>
                <a:stretch>
                  <a:fillRect l="-142" t="-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711646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181</Words>
  <Application>Microsoft Office PowerPoint</Application>
  <PresentationFormat>Widescreen</PresentationFormat>
  <Paragraphs>78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Trebuchet MS</vt:lpstr>
      <vt:lpstr>Wingdings 3</vt:lpstr>
      <vt:lpstr>Facet</vt:lpstr>
      <vt:lpstr> PENYEDERHANAAN</vt:lpstr>
      <vt:lpstr>PowerPoint Presentation</vt:lpstr>
      <vt:lpstr>PowerPoint Presentation</vt:lpstr>
      <vt:lpstr>PENYEDERHANAAN</vt:lpstr>
      <vt:lpstr>PowerPoint Presentation</vt:lpstr>
      <vt:lpstr>PENYEDERHANAAN UNTUK MEMBUKTIKAN EKIVALENSI LOGIS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PENYEDERHANAAN</dc:title>
  <dc:creator>Inne Novita Sari</dc:creator>
  <cp:lastModifiedBy>Inne Novita Sari</cp:lastModifiedBy>
  <cp:revision>1</cp:revision>
  <dcterms:created xsi:type="dcterms:W3CDTF">2015-03-16T07:46:48Z</dcterms:created>
  <dcterms:modified xsi:type="dcterms:W3CDTF">2015-03-16T08:20:06Z</dcterms:modified>
</cp:coreProperties>
</file>