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0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92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4004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79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41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6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9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2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5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1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9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A177C-F66E-4B09-9914-585CB51BC0B5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B96032-48A6-486D-8964-BD5DAEECD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5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PENYEDERHANAAN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6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17064814"/>
                  </p:ext>
                </p:extLst>
              </p:nvPr>
            </p:nvGraphicFramePr>
            <p:xfrm>
              <a:off x="963168" y="890020"/>
              <a:ext cx="6839712" cy="5644896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600297"/>
                    <a:gridCol w="3239415"/>
                  </a:tblGrid>
                  <a:tr h="34482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EKUIVALEN LOGIS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NAMA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2873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∧1≡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∨0≡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Indenitity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Zero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</m:oMath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2873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∨1≡1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∧0≡0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Indenitity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Zero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</m:oMath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2873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≡1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≡0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Tautology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Law of contradiction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28732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Idempotence</a:t>
                          </a:r>
                          <a:r>
                            <a:rPr lang="en-US" sz="1600" dirty="0">
                              <a:effectLst/>
                            </a:rPr>
                            <a:t> laws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Idempotence</a:t>
                          </a:r>
                          <a:r>
                            <a:rPr lang="en-US" sz="1600" dirty="0">
                              <a:effectLst/>
                            </a:rPr>
                            <a:t> laws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344825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~~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Law of double </a:t>
                          </a:r>
                          <a:r>
                            <a:rPr lang="en-US" sz="1600" dirty="0" err="1">
                              <a:effectLst/>
                            </a:rPr>
                            <a:t>negotion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89651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Comutativity</a:t>
                          </a:r>
                          <a:endParaRPr lang="en-US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Comutativity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09191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𝑅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∧(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𝑅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600"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𝑃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∨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𝑄</m:t>
                                  </m:r>
                                </m:e>
                              </m:d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  <m:r>
                                <a:rPr lang="en-US" sz="1600">
                                  <a:effectLst/>
                                </a:rPr>
                                <m:t>𝑅</m:t>
                              </m:r>
                              <m:r>
                                <a:rPr lang="en-US" sz="1600">
                                  <a:effectLst/>
                                </a:rPr>
                                <m:t>≡</m:t>
                              </m:r>
                              <m:r>
                                <a:rPr lang="en-US" sz="1600">
                                  <a:effectLst/>
                                </a:rPr>
                                <m:t>𝑃</m:t>
                              </m:r>
                              <m:r>
                                <a:rPr lang="en-US" sz="1600">
                                  <a:effectLst/>
                                </a:rPr>
                                <m:t>∨(</m:t>
                              </m:r>
                              <m:r>
                                <a:rPr lang="en-US" sz="1600">
                                  <a:effectLst/>
                                </a:rPr>
                                <m:t>𝑄</m:t>
                              </m:r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  <m:r>
                                <a:rPr lang="en-US" sz="1600">
                                  <a:effectLst/>
                                </a:rPr>
                                <m:t>𝑅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Assosiativity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Assosiativity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091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𝑃</m:t>
                              </m:r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  <m:d>
                                <m:dPr>
                                  <m:ctrlPr>
                                    <a:rPr lang="en-US" sz="1600"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𝑄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∨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𝑅</m:t>
                                  </m:r>
                                </m:e>
                              </m:d>
                              <m:r>
                                <a:rPr lang="en-US" sz="1600">
                                  <a:effectLst/>
                                </a:rPr>
                                <m:t>≡(</m:t>
                              </m:r>
                              <m:r>
                                <a:rPr lang="en-US" sz="1600">
                                  <a:effectLst/>
                                </a:rPr>
                                <m:t>𝑃</m:t>
                              </m:r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  <m:r>
                                <a:rPr lang="en-US" sz="1600">
                                  <a:effectLst/>
                                </a:rPr>
                                <m:t>𝑄</m:t>
                              </m:r>
                              <m:r>
                                <a:rPr lang="en-US" sz="1600">
                                  <a:effectLst/>
                                </a:rPr>
                                <m:t>)∨(</m:t>
                              </m:r>
                              <m:r>
                                <a:rPr lang="en-US" sz="1600">
                                  <a:effectLst/>
                                </a:rPr>
                                <m:t>𝑄</m:t>
                              </m:r>
                              <m:r>
                                <a:rPr lang="en-US" sz="1600">
                                  <a:effectLst/>
                                </a:rPr>
                                <m:t>∧</m:t>
                              </m:r>
                              <m:r>
                                <a:rPr lang="en-US" sz="1600">
                                  <a:effectLst/>
                                </a:rPr>
                                <m:t>𝑅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</a:rPr>
                                <m:t>𝑃</m:t>
                              </m:r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  <m:d>
                                <m:dPr>
                                  <m:ctrlPr>
                                    <a:rPr lang="en-US" sz="1600">
                                      <a:effectLst/>
                                    </a:rPr>
                                  </m:ctrlPr>
                                </m:dPr>
                                <m:e>
                                  <m:r>
                                    <a:rPr lang="en-US" sz="1600">
                                      <a:effectLst/>
                                    </a:rPr>
                                    <m:t>𝑄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∧</m:t>
                                  </m:r>
                                  <m:r>
                                    <a:rPr lang="en-US" sz="1600">
                                      <a:effectLst/>
                                    </a:rPr>
                                    <m:t>𝑅</m:t>
                                  </m:r>
                                </m:e>
                              </m:d>
                              <m:r>
                                <a:rPr lang="en-US" sz="1600">
                                  <a:effectLst/>
                                </a:rPr>
                                <m:t>≡(</m:t>
                              </m:r>
                              <m:r>
                                <a:rPr lang="en-US" sz="1600">
                                  <a:effectLst/>
                                </a:rPr>
                                <m:t>𝑃</m:t>
                              </m:r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  <m:r>
                                <a:rPr lang="en-US" sz="1600">
                                  <a:effectLst/>
                                </a:rPr>
                                <m:t>𝑄</m:t>
                              </m:r>
                              <m:r>
                                <a:rPr lang="en-US" sz="1600">
                                  <a:effectLst/>
                                </a:rPr>
                                <m:t>)∧(</m:t>
                              </m:r>
                              <m:r>
                                <a:rPr lang="en-US" sz="1600">
                                  <a:effectLst/>
                                </a:rPr>
                                <m:t>𝑄</m:t>
                              </m:r>
                              <m:r>
                                <a:rPr lang="en-US" sz="1600">
                                  <a:effectLst/>
                                </a:rPr>
                                <m:t>∨</m:t>
                              </m:r>
                              <m:r>
                                <a:rPr lang="en-US" sz="1600">
                                  <a:effectLst/>
                                </a:rPr>
                                <m:t>𝑅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)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Distributivity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Distributivity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09191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Absorption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Absorption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17064814"/>
                  </p:ext>
                </p:extLst>
              </p:nvPr>
            </p:nvGraphicFramePr>
            <p:xfrm>
              <a:off x="963168" y="890020"/>
              <a:ext cx="6839712" cy="5644896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600297"/>
                    <a:gridCol w="3239415"/>
                  </a:tblGrid>
                  <a:tr h="36576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EKUIVALEN LOGIS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NAMA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67391" r="-90355" b="-8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111676" t="-67391" r="-565" b="-854348"/>
                          </a:stretch>
                        </a:blipFill>
                      </a:tcPr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167391" r="-90355" b="-7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111676" t="-167391" r="-565" b="-754348"/>
                          </a:stretch>
                        </a:blipFill>
                      </a:tcPr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267391" r="-90355" b="-6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Tautology 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Law of contradiction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367391" r="-90355" b="-55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Idempotence</a:t>
                          </a:r>
                          <a:r>
                            <a:rPr lang="en-US" sz="1600" dirty="0">
                              <a:effectLst/>
                            </a:rPr>
                            <a:t> laws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Idempotence</a:t>
                          </a:r>
                          <a:r>
                            <a:rPr lang="en-US" sz="1600" dirty="0">
                              <a:effectLst/>
                            </a:rPr>
                            <a:t> laws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704918" r="-90355" b="-7360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Law of double </a:t>
                          </a:r>
                          <a:r>
                            <a:rPr lang="en-US" sz="1600" dirty="0" err="1">
                              <a:effectLst/>
                            </a:rPr>
                            <a:t>negotion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409167" r="-90355" b="-27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Comutativity</a:t>
                          </a:r>
                          <a:endParaRPr lang="en-US" sz="1600" dirty="0">
                            <a:effectLst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Comutativity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4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576415" r="-90355" b="-2103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Assosiativity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Assosiativity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4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676415" r="-90355" b="-1103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Distributivity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Distributivity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  <a:tr h="64617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 anchor="ctr">
                        <a:blipFill rotWithShape="0">
                          <a:blip r:embed="rId2"/>
                          <a:stretch>
                            <a:fillRect l="-338" t="-776415" r="-90355" b="-103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Absorption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Absorption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1267968" y="329184"/>
            <a:ext cx="3403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HUKUM-HUKUM LOGIKA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89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2616104"/>
                  </p:ext>
                </p:extLst>
              </p:nvPr>
            </p:nvGraphicFramePr>
            <p:xfrm>
              <a:off x="1275271" y="1026732"/>
              <a:ext cx="7027481" cy="3978588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699135"/>
                    <a:gridCol w="3328346"/>
                  </a:tblGrid>
                  <a:tr h="630228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De Morgan’s Law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De Morgan’s Law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46990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~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~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∧~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356733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46990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→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→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≡~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748299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↔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↔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→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→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46990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46990">
                    <a:tc>
                      <a:txBody>
                        <a:bodyPr/>
                        <a:lstStyle/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~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∧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</a:endParaRPr>
                        </a:p>
                        <a:p>
                          <a:pPr marL="2286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>
                                        <a:effectLst/>
                                      </a:rPr>
                                      <m:t>𝑃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∨</m:t>
                                    </m:r>
                                    <m:r>
                                      <a:rPr lang="en-US" sz="1600">
                                        <a:effectLst/>
                                      </a:rPr>
                                      <m:t>𝑄</m:t>
                                    </m:r>
                                  </m:e>
                                </m:d>
                                <m:r>
                                  <a:rPr lang="en-US" sz="1600">
                                    <a:effectLst/>
                                  </a:rPr>
                                  <m:t>∧(~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𝑃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∨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)≡</m:t>
                                </m:r>
                                <m:r>
                                  <a:rPr lang="en-US" sz="1600">
                                    <a:effectLst/>
                                  </a:rPr>
                                  <m:t>𝑄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2616104"/>
                  </p:ext>
                </p:extLst>
              </p:nvPr>
            </p:nvGraphicFramePr>
            <p:xfrm>
              <a:off x="1275271" y="1026732"/>
              <a:ext cx="7027481" cy="3978588"/>
            </p:xfrm>
            <a:graphic>
              <a:graphicData uri="http://schemas.openxmlformats.org/drawingml/2006/table">
                <a:tbl>
                  <a:tblPr firstRow="1" firstCol="1" bandRow="1">
                    <a:tableStyleId>{69CF1AB2-1976-4502-BF36-3FF5EA218861}</a:tableStyleId>
                  </a:tblPr>
                  <a:tblGrid>
                    <a:gridCol w="3699135"/>
                    <a:gridCol w="3328346"/>
                  </a:tblGrid>
                  <a:tr h="6302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7692" r="-90445" b="-5394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De Morgan’s Law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De Morgan’s Law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121739" r="-90445" b="-5097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3567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351724" r="-90445" b="-7086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281720" r="-90445" b="-3419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74829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288618" r="-90445" b="-1585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519565" r="-90445" b="-111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7514" marR="37514" marT="0" marB="0">
                        <a:blipFill rotWithShape="0">
                          <a:blip r:embed="rId2"/>
                          <a:stretch>
                            <a:fillRect l="-165" t="-619565" r="-90445" b="-11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 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7514" marR="37514" marT="0" marB="0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9785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9184"/>
            <a:ext cx="8596668" cy="829056"/>
          </a:xfrm>
        </p:spPr>
        <p:txBody>
          <a:bodyPr/>
          <a:lstStyle/>
          <a:p>
            <a:r>
              <a:rPr lang="en-US" dirty="0" smtClean="0"/>
              <a:t>PENYEDERHANAAN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58241"/>
                <a:ext cx="8596668" cy="488312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penyederhanaan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langkah</a:t>
                </a:r>
                <a:r>
                  <a:rPr lang="en-US" dirty="0"/>
                  <a:t> </a:t>
                </a:r>
                <a:r>
                  <a:rPr lang="en-US" dirty="0" err="1"/>
                  <a:t>mengubah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hukum-hukum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operasi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. </a:t>
                </a:r>
                <a:r>
                  <a:rPr lang="en-US" dirty="0" err="1"/>
                  <a:t>Penyederhanaan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tabel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bagian</a:t>
                </a:r>
                <a:r>
                  <a:rPr lang="en-US" dirty="0"/>
                  <a:t> </a:t>
                </a:r>
                <a:r>
                  <a:rPr lang="en-US" dirty="0" err="1"/>
                  <a:t>Ekuivalen</a:t>
                </a:r>
                <a:r>
                  <a:rPr lang="en-US" dirty="0"/>
                  <a:t> </a:t>
                </a:r>
                <a:r>
                  <a:rPr lang="en-US" dirty="0" err="1"/>
                  <a:t>Logis</a:t>
                </a:r>
                <a:r>
                  <a:rPr lang="en-US" dirty="0"/>
                  <a:t>. </a:t>
                </a:r>
              </a:p>
              <a:p>
                <a:r>
                  <a:rPr lang="en-US" dirty="0" err="1" smtClean="0"/>
                  <a:t>Contoh</a:t>
                </a:r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  <m:r>
                          <a:rPr lang="en-US" i="1"/>
                          <m:t>∨0</m:t>
                        </m:r>
                      </m:e>
                    </m:d>
                    <m:r>
                      <a:rPr lang="en-US" i="1"/>
                      <m:t>∧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  <m:r>
                          <a:rPr lang="en-US" i="1"/>
                          <m:t>∨~</m:t>
                        </m:r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		Zero of V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r>
                      <a:rPr lang="en-US" i="1"/>
                      <m:t>𝐴</m:t>
                    </m:r>
                    <m:r>
                      <a:rPr lang="en-US" i="1"/>
                      <m:t>∧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  <m:r>
                          <a:rPr lang="en-US" i="1"/>
                          <m:t>∨~</m:t>
                        </m:r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r>
                  <a:rPr lang="en-US" dirty="0"/>
                  <a:t>			</a:t>
                </a:r>
                <a:r>
                  <a:rPr lang="en-US" dirty="0" err="1"/>
                  <a:t>Tautologi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r>
                      <a:rPr lang="en-US" i="1"/>
                      <m:t>𝐴</m:t>
                    </m:r>
                    <m:r>
                      <a:rPr lang="en-US" i="1"/>
                      <m:t>∧1</m:t>
                    </m:r>
                  </m:oMath>
                </a14:m>
                <a:r>
                  <a:rPr lang="en-US" dirty="0"/>
                  <a:t>				Identity of </a:t>
                </a:r>
                <a14:m>
                  <m:oMath xmlns:m="http://schemas.openxmlformats.org/officeDocument/2006/math">
                    <m:r>
                      <a:rPr lang="en-US" i="1"/>
                      <m:t>∧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/>
                      <m:t>=</m:t>
                    </m:r>
                    <m:r>
                      <a:rPr lang="en-US" i="1"/>
                      <m:t>𝐴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58241"/>
                <a:ext cx="8596668" cy="4883122"/>
              </a:xfrm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573025"/>
                <a:ext cx="8596668" cy="5468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CONTOH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∧~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dirty="0"/>
                  <a:t>             		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∧~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∨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		</a:t>
                </a:r>
                <a:r>
                  <a:rPr lang="en-US" dirty="0" err="1"/>
                  <a:t>Tambah</a:t>
                </a:r>
                <a:r>
                  <a:rPr lang="en-US" dirty="0"/>
                  <a:t> </a:t>
                </a:r>
                <a:r>
                  <a:rPr lang="en-US" dirty="0" err="1"/>
                  <a:t>Kurung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~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∨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			</a:t>
                </a:r>
                <a:r>
                  <a:rPr lang="en-US" dirty="0" err="1"/>
                  <a:t>Distributif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		</a:t>
                </a:r>
                <a:r>
                  <a:rPr lang="en-US" dirty="0" err="1"/>
                  <a:t>Distributif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~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∨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	</a:t>
                </a:r>
                <a:r>
                  <a:rPr lang="en-US" dirty="0" err="1"/>
                  <a:t>Tautologi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∧(~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			Identity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Penyederhanaan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membuktikan</a:t>
                </a:r>
                <a:r>
                  <a:rPr lang="en-US" dirty="0"/>
                  <a:t> </a:t>
                </a:r>
                <a:r>
                  <a:rPr lang="en-US" dirty="0" err="1"/>
                  <a:t>ekuivalen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kesamaan</a:t>
                </a:r>
                <a:r>
                  <a:rPr lang="en-US" dirty="0"/>
                  <a:t> </a:t>
                </a:r>
                <a:r>
                  <a:rPr lang="en-US" dirty="0" err="1"/>
                  <a:t>secara</a:t>
                </a:r>
                <a:r>
                  <a:rPr lang="en-US" dirty="0"/>
                  <a:t> </a:t>
                </a:r>
                <a:r>
                  <a:rPr lang="en-US" dirty="0" err="1"/>
                  <a:t>logis</a:t>
                </a:r>
                <a:r>
                  <a:rPr lang="en-US" dirty="0"/>
                  <a:t>.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573025"/>
                <a:ext cx="8596668" cy="5468338"/>
              </a:xfrm>
              <a:blipFill rotWithShape="0">
                <a:blip r:embed="rId2"/>
                <a:stretch>
                  <a:fillRect l="-567" t="-6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77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850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PENYEDERHANAAN UNTUK MEMBUKTIKAN EKIVALENSI LOGIS</a:t>
            </a:r>
            <a:endParaRPr lang="en-US" sz="2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94689"/>
                <a:ext cx="8596668" cy="4346674"/>
              </a:xfrm>
            </p:spPr>
            <p:txBody>
              <a:bodyPr/>
              <a:lstStyle/>
              <a:p>
                <a:r>
                  <a:rPr lang="en-US" dirty="0" smtClean="0"/>
                  <a:t>CONTOH</a:t>
                </a:r>
              </a:p>
              <a:p>
                <a:r>
                  <a:rPr lang="en-US" dirty="0" err="1" smtClean="0"/>
                  <a:t>Tanpa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menggunakan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tabel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buktikan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bahwa</a:t>
                </a:r>
                <a:r>
                  <a:rPr lang="en-US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ʌ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˅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ʌ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94689"/>
                <a:ext cx="8596668" cy="4346674"/>
              </a:xfrm>
              <a:blipFill rotWithShape="0">
                <a:blip r:embed="rId2"/>
                <a:stretch>
                  <a:fillRect l="-142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71164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181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 PENYEDERHANAAN</vt:lpstr>
      <vt:lpstr>PowerPoint Presentation</vt:lpstr>
      <vt:lpstr>PowerPoint Presentation</vt:lpstr>
      <vt:lpstr>PENYEDERHANAAN</vt:lpstr>
      <vt:lpstr>PowerPoint Presentation</vt:lpstr>
      <vt:lpstr>PENYEDERHANAAN UNTUK MEMBUKTIKAN EKIVALENSI LOGIS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PENYEDERHANAAN</dc:title>
  <dc:creator>Inne Novita Sari</dc:creator>
  <cp:lastModifiedBy>Inne Novita Sari</cp:lastModifiedBy>
  <cp:revision>1</cp:revision>
  <dcterms:created xsi:type="dcterms:W3CDTF">2015-03-16T07:46:48Z</dcterms:created>
  <dcterms:modified xsi:type="dcterms:W3CDTF">2015-03-16T08:20:06Z</dcterms:modified>
</cp:coreProperties>
</file>