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838200"/>
            <a:ext cx="7772400" cy="704850"/>
          </a:xfrm>
          <a:effectLst>
            <a:outerShdw dist="17961" dir="2700000" algn="ctr" rotWithShape="0">
              <a:schemeClr val="tx1"/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400175"/>
            <a:ext cx="7772400" cy="685800"/>
          </a:xfrm>
          <a:effectLst>
            <a:outerShdw dist="17961" dir="2700000" algn="ctr" rotWithShape="0">
              <a:schemeClr val="tx1"/>
            </a:outerShdw>
          </a:effectLst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1676400"/>
            <a:ext cx="18288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676400"/>
            <a:ext cx="53340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4384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4384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676400"/>
            <a:ext cx="73152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438400"/>
            <a:ext cx="7315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704850"/>
          </a:xfrm>
        </p:spPr>
        <p:txBody>
          <a:bodyPr/>
          <a:lstStyle/>
          <a:p>
            <a:r>
              <a:rPr lang="id-ID" b="1" dirty="0" smtClean="0"/>
              <a:t>KEAMANAN SISTEM INFORMASI</a:t>
            </a:r>
            <a:endParaRPr lang="id-ID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315200" cy="715963"/>
          </a:xfrm>
        </p:spPr>
        <p:txBody>
          <a:bodyPr/>
          <a:lstStyle/>
          <a:p>
            <a:r>
              <a:rPr lang="id-ID" dirty="0" smtClean="0"/>
              <a:t>Kontrak Perkuliahan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14488"/>
            <a:ext cx="8286808" cy="4572032"/>
          </a:xfrm>
        </p:spPr>
        <p:txBody>
          <a:bodyPr/>
          <a:lstStyle/>
          <a:p>
            <a:pPr marL="365125" indent="-255588">
              <a:lnSpc>
                <a:spcPct val="150000"/>
              </a:lnSpc>
              <a:spcBef>
                <a:spcPct val="0"/>
              </a:spcBef>
              <a:buFont typeface="Wingdings 3" pitchFamily="18" charset="2"/>
              <a:buChar char=""/>
            </a:pPr>
            <a:r>
              <a:rPr lang="en-US" sz="2800" noProof="1" smtClean="0"/>
              <a:t>Penilaian:</a:t>
            </a:r>
          </a:p>
          <a:p>
            <a:pPr marL="620713" lvl="1">
              <a:lnSpc>
                <a:spcPct val="150000"/>
              </a:lnSpc>
              <a:spcBef>
                <a:spcPct val="0"/>
              </a:spcBef>
              <a:buFont typeface="Verdana" pitchFamily="34" charset="0"/>
              <a:buChar char="◦"/>
            </a:pPr>
            <a:r>
              <a:rPr lang="en-US" sz="2400" noProof="1" smtClean="0"/>
              <a:t>UAS				</a:t>
            </a:r>
            <a:r>
              <a:rPr lang="id-ID" sz="2400" noProof="1" smtClean="0"/>
              <a:t>	</a:t>
            </a:r>
            <a:r>
              <a:rPr lang="en-US" sz="2400" noProof="1" smtClean="0"/>
              <a:t>30%</a:t>
            </a:r>
          </a:p>
          <a:p>
            <a:pPr marL="620713" lvl="1">
              <a:lnSpc>
                <a:spcPct val="150000"/>
              </a:lnSpc>
              <a:spcBef>
                <a:spcPct val="0"/>
              </a:spcBef>
              <a:buFont typeface="Verdana" pitchFamily="34" charset="0"/>
              <a:buChar char="◦"/>
            </a:pPr>
            <a:r>
              <a:rPr lang="en-US" sz="2400" noProof="1" smtClean="0"/>
              <a:t>UTS				</a:t>
            </a:r>
            <a:r>
              <a:rPr lang="id-ID" sz="2400" noProof="1" smtClean="0"/>
              <a:t>	</a:t>
            </a:r>
            <a:r>
              <a:rPr lang="en-US" sz="2400" noProof="1" smtClean="0"/>
              <a:t>30%</a:t>
            </a:r>
          </a:p>
          <a:p>
            <a:pPr marL="620713" lvl="1">
              <a:lnSpc>
                <a:spcPct val="150000"/>
              </a:lnSpc>
              <a:spcBef>
                <a:spcPct val="0"/>
              </a:spcBef>
              <a:buFont typeface="Verdana" pitchFamily="34" charset="0"/>
              <a:buChar char="◦"/>
            </a:pPr>
            <a:r>
              <a:rPr lang="en-US" sz="2400" noProof="1" smtClean="0"/>
              <a:t>Tugas, Kuis, Latihan</a:t>
            </a:r>
            <a:r>
              <a:rPr lang="id-ID" sz="2400" noProof="1" smtClean="0"/>
              <a:t> (aktif di kelas)</a:t>
            </a:r>
            <a:r>
              <a:rPr lang="en-US" sz="2400" noProof="1" smtClean="0"/>
              <a:t>	30%</a:t>
            </a:r>
          </a:p>
          <a:p>
            <a:pPr marL="620713" lvl="1">
              <a:lnSpc>
                <a:spcPct val="150000"/>
              </a:lnSpc>
              <a:spcBef>
                <a:spcPct val="0"/>
              </a:spcBef>
              <a:buFont typeface="Verdana" pitchFamily="34" charset="0"/>
              <a:buChar char="◦"/>
            </a:pPr>
            <a:r>
              <a:rPr lang="en-US" sz="2400" noProof="1" smtClean="0"/>
              <a:t>Kehadiran (&gt;=80%) 		</a:t>
            </a:r>
            <a:r>
              <a:rPr lang="id-ID" sz="2400" noProof="1" smtClean="0"/>
              <a:t>	</a:t>
            </a:r>
            <a:r>
              <a:rPr lang="en-US" sz="2400" noProof="1" smtClean="0"/>
              <a:t>10%</a:t>
            </a:r>
          </a:p>
          <a:p>
            <a:pPr marL="620713" lvl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2400" noProof="1" smtClean="0"/>
              <a:t>		</a:t>
            </a:r>
          </a:p>
          <a:p>
            <a:pPr marL="620713" lvl="1">
              <a:lnSpc>
                <a:spcPct val="150000"/>
              </a:lnSpc>
              <a:spcBef>
                <a:spcPct val="0"/>
              </a:spcBef>
              <a:buFont typeface="Verdana" pitchFamily="34" charset="0"/>
              <a:buChar char="◦"/>
            </a:pPr>
            <a:r>
              <a:rPr lang="en-US" sz="2400" noProof="1" smtClean="0"/>
              <a:t>Maksimal keterlambatan: 15 menit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315200" cy="715963"/>
          </a:xfrm>
        </p:spPr>
        <p:txBody>
          <a:bodyPr/>
          <a:lstStyle/>
          <a:p>
            <a:r>
              <a:rPr lang="id-ID" dirty="0" smtClean="0"/>
              <a:t>Kontrak Perkuliahan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714488"/>
            <a:ext cx="8072494" cy="4643470"/>
          </a:xfrm>
        </p:spPr>
        <p:txBody>
          <a:bodyPr/>
          <a:lstStyle/>
          <a:p>
            <a:pPr marL="365125" indent="-255588">
              <a:lnSpc>
                <a:spcPct val="150000"/>
              </a:lnSpc>
              <a:spcBef>
                <a:spcPct val="0"/>
              </a:spcBef>
              <a:buFont typeface="Wingdings 3" pitchFamily="18" charset="2"/>
              <a:buChar char=""/>
            </a:pPr>
            <a:r>
              <a:rPr lang="en-US" noProof="1" smtClean="0"/>
              <a:t>Tidak ada kuis/ tugas/ tugas besar susulan/ perbaikan/ tambahan</a:t>
            </a:r>
          </a:p>
          <a:p>
            <a:pPr marL="365125" indent="-255588">
              <a:lnSpc>
                <a:spcPct val="150000"/>
              </a:lnSpc>
              <a:spcBef>
                <a:spcPct val="0"/>
              </a:spcBef>
              <a:buFont typeface="Wingdings 3" pitchFamily="18" charset="2"/>
              <a:buChar char=""/>
            </a:pPr>
            <a:r>
              <a:rPr lang="en-US" dirty="0" smtClean="0"/>
              <a:t>T</a:t>
            </a:r>
            <a:r>
              <a:rPr lang="id-ID" smtClean="0"/>
              <a:t>idak ada plagiat dalam tugas</a:t>
            </a:r>
            <a:endParaRPr lang="en-US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7315200" cy="715963"/>
          </a:xfrm>
        </p:spPr>
        <p:txBody>
          <a:bodyPr/>
          <a:lstStyle/>
          <a:p>
            <a:r>
              <a:rPr lang="id-ID" dirty="0" smtClean="0"/>
              <a:t>Referensi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785926"/>
            <a:ext cx="8286808" cy="4338638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“Keamanan </a:t>
            </a:r>
            <a:r>
              <a:rPr lang="id-ID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Sistem Informasi Berbasis </a:t>
            </a:r>
            <a:r>
              <a:rPr lang="id-ID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Internet”,</a:t>
            </a:r>
            <a:r>
              <a:rPr lang="id-ID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Budi Rahardjo, </a:t>
            </a:r>
          </a:p>
          <a:p>
            <a:r>
              <a:rPr lang="id-ID" dirty="0" smtClean="0"/>
              <a:t>Modul kuliah</a:t>
            </a:r>
            <a:br>
              <a:rPr lang="id-ID" dirty="0" smtClean="0"/>
            </a:br>
            <a:r>
              <a:rPr lang="id-ID" dirty="0" smtClean="0"/>
              <a:t>kuliah online: </a:t>
            </a:r>
            <a:br>
              <a:rPr lang="id-ID" dirty="0" smtClean="0"/>
            </a:br>
            <a:r>
              <a:rPr lang="id-ID" dirty="0" smtClean="0"/>
              <a:t>KSI IF-13, KSI IF-14, KSI IF-15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7315200" cy="715963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857364"/>
            <a:ext cx="8072494" cy="4267200"/>
          </a:xfrm>
        </p:spPr>
        <p:txBody>
          <a:bodyPr/>
          <a:lstStyle/>
          <a:p>
            <a:pPr algn="ctr">
              <a:buNone/>
            </a:pPr>
            <a:endParaRPr lang="id-ID" sz="4000" dirty="0" smtClean="0"/>
          </a:p>
          <a:p>
            <a:pPr algn="ctr">
              <a:buNone/>
            </a:pPr>
            <a:r>
              <a:rPr lang="id-ID" sz="4000" dirty="0" smtClean="0"/>
              <a:t>MENGAPA DIBUTUHKAN</a:t>
            </a:r>
          </a:p>
          <a:p>
            <a:pPr algn="ctr">
              <a:buNone/>
            </a:pPr>
            <a:r>
              <a:rPr lang="id-ID" sz="4000" dirty="0" smtClean="0"/>
              <a:t>SISTEM YANG AMAN?</a:t>
            </a:r>
            <a:endParaRPr lang="id-ID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7315200" cy="715963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14348" y="1857364"/>
            <a:ext cx="8072494" cy="4267200"/>
          </a:xfrm>
        </p:spPr>
        <p:txBody>
          <a:bodyPr/>
          <a:lstStyle/>
          <a:p>
            <a:pPr algn="ctr">
              <a:buNone/>
            </a:pPr>
            <a:endParaRPr lang="id-ID" sz="4000" dirty="0" smtClean="0"/>
          </a:p>
          <a:p>
            <a:pPr algn="ctr">
              <a:buNone/>
            </a:pPr>
            <a:r>
              <a:rPr lang="id-ID" sz="4000" dirty="0" smtClean="0"/>
              <a:t>BAGAIMANA </a:t>
            </a:r>
            <a:br>
              <a:rPr lang="id-ID" sz="4000" dirty="0" smtClean="0"/>
            </a:br>
            <a:r>
              <a:rPr lang="id-ID" sz="4000" dirty="0" smtClean="0"/>
              <a:t>MENGAMANKAN SISTEM?</a:t>
            </a:r>
            <a:endParaRPr lang="id-ID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315200" cy="715963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785926"/>
            <a:ext cx="8001056" cy="4267200"/>
          </a:xfrm>
        </p:spPr>
        <p:txBody>
          <a:bodyPr/>
          <a:lstStyle/>
          <a:p>
            <a:r>
              <a:rPr lang="id-ID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 tahun 1997 majalah Information Week </a:t>
            </a:r>
            <a:r>
              <a:rPr lang="id-ID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melakukan survey </a:t>
            </a:r>
            <a:r>
              <a:rPr lang="id-ID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terhadap </a:t>
            </a:r>
            <a:r>
              <a:rPr lang="id-ID" sz="28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1271 </a:t>
            </a:r>
            <a:r>
              <a:rPr lang="id-ID" sz="2800" i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system </a:t>
            </a:r>
            <a:r>
              <a:rPr lang="id-ID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id-ID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network manager </a:t>
            </a:r>
            <a:r>
              <a:rPr lang="id-ID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 </a:t>
            </a:r>
            <a:r>
              <a:rPr lang="id-ID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Amerika Serikat</a:t>
            </a:r>
            <a:r>
              <a:rPr lang="id-ID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id-ID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id-ID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d-ID" sz="2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Hanya </a:t>
            </a:r>
            <a:r>
              <a:rPr lang="id-ID" sz="28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22% </a:t>
            </a:r>
            <a:r>
              <a:rPr lang="id-ID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yang menganggap keamanan sistem </a:t>
            </a:r>
            <a:r>
              <a:rPr lang="id-ID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informasi </a:t>
            </a:r>
            <a:r>
              <a:rPr lang="sv-SE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sebagai </a:t>
            </a:r>
            <a:r>
              <a:rPr lang="sv-SE" sz="28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komponen sangat </a:t>
            </a:r>
            <a:r>
              <a:rPr lang="sv-SE" sz="2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penting</a:t>
            </a:r>
            <a:r>
              <a:rPr lang="sv-SE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31494" t="33928" r="34082" b="11161"/>
          <a:stretch>
            <a:fillRect/>
          </a:stretch>
        </p:blipFill>
        <p:spPr bwMode="auto">
          <a:xfrm>
            <a:off x="1643042" y="1643050"/>
            <a:ext cx="5643602" cy="485778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-24">
  <a:themeElements>
    <a:clrScheme name="powerpoint-template-24 8">
      <a:dk1>
        <a:srgbClr val="4D4D4D"/>
      </a:dk1>
      <a:lt1>
        <a:srgbClr val="FFFFFF"/>
      </a:lt1>
      <a:dk2>
        <a:srgbClr val="4D4D4D"/>
      </a:dk2>
      <a:lt2>
        <a:srgbClr val="D05104"/>
      </a:lt2>
      <a:accent1>
        <a:srgbClr val="E26D04"/>
      </a:accent1>
      <a:accent2>
        <a:srgbClr val="F29D02"/>
      </a:accent2>
      <a:accent3>
        <a:srgbClr val="FFFFFF"/>
      </a:accent3>
      <a:accent4>
        <a:srgbClr val="404040"/>
      </a:accent4>
      <a:accent5>
        <a:srgbClr val="EEBAAA"/>
      </a:accent5>
      <a:accent6>
        <a:srgbClr val="DB8E02"/>
      </a:accent6>
      <a:hlink>
        <a:srgbClr val="F7A803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D05104"/>
        </a:lt2>
        <a:accent1>
          <a:srgbClr val="E26D04"/>
        </a:accent1>
        <a:accent2>
          <a:srgbClr val="F29D02"/>
        </a:accent2>
        <a:accent3>
          <a:srgbClr val="FFFFFF"/>
        </a:accent3>
        <a:accent4>
          <a:srgbClr val="404040"/>
        </a:accent4>
        <a:accent5>
          <a:srgbClr val="EEBAAA"/>
        </a:accent5>
        <a:accent6>
          <a:srgbClr val="DB8E02"/>
        </a:accent6>
        <a:hlink>
          <a:srgbClr val="F7A80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powerpoint-template(2)</Template>
  <TotalTime>417</TotalTime>
  <Words>80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powerpoint-template-24</vt:lpstr>
      <vt:lpstr>KEAMANAN SISTEM INFORMASI</vt:lpstr>
      <vt:lpstr>Kontrak Perkuliahan</vt:lpstr>
      <vt:lpstr>Kontrak Perkuliahan</vt:lpstr>
      <vt:lpstr>Referensi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KEAMANAN SISTEM INFORMASI</dc:title>
  <dc:creator>Gen</dc:creator>
  <cp:lastModifiedBy>Admin</cp:lastModifiedBy>
  <cp:revision>37</cp:revision>
  <dcterms:created xsi:type="dcterms:W3CDTF">2013-03-03T09:54:44Z</dcterms:created>
  <dcterms:modified xsi:type="dcterms:W3CDTF">2016-03-29T02:15:06Z</dcterms:modified>
</cp:coreProperties>
</file>