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65" r:id="rId4"/>
    <p:sldId id="298" r:id="rId5"/>
    <p:sldId id="263" r:id="rId6"/>
    <p:sldId id="264" r:id="rId7"/>
    <p:sldId id="269" r:id="rId8"/>
    <p:sldId id="299" r:id="rId9"/>
    <p:sldId id="270" r:id="rId10"/>
    <p:sldId id="271" r:id="rId11"/>
    <p:sldId id="272" r:id="rId12"/>
    <p:sldId id="288" r:id="rId13"/>
    <p:sldId id="289" r:id="rId14"/>
    <p:sldId id="290" r:id="rId15"/>
    <p:sldId id="273" r:id="rId16"/>
    <p:sldId id="274" r:id="rId17"/>
    <p:sldId id="300" r:id="rId18"/>
    <p:sldId id="301" r:id="rId19"/>
    <p:sldId id="296" r:id="rId20"/>
    <p:sldId id="297" r:id="rId21"/>
    <p:sldId id="281" r:id="rId22"/>
    <p:sldId id="257" r:id="rId23"/>
    <p:sldId id="258" r:id="rId24"/>
    <p:sldId id="259" r:id="rId25"/>
    <p:sldId id="291" r:id="rId26"/>
    <p:sldId id="306" r:id="rId27"/>
    <p:sldId id="292" r:id="rId28"/>
    <p:sldId id="307" r:id="rId29"/>
    <p:sldId id="293" r:id="rId3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20/05/2015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20/05/2015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20/05/2015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20/05/2015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20/05/2015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B17A8B5-F05E-49F4-B629-92A16BE78A20}" type="datetimeFigureOut">
              <a:rPr lang="id-ID" smtClean="0"/>
              <a:pPr/>
              <a:t>20/05/2015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20/05/2015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20/05/2015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20/05/2015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20/05/2015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B17A8B5-F05E-49F4-B629-92A16BE78A20}" type="datetimeFigureOut">
              <a:rPr lang="id-ID" smtClean="0"/>
              <a:pPr/>
              <a:t>20/05/2015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B17A8B5-F05E-49F4-B629-92A16BE78A20}" type="datetimeFigureOut">
              <a:rPr lang="id-ID" smtClean="0"/>
              <a:pPr/>
              <a:t>20/05/2015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Class diagram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Class And Object Diagram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Multiplicity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All relationships except inheritance can indicate at either end the number of run-time </a:t>
            </a:r>
            <a:r>
              <a:rPr lang="en-US" dirty="0" smtClean="0"/>
              <a:t>objects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are allowed to take part in the relationship (the multiplicity of the relationship):</a:t>
            </a:r>
          </a:p>
          <a:p>
            <a:pPr lvl="1"/>
            <a:r>
              <a:rPr lang="id-ID" dirty="0" smtClean="0"/>
              <a:t>n</a:t>
            </a:r>
            <a:r>
              <a:rPr lang="id-ID" dirty="0"/>
              <a:t>: Exactly n</a:t>
            </a:r>
            <a:r>
              <a:rPr lang="id-ID" dirty="0" smtClean="0"/>
              <a:t>.	</a:t>
            </a:r>
            <a:endParaRPr lang="id-ID" dirty="0"/>
          </a:p>
          <a:p>
            <a:pPr lvl="1"/>
            <a:r>
              <a:rPr lang="en-US" dirty="0" smtClean="0"/>
              <a:t>m</a:t>
            </a:r>
            <a:r>
              <a:rPr lang="en-US" dirty="0"/>
              <a:t>..n: Any number in the range m to n (inclusive).</a:t>
            </a:r>
          </a:p>
          <a:p>
            <a:pPr lvl="1"/>
            <a:r>
              <a:rPr lang="en-US" dirty="0" smtClean="0"/>
              <a:t>p</a:t>
            </a:r>
            <a:r>
              <a:rPr lang="en-US" dirty="0"/>
              <a:t>..*: Any number in the range p to </a:t>
            </a:r>
            <a:r>
              <a:rPr lang="en-US" dirty="0" err="1"/>
              <a:t>inﬁnity</a:t>
            </a:r>
            <a:r>
              <a:rPr lang="en-US" dirty="0"/>
              <a:t>.</a:t>
            </a:r>
          </a:p>
          <a:p>
            <a:pPr lvl="1"/>
            <a:r>
              <a:rPr lang="id-ID" dirty="0" smtClean="0"/>
              <a:t>*: </a:t>
            </a:r>
            <a:r>
              <a:rPr lang="id-ID" dirty="0"/>
              <a:t>Shorthand for 0..*.</a:t>
            </a:r>
          </a:p>
          <a:p>
            <a:pPr lvl="1" algn="just"/>
            <a:r>
              <a:rPr lang="id-ID" dirty="0" smtClean="0"/>
              <a:t>0</a:t>
            </a:r>
            <a:r>
              <a:rPr lang="id-ID" dirty="0"/>
              <a:t>..1: Optional</a:t>
            </a:r>
            <a:r>
              <a:rPr lang="id-ID" dirty="0" smtClean="0"/>
              <a:t>.</a:t>
            </a:r>
            <a:r>
              <a:rPr lang="en-US" dirty="0"/>
              <a:t> </a:t>
            </a:r>
            <a:endParaRPr lang="id-ID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composition, the multiplicity at the composer’s end is always </a:t>
            </a:r>
            <a:r>
              <a:rPr lang="en-US" sz="800" dirty="0"/>
              <a:t>1 </a:t>
            </a:r>
            <a:r>
              <a:rPr lang="en-US" dirty="0"/>
              <a:t>because, according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UML rules, a composed object can’t be shared among composites – thus a </a:t>
            </a:r>
            <a:r>
              <a:rPr lang="en-US" dirty="0" smtClean="0"/>
              <a:t>multiplicity</a:t>
            </a:r>
            <a:r>
              <a:rPr lang="id-ID" dirty="0" smtClean="0"/>
              <a:t> </a:t>
            </a:r>
            <a:r>
              <a:rPr lang="en-US" dirty="0" smtClean="0"/>
              <a:t>would </a:t>
            </a:r>
            <a:r>
              <a:rPr lang="en-US" dirty="0"/>
              <a:t>be redundant in this case. In other cases, if no multiplicity is shown, we must </a:t>
            </a:r>
            <a:r>
              <a:rPr lang="en-US" dirty="0" smtClean="0"/>
              <a:t>assume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it has not been </a:t>
            </a:r>
            <a:r>
              <a:rPr lang="en-US" dirty="0" err="1"/>
              <a:t>speciﬁed</a:t>
            </a:r>
            <a:r>
              <a:rPr lang="en-US" dirty="0"/>
              <a:t>, or that it is simply not known at this stage. It would be </a:t>
            </a:r>
            <a:r>
              <a:rPr lang="en-US" dirty="0" smtClean="0"/>
              <a:t>wrong</a:t>
            </a:r>
            <a:r>
              <a:rPr lang="id-ID" dirty="0" smtClean="0"/>
              <a:t> </a:t>
            </a:r>
            <a:r>
              <a:rPr lang="en-US" dirty="0" smtClean="0"/>
              <a:t>assume </a:t>
            </a:r>
            <a:r>
              <a:rPr lang="en-US" dirty="0"/>
              <a:t>that a missing multiplicity implied some default value, such as </a:t>
            </a:r>
            <a:r>
              <a:rPr lang="en-US" sz="800" dirty="0"/>
              <a:t>1.</a:t>
            </a:r>
          </a:p>
          <a:p>
            <a:pPr lvl="1"/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71678"/>
            <a:ext cx="668559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id-ID" dirty="0" smtClean="0"/>
              <a:t>One to one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48" y="1041231"/>
            <a:ext cx="7429552" cy="581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id-ID" dirty="0" smtClean="0"/>
              <a:t>One to many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1834"/>
            <a:ext cx="7786710" cy="5506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 smtClean="0"/>
              <a:t>Many to many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621805"/>
            <a:ext cx="8286776" cy="623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9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4000" dirty="0" smtClean="0"/>
              <a:t>Associations, Labels and Comments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All relationships, except inheritance, can be given an association label, indicating the </a:t>
            </a:r>
            <a:r>
              <a:rPr lang="en-US" dirty="0" smtClean="0"/>
              <a:t>nature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association. If it’s not obvious which way the association name should be read, a </a:t>
            </a:r>
            <a:r>
              <a:rPr lang="en-US" dirty="0" smtClean="0"/>
              <a:t>black</a:t>
            </a:r>
            <a:r>
              <a:rPr lang="id-ID" dirty="0" smtClean="0"/>
              <a:t> arrowhead </a:t>
            </a:r>
            <a:r>
              <a:rPr lang="id-ID" dirty="0"/>
              <a:t>can be used. </a:t>
            </a:r>
            <a:endParaRPr lang="id-ID" dirty="0" smtClean="0"/>
          </a:p>
          <a:p>
            <a:pPr algn="just"/>
            <a:r>
              <a:rPr lang="en-US" dirty="0"/>
              <a:t>As well as association names, we can show roles. A role indicates the part played by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object </a:t>
            </a:r>
            <a:r>
              <a:rPr lang="en-US" dirty="0"/>
              <a:t>in the association – the role is shown as a label near the object that plays the role. </a:t>
            </a:r>
            <a:endParaRPr lang="id-ID" dirty="0" smtClean="0"/>
          </a:p>
          <a:p>
            <a:pPr algn="just"/>
            <a:r>
              <a:rPr lang="en-US" dirty="0" err="1"/>
              <a:t>nprinciple</a:t>
            </a:r>
            <a:r>
              <a:rPr lang="en-US" dirty="0"/>
              <a:t>, association names and roles can be combined on the same association, </a:t>
            </a:r>
            <a:r>
              <a:rPr lang="en-US" dirty="0" smtClean="0"/>
              <a:t>but</a:t>
            </a:r>
            <a:r>
              <a:rPr lang="id-ID" dirty="0" smtClean="0"/>
              <a:t> </a:t>
            </a:r>
            <a:r>
              <a:rPr lang="en-US" dirty="0" smtClean="0"/>
              <a:t>most </a:t>
            </a:r>
            <a:r>
              <a:rPr lang="en-US" dirty="0"/>
              <a:t>of the time they should be considered alternatives (in order to avoid clutter</a:t>
            </a:r>
            <a:r>
              <a:rPr lang="en-US" dirty="0" smtClean="0"/>
              <a:t>).</a:t>
            </a:r>
            <a:endParaRPr lang="id-ID" dirty="0" smtClean="0"/>
          </a:p>
          <a:p>
            <a:pPr algn="just"/>
            <a:r>
              <a:rPr lang="en-US" dirty="0"/>
              <a:t>UML comment, an arbitrary piece of text enclosed in an </a:t>
            </a:r>
            <a:r>
              <a:rPr lang="en-US" dirty="0" smtClean="0"/>
              <a:t>icon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looks like a piece of paper, connected to the relevant part of the diagram by means of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dashed </a:t>
            </a:r>
            <a:r>
              <a:rPr lang="en-US" dirty="0"/>
              <a:t>line. If the target of the dashed line is unclear, we can put a small white circle with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black </a:t>
            </a:r>
            <a:r>
              <a:rPr lang="en-US" dirty="0"/>
              <a:t>border at the end – this is useful when the target is another dashed line, for example.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comment</a:t>
            </a:r>
            <a:r>
              <a:rPr lang="en-US" dirty="0"/>
              <a:t>, which can appear on any diagram, can be used to provide extra information </a:t>
            </a:r>
            <a:r>
              <a:rPr lang="en-US" dirty="0" smtClean="0"/>
              <a:t>that</a:t>
            </a:r>
            <a:r>
              <a:rPr lang="id-ID" dirty="0" smtClean="0"/>
              <a:t> </a:t>
            </a:r>
            <a:r>
              <a:rPr lang="en-US" dirty="0" smtClean="0"/>
              <a:t>would </a:t>
            </a:r>
            <a:r>
              <a:rPr lang="en-US" dirty="0"/>
              <a:t>be </a:t>
            </a:r>
            <a:r>
              <a:rPr lang="en-US" dirty="0" err="1"/>
              <a:t>difﬁcult</a:t>
            </a:r>
            <a:r>
              <a:rPr lang="en-US" dirty="0"/>
              <a:t> or messy to show using other UML notation.</a:t>
            </a:r>
          </a:p>
          <a:p>
            <a:pPr algn="just"/>
            <a:endParaRPr lang="en-US" dirty="0"/>
          </a:p>
          <a:p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7532687" cy="481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Adding operations to 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Every message on a communication diagram corresponds to an operation on a class, </a:t>
            </a:r>
            <a:r>
              <a:rPr lang="en-US" dirty="0" smtClean="0"/>
              <a:t>so</a:t>
            </a:r>
            <a:r>
              <a:rPr lang="id-ID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should record the operations in order to have a complete set of use case realizations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Operations </a:t>
            </a:r>
            <a:r>
              <a:rPr lang="en-US" dirty="0"/>
              <a:t>can be shown on a class diagram in a separate compartment below the </a:t>
            </a:r>
            <a:r>
              <a:rPr lang="en-US" dirty="0" smtClean="0"/>
              <a:t>attribute</a:t>
            </a:r>
            <a:r>
              <a:rPr lang="id-ID" dirty="0" smtClean="0"/>
              <a:t> </a:t>
            </a:r>
            <a:r>
              <a:rPr lang="en-US" dirty="0" smtClean="0"/>
              <a:t>Compartment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13" y="1008063"/>
            <a:ext cx="8993187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</a:t>
            </a:r>
            <a:r>
              <a:rPr lang="en-US" dirty="0" err="1" smtClean="0"/>
              <a:t>bstract</a:t>
            </a:r>
            <a:r>
              <a:rPr lang="en-US" dirty="0" smtClean="0"/>
              <a:t> 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An abstract class is a class with at least one abstract method – the abstract method may be</a:t>
            </a:r>
            <a:r>
              <a:rPr lang="id-ID" dirty="0" smtClean="0"/>
              <a:t> </a:t>
            </a:r>
            <a:r>
              <a:rPr lang="en-US" dirty="0" smtClean="0"/>
              <a:t>introduced on the class itself, or it may be inherited from a </a:t>
            </a:r>
            <a:r>
              <a:rPr lang="en-US" dirty="0" err="1" smtClean="0"/>
              <a:t>superclass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smtClean="0"/>
              <a:t>Abstract classes have the following advantages:</a:t>
            </a:r>
          </a:p>
          <a:p>
            <a:pPr lvl="1" algn="just"/>
            <a:r>
              <a:rPr lang="en-US" dirty="0" smtClean="0"/>
              <a:t>They permit richer and more </a:t>
            </a:r>
            <a:r>
              <a:rPr lang="en-US" dirty="0" err="1" smtClean="0"/>
              <a:t>ﬂexible</a:t>
            </a:r>
            <a:r>
              <a:rPr lang="en-US" dirty="0" smtClean="0"/>
              <a:t> modeling</a:t>
            </a:r>
            <a:r>
              <a:rPr lang="id-ID" dirty="0" smtClean="0"/>
              <a:t>s</a:t>
            </a:r>
            <a:endParaRPr lang="en-US" dirty="0" smtClean="0"/>
          </a:p>
          <a:p>
            <a:pPr lvl="1" algn="just"/>
            <a:r>
              <a:rPr lang="en-US" dirty="0" smtClean="0"/>
              <a:t>They lead to more code sharing, because we can write concrete methods that use abstract</a:t>
            </a:r>
            <a:r>
              <a:rPr lang="id-ID" dirty="0" smtClean="0"/>
              <a:t> </a:t>
            </a:r>
            <a:r>
              <a:rPr lang="en-US" dirty="0" smtClean="0"/>
              <a:t>methods; 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classes were not </a:t>
            </a:r>
            <a:r>
              <a:rPr lang="en-US" dirty="0" err="1"/>
              <a:t>identiﬁed</a:t>
            </a:r>
            <a:r>
              <a:rPr lang="en-US" dirty="0"/>
              <a:t> systematically. </a:t>
            </a:r>
            <a:r>
              <a:rPr lang="en-US" dirty="0" smtClean="0"/>
              <a:t>Because</a:t>
            </a:r>
            <a:r>
              <a:rPr lang="id-ID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have now gone through the processes of business requirements modeling and </a:t>
            </a:r>
            <a:r>
              <a:rPr lang="en-US" dirty="0" smtClean="0"/>
              <a:t>system</a:t>
            </a:r>
            <a:r>
              <a:rPr lang="id-ID" dirty="0" smtClean="0"/>
              <a:t> </a:t>
            </a:r>
            <a:r>
              <a:rPr lang="en-US" dirty="0" smtClean="0"/>
              <a:t>requirements </a:t>
            </a:r>
            <a:r>
              <a:rPr lang="en-US" dirty="0"/>
              <a:t>modeling, we have a good source of candidate classes in the form of </a:t>
            </a:r>
            <a:r>
              <a:rPr lang="en-US" dirty="0" smtClean="0"/>
              <a:t>system</a:t>
            </a:r>
            <a:r>
              <a:rPr lang="id-ID" dirty="0" smtClean="0"/>
              <a:t> use </a:t>
            </a:r>
            <a:r>
              <a:rPr lang="id-ID" dirty="0"/>
              <a:t>cases.</a:t>
            </a:r>
          </a:p>
          <a:p>
            <a:pPr algn="just"/>
            <a:r>
              <a:rPr lang="en-US" dirty="0"/>
              <a:t>Candidate classes are often indicated by nouns in the use cases.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44" y="790813"/>
            <a:ext cx="9186876" cy="606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Visibility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/>
              <a:t>The </a:t>
            </a:r>
            <a:r>
              <a:rPr lang="en-US" dirty="0" smtClean="0"/>
              <a:t>visibility of a </a:t>
            </a:r>
            <a:r>
              <a:rPr lang="en-US" dirty="0" err="1" smtClean="0"/>
              <a:t>ﬁeld</a:t>
            </a:r>
            <a:r>
              <a:rPr lang="en-US" dirty="0" smtClean="0"/>
              <a:t> </a:t>
            </a:r>
            <a:r>
              <a:rPr lang="en-US" dirty="0" err="1" smtClean="0"/>
              <a:t>speciﬁes</a:t>
            </a:r>
            <a:r>
              <a:rPr lang="en-US" dirty="0" smtClean="0"/>
              <a:t> which pieces of code are allowed to read or modify the value.</a:t>
            </a:r>
          </a:p>
          <a:p>
            <a:r>
              <a:rPr lang="en-US" dirty="0" smtClean="0"/>
              <a:t>The following visibilities are enough for most purposes:</a:t>
            </a:r>
            <a:endParaRPr lang="id-ID" dirty="0" smtClean="0"/>
          </a:p>
          <a:p>
            <a:pPr algn="just"/>
            <a:r>
              <a:rPr lang="en-US" dirty="0" smtClean="0"/>
              <a:t>Private (shown by - in UML): Only visible within the </a:t>
            </a:r>
            <a:r>
              <a:rPr lang="en-US" dirty="0" err="1" smtClean="0"/>
              <a:t>deﬁning</a:t>
            </a:r>
            <a:r>
              <a:rPr lang="en-US" dirty="0" smtClean="0"/>
              <a:t> class.</a:t>
            </a:r>
          </a:p>
          <a:p>
            <a:pPr algn="just"/>
            <a:r>
              <a:rPr lang="en-US" dirty="0" smtClean="0"/>
              <a:t>Package (shown by ˜ in UML): Visible within the </a:t>
            </a:r>
            <a:r>
              <a:rPr lang="id-ID" dirty="0" smtClean="0"/>
              <a:t>d</a:t>
            </a:r>
            <a:r>
              <a:rPr lang="en-US" dirty="0" err="1" smtClean="0"/>
              <a:t>eﬁning</a:t>
            </a:r>
            <a:r>
              <a:rPr lang="en-US" dirty="0" smtClean="0"/>
              <a:t> class and to all classes in the</a:t>
            </a:r>
            <a:r>
              <a:rPr lang="id-ID" dirty="0" smtClean="0"/>
              <a:t> same package.</a:t>
            </a:r>
          </a:p>
          <a:p>
            <a:pPr algn="just"/>
            <a:r>
              <a:rPr lang="en-US" dirty="0" smtClean="0"/>
              <a:t>Protected (shown by # in UML): Visible within the </a:t>
            </a:r>
            <a:r>
              <a:rPr lang="en-US" dirty="0" err="1" smtClean="0"/>
              <a:t>deﬁning</a:t>
            </a:r>
            <a:r>
              <a:rPr lang="en-US" dirty="0" smtClean="0"/>
              <a:t> class, to all classes in the same</a:t>
            </a:r>
            <a:r>
              <a:rPr lang="id-ID" dirty="0" smtClean="0"/>
              <a:t> </a:t>
            </a:r>
            <a:r>
              <a:rPr lang="en-US" dirty="0" smtClean="0"/>
              <a:t>package, and to all subclasses of the </a:t>
            </a:r>
            <a:r>
              <a:rPr lang="en-US" dirty="0" err="1" smtClean="0"/>
              <a:t>deﬁning</a:t>
            </a:r>
            <a:r>
              <a:rPr lang="en-US" dirty="0" smtClean="0"/>
              <a:t> class (whether inside or outside the package).</a:t>
            </a:r>
          </a:p>
          <a:p>
            <a:pPr algn="just"/>
            <a:r>
              <a:rPr lang="en-US" dirty="0" smtClean="0"/>
              <a:t>Public (shown by + in UML): Visible everywhere.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Package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The UML concept of a package allows us to group related classes. The package </a:t>
            </a:r>
            <a:r>
              <a:rPr lang="en-US" dirty="0" smtClean="0"/>
              <a:t>diagram</a:t>
            </a:r>
            <a:r>
              <a:rPr lang="id-ID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Figure 9.10 shows each package as a box with a tab at the top left corner. The </a:t>
            </a:r>
            <a:r>
              <a:rPr lang="en-US" dirty="0" smtClean="0"/>
              <a:t>package</a:t>
            </a:r>
            <a:r>
              <a:rPr lang="id-ID" dirty="0" smtClean="0"/>
              <a:t> </a:t>
            </a:r>
            <a:r>
              <a:rPr lang="en-US" dirty="0" smtClean="0"/>
              <a:t>name </a:t>
            </a:r>
            <a:r>
              <a:rPr lang="en-US" dirty="0"/>
              <a:t>appears in bold, either in the middle of the box or, if we want to show the </a:t>
            </a:r>
            <a:r>
              <a:rPr lang="en-US" dirty="0" smtClean="0"/>
              <a:t>contents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package, inside the tab. The contents of a package can be classes or other packages</a:t>
            </a:r>
            <a:r>
              <a:rPr lang="en-US" dirty="0" smtClean="0"/>
              <a:t>.</a:t>
            </a:r>
            <a:r>
              <a:rPr lang="id-ID" dirty="0" smtClean="0"/>
              <a:t> In sample, </a:t>
            </a:r>
            <a:r>
              <a:rPr lang="en-US" dirty="0" smtClean="0"/>
              <a:t>also </a:t>
            </a:r>
            <a:r>
              <a:rPr lang="en-US" dirty="0"/>
              <a:t>shows a dependency (the dashed open-ended arrow) from one package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another</a:t>
            </a:r>
            <a:r>
              <a:rPr lang="en-US" dirty="0"/>
              <a:t>: the implication is that the source package uses something inside the target package.</a:t>
            </a:r>
          </a:p>
          <a:p>
            <a:r>
              <a:rPr lang="en-US" dirty="0" smtClean="0"/>
              <a:t>So far, we’ve discussed what could be referred to as the constituent pieces of a</a:t>
            </a:r>
            <a:r>
              <a:rPr lang="id-ID" dirty="0" smtClean="0"/>
              <a:t> package diagram:</a:t>
            </a:r>
          </a:p>
          <a:p>
            <a:pPr lvl="1"/>
            <a:r>
              <a:rPr lang="id-ID" dirty="0" smtClean="0"/>
              <a:t>Package notation</a:t>
            </a:r>
          </a:p>
          <a:p>
            <a:pPr lvl="1"/>
            <a:r>
              <a:rPr lang="id-ID" dirty="0" smtClean="0"/>
              <a:t>Element visibility</a:t>
            </a:r>
          </a:p>
          <a:p>
            <a:pPr lvl="1"/>
            <a:r>
              <a:rPr lang="id-ID" dirty="0" smtClean="0"/>
              <a:t>Dependency relationship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63" y="1708150"/>
            <a:ext cx="9031287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package can be used to represent</a:t>
            </a:r>
            <a:r>
              <a:rPr lang="en-US" dirty="0" smtClean="0"/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a layer</a:t>
            </a:r>
          </a:p>
          <a:p>
            <a:r>
              <a:rPr lang="id-ID" dirty="0"/>
              <a:t>a subsystem</a:t>
            </a:r>
          </a:p>
          <a:p>
            <a:r>
              <a:rPr lang="id-ID" dirty="0"/>
              <a:t>a reusable library</a:t>
            </a:r>
          </a:p>
          <a:p>
            <a:r>
              <a:rPr lang="id-ID" dirty="0"/>
              <a:t>a framework</a:t>
            </a:r>
          </a:p>
          <a:p>
            <a:r>
              <a:rPr lang="en-US" dirty="0"/>
              <a:t>classes that should be deployed together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Classes and objects are separate yet intimately related concepts. Specifically,</a:t>
            </a:r>
            <a:r>
              <a:rPr lang="id-ID" dirty="0" smtClean="0"/>
              <a:t> </a:t>
            </a:r>
            <a:r>
              <a:rPr lang="en-US" dirty="0" smtClean="0"/>
              <a:t>every object is the instance of some class, and every class has zero or more</a:t>
            </a:r>
            <a:r>
              <a:rPr lang="id-ID" dirty="0" smtClean="0"/>
              <a:t> </a:t>
            </a:r>
            <a:r>
              <a:rPr lang="en-US" dirty="0" smtClean="0"/>
              <a:t>instances. For practically all applications, classes are static; therefore, their existence,</a:t>
            </a:r>
            <a:r>
              <a:rPr lang="id-ID" dirty="0" smtClean="0"/>
              <a:t> </a:t>
            </a:r>
            <a:r>
              <a:rPr lang="en-US" dirty="0" smtClean="0"/>
              <a:t>semantics, and relationships are fixed prior to the execution of a program.</a:t>
            </a:r>
            <a:r>
              <a:rPr lang="id-ID" dirty="0" smtClean="0"/>
              <a:t> </a:t>
            </a:r>
            <a:r>
              <a:rPr lang="en-US" dirty="0" smtClean="0"/>
              <a:t>Similarly, the class of most objects is static, meaning that once an object is created,</a:t>
            </a:r>
            <a:r>
              <a:rPr lang="id-ID" dirty="0" smtClean="0"/>
              <a:t> </a:t>
            </a:r>
            <a:r>
              <a:rPr lang="en-US" dirty="0" smtClean="0"/>
              <a:t>its class is fixed. In sharp contrast, however, objects are typically created and</a:t>
            </a:r>
            <a:r>
              <a:rPr lang="id-ID" dirty="0" smtClean="0"/>
              <a:t> </a:t>
            </a:r>
            <a:r>
              <a:rPr lang="en-US" dirty="0" smtClean="0"/>
              <a:t>destroyed at a furious rate during the lifetime of an application.</a:t>
            </a:r>
          </a:p>
          <a:p>
            <a:pPr algn="just"/>
            <a:endParaRPr lang="id-ID" dirty="0" smtClean="0"/>
          </a:p>
          <a:p>
            <a:pPr algn="just"/>
            <a:r>
              <a:rPr lang="id-ID" dirty="0" smtClean="0"/>
              <a:t>A</a:t>
            </a:r>
            <a:r>
              <a:rPr lang="en-US" dirty="0" err="1" smtClean="0"/>
              <a:t>lthough</a:t>
            </a:r>
            <a:r>
              <a:rPr lang="id-ID" dirty="0" smtClean="0"/>
              <a:t> </a:t>
            </a:r>
            <a:r>
              <a:rPr lang="en-US" dirty="0" smtClean="0"/>
              <a:t>UML </a:t>
            </a:r>
            <a:r>
              <a:rPr lang="en-US" dirty="0"/>
              <a:t>allows us to mix classes and objects on the same diagram, people generally use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/>
              <a:t>term class diagram if there are no objects and object diagram if there are no classes (it’s </a:t>
            </a:r>
            <a:r>
              <a:rPr lang="en-US" dirty="0" smtClean="0"/>
              <a:t>up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you what you call a diagram that has both).</a:t>
            </a:r>
          </a:p>
          <a:p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Object Diagrams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An object diagram is used to show the existence of objects and their relationships</a:t>
            </a:r>
            <a:r>
              <a:rPr lang="id-ID" dirty="0" smtClean="0"/>
              <a:t> </a:t>
            </a:r>
            <a:r>
              <a:rPr lang="en-US" dirty="0" smtClean="0"/>
              <a:t>in the logical design of a system. Stated another way, an object diagram represents</a:t>
            </a:r>
            <a:r>
              <a:rPr lang="id-ID" dirty="0" smtClean="0"/>
              <a:t> </a:t>
            </a:r>
            <a:r>
              <a:rPr lang="en-US" dirty="0" smtClean="0"/>
              <a:t>a snapshot in time of an otherwise transitory stream of events over a certain</a:t>
            </a:r>
            <a:r>
              <a:rPr lang="id-ID" dirty="0" smtClean="0"/>
              <a:t> </a:t>
            </a:r>
            <a:r>
              <a:rPr lang="en-US" dirty="0" smtClean="0"/>
              <a:t>configuration of objects. Object diagrams are thus prototypical—each one represents</a:t>
            </a:r>
            <a:r>
              <a:rPr lang="id-ID" dirty="0" smtClean="0"/>
              <a:t> </a:t>
            </a:r>
            <a:r>
              <a:rPr lang="en-US" dirty="0" smtClean="0"/>
              <a:t>the structural relationships that may occur among a given set of class</a:t>
            </a:r>
            <a:r>
              <a:rPr lang="id-ID" dirty="0" smtClean="0"/>
              <a:t> </a:t>
            </a:r>
            <a:r>
              <a:rPr lang="en-US" dirty="0" smtClean="0"/>
              <a:t>instances. In this sense, a single object diagram represents a view of the object</a:t>
            </a:r>
            <a:r>
              <a:rPr lang="id-ID" dirty="0" smtClean="0"/>
              <a:t> </a:t>
            </a:r>
            <a:r>
              <a:rPr lang="en-US" dirty="0" smtClean="0"/>
              <a:t>structure of a system. During analysis, object diagrams are often used to indicate</a:t>
            </a:r>
            <a:r>
              <a:rPr lang="id-ID" dirty="0" smtClean="0"/>
              <a:t> </a:t>
            </a:r>
            <a:r>
              <a:rPr lang="en-US" dirty="0" smtClean="0"/>
              <a:t>the semantics of primary and secondary scenarios that provide a trace of the system’s behavior. During design, object diagrams are often used to illustrate the</a:t>
            </a:r>
            <a:r>
              <a:rPr lang="id-ID" dirty="0" smtClean="0"/>
              <a:t> </a:t>
            </a:r>
            <a:r>
              <a:rPr lang="en-US" dirty="0" smtClean="0"/>
              <a:t>semantics of mechanisms in the logical design of a system. Regardless of the</a:t>
            </a:r>
            <a:r>
              <a:rPr lang="id-ID" dirty="0" smtClean="0"/>
              <a:t> </a:t>
            </a:r>
            <a:r>
              <a:rPr lang="en-US" dirty="0" smtClean="0"/>
              <a:t>development phase, object diagrams present concrete examples that assist in the</a:t>
            </a:r>
            <a:r>
              <a:rPr lang="id-ID" dirty="0" smtClean="0"/>
              <a:t> </a:t>
            </a:r>
            <a:r>
              <a:rPr lang="en-US" dirty="0" smtClean="0"/>
              <a:t>visualization of the associated class diagrams.</a:t>
            </a:r>
            <a:endParaRPr lang="id-ID" dirty="0" smtClean="0"/>
          </a:p>
          <a:p>
            <a:r>
              <a:rPr lang="en-US" dirty="0" smtClean="0"/>
              <a:t>The two essential elements of object diagrams are objects and their relationships.</a:t>
            </a:r>
            <a:r>
              <a:rPr lang="id-ID" dirty="0" smtClean="0"/>
              <a:t> </a:t>
            </a:r>
            <a:endParaRPr lang="en-US" dirty="0" smtClean="0"/>
          </a:p>
          <a:p>
            <a:pPr algn="just"/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Object Diagrams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Similar to class diagrams, a horizontal line partitions the text inside the icon into</a:t>
            </a:r>
            <a:r>
              <a:rPr lang="id-ID" sz="2000" dirty="0" smtClean="0"/>
              <a:t> </a:t>
            </a:r>
            <a:r>
              <a:rPr lang="en-US" sz="2000" dirty="0" smtClean="0"/>
              <a:t>two regions, one denoting the object’s name and the other providing an optional</a:t>
            </a:r>
            <a:r>
              <a:rPr lang="id-ID" sz="2000" dirty="0" smtClean="0"/>
              <a:t> </a:t>
            </a:r>
            <a:r>
              <a:rPr lang="en-US" sz="2000" dirty="0" smtClean="0"/>
              <a:t>view of the object’s attributes and their values. Here, though, we see a tool-specific</a:t>
            </a:r>
            <a:r>
              <a:rPr lang="id-ID" sz="2000" dirty="0" smtClean="0"/>
              <a:t> </a:t>
            </a:r>
            <a:r>
              <a:rPr lang="en-US" sz="2000" dirty="0" smtClean="0"/>
              <a:t>implementation that does not use a horizontal line to completely partition the two</a:t>
            </a:r>
            <a:r>
              <a:rPr lang="id-ID" sz="2000" dirty="0" smtClean="0"/>
              <a:t> regions.</a:t>
            </a:r>
            <a:r>
              <a:rPr lang="en-US" sz="2000" dirty="0" smtClean="0"/>
              <a:t> </a:t>
            </a:r>
            <a:endParaRPr lang="id-ID" sz="2000" dirty="0" smtClean="0"/>
          </a:p>
          <a:p>
            <a:r>
              <a:rPr lang="en-US" sz="2000" dirty="0" smtClean="0"/>
              <a:t>Object diagrams are useful for illustrating a particular run-time scenario, but they’re</a:t>
            </a:r>
            <a:r>
              <a:rPr lang="id-ID" sz="2000" dirty="0" smtClean="0"/>
              <a:t> </a:t>
            </a:r>
            <a:r>
              <a:rPr lang="en-US" sz="2000" dirty="0" smtClean="0"/>
              <a:t>optional. For clarity, we would prefer to avoid putting classes and objects on the same</a:t>
            </a:r>
            <a:r>
              <a:rPr lang="id-ID" sz="2000" dirty="0" smtClean="0"/>
              <a:t> diagram.</a:t>
            </a:r>
          </a:p>
          <a:p>
            <a:r>
              <a:rPr lang="id-ID" sz="2000" dirty="0" smtClean="0"/>
              <a:t>objectName Object name only</a:t>
            </a:r>
          </a:p>
          <a:p>
            <a:r>
              <a:rPr lang="id-ID" sz="2000" dirty="0" smtClean="0"/>
              <a:t>:ClassName Object class only</a:t>
            </a:r>
          </a:p>
          <a:p>
            <a:r>
              <a:rPr lang="en-US" sz="2000" dirty="0" err="1" smtClean="0"/>
              <a:t>objectName</a:t>
            </a:r>
            <a:r>
              <a:rPr lang="en-US" sz="2000" dirty="0" smtClean="0"/>
              <a:t> :</a:t>
            </a:r>
            <a:r>
              <a:rPr lang="en-US" sz="2000" dirty="0" err="1" smtClean="0"/>
              <a:t>ClassName</a:t>
            </a:r>
            <a:r>
              <a:rPr lang="en-US" sz="2000" dirty="0" smtClean="0"/>
              <a:t> Object name and class</a:t>
            </a:r>
          </a:p>
          <a:p>
            <a:endParaRPr lang="id-ID" sz="2000" dirty="0" smtClean="0"/>
          </a:p>
          <a:p>
            <a:endParaRPr lang="id-ID" sz="2000" dirty="0" smtClean="0"/>
          </a:p>
          <a:p>
            <a:pPr algn="just"/>
            <a:endParaRPr lang="id-ID" sz="2000" dirty="0"/>
          </a:p>
          <a:p>
            <a:pPr algn="just"/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5138208"/>
            <a:ext cx="3714744" cy="171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We’ve discussed objects and their relationships, which constitute the essential</a:t>
            </a:r>
            <a:r>
              <a:rPr lang="id-ID" dirty="0" smtClean="0"/>
              <a:t> </a:t>
            </a:r>
            <a:r>
              <a:rPr lang="en-US" dirty="0" smtClean="0"/>
              <a:t>parts of the notation for object diagrams. However, a number of particularly</a:t>
            </a:r>
            <a:r>
              <a:rPr lang="id-ID" dirty="0" smtClean="0"/>
              <a:t> </a:t>
            </a:r>
            <a:r>
              <a:rPr lang="en-US" dirty="0" smtClean="0"/>
              <a:t>knotty development issues require slightly more than this basic notation. As we</a:t>
            </a:r>
            <a:r>
              <a:rPr lang="id-ID" dirty="0" smtClean="0"/>
              <a:t> </a:t>
            </a:r>
            <a:r>
              <a:rPr lang="en-US" dirty="0" smtClean="0"/>
              <a:t>warned in our discussion on class diagrams, we must again emphasize that these</a:t>
            </a:r>
            <a:r>
              <a:rPr lang="id-ID" dirty="0" smtClean="0"/>
              <a:t> </a:t>
            </a:r>
            <a:r>
              <a:rPr lang="en-US" dirty="0" smtClean="0"/>
              <a:t>advanced features should be applied only as necessary to capture the intended</a:t>
            </a:r>
            <a:r>
              <a:rPr lang="id-ID" dirty="0" smtClean="0"/>
              <a:t> semantics of a scenario.</a:t>
            </a:r>
          </a:p>
          <a:p>
            <a:pPr algn="just"/>
            <a:r>
              <a:rPr lang="en-US" dirty="0" smtClean="0"/>
              <a:t>Using the same representation as for class diagrams, additional notations that we</a:t>
            </a:r>
            <a:r>
              <a:rPr lang="id-ID" dirty="0" smtClean="0"/>
              <a:t> </a:t>
            </a:r>
            <a:r>
              <a:rPr lang="en-US" dirty="0" smtClean="0"/>
              <a:t>may represent on object diagrams include constraint, keyword label, navigation,</a:t>
            </a:r>
            <a:r>
              <a:rPr lang="id-ID" dirty="0" smtClean="0"/>
              <a:t> and link name.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41" y="509583"/>
            <a:ext cx="8934615" cy="5705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A class diagram shows us what classes exist and how they’re related. (</a:t>
            </a:r>
            <a:r>
              <a:rPr lang="en-US" dirty="0" err="1"/>
              <a:t>Ofﬁcially</a:t>
            </a:r>
            <a:r>
              <a:rPr lang="en-US" dirty="0"/>
              <a:t>, </a:t>
            </a:r>
            <a:r>
              <a:rPr lang="en-US" dirty="0" smtClean="0"/>
              <a:t>class</a:t>
            </a:r>
            <a:r>
              <a:rPr lang="id-ID" dirty="0" smtClean="0"/>
              <a:t> </a:t>
            </a:r>
            <a:r>
              <a:rPr lang="en-US" dirty="0" smtClean="0"/>
              <a:t>diagrams </a:t>
            </a:r>
            <a:r>
              <a:rPr lang="en-US" dirty="0"/>
              <a:t>can also show attributes and operations, but that requires a lot more space.) In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case </a:t>
            </a:r>
            <a:r>
              <a:rPr lang="en-US" dirty="0"/>
              <a:t>of aggregation, composition and association, the class diagram shows permitted </a:t>
            </a:r>
            <a:r>
              <a:rPr lang="en-US" dirty="0" smtClean="0"/>
              <a:t>run-time</a:t>
            </a:r>
            <a:r>
              <a:rPr lang="id-ID" dirty="0" smtClean="0"/>
              <a:t> </a:t>
            </a:r>
            <a:r>
              <a:rPr lang="en-US" dirty="0" smtClean="0"/>
              <a:t>relationships </a:t>
            </a:r>
            <a:r>
              <a:rPr lang="en-US" dirty="0"/>
              <a:t>rather than actual ones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Relationships between classes are shown as lines with various annotations. Even </a:t>
            </a:r>
            <a:r>
              <a:rPr lang="en-US" dirty="0" smtClean="0"/>
              <a:t>without</a:t>
            </a:r>
            <a:r>
              <a:rPr lang="id-ID" dirty="0" smtClean="0"/>
              <a:t> </a:t>
            </a:r>
            <a:r>
              <a:rPr lang="en-US" dirty="0" smtClean="0"/>
              <a:t>particular </a:t>
            </a:r>
            <a:r>
              <a:rPr lang="en-US" dirty="0"/>
              <a:t>knowledge of UML, its easy to pick information out of a class diagram, just </a:t>
            </a:r>
            <a:r>
              <a:rPr lang="en-US" dirty="0" smtClean="0"/>
              <a:t>from</a:t>
            </a:r>
            <a:r>
              <a:rPr lang="id-ID" dirty="0" smtClean="0"/>
              <a:t> the text.</a:t>
            </a:r>
          </a:p>
          <a:p>
            <a:pPr algn="just"/>
            <a:r>
              <a:rPr lang="en-US" dirty="0"/>
              <a:t>Although the relationships on a class diagram are usually drawn between classes,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run-time </a:t>
            </a:r>
            <a:r>
              <a:rPr lang="en-US" dirty="0"/>
              <a:t>relationship is actually between objects</a:t>
            </a:r>
          </a:p>
          <a:p>
            <a:pPr algn="just"/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Attributtes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An attribute is a property of an object, such as its size, position, name, price, font, </a:t>
            </a:r>
            <a:r>
              <a:rPr lang="en-US" dirty="0" smtClean="0"/>
              <a:t>interest</a:t>
            </a:r>
            <a:r>
              <a:rPr lang="id-ID" dirty="0" smtClean="0"/>
              <a:t> </a:t>
            </a:r>
            <a:r>
              <a:rPr lang="en-US" dirty="0" smtClean="0"/>
              <a:t>rate</a:t>
            </a:r>
            <a:r>
              <a:rPr lang="en-US" dirty="0"/>
              <a:t>, or whatever. In UML, each attribute can be given a type, which is either a class or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primitive</a:t>
            </a:r>
            <a:r>
              <a:rPr lang="en-US" dirty="0"/>
              <a:t>. If we choose to specify a type, it should be shown to the right of the </a:t>
            </a:r>
            <a:r>
              <a:rPr lang="en-US" dirty="0" smtClean="0"/>
              <a:t>attribute</a:t>
            </a:r>
            <a:r>
              <a:rPr lang="id-ID" dirty="0" smtClean="0"/>
              <a:t> </a:t>
            </a:r>
            <a:r>
              <a:rPr lang="en-US" dirty="0" smtClean="0"/>
              <a:t>name</a:t>
            </a:r>
            <a:r>
              <a:rPr lang="en-US" dirty="0"/>
              <a:t>, after a colon. (We might choose not to specify attribute types during analysis, </a:t>
            </a:r>
            <a:r>
              <a:rPr lang="en-US" dirty="0" smtClean="0"/>
              <a:t>either</a:t>
            </a:r>
            <a:r>
              <a:rPr lang="id-ID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the types are obvious or because we don’t want to commit ourselves yet.)</a:t>
            </a:r>
          </a:p>
          <a:p>
            <a:pPr algn="just"/>
            <a:r>
              <a:rPr lang="en-US" dirty="0"/>
              <a:t>Attributes can be shown on a class diagram by adding a compartment under the </a:t>
            </a:r>
            <a:r>
              <a:rPr lang="en-US" dirty="0" smtClean="0"/>
              <a:t>class</a:t>
            </a:r>
            <a:r>
              <a:rPr lang="id-ID" dirty="0" smtClean="0"/>
              <a:t> </a:t>
            </a:r>
            <a:r>
              <a:rPr lang="en-US" dirty="0" smtClean="0"/>
              <a:t>name</a:t>
            </a:r>
            <a:r>
              <a:rPr lang="en-US" dirty="0"/>
              <a:t>. To save space, we can document them separately instead as an attribute list, </a:t>
            </a:r>
            <a:r>
              <a:rPr lang="en-US" dirty="0" smtClean="0"/>
              <a:t>complete</a:t>
            </a:r>
            <a:r>
              <a:rPr lang="id-ID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descriptions. If we were using a software development tool, we would expect to be </a:t>
            </a:r>
            <a:r>
              <a:rPr lang="en-US" dirty="0" smtClean="0"/>
              <a:t>able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zoom in to see attributes (and their descriptions) or zoom out to see class names only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If </a:t>
            </a:r>
            <a:r>
              <a:rPr lang="en-US" dirty="0"/>
              <a:t>you can’t provide a short description for an attribute at this stage, perhaps it should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several </a:t>
            </a:r>
            <a:r>
              <a:rPr lang="en-US" dirty="0"/>
              <a:t>attributes, or even a class in its own right.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system itself, for example, ‘system’ or ‘</a:t>
            </a:r>
            <a:r>
              <a:rPr lang="en-US" dirty="0" err="1"/>
              <a:t>iCoot</a:t>
            </a:r>
            <a:r>
              <a:rPr lang="en-US" dirty="0"/>
              <a:t>’: As far as we’re concerned, the system 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smtClean="0"/>
              <a:t>just </a:t>
            </a:r>
            <a:r>
              <a:rPr lang="en-US" dirty="0"/>
              <a:t>a boundary for the development effort.</a:t>
            </a:r>
          </a:p>
          <a:p>
            <a:pPr algn="just"/>
            <a:r>
              <a:rPr lang="en-US" dirty="0" smtClean="0"/>
              <a:t>Actors</a:t>
            </a:r>
            <a:r>
              <a:rPr lang="en-US" dirty="0"/>
              <a:t>, for example, Assistant or Head </a:t>
            </a:r>
            <a:r>
              <a:rPr lang="en-US" dirty="0" err="1"/>
              <a:t>Ofﬁce</a:t>
            </a:r>
            <a:r>
              <a:rPr lang="en-US" dirty="0"/>
              <a:t>: An exception to this is when we need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store </a:t>
            </a:r>
            <a:r>
              <a:rPr lang="en-US" dirty="0"/>
              <a:t>information about an actor internally (for example, for Member, we need to store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password</a:t>
            </a:r>
            <a:r>
              <a:rPr lang="en-US" dirty="0"/>
              <a:t>). Most of the time, actors are anonymous driving forces for our boundaries.</a:t>
            </a:r>
          </a:p>
          <a:p>
            <a:pPr algn="just"/>
            <a:r>
              <a:rPr lang="en-US" dirty="0" smtClean="0"/>
              <a:t>Boundaries</a:t>
            </a:r>
            <a:r>
              <a:rPr lang="en-US" dirty="0"/>
              <a:t>, for example, ‘customer applet’ or ‘head </a:t>
            </a:r>
            <a:r>
              <a:rPr lang="en-US" dirty="0" err="1"/>
              <a:t>ofﬁce</a:t>
            </a:r>
            <a:r>
              <a:rPr lang="en-US" dirty="0"/>
              <a:t> link’: At this stage, we’re </a:t>
            </a:r>
            <a:r>
              <a:rPr lang="en-US" dirty="0" smtClean="0"/>
              <a:t>trying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identify business-related objects with interesting information and behavior. </a:t>
            </a:r>
            <a:r>
              <a:rPr lang="en-US" dirty="0" smtClean="0"/>
              <a:t>Boundaries</a:t>
            </a:r>
            <a:r>
              <a:rPr lang="id-ID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particular pieces of software that allow actors to get at our objects.</a:t>
            </a:r>
          </a:p>
          <a:p>
            <a:pPr algn="just"/>
            <a:r>
              <a:rPr lang="en-US" dirty="0" smtClean="0"/>
              <a:t>Trivial </a:t>
            </a:r>
            <a:r>
              <a:rPr lang="en-US" dirty="0"/>
              <a:t>types (for example, strings and numbers): We can assume that these will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provided </a:t>
            </a:r>
            <a:r>
              <a:rPr lang="en-US" dirty="0"/>
              <a:t>by the implementation language or its libraries.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id-ID" dirty="0" smtClean="0"/>
              <a:t>Class relationships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Inheritance: A subclass inherits all of the attributes and behavior of its </a:t>
            </a:r>
            <a:r>
              <a:rPr lang="en-US" dirty="0" err="1"/>
              <a:t>superclass</a:t>
            </a:r>
            <a:r>
              <a:rPr lang="en-US" dirty="0"/>
              <a:t>(</a:t>
            </a:r>
            <a:r>
              <a:rPr lang="en-US" dirty="0" err="1"/>
              <a:t>es</a:t>
            </a:r>
            <a:r>
              <a:rPr lang="en-US" dirty="0"/>
              <a:t>).</a:t>
            </a:r>
          </a:p>
          <a:p>
            <a:pPr algn="just"/>
            <a:r>
              <a:rPr lang="en-US" dirty="0"/>
              <a:t>Association: Objects of one class are associated with objects of another class.</a:t>
            </a:r>
          </a:p>
          <a:p>
            <a:pPr algn="just"/>
            <a:r>
              <a:rPr lang="en-US" dirty="0"/>
              <a:t>Aggregation: Strong association – an instance of one class is made up of instances </a:t>
            </a:r>
            <a:r>
              <a:rPr lang="en-US" dirty="0" smtClean="0"/>
              <a:t>of</a:t>
            </a:r>
            <a:r>
              <a:rPr lang="id-ID" dirty="0" smtClean="0"/>
              <a:t> another </a:t>
            </a:r>
            <a:r>
              <a:rPr lang="id-ID" dirty="0"/>
              <a:t>class.</a:t>
            </a:r>
          </a:p>
          <a:p>
            <a:pPr algn="just"/>
            <a:r>
              <a:rPr lang="en-US" dirty="0"/>
              <a:t>Composition: Strong aggregation – the composed object can’t be shared by other </a:t>
            </a:r>
            <a:r>
              <a:rPr lang="en-US" dirty="0" smtClean="0"/>
              <a:t>objects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dies with its composer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Inheritance is a different kind of relationship to the other three: inheritance describes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compile-time </a:t>
            </a:r>
            <a:r>
              <a:rPr lang="en-US" dirty="0"/>
              <a:t>relationship between classes while the others describe a run-time </a:t>
            </a:r>
            <a:r>
              <a:rPr lang="en-US" dirty="0" smtClean="0"/>
              <a:t>connection</a:t>
            </a:r>
            <a:r>
              <a:rPr lang="id-ID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objects. According to the UML standard, all run-time relationships come </a:t>
            </a:r>
            <a:r>
              <a:rPr lang="en-US" dirty="0" smtClean="0"/>
              <a:t>under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umbrella term association. However, most people use the term ‘association’ to mean ‘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association </a:t>
            </a:r>
            <a:r>
              <a:rPr lang="en-US" dirty="0"/>
              <a:t>that isn’t aggregation or composition’.</a:t>
            </a:r>
          </a:p>
          <a:p>
            <a:pPr algn="just"/>
            <a:r>
              <a:rPr lang="en-US" dirty="0"/>
              <a:t>Choosing between relationships can be tricky – you need to use intuition, </a:t>
            </a:r>
            <a:r>
              <a:rPr lang="en-US" dirty="0" smtClean="0"/>
              <a:t>experience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guesswork. During analysis, you should expect the frequency of these kinds </a:t>
            </a:r>
            <a:r>
              <a:rPr lang="en-US" dirty="0" smtClean="0"/>
              <a:t>of</a:t>
            </a:r>
            <a:r>
              <a:rPr lang="id-ID" dirty="0" smtClean="0"/>
              <a:t> relationship </a:t>
            </a:r>
            <a:r>
              <a:rPr lang="id-ID" dirty="0"/>
              <a:t>to be:</a:t>
            </a:r>
          </a:p>
          <a:p>
            <a:pPr algn="just"/>
            <a:r>
              <a:rPr lang="id-ID" b="1" dirty="0"/>
              <a:t>association &gt; aggregation &gt; inheritance &gt; composition</a:t>
            </a:r>
          </a:p>
          <a:p>
            <a:pPr algn="just"/>
            <a:endParaRPr lang="en-US" dirty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Drawing relationships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400" dirty="0"/>
              <a:t>shows how inheritance is depicted on a class diagram: a white </a:t>
            </a:r>
            <a:r>
              <a:rPr lang="en-US" sz="2400" dirty="0" err="1"/>
              <a:t>ﬁlled</a:t>
            </a:r>
            <a:r>
              <a:rPr lang="en-US" sz="2400" dirty="0"/>
              <a:t> arrowhead </a:t>
            </a:r>
            <a:r>
              <a:rPr lang="en-US" sz="2400" dirty="0" smtClean="0"/>
              <a:t>on</a:t>
            </a:r>
            <a:r>
              <a:rPr lang="id-ID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/>
              <a:t>solid line is drawn from the subclass to the </a:t>
            </a:r>
            <a:r>
              <a:rPr lang="en-US" sz="2400" dirty="0" err="1"/>
              <a:t>superclass</a:t>
            </a:r>
            <a:r>
              <a:rPr lang="en-US" sz="2400" dirty="0"/>
              <a:t>. In order to emphasize hierarchies </a:t>
            </a:r>
            <a:r>
              <a:rPr lang="en-US" sz="2400" dirty="0" smtClean="0"/>
              <a:t>of</a:t>
            </a:r>
            <a:r>
              <a:rPr lang="id-ID" sz="2400" dirty="0" smtClean="0"/>
              <a:t> </a:t>
            </a:r>
            <a:r>
              <a:rPr lang="en-US" sz="2400" dirty="0"/>
              <a:t>subclasses, the arrows can be combined in the style shown on the left. Thus, </a:t>
            </a:r>
            <a:r>
              <a:rPr lang="en-US" sz="2400" dirty="0" err="1"/>
              <a:t>SportsCar</a:t>
            </a:r>
            <a:r>
              <a:rPr lang="en-US" sz="2400" dirty="0"/>
              <a:t> </a:t>
            </a:r>
            <a:r>
              <a:rPr lang="en-US" sz="2400" dirty="0" smtClean="0"/>
              <a:t>and</a:t>
            </a:r>
            <a:r>
              <a:rPr lang="id-ID" sz="2400" dirty="0" smtClean="0"/>
              <a:t> </a:t>
            </a:r>
            <a:r>
              <a:rPr lang="en-US" sz="2400" dirty="0" smtClean="0"/>
              <a:t>Saloon </a:t>
            </a:r>
            <a:r>
              <a:rPr lang="en-US" sz="2400" dirty="0"/>
              <a:t>are both subclasses of Car.</a:t>
            </a:r>
          </a:p>
          <a:p>
            <a:endParaRPr lang="en-US" dirty="0"/>
          </a:p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0841" y="3500438"/>
            <a:ext cx="7151687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Associations Classes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Occasionally, an association has some information or behavior related to it. An </a:t>
            </a:r>
            <a:r>
              <a:rPr lang="en-US" dirty="0" smtClean="0"/>
              <a:t>association</a:t>
            </a:r>
            <a:r>
              <a:rPr lang="id-ID" dirty="0" smtClean="0"/>
              <a:t> </a:t>
            </a:r>
            <a:r>
              <a:rPr lang="en-US" dirty="0" smtClean="0"/>
              <a:t>class </a:t>
            </a:r>
            <a:r>
              <a:rPr lang="en-US" dirty="0"/>
              <a:t>can be introduced alongside the association, </a:t>
            </a:r>
            <a:r>
              <a:rPr lang="en-US" dirty="0" smtClean="0"/>
              <a:t>For </a:t>
            </a:r>
            <a:r>
              <a:rPr lang="en-US" dirty="0"/>
              <a:t>each link, there is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corresponding </a:t>
            </a:r>
            <a:r>
              <a:rPr lang="en-US" dirty="0"/>
              <a:t>Reservation object that has a number, time-stamp and state. There is no </a:t>
            </a:r>
            <a:r>
              <a:rPr lang="en-US" dirty="0" smtClean="0"/>
              <a:t>name</a:t>
            </a:r>
            <a:r>
              <a:rPr lang="id-ID" dirty="0" smtClean="0"/>
              <a:t> </a:t>
            </a:r>
            <a:r>
              <a:rPr lang="en-US" dirty="0" smtClean="0"/>
              <a:t>given </a:t>
            </a:r>
            <a:r>
              <a:rPr lang="en-US" dirty="0"/>
              <a:t>to the association in this case, because it is implicit in the name of the association class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An association class represents attributes and operations that exist only because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association </a:t>
            </a:r>
            <a:r>
              <a:rPr lang="en-US" dirty="0"/>
              <a:t>exists: the attributes and operations are not tied to the objects at either end of </a:t>
            </a:r>
            <a:r>
              <a:rPr lang="en-US" dirty="0" smtClean="0"/>
              <a:t>the</a:t>
            </a:r>
            <a:r>
              <a:rPr lang="id-ID" dirty="0" smtClean="0"/>
              <a:t> association</a:t>
            </a:r>
            <a:r>
              <a:rPr lang="id-ID" dirty="0"/>
              <a:t>. </a:t>
            </a:r>
            <a:endParaRPr lang="id-ID" dirty="0" smtClean="0"/>
          </a:p>
          <a:p>
            <a:pPr algn="just"/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en-US" sz="2400" dirty="0"/>
              <a:t>Aggregation is drawn as a line between two classes with a white diamond on </a:t>
            </a:r>
            <a:r>
              <a:rPr lang="en-US" sz="2400" dirty="0" smtClean="0"/>
              <a:t>the</a:t>
            </a:r>
            <a:r>
              <a:rPr lang="id-ID" sz="2400" dirty="0" smtClean="0"/>
              <a:t> </a:t>
            </a:r>
            <a:r>
              <a:rPr lang="en-US" sz="2400" dirty="0" smtClean="0"/>
              <a:t>aggregator’s end</a:t>
            </a:r>
            <a:r>
              <a:rPr lang="id-ID" sz="2400" dirty="0" smtClean="0"/>
              <a:t>.</a:t>
            </a:r>
          </a:p>
          <a:p>
            <a:endParaRPr lang="id-ID" sz="2400" dirty="0"/>
          </a:p>
          <a:p>
            <a:endParaRPr lang="id-ID" sz="2400" dirty="0" smtClean="0"/>
          </a:p>
          <a:p>
            <a:r>
              <a:rPr lang="en-US" sz="2400" dirty="0"/>
              <a:t>Composition is drawn in a similar way to aggregation, but with a black diamond on </a:t>
            </a:r>
            <a:r>
              <a:rPr lang="en-US" sz="2400" dirty="0" smtClean="0"/>
              <a:t>the</a:t>
            </a:r>
            <a:r>
              <a:rPr lang="id-ID" sz="2400" dirty="0" smtClean="0"/>
              <a:t> composer’s end.</a:t>
            </a:r>
          </a:p>
          <a:p>
            <a:endParaRPr lang="id-ID" sz="2400" dirty="0" smtClean="0"/>
          </a:p>
          <a:p>
            <a:endParaRPr lang="id-ID" sz="2400" dirty="0"/>
          </a:p>
          <a:p>
            <a:r>
              <a:rPr lang="en-US" sz="2400" dirty="0"/>
              <a:t>Association is shown as an undecorated </a:t>
            </a:r>
            <a:r>
              <a:rPr lang="en-US" sz="2400" dirty="0" smtClean="0"/>
              <a:t>line</a:t>
            </a:r>
            <a:r>
              <a:rPr lang="id-ID" sz="2400" dirty="0" smtClean="0"/>
              <a:t>. </a:t>
            </a:r>
            <a:r>
              <a:rPr lang="en-US" sz="2400" dirty="0" smtClean="0"/>
              <a:t>Thus</a:t>
            </a:r>
            <a:r>
              <a:rPr lang="en-US" sz="2400" dirty="0"/>
              <a:t>, a Driver is </a:t>
            </a:r>
            <a:r>
              <a:rPr lang="en-US" sz="2400" dirty="0" smtClean="0"/>
              <a:t>associated</a:t>
            </a:r>
            <a:r>
              <a:rPr lang="id-ID" sz="2400" dirty="0" smtClean="0"/>
              <a:t> </a:t>
            </a:r>
            <a:r>
              <a:rPr lang="en-US" sz="2400" dirty="0" smtClean="0"/>
              <a:t>with </a:t>
            </a:r>
            <a:r>
              <a:rPr lang="en-US" sz="2400" dirty="0"/>
              <a:t>a Car, but the Driver is not part of the Car (that would be aggregation) and the Driver </a:t>
            </a:r>
            <a:r>
              <a:rPr lang="en-US" sz="2400" dirty="0" smtClean="0"/>
              <a:t>is</a:t>
            </a:r>
            <a:r>
              <a:rPr lang="id-ID" sz="2400" dirty="0" smtClean="0"/>
              <a:t> </a:t>
            </a:r>
            <a:r>
              <a:rPr lang="en-US" sz="2400" dirty="0" smtClean="0"/>
              <a:t>not </a:t>
            </a:r>
            <a:r>
              <a:rPr lang="en-US" sz="2400" dirty="0"/>
              <a:t>always part of a single Car (that would be composition).</a:t>
            </a:r>
          </a:p>
          <a:p>
            <a:endParaRPr lang="en-US" sz="2800" dirty="0"/>
          </a:p>
          <a:p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165216"/>
            <a:ext cx="4141787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786058"/>
            <a:ext cx="3913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5286388"/>
            <a:ext cx="3836987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575</TotalTime>
  <Words>2146</Words>
  <Application>Microsoft Office PowerPoint</Application>
  <PresentationFormat>On-screen Show (4:3)</PresentationFormat>
  <Paragraphs>93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Civic</vt:lpstr>
      <vt:lpstr>Class And Object Diagram</vt:lpstr>
      <vt:lpstr>PowerPoint Presentation</vt:lpstr>
      <vt:lpstr>PowerPoint Presentation</vt:lpstr>
      <vt:lpstr>Attributtes</vt:lpstr>
      <vt:lpstr>PowerPoint Presentation</vt:lpstr>
      <vt:lpstr>Class relationships</vt:lpstr>
      <vt:lpstr>Drawing relationships</vt:lpstr>
      <vt:lpstr>Associations Classes</vt:lpstr>
      <vt:lpstr>PowerPoint Presentation</vt:lpstr>
      <vt:lpstr>Multiplicity</vt:lpstr>
      <vt:lpstr>PowerPoint Presentation</vt:lpstr>
      <vt:lpstr>One to one</vt:lpstr>
      <vt:lpstr>One to many</vt:lpstr>
      <vt:lpstr>Many to many </vt:lpstr>
      <vt:lpstr>Associations, Labels and Comments</vt:lpstr>
      <vt:lpstr>PowerPoint Presentation</vt:lpstr>
      <vt:lpstr>Adding operations to class</vt:lpstr>
      <vt:lpstr>PowerPoint Presentation</vt:lpstr>
      <vt:lpstr>Abstract class</vt:lpstr>
      <vt:lpstr>PowerPoint Presentation</vt:lpstr>
      <vt:lpstr>Visibility</vt:lpstr>
      <vt:lpstr>Package</vt:lpstr>
      <vt:lpstr>PowerPoint Presentation</vt:lpstr>
      <vt:lpstr>A package can be used to represent:</vt:lpstr>
      <vt:lpstr>PowerPoint Presentation</vt:lpstr>
      <vt:lpstr>Object Diagrams</vt:lpstr>
      <vt:lpstr>Object Diagrams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Diagram</dc:title>
  <dc:creator>Citra</dc:creator>
  <cp:lastModifiedBy>Citra Noviyasari</cp:lastModifiedBy>
  <cp:revision>12</cp:revision>
  <dcterms:created xsi:type="dcterms:W3CDTF">2013-03-14T07:04:56Z</dcterms:created>
  <dcterms:modified xsi:type="dcterms:W3CDTF">2015-05-19T23:42:31Z</dcterms:modified>
</cp:coreProperties>
</file>