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58" r:id="rId5"/>
    <p:sldId id="273" r:id="rId6"/>
    <p:sldId id="259" r:id="rId7"/>
    <p:sldId id="274" r:id="rId8"/>
    <p:sldId id="260" r:id="rId9"/>
    <p:sldId id="275" r:id="rId10"/>
    <p:sldId id="261" r:id="rId11"/>
    <p:sldId id="279" r:id="rId12"/>
    <p:sldId id="262" r:id="rId13"/>
    <p:sldId id="276" r:id="rId14"/>
    <p:sldId id="263" r:id="rId15"/>
    <p:sldId id="278" r:id="rId16"/>
    <p:sldId id="264" r:id="rId17"/>
    <p:sldId id="277" r:id="rId18"/>
    <p:sldId id="265" r:id="rId19"/>
    <p:sldId id="280" r:id="rId20"/>
    <p:sldId id="266" r:id="rId21"/>
    <p:sldId id="281" r:id="rId22"/>
    <p:sldId id="267" r:id="rId23"/>
    <p:sldId id="282" r:id="rId24"/>
    <p:sldId id="268" r:id="rId25"/>
    <p:sldId id="283" r:id="rId26"/>
    <p:sldId id="269" r:id="rId27"/>
    <p:sldId id="284" r:id="rId28"/>
    <p:sldId id="270" r:id="rId29"/>
    <p:sldId id="285" r:id="rId30"/>
    <p:sldId id="271" r:id="rId31"/>
    <p:sldId id="286" r:id="rId3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7B09126-622D-4C02-82BC-19ED24E0F887}" type="datetimeFigureOut">
              <a:rPr lang="id-ID" smtClean="0"/>
              <a:t>17/05/2014</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D82AE56-4985-4E97-BB56-669F68E70947}" type="slidenum">
              <a:rPr lang="id-ID" smtClean="0"/>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B09126-622D-4C02-82BC-19ED24E0F887}" type="datetimeFigureOut">
              <a:rPr lang="id-ID" smtClean="0"/>
              <a:t>17/05/2014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D82AE56-4985-4E97-BB56-669F68E70947}"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B09126-622D-4C02-82BC-19ED24E0F887}" type="datetimeFigureOut">
              <a:rPr lang="id-ID" smtClean="0"/>
              <a:t>17/05/2014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D82AE56-4985-4E97-BB56-669F68E70947}"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B09126-622D-4C02-82BC-19ED24E0F887}" type="datetimeFigureOut">
              <a:rPr lang="id-ID" smtClean="0"/>
              <a:t>17/05/2014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D82AE56-4985-4E97-BB56-669F68E70947}"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B09126-622D-4C02-82BC-19ED24E0F887}" type="datetimeFigureOut">
              <a:rPr lang="id-ID" smtClean="0"/>
              <a:t>17/05/2014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D82AE56-4985-4E97-BB56-669F68E70947}"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7B09126-622D-4C02-82BC-19ED24E0F887}" type="datetimeFigureOut">
              <a:rPr lang="id-ID" smtClean="0"/>
              <a:t>17/05/2014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D82AE56-4985-4E97-BB56-669F68E70947}" type="slidenum">
              <a:rPr lang="id-ID" smtClean="0"/>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B09126-622D-4C02-82BC-19ED24E0F887}" type="datetimeFigureOut">
              <a:rPr lang="id-ID" smtClean="0"/>
              <a:t>17/05/2014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D82AE56-4985-4E97-BB56-669F68E70947}"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B09126-622D-4C02-82BC-19ED24E0F887}" type="datetimeFigureOut">
              <a:rPr lang="id-ID" smtClean="0"/>
              <a:t>17/05/2014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D82AE56-4985-4E97-BB56-669F68E70947}"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09126-622D-4C02-82BC-19ED24E0F887}" type="datetimeFigureOut">
              <a:rPr lang="id-ID" smtClean="0"/>
              <a:t>17/05/2014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D82AE56-4985-4E97-BB56-669F68E70947}"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7B09126-622D-4C02-82BC-19ED24E0F887}" type="datetimeFigureOut">
              <a:rPr lang="id-ID" smtClean="0"/>
              <a:t>17/05/2014</a:t>
            </a:fld>
            <a:endParaRPr lang="id-ID"/>
          </a:p>
        </p:txBody>
      </p:sp>
      <p:sp>
        <p:nvSpPr>
          <p:cNvPr id="7" name="Slide Number Placeholder 6"/>
          <p:cNvSpPr>
            <a:spLocks noGrp="1"/>
          </p:cNvSpPr>
          <p:nvPr>
            <p:ph type="sldNum" sz="quarter" idx="12"/>
          </p:nvPr>
        </p:nvSpPr>
        <p:spPr/>
        <p:txBody>
          <a:bodyPr/>
          <a:lstStyle/>
          <a:p>
            <a:fld id="{DD82AE56-4985-4E97-BB56-669F68E70947}" type="slidenum">
              <a:rPr lang="id-ID" smtClean="0"/>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B09126-622D-4C02-82BC-19ED24E0F887}" type="datetimeFigureOut">
              <a:rPr lang="id-ID" smtClean="0"/>
              <a:t>17/05/2014</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DD82AE56-4985-4E97-BB56-669F68E70947}"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7B09126-622D-4C02-82BC-19ED24E0F887}" type="datetimeFigureOut">
              <a:rPr lang="id-ID" smtClean="0"/>
              <a:t>17/05/2014</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D82AE56-4985-4E97-BB56-669F68E70947}"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TESTING FACTORS</a:t>
            </a: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3217588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Continuity of processing</a:t>
            </a:r>
            <a:endParaRPr lang="id-ID" dirty="0"/>
          </a:p>
        </p:txBody>
      </p:sp>
      <p:sp>
        <p:nvSpPr>
          <p:cNvPr id="3" name="Content Placeholder 2"/>
          <p:cNvSpPr>
            <a:spLocks noGrp="1"/>
          </p:cNvSpPr>
          <p:nvPr>
            <p:ph idx="1"/>
          </p:nvPr>
        </p:nvSpPr>
        <p:spPr/>
        <p:txBody>
          <a:bodyPr/>
          <a:lstStyle/>
          <a:p>
            <a:pPr algn="just"/>
            <a:r>
              <a:rPr lang="id-ID" dirty="0" smtClean="0"/>
              <a:t>The ability to sustain processing in the event problem occur. Continuity of processing ensures that necessery procedures and backup information are available to recover operations should integrity be lost. Cop includes the timeliness of recovery operations and the ability to maintain processing periods when the computer is inoperable.</a:t>
            </a:r>
            <a:endParaRPr lang="id-ID" dirty="0"/>
          </a:p>
        </p:txBody>
      </p:sp>
    </p:spTree>
    <p:extLst>
      <p:ext uri="{BB962C8B-B14F-4D97-AF65-F5344CB8AC3E}">
        <p14:creationId xmlns:p14="http://schemas.microsoft.com/office/powerpoint/2010/main" val="3716933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Assurance that</a:t>
            </a:r>
            <a:endParaRPr lang="id-ID" dirty="0"/>
          </a:p>
        </p:txBody>
      </p:sp>
      <p:sp>
        <p:nvSpPr>
          <p:cNvPr id="3" name="Content Placeholder 2"/>
          <p:cNvSpPr>
            <a:spLocks noGrp="1"/>
          </p:cNvSpPr>
          <p:nvPr>
            <p:ph idx="1"/>
          </p:nvPr>
        </p:nvSpPr>
        <p:spPr/>
        <p:txBody>
          <a:bodyPr/>
          <a:lstStyle/>
          <a:p>
            <a:r>
              <a:rPr lang="id-ID" dirty="0" smtClean="0"/>
              <a:t>Banking transactions can continue if computer becomes inoperational</a:t>
            </a:r>
          </a:p>
          <a:p>
            <a:r>
              <a:rPr lang="id-ID" dirty="0" smtClean="0"/>
              <a:t>Recovery of an online system can occur within predetermined tolerances.</a:t>
            </a:r>
            <a:endParaRPr lang="id-ID" dirty="0"/>
          </a:p>
        </p:txBody>
      </p:sp>
    </p:spTree>
    <p:extLst>
      <p:ext uri="{BB962C8B-B14F-4D97-AF65-F5344CB8AC3E}">
        <p14:creationId xmlns:p14="http://schemas.microsoft.com/office/powerpoint/2010/main" val="719293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Service levels</a:t>
            </a:r>
            <a:endParaRPr lang="id-ID" dirty="0"/>
          </a:p>
        </p:txBody>
      </p:sp>
      <p:sp>
        <p:nvSpPr>
          <p:cNvPr id="3" name="Content Placeholder 2"/>
          <p:cNvSpPr>
            <a:spLocks noGrp="1"/>
          </p:cNvSpPr>
          <p:nvPr>
            <p:ph idx="1"/>
          </p:nvPr>
        </p:nvSpPr>
        <p:spPr/>
        <p:txBody>
          <a:bodyPr/>
          <a:lstStyle/>
          <a:p>
            <a:pPr algn="just"/>
            <a:r>
              <a:rPr lang="id-ID" dirty="0" smtClean="0"/>
              <a:t>Assurance that the desired result will be available within a time frame acceptable to the user. To achieve the desired service level it is necessery to match user requirements with available resources. Resources include input/output capabilities, communication facilities, processing and systems s/w capabilities.</a:t>
            </a:r>
            <a:endParaRPr lang="id-ID" dirty="0"/>
          </a:p>
        </p:txBody>
      </p:sp>
    </p:spTree>
    <p:extLst>
      <p:ext uri="{BB962C8B-B14F-4D97-AF65-F5344CB8AC3E}">
        <p14:creationId xmlns:p14="http://schemas.microsoft.com/office/powerpoint/2010/main" val="1084899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Assurance that</a:t>
            </a:r>
            <a:endParaRPr lang="id-ID" dirty="0"/>
          </a:p>
        </p:txBody>
      </p:sp>
      <p:sp>
        <p:nvSpPr>
          <p:cNvPr id="3" name="Content Placeholder 2"/>
          <p:cNvSpPr>
            <a:spLocks noGrp="1"/>
          </p:cNvSpPr>
          <p:nvPr>
            <p:ph idx="1"/>
          </p:nvPr>
        </p:nvSpPr>
        <p:spPr/>
        <p:txBody>
          <a:bodyPr/>
          <a:lstStyle/>
          <a:p>
            <a:r>
              <a:rPr lang="id-ID" dirty="0" smtClean="0"/>
              <a:t>Response time in an online system is within the time span tolerance</a:t>
            </a:r>
          </a:p>
          <a:p>
            <a:r>
              <a:rPr lang="id-ID" dirty="0" smtClean="0"/>
              <a:t>Application workload can be completed in accordance with the application schedule</a:t>
            </a:r>
          </a:p>
          <a:p>
            <a:r>
              <a:rPr lang="id-ID" dirty="0" smtClean="0"/>
              <a:t>Changes to the system can be incorporated within the agreed upon schedule.</a:t>
            </a:r>
            <a:endParaRPr lang="id-ID" dirty="0"/>
          </a:p>
        </p:txBody>
      </p:sp>
    </p:spTree>
    <p:extLst>
      <p:ext uri="{BB962C8B-B14F-4D97-AF65-F5344CB8AC3E}">
        <p14:creationId xmlns:p14="http://schemas.microsoft.com/office/powerpoint/2010/main" val="1074429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Access control</a:t>
            </a:r>
            <a:endParaRPr lang="id-ID" dirty="0"/>
          </a:p>
        </p:txBody>
      </p:sp>
      <p:sp>
        <p:nvSpPr>
          <p:cNvPr id="3" name="Content Placeholder 2"/>
          <p:cNvSpPr>
            <a:spLocks noGrp="1"/>
          </p:cNvSpPr>
          <p:nvPr>
            <p:ph idx="1"/>
          </p:nvPr>
        </p:nvSpPr>
        <p:spPr/>
        <p:txBody>
          <a:bodyPr/>
          <a:lstStyle/>
          <a:p>
            <a:pPr algn="just"/>
            <a:r>
              <a:rPr lang="id-ID" dirty="0" smtClean="0"/>
              <a:t>Assurance that the application system resources will be protected against accidental and intentional modification, destruction, misuse, and disclosure. The security procedure is the totality of the steps taken to ensure the integrity of application data and programs from unintentional and unauthorized acts.</a:t>
            </a:r>
            <a:endParaRPr lang="id-ID" dirty="0"/>
          </a:p>
        </p:txBody>
      </p:sp>
    </p:spTree>
    <p:extLst>
      <p:ext uri="{BB962C8B-B14F-4D97-AF65-F5344CB8AC3E}">
        <p14:creationId xmlns:p14="http://schemas.microsoft.com/office/powerpoint/2010/main" val="248115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Assurance that</a:t>
            </a:r>
            <a:endParaRPr lang="id-ID" dirty="0"/>
          </a:p>
        </p:txBody>
      </p:sp>
      <p:sp>
        <p:nvSpPr>
          <p:cNvPr id="3" name="Content Placeholder 2"/>
          <p:cNvSpPr>
            <a:spLocks noGrp="1"/>
          </p:cNvSpPr>
          <p:nvPr>
            <p:ph idx="1"/>
          </p:nvPr>
        </p:nvSpPr>
        <p:spPr/>
        <p:txBody>
          <a:bodyPr/>
          <a:lstStyle/>
          <a:p>
            <a:r>
              <a:rPr lang="id-ID" dirty="0" smtClean="0"/>
              <a:t>Programmers will not be given acces to data</a:t>
            </a:r>
          </a:p>
          <a:p>
            <a:r>
              <a:rPr lang="id-ID" dirty="0" smtClean="0"/>
              <a:t>Acces will be restricted to predetermined system resources </a:t>
            </a:r>
          </a:p>
          <a:p>
            <a:r>
              <a:rPr lang="id-ID" dirty="0" smtClean="0"/>
              <a:t>Automated acces mechanisme will be current.</a:t>
            </a:r>
            <a:endParaRPr lang="id-ID" dirty="0"/>
          </a:p>
        </p:txBody>
      </p:sp>
    </p:spTree>
    <p:extLst>
      <p:ext uri="{BB962C8B-B14F-4D97-AF65-F5344CB8AC3E}">
        <p14:creationId xmlns:p14="http://schemas.microsoft.com/office/powerpoint/2010/main" val="3521630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Compliance</a:t>
            </a:r>
            <a:endParaRPr lang="id-ID" dirty="0"/>
          </a:p>
        </p:txBody>
      </p:sp>
      <p:sp>
        <p:nvSpPr>
          <p:cNvPr id="3" name="Content Placeholder 2"/>
          <p:cNvSpPr>
            <a:spLocks noGrp="1"/>
          </p:cNvSpPr>
          <p:nvPr>
            <p:ph idx="1"/>
          </p:nvPr>
        </p:nvSpPr>
        <p:spPr/>
        <p:txBody>
          <a:bodyPr/>
          <a:lstStyle/>
          <a:p>
            <a:pPr algn="just"/>
            <a:r>
              <a:rPr lang="id-ID" dirty="0" smtClean="0"/>
              <a:t>Assurance that system is designed in accordance with organizational stategy, policies, procedures and standards. These requirements need to be identified, implemented and maintained in conjuction with other requirements.</a:t>
            </a:r>
            <a:endParaRPr lang="id-ID" dirty="0"/>
          </a:p>
        </p:txBody>
      </p:sp>
    </p:spTree>
    <p:extLst>
      <p:ext uri="{BB962C8B-B14F-4D97-AF65-F5344CB8AC3E}">
        <p14:creationId xmlns:p14="http://schemas.microsoft.com/office/powerpoint/2010/main" val="2740349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Assurance that</a:t>
            </a:r>
            <a:endParaRPr lang="id-ID" dirty="0"/>
          </a:p>
        </p:txBody>
      </p:sp>
      <p:sp>
        <p:nvSpPr>
          <p:cNvPr id="3" name="Content Placeholder 2"/>
          <p:cNvSpPr>
            <a:spLocks noGrp="1"/>
          </p:cNvSpPr>
          <p:nvPr>
            <p:ph idx="1"/>
          </p:nvPr>
        </p:nvSpPr>
        <p:spPr/>
        <p:txBody>
          <a:bodyPr/>
          <a:lstStyle/>
          <a:p>
            <a:r>
              <a:rPr lang="id-ID" dirty="0" smtClean="0"/>
              <a:t>Information services standards are complied with</a:t>
            </a:r>
          </a:p>
          <a:p>
            <a:r>
              <a:rPr lang="id-ID" dirty="0" smtClean="0"/>
              <a:t>System development strategy is followed</a:t>
            </a:r>
          </a:p>
          <a:p>
            <a:r>
              <a:rPr lang="id-ID" dirty="0" smtClean="0"/>
              <a:t>System is developed in accordance with budgets and schedules.</a:t>
            </a:r>
            <a:endParaRPr lang="id-ID" dirty="0"/>
          </a:p>
        </p:txBody>
      </p:sp>
    </p:spTree>
    <p:extLst>
      <p:ext uri="{BB962C8B-B14F-4D97-AF65-F5344CB8AC3E}">
        <p14:creationId xmlns:p14="http://schemas.microsoft.com/office/powerpoint/2010/main" val="608162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Reliability</a:t>
            </a:r>
            <a:endParaRPr lang="id-ID" dirty="0"/>
          </a:p>
        </p:txBody>
      </p:sp>
      <p:sp>
        <p:nvSpPr>
          <p:cNvPr id="3" name="Content Placeholder 2"/>
          <p:cNvSpPr>
            <a:spLocks noGrp="1"/>
          </p:cNvSpPr>
          <p:nvPr>
            <p:ph idx="1"/>
          </p:nvPr>
        </p:nvSpPr>
        <p:spPr/>
        <p:txBody>
          <a:bodyPr/>
          <a:lstStyle/>
          <a:p>
            <a:pPr algn="just"/>
            <a:r>
              <a:rPr lang="id-ID" dirty="0" smtClean="0"/>
              <a:t>Assurance that application will perform its itended function with the required precision over an extended period of time. The correctiness of processing deals with the ability system to process valid transaction correctly, while reliability relates to system’s being able to perform correctly over an extended period of time when placed into production</a:t>
            </a:r>
            <a:endParaRPr lang="id-ID" dirty="0"/>
          </a:p>
        </p:txBody>
      </p:sp>
    </p:spTree>
    <p:extLst>
      <p:ext uri="{BB962C8B-B14F-4D97-AF65-F5344CB8AC3E}">
        <p14:creationId xmlns:p14="http://schemas.microsoft.com/office/powerpoint/2010/main" val="2512306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Reliability</a:t>
            </a:r>
            <a:endParaRPr lang="id-ID" dirty="0"/>
          </a:p>
        </p:txBody>
      </p:sp>
      <p:sp>
        <p:nvSpPr>
          <p:cNvPr id="3" name="Content Placeholder 2"/>
          <p:cNvSpPr>
            <a:spLocks noGrp="1"/>
          </p:cNvSpPr>
          <p:nvPr>
            <p:ph idx="1"/>
          </p:nvPr>
        </p:nvSpPr>
        <p:spPr/>
        <p:txBody>
          <a:bodyPr/>
          <a:lstStyle/>
          <a:p>
            <a:r>
              <a:rPr lang="id-ID" dirty="0" smtClean="0"/>
              <a:t>Users can enter the correct information on a day to day basis</a:t>
            </a:r>
          </a:p>
          <a:p>
            <a:r>
              <a:rPr lang="id-ID" dirty="0" smtClean="0"/>
              <a:t>Errors can be corretcly reprocessed</a:t>
            </a:r>
          </a:p>
          <a:p>
            <a:r>
              <a:rPr lang="id-ID" dirty="0" smtClean="0"/>
              <a:t>Appropriate action will taken on system reports.</a:t>
            </a:r>
            <a:endParaRPr lang="id-ID" dirty="0"/>
          </a:p>
        </p:txBody>
      </p:sp>
    </p:spTree>
    <p:extLst>
      <p:ext uri="{BB962C8B-B14F-4D97-AF65-F5344CB8AC3E}">
        <p14:creationId xmlns:p14="http://schemas.microsoft.com/office/powerpoint/2010/main" val="881264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Correctness</a:t>
            </a:r>
            <a:endParaRPr lang="id-ID" dirty="0"/>
          </a:p>
        </p:txBody>
      </p:sp>
      <p:sp>
        <p:nvSpPr>
          <p:cNvPr id="3" name="Content Placeholder 2"/>
          <p:cNvSpPr>
            <a:spLocks noGrp="1"/>
          </p:cNvSpPr>
          <p:nvPr>
            <p:ph idx="1"/>
          </p:nvPr>
        </p:nvSpPr>
        <p:spPr>
          <a:xfrm>
            <a:off x="1043492" y="2323652"/>
            <a:ext cx="7128908" cy="3508977"/>
          </a:xfrm>
        </p:spPr>
        <p:txBody>
          <a:bodyPr>
            <a:normAutofit fontScale="85000" lnSpcReduction="20000"/>
          </a:bodyPr>
          <a:lstStyle/>
          <a:p>
            <a:pPr algn="just"/>
            <a:r>
              <a:rPr lang="id-ID" sz="3100" dirty="0" smtClean="0"/>
              <a:t>Assurance that data entered, processed and outputted by the application is accurate and complete.</a:t>
            </a:r>
          </a:p>
          <a:p>
            <a:pPr algn="just"/>
            <a:r>
              <a:rPr lang="id-ID" sz="3100" dirty="0" smtClean="0"/>
              <a:t>Accuracy and completeness are achieved through controls over transactions and data elements which should commence when a transaction is originated and conclude when transaction data has been used for its intended purpose</a:t>
            </a:r>
            <a:r>
              <a:rPr lang="id-ID" sz="3100" dirty="0" smtClean="0"/>
              <a:t>.</a:t>
            </a:r>
            <a:endParaRPr lang="id-ID" sz="3100" dirty="0" smtClean="0"/>
          </a:p>
        </p:txBody>
      </p:sp>
    </p:spTree>
    <p:extLst>
      <p:ext uri="{BB962C8B-B14F-4D97-AF65-F5344CB8AC3E}">
        <p14:creationId xmlns:p14="http://schemas.microsoft.com/office/powerpoint/2010/main" val="2581536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Ease of Use</a:t>
            </a:r>
            <a:endParaRPr lang="id-ID" dirty="0"/>
          </a:p>
        </p:txBody>
      </p:sp>
      <p:sp>
        <p:nvSpPr>
          <p:cNvPr id="3" name="Content Placeholder 2"/>
          <p:cNvSpPr>
            <a:spLocks noGrp="1"/>
          </p:cNvSpPr>
          <p:nvPr>
            <p:ph idx="1"/>
          </p:nvPr>
        </p:nvSpPr>
        <p:spPr/>
        <p:txBody>
          <a:bodyPr/>
          <a:lstStyle/>
          <a:p>
            <a:pPr algn="just"/>
            <a:r>
              <a:rPr lang="id-ID" dirty="0" smtClean="0"/>
              <a:t>The extent of effortt required to learn, operate, prepare input for and interpret output from system. This test factor deals with the usability of system to people interfacing with application</a:t>
            </a:r>
            <a:endParaRPr lang="id-ID" dirty="0"/>
          </a:p>
        </p:txBody>
      </p:sp>
    </p:spTree>
    <p:extLst>
      <p:ext uri="{BB962C8B-B14F-4D97-AF65-F5344CB8AC3E}">
        <p14:creationId xmlns:p14="http://schemas.microsoft.com/office/powerpoint/2010/main" val="2159512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Assurance that</a:t>
            </a:r>
            <a:endParaRPr lang="id-ID" dirty="0"/>
          </a:p>
        </p:txBody>
      </p:sp>
      <p:sp>
        <p:nvSpPr>
          <p:cNvPr id="3" name="Content Placeholder 2"/>
          <p:cNvSpPr>
            <a:spLocks noGrp="1"/>
          </p:cNvSpPr>
          <p:nvPr>
            <p:ph idx="1"/>
          </p:nvPr>
        </p:nvSpPr>
        <p:spPr/>
        <p:txBody>
          <a:bodyPr/>
          <a:lstStyle/>
          <a:p>
            <a:r>
              <a:rPr lang="id-ID" dirty="0" smtClean="0"/>
              <a:t>Input forms minimize errors</a:t>
            </a:r>
          </a:p>
          <a:p>
            <a:r>
              <a:rPr lang="id-ID" dirty="0" smtClean="0"/>
              <a:t>Flow of work will be optimized in order to process work quickly</a:t>
            </a:r>
          </a:p>
          <a:p>
            <a:r>
              <a:rPr lang="id-ID" dirty="0" smtClean="0"/>
              <a:t>Reporting procedures will be written in easy to understand terminology.</a:t>
            </a:r>
            <a:endParaRPr lang="id-ID" dirty="0"/>
          </a:p>
        </p:txBody>
      </p:sp>
    </p:spTree>
    <p:extLst>
      <p:ext uri="{BB962C8B-B14F-4D97-AF65-F5344CB8AC3E}">
        <p14:creationId xmlns:p14="http://schemas.microsoft.com/office/powerpoint/2010/main" val="705434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Maintanability</a:t>
            </a:r>
            <a:endParaRPr lang="id-ID" dirty="0"/>
          </a:p>
        </p:txBody>
      </p:sp>
      <p:sp>
        <p:nvSpPr>
          <p:cNvPr id="3" name="Content Placeholder 2"/>
          <p:cNvSpPr>
            <a:spLocks noGrp="1"/>
          </p:cNvSpPr>
          <p:nvPr>
            <p:ph idx="1"/>
          </p:nvPr>
        </p:nvSpPr>
        <p:spPr/>
        <p:txBody>
          <a:bodyPr/>
          <a:lstStyle/>
          <a:p>
            <a:pPr algn="just"/>
            <a:r>
              <a:rPr lang="id-ID" dirty="0" smtClean="0"/>
              <a:t>Teh effort required to locate and fix an error in an operational system. Error is used in the broad context to mean both a defect in the system and a misinterpretations of user requirements</a:t>
            </a:r>
            <a:endParaRPr lang="id-ID" dirty="0"/>
          </a:p>
        </p:txBody>
      </p:sp>
    </p:spTree>
    <p:extLst>
      <p:ext uri="{BB962C8B-B14F-4D97-AF65-F5344CB8AC3E}">
        <p14:creationId xmlns:p14="http://schemas.microsoft.com/office/powerpoint/2010/main" val="1956186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Assurance that</a:t>
            </a:r>
            <a:endParaRPr lang="id-ID" dirty="0"/>
          </a:p>
        </p:txBody>
      </p:sp>
      <p:sp>
        <p:nvSpPr>
          <p:cNvPr id="3" name="Content Placeholder 2"/>
          <p:cNvSpPr>
            <a:spLocks noGrp="1"/>
          </p:cNvSpPr>
          <p:nvPr>
            <p:ph idx="1"/>
          </p:nvPr>
        </p:nvSpPr>
        <p:spPr/>
        <p:txBody>
          <a:bodyPr/>
          <a:lstStyle/>
          <a:p>
            <a:pPr algn="just"/>
            <a:r>
              <a:rPr lang="id-ID" dirty="0" smtClean="0"/>
              <a:t>Program documentation will be up to date</a:t>
            </a:r>
          </a:p>
          <a:p>
            <a:pPr algn="just"/>
            <a:r>
              <a:rPr lang="id-ID" dirty="0" smtClean="0"/>
              <a:t>Program segments will point to other segments that need to be changed concurrently with that segment</a:t>
            </a:r>
          </a:p>
          <a:p>
            <a:pPr algn="just"/>
            <a:r>
              <a:rPr lang="id-ID" dirty="0" smtClean="0"/>
              <a:t>Segments of program will be identified with appropriate identifiers.</a:t>
            </a:r>
          </a:p>
        </p:txBody>
      </p:sp>
    </p:spTree>
    <p:extLst>
      <p:ext uri="{BB962C8B-B14F-4D97-AF65-F5344CB8AC3E}">
        <p14:creationId xmlns:p14="http://schemas.microsoft.com/office/powerpoint/2010/main" val="1160413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Portability</a:t>
            </a:r>
            <a:endParaRPr lang="id-ID" dirty="0"/>
          </a:p>
        </p:txBody>
      </p:sp>
      <p:sp>
        <p:nvSpPr>
          <p:cNvPr id="3" name="Content Placeholder 2"/>
          <p:cNvSpPr>
            <a:spLocks noGrp="1"/>
          </p:cNvSpPr>
          <p:nvPr>
            <p:ph idx="1"/>
          </p:nvPr>
        </p:nvSpPr>
        <p:spPr/>
        <p:txBody>
          <a:bodyPr/>
          <a:lstStyle/>
          <a:p>
            <a:pPr algn="just"/>
            <a:r>
              <a:rPr lang="id-ID" dirty="0" smtClean="0"/>
              <a:t>The effort required to transfer a program from one H/W configuration and/of S/W system environment to another. The effort includes data conversion, program changes, OS, and documentation changes.</a:t>
            </a:r>
            <a:endParaRPr lang="id-ID" dirty="0"/>
          </a:p>
        </p:txBody>
      </p:sp>
    </p:spTree>
    <p:extLst>
      <p:ext uri="{BB962C8B-B14F-4D97-AF65-F5344CB8AC3E}">
        <p14:creationId xmlns:p14="http://schemas.microsoft.com/office/powerpoint/2010/main" val="9506034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Assurance that</a:t>
            </a:r>
            <a:endParaRPr lang="id-ID" dirty="0"/>
          </a:p>
        </p:txBody>
      </p:sp>
      <p:sp>
        <p:nvSpPr>
          <p:cNvPr id="3" name="Content Placeholder 2"/>
          <p:cNvSpPr>
            <a:spLocks noGrp="1"/>
          </p:cNvSpPr>
          <p:nvPr>
            <p:ph idx="1"/>
          </p:nvPr>
        </p:nvSpPr>
        <p:spPr/>
        <p:txBody>
          <a:bodyPr/>
          <a:lstStyle/>
          <a:p>
            <a:r>
              <a:rPr lang="id-ID" dirty="0" smtClean="0"/>
              <a:t>Computer program will only use common language features</a:t>
            </a:r>
          </a:p>
          <a:p>
            <a:r>
              <a:rPr lang="id-ID" dirty="0" smtClean="0"/>
              <a:t>System will be hardware independent</a:t>
            </a:r>
          </a:p>
          <a:p>
            <a:r>
              <a:rPr lang="id-ID" dirty="0" smtClean="0"/>
              <a:t>System will be independent of system software special features.</a:t>
            </a:r>
            <a:endParaRPr lang="id-ID" dirty="0"/>
          </a:p>
        </p:txBody>
      </p:sp>
    </p:spTree>
    <p:extLst>
      <p:ext uri="{BB962C8B-B14F-4D97-AF65-F5344CB8AC3E}">
        <p14:creationId xmlns:p14="http://schemas.microsoft.com/office/powerpoint/2010/main" val="440837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Coupling</a:t>
            </a:r>
            <a:endParaRPr lang="id-ID" dirty="0"/>
          </a:p>
        </p:txBody>
      </p:sp>
      <p:sp>
        <p:nvSpPr>
          <p:cNvPr id="3" name="Content Placeholder 2"/>
          <p:cNvSpPr>
            <a:spLocks noGrp="1"/>
          </p:cNvSpPr>
          <p:nvPr>
            <p:ph idx="1"/>
          </p:nvPr>
        </p:nvSpPr>
        <p:spPr/>
        <p:txBody>
          <a:bodyPr/>
          <a:lstStyle/>
          <a:p>
            <a:pPr algn="just"/>
            <a:r>
              <a:rPr lang="id-ID" dirty="0" smtClean="0"/>
              <a:t>The effort required to interconnect components within an application system and with all other application system in their processing environment.</a:t>
            </a:r>
            <a:endParaRPr lang="id-ID" dirty="0"/>
          </a:p>
        </p:txBody>
      </p:sp>
    </p:spTree>
    <p:extLst>
      <p:ext uri="{BB962C8B-B14F-4D97-AF65-F5344CB8AC3E}">
        <p14:creationId xmlns:p14="http://schemas.microsoft.com/office/powerpoint/2010/main" val="3323419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Assurance that</a:t>
            </a:r>
            <a:endParaRPr lang="id-ID" dirty="0"/>
          </a:p>
        </p:txBody>
      </p:sp>
      <p:sp>
        <p:nvSpPr>
          <p:cNvPr id="3" name="Content Placeholder 2"/>
          <p:cNvSpPr>
            <a:spLocks noGrp="1"/>
          </p:cNvSpPr>
          <p:nvPr>
            <p:ph idx="1"/>
          </p:nvPr>
        </p:nvSpPr>
        <p:spPr/>
        <p:txBody>
          <a:bodyPr/>
          <a:lstStyle/>
          <a:p>
            <a:r>
              <a:rPr lang="id-ID" dirty="0" smtClean="0"/>
              <a:t>Segments in one application requiring concurrent changes in other applications will be properly identified</a:t>
            </a:r>
          </a:p>
          <a:p>
            <a:r>
              <a:rPr lang="id-ID" dirty="0" smtClean="0"/>
              <a:t>Common documentation will be up to date</a:t>
            </a:r>
          </a:p>
          <a:p>
            <a:r>
              <a:rPr lang="id-ID" dirty="0" smtClean="0"/>
              <a:t>Changes will be coordinated.</a:t>
            </a:r>
            <a:endParaRPr lang="id-ID" dirty="0"/>
          </a:p>
        </p:txBody>
      </p:sp>
    </p:spTree>
    <p:extLst>
      <p:ext uri="{BB962C8B-B14F-4D97-AF65-F5344CB8AC3E}">
        <p14:creationId xmlns:p14="http://schemas.microsoft.com/office/powerpoint/2010/main" val="2662069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Performance</a:t>
            </a:r>
            <a:endParaRPr lang="id-ID" dirty="0"/>
          </a:p>
        </p:txBody>
      </p:sp>
      <p:sp>
        <p:nvSpPr>
          <p:cNvPr id="3" name="Content Placeholder 2"/>
          <p:cNvSpPr>
            <a:spLocks noGrp="1"/>
          </p:cNvSpPr>
          <p:nvPr>
            <p:ph idx="1"/>
          </p:nvPr>
        </p:nvSpPr>
        <p:spPr/>
        <p:txBody>
          <a:bodyPr/>
          <a:lstStyle/>
          <a:p>
            <a:pPr algn="just"/>
            <a:r>
              <a:rPr lang="id-ID" dirty="0" smtClean="0"/>
              <a:t>The amount of computing resources and code a system requires to perform its stated functions. Performance includes both the manual and automated segments involved in fullfilling system functions.</a:t>
            </a:r>
            <a:endParaRPr lang="id-ID" dirty="0"/>
          </a:p>
        </p:txBody>
      </p:sp>
    </p:spTree>
    <p:extLst>
      <p:ext uri="{BB962C8B-B14F-4D97-AF65-F5344CB8AC3E}">
        <p14:creationId xmlns:p14="http://schemas.microsoft.com/office/powerpoint/2010/main" val="3492522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Assurance</a:t>
            </a:r>
            <a:endParaRPr lang="id-ID" dirty="0"/>
          </a:p>
        </p:txBody>
      </p:sp>
      <p:sp>
        <p:nvSpPr>
          <p:cNvPr id="3" name="Content Placeholder 2"/>
          <p:cNvSpPr>
            <a:spLocks noGrp="1"/>
          </p:cNvSpPr>
          <p:nvPr>
            <p:ph idx="1"/>
          </p:nvPr>
        </p:nvSpPr>
        <p:spPr/>
        <p:txBody>
          <a:bodyPr/>
          <a:lstStyle/>
          <a:p>
            <a:r>
              <a:rPr lang="id-ID" dirty="0" smtClean="0"/>
              <a:t>System is completed within time and budget constraints</a:t>
            </a:r>
          </a:p>
          <a:p>
            <a:r>
              <a:rPr lang="id-ID" dirty="0" smtClean="0"/>
              <a:t>System achieves performance acceptance criteria</a:t>
            </a:r>
          </a:p>
          <a:p>
            <a:r>
              <a:rPr lang="id-ID" dirty="0" smtClean="0"/>
              <a:t>Hardware and Software usage is optimized.</a:t>
            </a:r>
            <a:endParaRPr lang="id-ID" dirty="0"/>
          </a:p>
        </p:txBody>
      </p:sp>
    </p:spTree>
    <p:extLst>
      <p:ext uri="{BB962C8B-B14F-4D97-AF65-F5344CB8AC3E}">
        <p14:creationId xmlns:p14="http://schemas.microsoft.com/office/powerpoint/2010/main" val="3929973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marL="457200" lvl="1" indent="0">
              <a:buNone/>
            </a:pPr>
            <a:r>
              <a:rPr lang="id-ID" dirty="0" smtClean="0"/>
              <a:t>Assurance </a:t>
            </a:r>
            <a:r>
              <a:rPr lang="id-ID" dirty="0"/>
              <a:t>that :</a:t>
            </a:r>
          </a:p>
          <a:p>
            <a:pPr marL="457200" lvl="1" indent="0">
              <a:buNone/>
            </a:pPr>
            <a:r>
              <a:rPr lang="id-ID" dirty="0"/>
              <a:t>	Product are priced corretly on invoices</a:t>
            </a:r>
          </a:p>
          <a:p>
            <a:pPr marL="457200" lvl="1" indent="0">
              <a:buNone/>
            </a:pPr>
            <a:r>
              <a:rPr lang="id-ID" dirty="0"/>
              <a:t>	Gross pay is properly calculated.</a:t>
            </a:r>
          </a:p>
          <a:p>
            <a:pPr marL="987425" lvl="1" indent="-87313">
              <a:buNone/>
            </a:pPr>
            <a:r>
              <a:rPr lang="id-ID" dirty="0"/>
              <a:t>	Inventory on-hand balances are correctly accumulated.</a:t>
            </a:r>
          </a:p>
          <a:p>
            <a:endParaRPr lang="id-ID" dirty="0"/>
          </a:p>
        </p:txBody>
      </p:sp>
    </p:spTree>
    <p:extLst>
      <p:ext uri="{BB962C8B-B14F-4D97-AF65-F5344CB8AC3E}">
        <p14:creationId xmlns:p14="http://schemas.microsoft.com/office/powerpoint/2010/main" val="30193134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Ease of operation</a:t>
            </a:r>
            <a:endParaRPr lang="id-ID" dirty="0"/>
          </a:p>
        </p:txBody>
      </p:sp>
      <p:sp>
        <p:nvSpPr>
          <p:cNvPr id="3" name="Content Placeholder 2"/>
          <p:cNvSpPr>
            <a:spLocks noGrp="1"/>
          </p:cNvSpPr>
          <p:nvPr>
            <p:ph idx="1"/>
          </p:nvPr>
        </p:nvSpPr>
        <p:spPr/>
        <p:txBody>
          <a:bodyPr/>
          <a:lstStyle/>
          <a:p>
            <a:pPr algn="just"/>
            <a:r>
              <a:rPr lang="id-ID" dirty="0" smtClean="0"/>
              <a:t>The amount of effort required to integrate the system into the operating environment and then to operate the application system. The procedures can be both manual and automated.</a:t>
            </a:r>
            <a:endParaRPr lang="id-ID" dirty="0"/>
          </a:p>
        </p:txBody>
      </p:sp>
    </p:spTree>
    <p:extLst>
      <p:ext uri="{BB962C8B-B14F-4D97-AF65-F5344CB8AC3E}">
        <p14:creationId xmlns:p14="http://schemas.microsoft.com/office/powerpoint/2010/main" val="35216800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Assurance that</a:t>
            </a:r>
            <a:endParaRPr lang="id-ID" dirty="0"/>
          </a:p>
        </p:txBody>
      </p:sp>
      <p:sp>
        <p:nvSpPr>
          <p:cNvPr id="3" name="Content Placeholder 2"/>
          <p:cNvSpPr>
            <a:spLocks noGrp="1"/>
          </p:cNvSpPr>
          <p:nvPr>
            <p:ph idx="1"/>
          </p:nvPr>
        </p:nvSpPr>
        <p:spPr/>
        <p:txBody>
          <a:bodyPr/>
          <a:lstStyle/>
          <a:p>
            <a:r>
              <a:rPr lang="id-ID" dirty="0" smtClean="0"/>
              <a:t>Operation documentation is up to date</a:t>
            </a:r>
          </a:p>
          <a:p>
            <a:r>
              <a:rPr lang="id-ID" dirty="0" smtClean="0"/>
              <a:t>Operatiors are trained in any special application operating procedures</a:t>
            </a:r>
          </a:p>
          <a:p>
            <a:r>
              <a:rPr lang="id-ID" dirty="0" smtClean="0"/>
              <a:t>Correct version of program run in production.</a:t>
            </a:r>
            <a:endParaRPr lang="id-ID" dirty="0"/>
          </a:p>
        </p:txBody>
      </p:sp>
    </p:spTree>
    <p:extLst>
      <p:ext uri="{BB962C8B-B14F-4D97-AF65-F5344CB8AC3E}">
        <p14:creationId xmlns:p14="http://schemas.microsoft.com/office/powerpoint/2010/main" val="515880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File Integrity</a:t>
            </a:r>
            <a:endParaRPr lang="id-ID" dirty="0"/>
          </a:p>
        </p:txBody>
      </p:sp>
      <p:sp>
        <p:nvSpPr>
          <p:cNvPr id="3" name="Content Placeholder 2"/>
          <p:cNvSpPr>
            <a:spLocks noGrp="1"/>
          </p:cNvSpPr>
          <p:nvPr>
            <p:ph idx="1"/>
          </p:nvPr>
        </p:nvSpPr>
        <p:spPr/>
        <p:txBody>
          <a:bodyPr/>
          <a:lstStyle/>
          <a:p>
            <a:pPr algn="just"/>
            <a:r>
              <a:rPr lang="id-ID" dirty="0" smtClean="0"/>
              <a:t>Assurance that data entered </a:t>
            </a:r>
            <a:r>
              <a:rPr lang="id-ID" dirty="0"/>
              <a:t>i</a:t>
            </a:r>
            <a:r>
              <a:rPr lang="id-ID" dirty="0" smtClean="0"/>
              <a:t>nto the application will be returned unaltered. The file integrity procedures ensure that the right file is used and data on the file and the sequence in which data is stored and retrieved is correct.</a:t>
            </a:r>
            <a:endParaRPr lang="id-ID" dirty="0"/>
          </a:p>
        </p:txBody>
      </p:sp>
    </p:spTree>
    <p:extLst>
      <p:ext uri="{BB962C8B-B14F-4D97-AF65-F5344CB8AC3E}">
        <p14:creationId xmlns:p14="http://schemas.microsoft.com/office/powerpoint/2010/main" val="3439846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Assurance that</a:t>
            </a:r>
            <a:endParaRPr lang="id-ID" dirty="0"/>
          </a:p>
        </p:txBody>
      </p:sp>
      <p:sp>
        <p:nvSpPr>
          <p:cNvPr id="3" name="Content Placeholder 2"/>
          <p:cNvSpPr>
            <a:spLocks noGrp="1"/>
          </p:cNvSpPr>
          <p:nvPr>
            <p:ph idx="1"/>
          </p:nvPr>
        </p:nvSpPr>
        <p:spPr/>
        <p:txBody>
          <a:bodyPr/>
          <a:lstStyle/>
          <a:p>
            <a:r>
              <a:rPr lang="id-ID" dirty="0" smtClean="0"/>
              <a:t>The amount in the detail records of a file support the control totals</a:t>
            </a:r>
          </a:p>
          <a:p>
            <a:r>
              <a:rPr lang="id-ID" dirty="0" smtClean="0"/>
              <a:t>Customer addresses are correct</a:t>
            </a:r>
          </a:p>
          <a:p>
            <a:r>
              <a:rPr lang="id-ID" dirty="0" smtClean="0"/>
              <a:t>Employee pay rates are correct.</a:t>
            </a:r>
          </a:p>
        </p:txBody>
      </p:sp>
    </p:spTree>
    <p:extLst>
      <p:ext uri="{BB962C8B-B14F-4D97-AF65-F5344CB8AC3E}">
        <p14:creationId xmlns:p14="http://schemas.microsoft.com/office/powerpoint/2010/main" val="3609566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Authorization</a:t>
            </a:r>
            <a:endParaRPr lang="id-ID" dirty="0"/>
          </a:p>
        </p:txBody>
      </p:sp>
      <p:sp>
        <p:nvSpPr>
          <p:cNvPr id="3" name="Content Placeholder 2"/>
          <p:cNvSpPr>
            <a:spLocks noGrp="1"/>
          </p:cNvSpPr>
          <p:nvPr>
            <p:ph idx="1"/>
          </p:nvPr>
        </p:nvSpPr>
        <p:spPr/>
        <p:txBody>
          <a:bodyPr/>
          <a:lstStyle/>
          <a:p>
            <a:pPr algn="just"/>
            <a:r>
              <a:rPr lang="id-ID" dirty="0" smtClean="0"/>
              <a:t>Assurance that data is processed in accordance with the intens of management. In an application there is both general and specific authorization for the processing of transactions.</a:t>
            </a:r>
            <a:endParaRPr lang="id-ID" dirty="0"/>
          </a:p>
        </p:txBody>
      </p:sp>
    </p:spTree>
    <p:extLst>
      <p:ext uri="{BB962C8B-B14F-4D97-AF65-F5344CB8AC3E}">
        <p14:creationId xmlns:p14="http://schemas.microsoft.com/office/powerpoint/2010/main" val="33970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Assurance that</a:t>
            </a:r>
            <a:endParaRPr lang="id-ID" dirty="0"/>
          </a:p>
        </p:txBody>
      </p:sp>
      <p:sp>
        <p:nvSpPr>
          <p:cNvPr id="3" name="Content Placeholder 2"/>
          <p:cNvSpPr>
            <a:spLocks noGrp="1"/>
          </p:cNvSpPr>
          <p:nvPr>
            <p:ph idx="1"/>
          </p:nvPr>
        </p:nvSpPr>
        <p:spPr/>
        <p:txBody>
          <a:bodyPr/>
          <a:lstStyle/>
          <a:p>
            <a:r>
              <a:rPr lang="id-ID" dirty="0" smtClean="0"/>
              <a:t>Price overrides are authorized by managment</a:t>
            </a:r>
          </a:p>
          <a:p>
            <a:r>
              <a:rPr lang="id-ID" dirty="0" smtClean="0"/>
              <a:t>Credits for product returns have been approved by management</a:t>
            </a:r>
          </a:p>
          <a:p>
            <a:r>
              <a:rPr lang="id-ID" dirty="0" smtClean="0"/>
              <a:t>Employee overtime pay is authorized by the employee’s supervisor.</a:t>
            </a:r>
            <a:endParaRPr lang="id-ID" dirty="0"/>
          </a:p>
        </p:txBody>
      </p:sp>
    </p:spTree>
    <p:extLst>
      <p:ext uri="{BB962C8B-B14F-4D97-AF65-F5344CB8AC3E}">
        <p14:creationId xmlns:p14="http://schemas.microsoft.com/office/powerpoint/2010/main" val="2191731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Audit Trail</a:t>
            </a:r>
            <a:endParaRPr lang="id-ID" dirty="0"/>
          </a:p>
        </p:txBody>
      </p:sp>
      <p:sp>
        <p:nvSpPr>
          <p:cNvPr id="3" name="Content Placeholder 2"/>
          <p:cNvSpPr>
            <a:spLocks noGrp="1"/>
          </p:cNvSpPr>
          <p:nvPr>
            <p:ph idx="1"/>
          </p:nvPr>
        </p:nvSpPr>
        <p:spPr/>
        <p:txBody>
          <a:bodyPr/>
          <a:lstStyle/>
          <a:p>
            <a:pPr algn="just"/>
            <a:r>
              <a:rPr lang="id-ID" dirty="0" smtClean="0"/>
              <a:t>The capability to substantiate the processing th has occured. The processing of data can be supported through the retention of sufficient evidential matter to subtantiative the accuraacy, completness, timeliness and authorization of data. The Process of saving the supporting evidential matter is frequently called an audit trail</a:t>
            </a:r>
            <a:endParaRPr lang="id-ID" dirty="0"/>
          </a:p>
        </p:txBody>
      </p:sp>
    </p:spTree>
    <p:extLst>
      <p:ext uri="{BB962C8B-B14F-4D97-AF65-F5344CB8AC3E}">
        <p14:creationId xmlns:p14="http://schemas.microsoft.com/office/powerpoint/2010/main" val="4210404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Assurance that</a:t>
            </a:r>
            <a:endParaRPr lang="id-ID" dirty="0"/>
          </a:p>
        </p:txBody>
      </p:sp>
      <p:sp>
        <p:nvSpPr>
          <p:cNvPr id="3" name="Content Placeholder 2"/>
          <p:cNvSpPr>
            <a:spLocks noGrp="1"/>
          </p:cNvSpPr>
          <p:nvPr>
            <p:ph idx="1"/>
          </p:nvPr>
        </p:nvSpPr>
        <p:spPr/>
        <p:txBody>
          <a:bodyPr/>
          <a:lstStyle/>
          <a:p>
            <a:r>
              <a:rPr lang="id-ID" dirty="0" smtClean="0"/>
              <a:t>Employee gross pay can be substantiated by supporting documentation</a:t>
            </a:r>
          </a:p>
          <a:p>
            <a:r>
              <a:rPr lang="id-ID" dirty="0" smtClean="0"/>
              <a:t>Sales tax paid to a spesific statee can be substantiated by the supporting invoices</a:t>
            </a:r>
          </a:p>
          <a:p>
            <a:r>
              <a:rPr lang="id-ID" dirty="0" smtClean="0"/>
              <a:t>Payments made to vendors can be substantiated should be vendor disavow the payment</a:t>
            </a:r>
            <a:endParaRPr lang="id-ID" dirty="0"/>
          </a:p>
        </p:txBody>
      </p:sp>
    </p:spTree>
    <p:extLst>
      <p:ext uri="{BB962C8B-B14F-4D97-AF65-F5344CB8AC3E}">
        <p14:creationId xmlns:p14="http://schemas.microsoft.com/office/powerpoint/2010/main" val="16844375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119</TotalTime>
  <Words>1001</Words>
  <Application>Microsoft Office PowerPoint</Application>
  <PresentationFormat>On-screen Show (4:3)</PresentationFormat>
  <Paragraphs>91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Austin</vt:lpstr>
      <vt:lpstr>TESTING FACTORS</vt:lpstr>
      <vt:lpstr>Correctness</vt:lpstr>
      <vt:lpstr>PowerPoint Presentation</vt:lpstr>
      <vt:lpstr>File Integrity</vt:lpstr>
      <vt:lpstr>Assurance that</vt:lpstr>
      <vt:lpstr>Authorization</vt:lpstr>
      <vt:lpstr>Assurance that</vt:lpstr>
      <vt:lpstr>Audit Trail</vt:lpstr>
      <vt:lpstr>Assurance that</vt:lpstr>
      <vt:lpstr>Continuity of processing</vt:lpstr>
      <vt:lpstr>Assurance that</vt:lpstr>
      <vt:lpstr>Service levels</vt:lpstr>
      <vt:lpstr>Assurance that</vt:lpstr>
      <vt:lpstr>Access control</vt:lpstr>
      <vt:lpstr>Assurance that</vt:lpstr>
      <vt:lpstr>Compliance</vt:lpstr>
      <vt:lpstr>Assurance that</vt:lpstr>
      <vt:lpstr>Reliability</vt:lpstr>
      <vt:lpstr>Reliability</vt:lpstr>
      <vt:lpstr>Ease of Use</vt:lpstr>
      <vt:lpstr>Assurance that</vt:lpstr>
      <vt:lpstr>Maintanability</vt:lpstr>
      <vt:lpstr>Assurance that</vt:lpstr>
      <vt:lpstr>Portability</vt:lpstr>
      <vt:lpstr>Assurance that</vt:lpstr>
      <vt:lpstr>Coupling</vt:lpstr>
      <vt:lpstr>Assurance that</vt:lpstr>
      <vt:lpstr>Performance</vt:lpstr>
      <vt:lpstr>Assurance</vt:lpstr>
      <vt:lpstr>Ease of operation</vt:lpstr>
      <vt:lpstr>Assurance that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FACTORS</dc:title>
  <dc:creator>Citra Noviyasari</dc:creator>
  <cp:lastModifiedBy>Citra Noviyasari</cp:lastModifiedBy>
  <cp:revision>10</cp:revision>
  <dcterms:created xsi:type="dcterms:W3CDTF">2014-04-11T22:56:26Z</dcterms:created>
  <dcterms:modified xsi:type="dcterms:W3CDTF">2014-05-16T22:41:49Z</dcterms:modified>
</cp:coreProperties>
</file>