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7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C63DD1-FDAB-4ED3-BB64-CFFE25F79537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ADC2CFC-C72D-4053-8E18-5239C18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1666798"/>
            <a:ext cx="5760640" cy="676672"/>
          </a:xfr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Perpajakan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lanjutan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PAJAK PENGHASILAN PASAL 21/26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475656" y="1411238"/>
            <a:ext cx="6552728" cy="0"/>
          </a:xfrm>
          <a:prstGeom prst="line">
            <a:avLst/>
          </a:prstGeom>
          <a:ln w="63500" cap="sq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91680" y="1563638"/>
            <a:ext cx="6552728" cy="0"/>
          </a:xfrm>
          <a:prstGeom prst="line">
            <a:avLst/>
          </a:prstGeom>
          <a:ln w="63500" cap="sq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187352" y="411510"/>
            <a:ext cx="0" cy="3816424"/>
          </a:xfrm>
          <a:prstGeom prst="line">
            <a:avLst/>
          </a:prstGeom>
          <a:ln w="63500" cap="sq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39752" y="627534"/>
            <a:ext cx="0" cy="3816424"/>
          </a:xfrm>
          <a:prstGeom prst="line">
            <a:avLst/>
          </a:prstGeom>
          <a:ln w="63500" cap="sq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2943236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+mj-lt"/>
              <a:buAutoNum type="alphaLcPeriod" startAt="13"/>
            </a:pPr>
            <a:r>
              <a:rPr lang="en-US" sz="1600" dirty="0" err="1"/>
              <a:t>S</a:t>
            </a:r>
            <a:r>
              <a:rPr lang="en-US" sz="1600" dirty="0" err="1" smtClean="0"/>
              <a:t>elisih</a:t>
            </a:r>
            <a:r>
              <a:rPr lang="en-US" sz="1600" dirty="0" smtClean="0"/>
              <a:t> </a:t>
            </a:r>
            <a:r>
              <a:rPr lang="en-US" sz="1600" dirty="0" err="1" smtClean="0"/>
              <a:t>lebih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penilaian</a:t>
            </a:r>
            <a:r>
              <a:rPr lang="en-US" sz="1600" dirty="0" smtClean="0"/>
              <a:t> </a:t>
            </a:r>
            <a:r>
              <a:rPr lang="en-US" sz="1600" dirty="0" err="1" smtClean="0"/>
              <a:t>kembali</a:t>
            </a:r>
            <a:r>
              <a:rPr lang="en-US" sz="1600" dirty="0" smtClean="0"/>
              <a:t> </a:t>
            </a:r>
            <a:r>
              <a:rPr lang="en-US" sz="1600" dirty="0" err="1" smtClean="0"/>
              <a:t>aktiva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13"/>
            </a:pPr>
            <a:r>
              <a:rPr lang="en-US" sz="1600" dirty="0" err="1"/>
              <a:t>P</a:t>
            </a:r>
            <a:r>
              <a:rPr lang="en-US" sz="1600" dirty="0" err="1" smtClean="0"/>
              <a:t>remi</a:t>
            </a:r>
            <a:r>
              <a:rPr lang="en-US" sz="1600" dirty="0" smtClean="0"/>
              <a:t> </a:t>
            </a:r>
            <a:r>
              <a:rPr lang="en-US" sz="1600" dirty="0" err="1" smtClean="0"/>
              <a:t>asuransi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13"/>
            </a:pPr>
            <a:r>
              <a:rPr lang="en-US" sz="1600" dirty="0" err="1"/>
              <a:t>I</a:t>
            </a:r>
            <a:r>
              <a:rPr lang="en-US" sz="1600" dirty="0" err="1" smtClean="0"/>
              <a:t>uran</a:t>
            </a:r>
            <a:r>
              <a:rPr lang="en-US" sz="1600" dirty="0" smtClean="0"/>
              <a:t> </a:t>
            </a:r>
            <a:r>
              <a:rPr lang="en-US" sz="1600" dirty="0" smtClean="0"/>
              <a:t>yang </a:t>
            </a:r>
            <a:r>
              <a:rPr lang="en-US" sz="1600" dirty="0" err="1" smtClean="0"/>
              <a:t>diterima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perkumpulan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anggotanya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terdiri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Wajib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menjalankan</a:t>
            </a:r>
            <a:r>
              <a:rPr lang="en-US" sz="1600" dirty="0" smtClean="0"/>
              <a:t> </a:t>
            </a:r>
            <a:r>
              <a:rPr lang="en-US" sz="1600" dirty="0" err="1" smtClean="0"/>
              <a:t>usaha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pekerjaan</a:t>
            </a:r>
            <a:r>
              <a:rPr lang="en-US" sz="1600" dirty="0" smtClean="0"/>
              <a:t> </a:t>
            </a:r>
            <a:r>
              <a:rPr lang="en-US" sz="1600" dirty="0" err="1" smtClean="0"/>
              <a:t>bebas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13"/>
            </a:pPr>
            <a:r>
              <a:rPr lang="en-US" sz="1600" dirty="0" err="1"/>
              <a:t>T</a:t>
            </a:r>
            <a:r>
              <a:rPr lang="en-US" sz="1600" dirty="0" err="1" smtClean="0"/>
              <a:t>ambahan</a:t>
            </a:r>
            <a:r>
              <a:rPr lang="en-US" sz="1600" dirty="0" smtClean="0"/>
              <a:t> </a:t>
            </a:r>
            <a:r>
              <a:rPr lang="en-US" sz="1600" dirty="0" err="1" smtClean="0"/>
              <a:t>kekayaan</a:t>
            </a:r>
            <a:r>
              <a:rPr lang="en-US" sz="1600" dirty="0" smtClean="0"/>
              <a:t> </a:t>
            </a:r>
            <a:r>
              <a:rPr lang="en-US" sz="1600" dirty="0" err="1" smtClean="0"/>
              <a:t>neto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berasal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penghasilan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belum</a:t>
            </a:r>
            <a:r>
              <a:rPr lang="en-US" sz="1600" dirty="0" smtClean="0"/>
              <a:t> </a:t>
            </a:r>
            <a:r>
              <a:rPr lang="en-US" sz="1600" dirty="0" err="1" smtClean="0"/>
              <a:t>dikenakan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13"/>
            </a:pPr>
            <a:r>
              <a:rPr lang="en-US" sz="1600" dirty="0" err="1"/>
              <a:t>P</a:t>
            </a:r>
            <a:r>
              <a:rPr lang="en-US" sz="1600" dirty="0" err="1" smtClean="0"/>
              <a:t>enghasilan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usaha</a:t>
            </a:r>
            <a:r>
              <a:rPr lang="en-US" sz="1600" dirty="0" smtClean="0"/>
              <a:t> </a:t>
            </a:r>
            <a:r>
              <a:rPr lang="en-US" sz="1600" dirty="0" err="1" smtClean="0"/>
              <a:t>berbasis</a:t>
            </a:r>
            <a:r>
              <a:rPr lang="en-US" sz="1600" dirty="0" smtClean="0"/>
              <a:t> </a:t>
            </a:r>
            <a:r>
              <a:rPr lang="en-US" sz="1600" dirty="0" err="1" smtClean="0"/>
              <a:t>syariah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13"/>
            </a:pPr>
            <a:r>
              <a:rPr lang="en-US" sz="1600" dirty="0" err="1"/>
              <a:t>I</a:t>
            </a:r>
            <a:r>
              <a:rPr lang="en-US" sz="1600" dirty="0" err="1" smtClean="0"/>
              <a:t>mbalan</a:t>
            </a:r>
            <a:r>
              <a:rPr lang="en-US" sz="1600" dirty="0" smtClean="0"/>
              <a:t> </a:t>
            </a:r>
            <a:r>
              <a:rPr lang="en-US" sz="1600" dirty="0" err="1" smtClean="0"/>
              <a:t>bunga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sebagaimana</a:t>
            </a:r>
            <a:r>
              <a:rPr lang="en-US" sz="1600" dirty="0" smtClean="0"/>
              <a:t> </a:t>
            </a:r>
            <a:r>
              <a:rPr lang="en-US" sz="1600" dirty="0" err="1" smtClean="0"/>
              <a:t>dimaksud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Undang-Undang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mengatur</a:t>
            </a:r>
            <a:r>
              <a:rPr lang="en-US" sz="1600" dirty="0" smtClean="0"/>
              <a:t> </a:t>
            </a:r>
            <a:r>
              <a:rPr lang="en-US" sz="1600" dirty="0" err="1" smtClean="0"/>
              <a:t>mengenai</a:t>
            </a:r>
            <a:r>
              <a:rPr lang="en-US" sz="1600" dirty="0" smtClean="0"/>
              <a:t> </a:t>
            </a:r>
            <a:r>
              <a:rPr lang="en-US" sz="1600" dirty="0" err="1" smtClean="0"/>
              <a:t>ketentuan</a:t>
            </a:r>
            <a:r>
              <a:rPr lang="en-US" sz="1600" dirty="0" smtClean="0"/>
              <a:t> </a:t>
            </a:r>
            <a:r>
              <a:rPr lang="en-US" sz="1600" dirty="0" err="1" smtClean="0"/>
              <a:t>umum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tata</a:t>
            </a:r>
            <a:r>
              <a:rPr lang="en-US" sz="1600" dirty="0" smtClean="0"/>
              <a:t> </a:t>
            </a:r>
            <a:r>
              <a:rPr lang="en-US" sz="1600" dirty="0" err="1" smtClean="0"/>
              <a:t>cara</a:t>
            </a:r>
            <a:r>
              <a:rPr lang="en-US" sz="1600" dirty="0" smtClean="0"/>
              <a:t> </a:t>
            </a:r>
            <a:r>
              <a:rPr lang="en-US" sz="1600" dirty="0" err="1" smtClean="0"/>
              <a:t>perpajakan</a:t>
            </a:r>
            <a:r>
              <a:rPr lang="en-US" sz="1600" dirty="0" smtClean="0"/>
              <a:t>; </a:t>
            </a:r>
            <a:r>
              <a:rPr lang="en-US" sz="1600" dirty="0" err="1" smtClean="0"/>
              <a:t>dan</a:t>
            </a:r>
            <a:endParaRPr lang="en-US" sz="1600" dirty="0" smtClean="0"/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13"/>
            </a:pPr>
            <a:r>
              <a:rPr lang="en-US" sz="1600" dirty="0"/>
              <a:t>S</a:t>
            </a:r>
            <a:r>
              <a:rPr lang="en-US" sz="1600" dirty="0" smtClean="0"/>
              <a:t>urplus </a:t>
            </a:r>
            <a:r>
              <a:rPr lang="en-US" sz="1600" dirty="0" smtClean="0"/>
              <a:t>Bank Indonesia.</a:t>
            </a:r>
            <a:endParaRPr lang="en-US" sz="15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 PPH PASAL 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81987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 err="1"/>
              <a:t>Ketentuan</a:t>
            </a:r>
            <a:r>
              <a:rPr lang="en-US" sz="1200" b="1" dirty="0"/>
              <a:t> </a:t>
            </a:r>
            <a:r>
              <a:rPr lang="en-US" sz="1200" b="1" dirty="0" err="1"/>
              <a:t>Umum</a:t>
            </a:r>
            <a:endParaRPr lang="en-US" sz="1200" b="1" dirty="0"/>
          </a:p>
          <a:p>
            <a:pPr marL="180975" indent="265113" algn="just">
              <a:spcBef>
                <a:spcPts val="0"/>
              </a:spcBef>
              <a:buNone/>
            </a:pPr>
            <a:r>
              <a:rPr lang="en-US" sz="1100" dirty="0" err="1"/>
              <a:t>Sebagaimana</a:t>
            </a:r>
            <a:r>
              <a:rPr lang="en-US" sz="1100" dirty="0"/>
              <a:t> </a:t>
            </a:r>
            <a:r>
              <a:rPr lang="en-US" sz="1100" dirty="0" err="1"/>
              <a:t>telah</a:t>
            </a:r>
            <a:r>
              <a:rPr lang="en-US" sz="1100" dirty="0"/>
              <a:t> </a:t>
            </a:r>
            <a:r>
              <a:rPr lang="en-US" sz="1100" dirty="0" err="1"/>
              <a:t>diketahui</a:t>
            </a:r>
            <a:r>
              <a:rPr lang="en-US" sz="1100" dirty="0"/>
              <a:t>, </a:t>
            </a:r>
            <a:r>
              <a:rPr lang="en-US" sz="1100" dirty="0" err="1"/>
              <a:t>sesuai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ketentuan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UU </a:t>
            </a:r>
            <a:r>
              <a:rPr lang="en-US" sz="1100" dirty="0" err="1"/>
              <a:t>PPh</a:t>
            </a:r>
            <a:r>
              <a:rPr lang="en-US" sz="1100" dirty="0"/>
              <a:t>, </a:t>
            </a:r>
            <a:r>
              <a:rPr lang="en-US" sz="1100" dirty="0" err="1"/>
              <a:t>para</a:t>
            </a:r>
            <a:r>
              <a:rPr lang="en-US" sz="1100" dirty="0"/>
              <a:t> </a:t>
            </a:r>
            <a:r>
              <a:rPr lang="en-US" sz="1100" dirty="0" err="1"/>
              <a:t>pemberi</a:t>
            </a:r>
            <a:r>
              <a:rPr lang="en-US" sz="1100" dirty="0"/>
              <a:t> </a:t>
            </a:r>
            <a:r>
              <a:rPr lang="en-US" sz="1100" dirty="0" err="1"/>
              <a:t>kerja</a:t>
            </a:r>
            <a:r>
              <a:rPr lang="en-US" sz="1100" dirty="0"/>
              <a:t>, </a:t>
            </a:r>
            <a:r>
              <a:rPr lang="en-US" sz="1100" dirty="0" err="1" smtClean="0"/>
              <a:t>dana</a:t>
            </a:r>
            <a:r>
              <a:rPr lang="en-US" sz="1100" dirty="0" smtClean="0"/>
              <a:t> </a:t>
            </a:r>
            <a:r>
              <a:rPr lang="en-US" sz="1100" dirty="0" err="1" smtClean="0"/>
              <a:t>pensiun</a:t>
            </a:r>
            <a:r>
              <a:rPr lang="en-US" sz="1100" dirty="0"/>
              <a:t>, </a:t>
            </a:r>
            <a:r>
              <a:rPr lang="en-US" sz="1100" dirty="0" err="1"/>
              <a:t>bendahara</a:t>
            </a:r>
            <a:r>
              <a:rPr lang="en-US" sz="1100" dirty="0"/>
              <a:t> </a:t>
            </a:r>
            <a:r>
              <a:rPr lang="en-US" sz="1100" dirty="0" err="1"/>
              <a:t>pemerintah</a:t>
            </a:r>
            <a:r>
              <a:rPr lang="en-US" sz="1100" dirty="0"/>
              <a:t>, </a:t>
            </a:r>
            <a:r>
              <a:rPr lang="en-US" sz="1100" dirty="0" err="1"/>
              <a:t>badan</a:t>
            </a:r>
            <a:r>
              <a:rPr lang="en-US" sz="1100" dirty="0"/>
              <a:t> yang </a:t>
            </a:r>
            <a:r>
              <a:rPr lang="en-US" sz="1100" dirty="0" err="1"/>
              <a:t>membayar</a:t>
            </a:r>
            <a:r>
              <a:rPr lang="en-US" sz="1100" dirty="0"/>
              <a:t> honorarium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sejenisnya</a:t>
            </a:r>
            <a:r>
              <a:rPr lang="en-US" sz="1100" dirty="0"/>
              <a:t> </a:t>
            </a:r>
            <a:r>
              <a:rPr lang="en-US" sz="1100" dirty="0" err="1"/>
              <a:t>serta</a:t>
            </a:r>
            <a:r>
              <a:rPr lang="en-US" sz="1100" dirty="0"/>
              <a:t> </a:t>
            </a:r>
            <a:r>
              <a:rPr lang="en-US" sz="1100" dirty="0" err="1"/>
              <a:t>para</a:t>
            </a:r>
            <a:r>
              <a:rPr lang="en-US" sz="1100" dirty="0"/>
              <a:t> </a:t>
            </a:r>
            <a:r>
              <a:rPr lang="en-US" sz="1100" dirty="0" err="1"/>
              <a:t>penyelenggara</a:t>
            </a:r>
            <a:r>
              <a:rPr lang="en-US" sz="1100" dirty="0"/>
              <a:t> </a:t>
            </a:r>
            <a:r>
              <a:rPr lang="en-US" sz="1100" dirty="0" err="1"/>
              <a:t>kegiatan</a:t>
            </a:r>
            <a:r>
              <a:rPr lang="en-US" sz="1100" dirty="0"/>
              <a:t>, </a:t>
            </a:r>
            <a:r>
              <a:rPr lang="en-US" sz="1100" dirty="0" err="1"/>
              <a:t>ditugaskan</a:t>
            </a:r>
            <a:r>
              <a:rPr lang="en-US" sz="1100" dirty="0"/>
              <a:t>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 smtClean="0"/>
              <a:t>melakukan</a:t>
            </a:r>
            <a:r>
              <a:rPr lang="en-US" sz="1100" dirty="0" smtClean="0"/>
              <a:t> </a:t>
            </a:r>
            <a:r>
              <a:rPr lang="en-US" sz="1100" dirty="0" err="1" smtClean="0"/>
              <a:t>pemotongan</a:t>
            </a:r>
            <a:r>
              <a:rPr lang="en-US" sz="1100" dirty="0"/>
              <a:t>, </a:t>
            </a:r>
            <a:r>
              <a:rPr lang="en-US" sz="1100" dirty="0" err="1"/>
              <a:t>penyetoran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pelaporan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21. </a:t>
            </a:r>
            <a:r>
              <a:rPr lang="en-US" sz="1100" dirty="0" err="1"/>
              <a:t>Pemotongan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ini</a:t>
            </a:r>
            <a:r>
              <a:rPr lang="en-US" sz="1100" dirty="0"/>
              <a:t> </a:t>
            </a:r>
            <a:r>
              <a:rPr lang="en-US" sz="1100" dirty="0" err="1"/>
              <a:t>wajib</a:t>
            </a:r>
            <a:r>
              <a:rPr lang="en-US" sz="1100" dirty="0"/>
              <a:t> </a:t>
            </a:r>
            <a:r>
              <a:rPr lang="en-US" sz="1100" dirty="0" err="1"/>
              <a:t>mereka</a:t>
            </a:r>
            <a:r>
              <a:rPr lang="en-US" sz="1100" dirty="0"/>
              <a:t> </a:t>
            </a:r>
            <a:r>
              <a:rPr lang="en-US" sz="1100" dirty="0" err="1"/>
              <a:t>lakukan</a:t>
            </a:r>
            <a:r>
              <a:rPr lang="en-US" sz="1100" dirty="0"/>
              <a:t> </a:t>
            </a:r>
            <a:r>
              <a:rPr lang="en-US" sz="1100" dirty="0" err="1"/>
              <a:t>terhadap</a:t>
            </a:r>
            <a:r>
              <a:rPr lang="en-US" sz="1100" dirty="0"/>
              <a:t> </a:t>
            </a:r>
            <a:r>
              <a:rPr lang="en-US" sz="1100" dirty="0" err="1"/>
              <a:t>imbalan</a:t>
            </a:r>
            <a:r>
              <a:rPr lang="en-US" sz="1100" dirty="0"/>
              <a:t> (</a:t>
            </a:r>
            <a:r>
              <a:rPr lang="en-US" sz="1100" dirty="0" err="1"/>
              <a:t>penghasilan</a:t>
            </a:r>
            <a:r>
              <a:rPr lang="en-US" sz="1100" dirty="0"/>
              <a:t>) yang </a:t>
            </a:r>
            <a:r>
              <a:rPr lang="en-US" sz="1100" dirty="0" err="1" smtClean="0"/>
              <a:t>mereka</a:t>
            </a:r>
            <a:r>
              <a:rPr lang="en-US" sz="1100" dirty="0" smtClean="0"/>
              <a:t> </a:t>
            </a:r>
            <a:r>
              <a:rPr lang="en-US" sz="1100" dirty="0" err="1" smtClean="0"/>
              <a:t>bayarkan</a:t>
            </a:r>
            <a:r>
              <a:rPr lang="en-US" sz="1100" dirty="0" smtClean="0"/>
              <a:t> </a:t>
            </a:r>
            <a:r>
              <a:rPr lang="en-US" sz="1100" dirty="0"/>
              <a:t>(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terutang</a:t>
            </a:r>
            <a:r>
              <a:rPr lang="en-US" sz="1100" dirty="0"/>
              <a:t>) </a:t>
            </a:r>
            <a:r>
              <a:rPr lang="en-US" sz="1100" dirty="0" err="1"/>
              <a:t>kepada</a:t>
            </a:r>
            <a:r>
              <a:rPr lang="en-US" sz="1100" dirty="0"/>
              <a:t> WP orang </a:t>
            </a:r>
            <a:r>
              <a:rPr lang="en-US" sz="1100" dirty="0" err="1"/>
              <a:t>pribadi</a:t>
            </a:r>
            <a:r>
              <a:rPr lang="en-US" sz="1100" dirty="0"/>
              <a:t> </a:t>
            </a:r>
            <a:r>
              <a:rPr lang="en-US" sz="1100" dirty="0" err="1"/>
              <a:t>dalam</a:t>
            </a:r>
            <a:r>
              <a:rPr lang="en-US" sz="1100" dirty="0"/>
              <a:t> </a:t>
            </a:r>
            <a:r>
              <a:rPr lang="en-US" sz="1100" dirty="0" err="1"/>
              <a:t>negeri</a:t>
            </a:r>
            <a:r>
              <a:rPr lang="en-US" sz="1100" dirty="0"/>
              <a:t> </a:t>
            </a:r>
            <a:r>
              <a:rPr lang="en-US" sz="1100" dirty="0" err="1"/>
              <a:t>sehubungan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pekerjaan</a:t>
            </a:r>
            <a:r>
              <a:rPr lang="en-US" sz="1100" dirty="0"/>
              <a:t>, </a:t>
            </a:r>
            <a:r>
              <a:rPr lang="en-US" sz="1100" dirty="0" err="1"/>
              <a:t>jasa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kegiatan</a:t>
            </a:r>
            <a:r>
              <a:rPr lang="en-US" sz="1100" dirty="0"/>
              <a:t>. </a:t>
            </a:r>
            <a:r>
              <a:rPr lang="en-US" sz="1100" dirty="0" err="1"/>
              <a:t>Sedangkan</a:t>
            </a:r>
            <a:r>
              <a:rPr lang="en-US" sz="1100" dirty="0"/>
              <a:t> </a:t>
            </a:r>
            <a:r>
              <a:rPr lang="en-US" sz="1100" dirty="0" err="1"/>
              <a:t>bila</a:t>
            </a:r>
            <a:r>
              <a:rPr lang="en-US" sz="1100" dirty="0"/>
              <a:t> </a:t>
            </a:r>
            <a:r>
              <a:rPr lang="en-US" sz="1100" dirty="0" err="1"/>
              <a:t>si</a:t>
            </a:r>
            <a:r>
              <a:rPr lang="en-US" sz="1100" dirty="0"/>
              <a:t> WP orang </a:t>
            </a:r>
            <a:r>
              <a:rPr lang="en-US" sz="1100" dirty="0" err="1" smtClean="0"/>
              <a:t>pribadi</a:t>
            </a:r>
            <a:r>
              <a:rPr lang="en-US" sz="1100" dirty="0" smtClean="0"/>
              <a:t> </a:t>
            </a:r>
            <a:r>
              <a:rPr lang="en-US" sz="1100" dirty="0" err="1" smtClean="0"/>
              <a:t>penerima</a:t>
            </a:r>
            <a:r>
              <a:rPr lang="en-US" sz="1100" dirty="0" smtClean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berstatus</a:t>
            </a:r>
            <a:r>
              <a:rPr lang="en-US" sz="1100" dirty="0"/>
              <a:t> </a:t>
            </a:r>
            <a:r>
              <a:rPr lang="en-US" sz="1100" dirty="0" err="1"/>
              <a:t>sebagai</a:t>
            </a:r>
            <a:r>
              <a:rPr lang="en-US" sz="1100" dirty="0"/>
              <a:t> WP </a:t>
            </a:r>
            <a:r>
              <a:rPr lang="en-US" sz="1100" dirty="0" err="1"/>
              <a:t>luar</a:t>
            </a:r>
            <a:r>
              <a:rPr lang="en-US" sz="1100" dirty="0"/>
              <a:t> </a:t>
            </a:r>
            <a:r>
              <a:rPr lang="en-US" sz="1100" dirty="0" err="1"/>
              <a:t>negeri</a:t>
            </a:r>
            <a:r>
              <a:rPr lang="en-US" sz="1100" dirty="0"/>
              <a:t>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jenis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26.</a:t>
            </a:r>
          </a:p>
          <a:p>
            <a:pPr marL="180975" indent="265113" algn="just">
              <a:spcBef>
                <a:spcPts val="0"/>
              </a:spcBef>
              <a:buNone/>
            </a:pPr>
            <a:r>
              <a:rPr lang="en-US" sz="1100" dirty="0" err="1" smtClean="0"/>
              <a:t>PPh</a:t>
            </a:r>
            <a:r>
              <a:rPr lang="en-US" sz="1100" dirty="0" smtClean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yang </a:t>
            </a:r>
            <a:r>
              <a:rPr lang="en-US" sz="1100" dirty="0" err="1"/>
              <a:t>telah</a:t>
            </a:r>
            <a:r>
              <a:rPr lang="en-US" sz="1100" dirty="0"/>
              <a:t>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selanjutnya</a:t>
            </a:r>
            <a:r>
              <a:rPr lang="en-US" sz="1100" dirty="0"/>
              <a:t>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disetorkan</a:t>
            </a:r>
            <a:r>
              <a:rPr lang="en-US" sz="1100" dirty="0"/>
              <a:t> </a:t>
            </a:r>
            <a:r>
              <a:rPr lang="en-US" sz="1100" dirty="0" err="1"/>
              <a:t>ke</a:t>
            </a:r>
            <a:r>
              <a:rPr lang="en-US" sz="1100" dirty="0"/>
              <a:t> </a:t>
            </a:r>
            <a:r>
              <a:rPr lang="en-US" sz="1100" dirty="0" err="1"/>
              <a:t>kas</a:t>
            </a:r>
            <a:r>
              <a:rPr lang="en-US" sz="1100" dirty="0"/>
              <a:t> </a:t>
            </a:r>
            <a:r>
              <a:rPr lang="en-US" sz="1100" dirty="0" err="1"/>
              <a:t>negara</a:t>
            </a:r>
            <a:r>
              <a:rPr lang="en-US" sz="1100" dirty="0"/>
              <a:t> </a:t>
            </a:r>
            <a:r>
              <a:rPr lang="en-US" sz="1100" dirty="0" err="1"/>
              <a:t>sesuai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jangka</a:t>
            </a:r>
            <a:r>
              <a:rPr lang="en-US" sz="1100" dirty="0"/>
              <a:t> </a:t>
            </a:r>
            <a:r>
              <a:rPr lang="en-US" sz="1100" dirty="0" err="1"/>
              <a:t>waktu</a:t>
            </a:r>
            <a:r>
              <a:rPr lang="en-US" sz="1100" dirty="0"/>
              <a:t> yang </a:t>
            </a:r>
            <a:r>
              <a:rPr lang="en-US" sz="1100" dirty="0" err="1"/>
              <a:t>sudah</a:t>
            </a:r>
            <a:r>
              <a:rPr lang="en-US" sz="1100" dirty="0"/>
              <a:t> </a:t>
            </a:r>
            <a:r>
              <a:rPr lang="en-US" sz="1100" dirty="0" err="1"/>
              <a:t>ditetapkan</a:t>
            </a:r>
            <a:r>
              <a:rPr lang="en-US" sz="1100" dirty="0"/>
              <a:t>. </a:t>
            </a:r>
            <a:r>
              <a:rPr lang="en-US" sz="1100" dirty="0" err="1"/>
              <a:t>Dalam</a:t>
            </a:r>
            <a:r>
              <a:rPr lang="en-US" sz="1100" dirty="0"/>
              <a:t> </a:t>
            </a:r>
            <a:r>
              <a:rPr lang="en-US" sz="1100" dirty="0" err="1" smtClean="0"/>
              <a:t>hal</a:t>
            </a:r>
            <a:r>
              <a:rPr lang="en-US" sz="1100" dirty="0" smtClean="0"/>
              <a:t> </a:t>
            </a:r>
            <a:r>
              <a:rPr lang="en-US" sz="1100" dirty="0" err="1" smtClean="0"/>
              <a:t>ini</a:t>
            </a:r>
            <a:r>
              <a:rPr lang="en-US" sz="1100" dirty="0" smtClean="0"/>
              <a:t> </a:t>
            </a:r>
            <a:r>
              <a:rPr lang="en-US" sz="1100" dirty="0" err="1"/>
              <a:t>jika</a:t>
            </a:r>
            <a:r>
              <a:rPr lang="en-US" sz="1100" dirty="0"/>
              <a:t> </a:t>
            </a:r>
            <a:r>
              <a:rPr lang="en-US" sz="1100" dirty="0" err="1"/>
              <a:t>terjadi</a:t>
            </a:r>
            <a:r>
              <a:rPr lang="en-US" sz="1100" dirty="0"/>
              <a:t> </a:t>
            </a:r>
            <a:r>
              <a:rPr lang="en-US" sz="1100" dirty="0" err="1"/>
              <a:t>keterlambatan</a:t>
            </a:r>
            <a:r>
              <a:rPr lang="en-US" sz="1100" dirty="0"/>
              <a:t> </a:t>
            </a:r>
            <a:r>
              <a:rPr lang="en-US" sz="1100" dirty="0" err="1"/>
              <a:t>setor</a:t>
            </a:r>
            <a:r>
              <a:rPr lang="en-US" sz="1100" dirty="0"/>
              <a:t>, </a:t>
            </a:r>
            <a:r>
              <a:rPr lang="en-US" sz="1100" dirty="0" err="1"/>
              <a:t>para</a:t>
            </a:r>
            <a:r>
              <a:rPr lang="en-US" sz="1100" dirty="0"/>
              <a:t> </a:t>
            </a:r>
            <a:r>
              <a:rPr lang="en-US" sz="1100" dirty="0" err="1"/>
              <a:t>subjek</a:t>
            </a:r>
            <a:r>
              <a:rPr lang="en-US" sz="1100" dirty="0"/>
              <a:t> </a:t>
            </a:r>
            <a:r>
              <a:rPr lang="en-US" sz="1100" dirty="0" err="1"/>
              <a:t>pemotong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dapat</a:t>
            </a:r>
            <a:r>
              <a:rPr lang="en-US" sz="1100" dirty="0"/>
              <a:t> </a:t>
            </a:r>
            <a:r>
              <a:rPr lang="en-US" sz="1100" dirty="0" err="1"/>
              <a:t>dikenakan</a:t>
            </a:r>
            <a:r>
              <a:rPr lang="en-US" sz="1100" dirty="0"/>
              <a:t> </a:t>
            </a:r>
            <a:r>
              <a:rPr lang="en-US" sz="1100" dirty="0" err="1"/>
              <a:t>sanksi</a:t>
            </a:r>
            <a:r>
              <a:rPr lang="en-US" sz="1100" dirty="0"/>
              <a:t> </a:t>
            </a:r>
            <a:r>
              <a:rPr lang="en-US" sz="1100" dirty="0" err="1"/>
              <a:t>administrasi</a:t>
            </a:r>
            <a:r>
              <a:rPr lang="en-US" sz="1100" dirty="0"/>
              <a:t> </a:t>
            </a:r>
            <a:r>
              <a:rPr lang="en-US" sz="1100" dirty="0" err="1"/>
              <a:t>berupa</a:t>
            </a:r>
            <a:r>
              <a:rPr lang="en-US" sz="1100" dirty="0"/>
              <a:t> </a:t>
            </a:r>
            <a:r>
              <a:rPr lang="en-US" sz="1100" dirty="0" err="1"/>
              <a:t>bunga</a:t>
            </a:r>
            <a:r>
              <a:rPr lang="en-US" sz="1100" dirty="0"/>
              <a:t> 2% per </a:t>
            </a:r>
            <a:r>
              <a:rPr lang="en-US" sz="1100" dirty="0" err="1"/>
              <a:t>bulan</a:t>
            </a:r>
            <a:r>
              <a:rPr lang="en-US" sz="11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 err="1" smtClean="0"/>
              <a:t>Jangka</a:t>
            </a:r>
            <a:r>
              <a:rPr lang="en-US" sz="1200" b="1" dirty="0" smtClean="0"/>
              <a:t> </a:t>
            </a:r>
            <a:r>
              <a:rPr lang="en-US" sz="1200" b="1" dirty="0" err="1"/>
              <a:t>Waktu</a:t>
            </a:r>
            <a:r>
              <a:rPr lang="en-US" sz="1200" b="1" dirty="0"/>
              <a:t> </a:t>
            </a:r>
            <a:r>
              <a:rPr lang="en-US" sz="1200" b="1" dirty="0" err="1"/>
              <a:t>Pelaporan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 smtClean="0"/>
              <a:t>Sanksi</a:t>
            </a:r>
            <a:r>
              <a:rPr lang="en-US" sz="1200" b="1" dirty="0" smtClean="0"/>
              <a:t> </a:t>
            </a:r>
          </a:p>
          <a:p>
            <a:pPr marL="180975" indent="265113" algn="just">
              <a:spcBef>
                <a:spcPts val="0"/>
              </a:spcBef>
              <a:buNone/>
            </a:pPr>
            <a:r>
              <a:rPr lang="en-US" sz="1100" dirty="0" err="1" smtClean="0"/>
              <a:t>Selanjutnya</a:t>
            </a:r>
            <a:r>
              <a:rPr lang="en-US" sz="1100" dirty="0" smtClean="0"/>
              <a:t> </a:t>
            </a:r>
            <a:r>
              <a:rPr lang="en-US" sz="1100" dirty="0" err="1"/>
              <a:t>tugas</a:t>
            </a:r>
            <a:r>
              <a:rPr lang="en-US" sz="1100" dirty="0"/>
              <a:t> </a:t>
            </a:r>
            <a:r>
              <a:rPr lang="en-US" sz="1100" dirty="0" err="1"/>
              <a:t>terakhir</a:t>
            </a:r>
            <a:r>
              <a:rPr lang="en-US" sz="1100" dirty="0"/>
              <a:t> </a:t>
            </a:r>
            <a:r>
              <a:rPr lang="en-US" sz="1100" dirty="0" err="1"/>
              <a:t>para</a:t>
            </a:r>
            <a:r>
              <a:rPr lang="en-US" sz="1100" dirty="0"/>
              <a:t> </a:t>
            </a:r>
            <a:r>
              <a:rPr lang="en-US" sz="1100" dirty="0" err="1"/>
              <a:t>subjek</a:t>
            </a:r>
            <a:r>
              <a:rPr lang="en-US" sz="1100" dirty="0"/>
              <a:t> </a:t>
            </a:r>
            <a:r>
              <a:rPr lang="en-US" sz="1100" dirty="0" err="1"/>
              <a:t>pemotong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melaporkan</a:t>
            </a:r>
            <a:r>
              <a:rPr lang="en-US" sz="1100" dirty="0"/>
              <a:t> </a:t>
            </a:r>
            <a:r>
              <a:rPr lang="en-US" sz="1100" dirty="0" err="1"/>
              <a:t>pelaksanaan</a:t>
            </a:r>
            <a:r>
              <a:rPr lang="en-US" sz="1100" dirty="0"/>
              <a:t> </a:t>
            </a:r>
            <a:r>
              <a:rPr lang="en-US" sz="1100" dirty="0" err="1"/>
              <a:t>pemotongan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penyetoran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</a:t>
            </a:r>
            <a:r>
              <a:rPr lang="en-US" sz="1100" dirty="0" err="1" smtClean="0"/>
              <a:t>tersebut</a:t>
            </a:r>
            <a:r>
              <a:rPr lang="en-US" sz="1100" dirty="0" smtClean="0"/>
              <a:t> </a:t>
            </a:r>
            <a:r>
              <a:rPr lang="en-US" sz="1100" dirty="0" err="1" smtClean="0"/>
              <a:t>kepada</a:t>
            </a:r>
            <a:r>
              <a:rPr lang="en-US" sz="1100" dirty="0" smtClean="0"/>
              <a:t> </a:t>
            </a:r>
            <a:r>
              <a:rPr lang="en-US" sz="1100" dirty="0"/>
              <a:t>KPP </a:t>
            </a:r>
            <a:r>
              <a:rPr lang="en-US" sz="1100" dirty="0" err="1"/>
              <a:t>tempat</a:t>
            </a:r>
            <a:r>
              <a:rPr lang="en-US" sz="1100" dirty="0"/>
              <a:t> </a:t>
            </a:r>
            <a:r>
              <a:rPr lang="en-US" sz="1100" dirty="0" err="1"/>
              <a:t>subjek</a:t>
            </a:r>
            <a:r>
              <a:rPr lang="en-US" sz="1100" dirty="0"/>
              <a:t> </a:t>
            </a:r>
            <a:r>
              <a:rPr lang="en-US" sz="1100" dirty="0" err="1"/>
              <a:t>pemotong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terdaftar</a:t>
            </a:r>
            <a:r>
              <a:rPr lang="en-US" sz="1100" dirty="0"/>
              <a:t>. </a:t>
            </a:r>
            <a:r>
              <a:rPr lang="en-US" sz="1100" dirty="0" err="1"/>
              <a:t>Pelaporan</a:t>
            </a:r>
            <a:r>
              <a:rPr lang="en-US" sz="1100" dirty="0"/>
              <a:t>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menggunakan</a:t>
            </a:r>
            <a:r>
              <a:rPr lang="en-US" sz="1100" dirty="0"/>
              <a:t> media yang </a:t>
            </a:r>
            <a:r>
              <a:rPr lang="en-US" sz="1100" dirty="0" err="1"/>
              <a:t>dikenal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sebutan</a:t>
            </a:r>
            <a:r>
              <a:rPr lang="en-US" sz="1100" dirty="0"/>
              <a:t> </a:t>
            </a:r>
            <a:r>
              <a:rPr lang="en-US" sz="1100" dirty="0" err="1"/>
              <a:t>Surat</a:t>
            </a:r>
            <a:r>
              <a:rPr lang="en-US" sz="1100" dirty="0"/>
              <a:t> </a:t>
            </a:r>
            <a:r>
              <a:rPr lang="en-US" sz="1100" dirty="0" err="1" smtClean="0"/>
              <a:t>Pemberitahuan</a:t>
            </a:r>
            <a:r>
              <a:rPr lang="en-US" sz="1100" dirty="0" smtClean="0"/>
              <a:t> (SPT</a:t>
            </a:r>
            <a:r>
              <a:rPr lang="en-US" sz="1100" dirty="0"/>
              <a:t>)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Dan/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26 (</a:t>
            </a:r>
            <a:r>
              <a:rPr lang="en-US" sz="1100" dirty="0" err="1"/>
              <a:t>lebih</a:t>
            </a:r>
            <a:r>
              <a:rPr lang="en-US" sz="1100" dirty="0"/>
              <a:t> </a:t>
            </a:r>
            <a:r>
              <a:rPr lang="en-US" sz="1100" dirty="0" err="1"/>
              <a:t>sering</a:t>
            </a:r>
            <a:r>
              <a:rPr lang="en-US" sz="1100" dirty="0"/>
              <a:t> </a:t>
            </a:r>
            <a:r>
              <a:rPr lang="en-US" sz="1100" dirty="0" err="1"/>
              <a:t>disebut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21/26).</a:t>
            </a:r>
          </a:p>
          <a:p>
            <a:pPr marL="180975" indent="265113" algn="just">
              <a:spcBef>
                <a:spcPts val="0"/>
              </a:spcBef>
              <a:buNone/>
            </a:pPr>
            <a:r>
              <a:rPr lang="en-US" sz="1100" dirty="0"/>
              <a:t>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wajib</a:t>
            </a:r>
            <a:r>
              <a:rPr lang="en-US" sz="1100" dirty="0"/>
              <a:t> </a:t>
            </a:r>
            <a:r>
              <a:rPr lang="en-US" sz="1100" dirty="0" err="1"/>
              <a:t>disampaikan</a:t>
            </a:r>
            <a:r>
              <a:rPr lang="en-US" sz="1100" dirty="0"/>
              <a:t> (</a:t>
            </a:r>
            <a:r>
              <a:rPr lang="en-US" sz="1100" dirty="0" err="1"/>
              <a:t>baca</a:t>
            </a:r>
            <a:r>
              <a:rPr lang="en-US" sz="1100" dirty="0"/>
              <a:t>: </a:t>
            </a:r>
            <a:r>
              <a:rPr lang="en-US" sz="1100" dirty="0" err="1"/>
              <a:t>dilaporkan</a:t>
            </a:r>
            <a:r>
              <a:rPr lang="en-US" sz="1100" dirty="0"/>
              <a:t>) </a:t>
            </a:r>
            <a:r>
              <a:rPr lang="en-US" sz="1100" dirty="0" err="1"/>
              <a:t>kepada</a:t>
            </a:r>
            <a:r>
              <a:rPr lang="en-US" sz="1100" dirty="0"/>
              <a:t> KPP </a:t>
            </a:r>
            <a:r>
              <a:rPr lang="en-US" sz="1100" dirty="0" err="1"/>
              <a:t>tempat</a:t>
            </a:r>
            <a:r>
              <a:rPr lang="en-US" sz="1100" dirty="0"/>
              <a:t> </a:t>
            </a:r>
            <a:r>
              <a:rPr lang="en-US" sz="1100" dirty="0" err="1"/>
              <a:t>subjek</a:t>
            </a:r>
            <a:r>
              <a:rPr lang="en-US" sz="1100" dirty="0"/>
              <a:t> </a:t>
            </a:r>
            <a:r>
              <a:rPr lang="en-US" sz="1100" dirty="0" err="1"/>
              <a:t>pemotong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terdaftar</a:t>
            </a:r>
            <a:r>
              <a:rPr lang="en-US" sz="1100" dirty="0"/>
              <a:t> NPWP, paling </a:t>
            </a:r>
            <a:r>
              <a:rPr lang="en-US" sz="1100" dirty="0" err="1"/>
              <a:t>lambat</a:t>
            </a:r>
            <a:r>
              <a:rPr lang="en-US" sz="1100" dirty="0"/>
              <a:t> </a:t>
            </a:r>
            <a:r>
              <a:rPr lang="en-US" sz="1100" dirty="0" err="1" smtClean="0"/>
              <a:t>pada</a:t>
            </a:r>
            <a:r>
              <a:rPr lang="en-US" sz="1100" dirty="0" smtClean="0"/>
              <a:t> </a:t>
            </a:r>
            <a:r>
              <a:rPr lang="en-US" sz="1100" dirty="0" err="1" smtClean="0"/>
              <a:t>tanggal</a:t>
            </a:r>
            <a:r>
              <a:rPr lang="en-US" sz="1100" dirty="0" smtClean="0"/>
              <a:t> </a:t>
            </a:r>
            <a:r>
              <a:rPr lang="en-US" sz="1100" dirty="0"/>
              <a:t>20 (</a:t>
            </a:r>
            <a:r>
              <a:rPr lang="en-US" sz="1100" dirty="0" err="1"/>
              <a:t>dua</a:t>
            </a:r>
            <a:r>
              <a:rPr lang="en-US" sz="1100" dirty="0"/>
              <a:t> </a:t>
            </a:r>
            <a:r>
              <a:rPr lang="en-US" sz="1100" dirty="0" err="1"/>
              <a:t>puluh</a:t>
            </a:r>
            <a:r>
              <a:rPr lang="en-US" sz="1100" dirty="0"/>
              <a:t>) </a:t>
            </a:r>
            <a:r>
              <a:rPr lang="en-US" sz="1100" dirty="0" err="1"/>
              <a:t>bulan</a:t>
            </a:r>
            <a:r>
              <a:rPr lang="en-US" sz="1100" dirty="0"/>
              <a:t> </a:t>
            </a:r>
            <a:r>
              <a:rPr lang="en-US" sz="1100" dirty="0" err="1"/>
              <a:t>berikutnya</a:t>
            </a:r>
            <a:r>
              <a:rPr lang="en-US" sz="1100" dirty="0"/>
              <a:t> </a:t>
            </a:r>
            <a:r>
              <a:rPr lang="en-US" sz="1100" dirty="0" err="1"/>
              <a:t>setelah</a:t>
            </a:r>
            <a:r>
              <a:rPr lang="en-US" sz="1100" dirty="0"/>
              <a:t> </a:t>
            </a:r>
            <a:r>
              <a:rPr lang="en-US" sz="1100" dirty="0" err="1"/>
              <a:t>berakhirnya</a:t>
            </a:r>
            <a:r>
              <a:rPr lang="en-US" sz="1100" dirty="0"/>
              <a:t>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(</a:t>
            </a:r>
            <a:r>
              <a:rPr lang="en-US" sz="1100" dirty="0" err="1"/>
              <a:t>bulan</a:t>
            </a:r>
            <a:r>
              <a:rPr lang="en-US" sz="1100" dirty="0"/>
              <a:t>) </a:t>
            </a:r>
            <a:r>
              <a:rPr lang="en-US" sz="1100" dirty="0" err="1"/>
              <a:t>terutangnya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21/26. </a:t>
            </a:r>
            <a:r>
              <a:rPr lang="en-US" sz="1100" dirty="0" err="1"/>
              <a:t>Dalam</a:t>
            </a:r>
            <a:r>
              <a:rPr lang="en-US" sz="1100" dirty="0"/>
              <a:t> </a:t>
            </a:r>
            <a:r>
              <a:rPr lang="en-US" sz="1100" dirty="0" err="1"/>
              <a:t>hal</a:t>
            </a:r>
            <a:r>
              <a:rPr lang="en-US" sz="1100" dirty="0"/>
              <a:t> </a:t>
            </a:r>
            <a:r>
              <a:rPr lang="en-US" sz="1100" dirty="0" err="1"/>
              <a:t>ini</a:t>
            </a:r>
            <a:r>
              <a:rPr lang="en-US" sz="1100" dirty="0"/>
              <a:t> </a:t>
            </a:r>
            <a:r>
              <a:rPr lang="en-US" sz="1100" dirty="0" err="1"/>
              <a:t>jika</a:t>
            </a:r>
            <a:r>
              <a:rPr lang="en-US" sz="1100" dirty="0"/>
              <a:t> </a:t>
            </a:r>
            <a:r>
              <a:rPr lang="en-US" sz="1100" dirty="0" err="1"/>
              <a:t>terjadi</a:t>
            </a:r>
            <a:r>
              <a:rPr lang="en-US" sz="1100" dirty="0"/>
              <a:t> </a:t>
            </a:r>
            <a:r>
              <a:rPr lang="en-US" sz="1100" dirty="0" err="1" smtClean="0"/>
              <a:t>keterlambatan</a:t>
            </a:r>
            <a:r>
              <a:rPr lang="en-US" sz="1100" dirty="0" smtClean="0"/>
              <a:t> </a:t>
            </a:r>
            <a:r>
              <a:rPr lang="en-US" sz="1100" dirty="0" err="1" smtClean="0"/>
              <a:t>pelaporan</a:t>
            </a:r>
            <a:r>
              <a:rPr lang="en-US" sz="1100" dirty="0"/>
              <a:t>, </a:t>
            </a:r>
            <a:r>
              <a:rPr lang="en-US" sz="1100" dirty="0" err="1"/>
              <a:t>subjek</a:t>
            </a:r>
            <a:r>
              <a:rPr lang="en-US" sz="1100" dirty="0"/>
              <a:t> </a:t>
            </a:r>
            <a:r>
              <a:rPr lang="en-US" sz="1100" dirty="0" err="1"/>
              <a:t>pemotong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dapat</a:t>
            </a:r>
            <a:r>
              <a:rPr lang="en-US" sz="1100" dirty="0"/>
              <a:t> </a:t>
            </a:r>
            <a:r>
              <a:rPr lang="en-US" sz="1100" dirty="0" err="1"/>
              <a:t>dikenai</a:t>
            </a:r>
            <a:r>
              <a:rPr lang="en-US" sz="1100" dirty="0"/>
              <a:t> </a:t>
            </a:r>
            <a:r>
              <a:rPr lang="en-US" sz="1100" dirty="0" err="1"/>
              <a:t>sanksi</a:t>
            </a:r>
            <a:r>
              <a:rPr lang="en-US" sz="1100" dirty="0"/>
              <a:t> </a:t>
            </a:r>
            <a:r>
              <a:rPr lang="en-US" sz="1100" dirty="0" err="1"/>
              <a:t>administrasi</a:t>
            </a:r>
            <a:r>
              <a:rPr lang="en-US" sz="1100" dirty="0"/>
              <a:t> </a:t>
            </a:r>
            <a:r>
              <a:rPr lang="en-US" sz="1100" dirty="0" err="1"/>
              <a:t>denda</a:t>
            </a:r>
            <a:r>
              <a:rPr lang="en-US" sz="1100" dirty="0"/>
              <a:t> </a:t>
            </a:r>
            <a:r>
              <a:rPr lang="en-US" sz="1100" dirty="0" err="1"/>
              <a:t>sebesar</a:t>
            </a:r>
            <a:r>
              <a:rPr lang="en-US" sz="1100" dirty="0"/>
              <a:t> </a:t>
            </a:r>
            <a:r>
              <a:rPr lang="en-US" sz="1100" dirty="0" err="1"/>
              <a:t>Rp</a:t>
            </a:r>
            <a:r>
              <a:rPr lang="en-US" sz="1100" dirty="0"/>
              <a:t> 100.000,-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/>
              <a:t>setiap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yang </a:t>
            </a:r>
            <a:r>
              <a:rPr lang="en-US" sz="1100" dirty="0" err="1"/>
              <a:t>terlambat</a:t>
            </a:r>
            <a:r>
              <a:rPr lang="en-US" sz="1100" dirty="0"/>
              <a:t> </a:t>
            </a:r>
            <a:r>
              <a:rPr lang="en-US" sz="1100" dirty="0" err="1"/>
              <a:t>dilaporkan</a:t>
            </a:r>
            <a:r>
              <a:rPr lang="en-US" sz="1100" dirty="0"/>
              <a:t>.</a:t>
            </a:r>
            <a:endParaRPr lang="en-US" sz="11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PETUNJUK PELAKSANAAN PEMOTONGAN PPH PASAL 21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24380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 err="1"/>
              <a:t>Saat</a:t>
            </a:r>
            <a:r>
              <a:rPr lang="en-US" sz="1200" b="1" dirty="0"/>
              <a:t> </a:t>
            </a:r>
            <a:r>
              <a:rPr lang="en-US" sz="1200" b="1" dirty="0" err="1"/>
              <a:t>Mulai</a:t>
            </a:r>
            <a:r>
              <a:rPr lang="en-US" sz="1200" b="1" dirty="0"/>
              <a:t> </a:t>
            </a:r>
            <a:r>
              <a:rPr lang="en-US" sz="1200" b="1" dirty="0" err="1" smtClean="0"/>
              <a:t>Digunakan</a:t>
            </a:r>
            <a:endParaRPr lang="en-US" sz="12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2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Formulir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</a:t>
            </a:r>
            <a:r>
              <a:rPr lang="en-US" sz="1100" dirty="0" err="1"/>
              <a:t>terbaru</a:t>
            </a:r>
            <a:r>
              <a:rPr lang="en-US" sz="1100" dirty="0"/>
              <a:t>, yang </a:t>
            </a:r>
            <a:r>
              <a:rPr lang="en-US" sz="1100" dirty="0" err="1"/>
              <a:t>ditetapkan</a:t>
            </a:r>
            <a:r>
              <a:rPr lang="en-US" sz="1100" dirty="0"/>
              <a:t> </a:t>
            </a:r>
            <a:r>
              <a:rPr lang="en-US" sz="1100" dirty="0" err="1"/>
              <a:t>oleh</a:t>
            </a:r>
            <a:r>
              <a:rPr lang="en-US" sz="1100" dirty="0"/>
              <a:t> PER-14/PJ/2014 </a:t>
            </a:r>
            <a:r>
              <a:rPr lang="en-US" sz="1100" dirty="0" err="1"/>
              <a:t>ini</a:t>
            </a:r>
            <a:r>
              <a:rPr lang="en-US" sz="1100" dirty="0"/>
              <a:t>, </a:t>
            </a:r>
            <a:r>
              <a:rPr lang="en-US" sz="1100" dirty="0" err="1"/>
              <a:t>wajib</a:t>
            </a:r>
            <a:r>
              <a:rPr lang="en-US" sz="1100" dirty="0"/>
              <a:t> </a:t>
            </a:r>
            <a:r>
              <a:rPr lang="en-US" sz="1100" dirty="0" err="1"/>
              <a:t>digunakan</a:t>
            </a:r>
            <a:r>
              <a:rPr lang="en-US" sz="1100" dirty="0"/>
              <a:t> </a:t>
            </a:r>
            <a:r>
              <a:rPr lang="en-US" sz="1100" dirty="0" err="1"/>
              <a:t>mulai</a:t>
            </a:r>
            <a:r>
              <a:rPr lang="en-US" sz="1100" dirty="0"/>
              <a:t> </a:t>
            </a:r>
            <a:r>
              <a:rPr lang="en-US" sz="1100" dirty="0" err="1"/>
              <a:t>bulan</a:t>
            </a:r>
            <a:r>
              <a:rPr lang="en-US" sz="1100" dirty="0"/>
              <a:t> </a:t>
            </a:r>
            <a:r>
              <a:rPr lang="en-US" sz="1100" dirty="0" err="1"/>
              <a:t>Januari</a:t>
            </a:r>
            <a:r>
              <a:rPr lang="en-US" sz="1100" dirty="0"/>
              <a:t> 2014,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 smtClean="0"/>
              <a:t>ketentuan</a:t>
            </a:r>
            <a:r>
              <a:rPr lang="en-US" sz="1100" dirty="0" smtClean="0"/>
              <a:t> </a:t>
            </a:r>
            <a:r>
              <a:rPr lang="en-US" sz="1100" dirty="0" err="1" smtClean="0"/>
              <a:t>sebagai</a:t>
            </a:r>
            <a:r>
              <a:rPr lang="en-US" sz="1100" dirty="0" smtClean="0"/>
              <a:t> </a:t>
            </a:r>
            <a:r>
              <a:rPr lang="en-US" sz="1100" dirty="0" err="1"/>
              <a:t>berikut</a:t>
            </a:r>
            <a:r>
              <a:rPr lang="en-US" sz="1100" dirty="0"/>
              <a:t>:</a:t>
            </a:r>
          </a:p>
          <a:p>
            <a:pPr marL="228600" indent="-228600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 smtClean="0"/>
              <a:t>Apabila</a:t>
            </a:r>
            <a:r>
              <a:rPr lang="en-US" sz="1100" dirty="0" smtClean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yang </a:t>
            </a:r>
            <a:r>
              <a:rPr lang="en-US" sz="1100" dirty="0" err="1"/>
              <a:t>terutang</a:t>
            </a:r>
            <a:r>
              <a:rPr lang="en-US" sz="1100" dirty="0"/>
              <a:t>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(</a:t>
            </a:r>
            <a:r>
              <a:rPr lang="en-US" sz="1100" dirty="0" err="1"/>
              <a:t>bulan</a:t>
            </a:r>
            <a:r>
              <a:rPr lang="en-US" sz="1100" dirty="0"/>
              <a:t>) </a:t>
            </a:r>
            <a:r>
              <a:rPr lang="en-US" sz="1100" dirty="0" err="1"/>
              <a:t>Desember</a:t>
            </a:r>
            <a:r>
              <a:rPr lang="en-US" sz="1100" dirty="0"/>
              <a:t> 2013 </a:t>
            </a:r>
            <a:r>
              <a:rPr lang="en-US" sz="1100" dirty="0" err="1"/>
              <a:t>dilaporkan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tanggal</a:t>
            </a:r>
            <a:r>
              <a:rPr lang="en-US" sz="1100" dirty="0"/>
              <a:t> 20 </a:t>
            </a:r>
            <a:r>
              <a:rPr lang="en-US" sz="1100" dirty="0" err="1"/>
              <a:t>Januari</a:t>
            </a:r>
            <a:r>
              <a:rPr lang="en-US" sz="1100" dirty="0"/>
              <a:t> 2014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 smtClean="0"/>
              <a:t>tanggal-tanggal</a:t>
            </a:r>
            <a:r>
              <a:rPr lang="en-US" sz="1100" dirty="0" smtClean="0"/>
              <a:t> </a:t>
            </a:r>
            <a:r>
              <a:rPr lang="en-US" sz="1100" dirty="0" err="1" smtClean="0"/>
              <a:t>sebelumnya</a:t>
            </a:r>
            <a:r>
              <a:rPr lang="en-US" sz="1100" dirty="0" smtClean="0"/>
              <a:t> </a:t>
            </a:r>
            <a:r>
              <a:rPr lang="en-US" sz="1100" dirty="0"/>
              <a:t>(</a:t>
            </a:r>
            <a:r>
              <a:rPr lang="en-US" sz="1100" dirty="0" err="1"/>
              <a:t>sesuai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batas</a:t>
            </a:r>
            <a:r>
              <a:rPr lang="en-US" sz="1100" dirty="0"/>
              <a:t> </a:t>
            </a:r>
            <a:r>
              <a:rPr lang="en-US" sz="1100" dirty="0" err="1"/>
              <a:t>waktu</a:t>
            </a:r>
            <a:r>
              <a:rPr lang="en-US" sz="1100" dirty="0"/>
              <a:t> </a:t>
            </a:r>
            <a:r>
              <a:rPr lang="en-US" sz="1100" dirty="0" err="1"/>
              <a:t>pelaporan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),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SPT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digunakan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 smtClean="0"/>
              <a:t>Pasal</a:t>
            </a:r>
            <a:r>
              <a:rPr lang="en-US" sz="1100" dirty="0" smtClean="0"/>
              <a:t> 21/26 </a:t>
            </a:r>
            <a:r>
              <a:rPr lang="en-US" sz="1100" dirty="0"/>
              <a:t>yang lama (yang </a:t>
            </a:r>
            <a:r>
              <a:rPr lang="en-US" sz="1100" dirty="0" err="1"/>
              <a:t>dipakai</a:t>
            </a:r>
            <a:r>
              <a:rPr lang="en-US" sz="1100" dirty="0"/>
              <a:t> </a:t>
            </a:r>
            <a:r>
              <a:rPr lang="en-US" sz="1100" dirty="0" err="1"/>
              <a:t>saat</a:t>
            </a:r>
            <a:r>
              <a:rPr lang="en-US" sz="1100" dirty="0"/>
              <a:t> </a:t>
            </a:r>
            <a:r>
              <a:rPr lang="en-US" sz="1100" dirty="0" err="1"/>
              <a:t>ini</a:t>
            </a:r>
            <a:r>
              <a:rPr lang="en-US" sz="1100" dirty="0"/>
              <a:t>, </a:t>
            </a:r>
            <a:r>
              <a:rPr lang="en-US" sz="1100" dirty="0" err="1"/>
              <a:t>sesuai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PER-32/PJ/2009);</a:t>
            </a:r>
          </a:p>
          <a:p>
            <a:pPr marL="228600" indent="-228600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 smtClean="0"/>
              <a:t>Apabila</a:t>
            </a:r>
            <a:r>
              <a:rPr lang="en-US" sz="1100" dirty="0" smtClean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yang </a:t>
            </a:r>
            <a:r>
              <a:rPr lang="en-US" sz="1100" dirty="0" err="1"/>
              <a:t>terutang</a:t>
            </a:r>
            <a:r>
              <a:rPr lang="en-US" sz="1100" dirty="0"/>
              <a:t>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(</a:t>
            </a:r>
            <a:r>
              <a:rPr lang="en-US" sz="1100" dirty="0" err="1"/>
              <a:t>bulan</a:t>
            </a:r>
            <a:r>
              <a:rPr lang="en-US" sz="1100" dirty="0"/>
              <a:t>) </a:t>
            </a:r>
            <a:r>
              <a:rPr lang="en-US" sz="1100" dirty="0" err="1"/>
              <a:t>Desember</a:t>
            </a:r>
            <a:r>
              <a:rPr lang="en-US" sz="1100" dirty="0"/>
              <a:t> 2013 </a:t>
            </a:r>
            <a:r>
              <a:rPr lang="en-US" sz="1100" dirty="0" err="1"/>
              <a:t>dilaporkan</a:t>
            </a:r>
            <a:r>
              <a:rPr lang="en-US" sz="1100" dirty="0"/>
              <a:t> </a:t>
            </a:r>
            <a:r>
              <a:rPr lang="en-US" sz="1100" dirty="0" err="1"/>
              <a:t>setelah</a:t>
            </a:r>
            <a:r>
              <a:rPr lang="en-US" sz="1100" dirty="0"/>
              <a:t> </a:t>
            </a:r>
            <a:r>
              <a:rPr lang="en-US" sz="1100" dirty="0" err="1"/>
              <a:t>tanggal</a:t>
            </a:r>
            <a:r>
              <a:rPr lang="en-US" sz="1100" dirty="0"/>
              <a:t> 20 </a:t>
            </a:r>
            <a:r>
              <a:rPr lang="en-US" sz="1100" dirty="0" err="1"/>
              <a:t>Januari</a:t>
            </a:r>
            <a:r>
              <a:rPr lang="en-US" sz="1100" dirty="0"/>
              <a:t> 2014 (yang </a:t>
            </a:r>
            <a:r>
              <a:rPr lang="en-US" sz="1100" dirty="0" err="1"/>
              <a:t>berarti</a:t>
            </a:r>
            <a:r>
              <a:rPr lang="en-US" sz="1100" dirty="0"/>
              <a:t> </a:t>
            </a:r>
            <a:r>
              <a:rPr lang="en-US" sz="1100" dirty="0" err="1" smtClean="0"/>
              <a:t>ada</a:t>
            </a:r>
            <a:r>
              <a:rPr lang="en-US" sz="1100" dirty="0" smtClean="0"/>
              <a:t> </a:t>
            </a:r>
            <a:r>
              <a:rPr lang="en-US" sz="1100" dirty="0" err="1" smtClean="0"/>
              <a:t>keterlambatan</a:t>
            </a:r>
            <a:r>
              <a:rPr lang="en-US" sz="1100" dirty="0" smtClean="0"/>
              <a:t> </a:t>
            </a:r>
            <a:r>
              <a:rPr lang="en-US" sz="1100" dirty="0" err="1"/>
              <a:t>pelaporan</a:t>
            </a:r>
            <a:r>
              <a:rPr lang="en-US" sz="1100" dirty="0"/>
              <a:t> SPT),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digunakan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smtClean="0"/>
              <a:t>yang </a:t>
            </a:r>
            <a:r>
              <a:rPr lang="en-US" sz="1100" dirty="0" err="1" smtClean="0"/>
              <a:t>terbaru</a:t>
            </a:r>
            <a:r>
              <a:rPr lang="en-US" sz="1100" dirty="0" smtClean="0"/>
              <a:t> </a:t>
            </a:r>
            <a:r>
              <a:rPr lang="en-US" sz="1100" dirty="0" err="1"/>
              <a:t>ini</a:t>
            </a:r>
            <a:r>
              <a:rPr lang="en-US" sz="1100" dirty="0"/>
              <a:t> (yang </a:t>
            </a:r>
            <a:r>
              <a:rPr lang="en-US" sz="1100" dirty="0" err="1"/>
              <a:t>ditetapkan</a:t>
            </a:r>
            <a:r>
              <a:rPr lang="en-US" sz="1100" dirty="0"/>
              <a:t> </a:t>
            </a:r>
            <a:r>
              <a:rPr lang="en-US" sz="1100" dirty="0" err="1"/>
              <a:t>oleh</a:t>
            </a:r>
            <a:r>
              <a:rPr lang="en-US" sz="1100" dirty="0"/>
              <a:t> PER-14/PJ/2013).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 smtClean="0"/>
              <a:t>Begitu</a:t>
            </a:r>
            <a:r>
              <a:rPr lang="en-US" sz="1100" dirty="0" smtClean="0"/>
              <a:t> </a:t>
            </a:r>
            <a:r>
              <a:rPr lang="en-US" sz="1100" dirty="0"/>
              <a:t>pun </a:t>
            </a:r>
            <a:r>
              <a:rPr lang="en-US" sz="1100" dirty="0" err="1"/>
              <a:t>jika</a:t>
            </a:r>
            <a:r>
              <a:rPr lang="en-US" sz="1100" dirty="0"/>
              <a:t> </a:t>
            </a:r>
            <a:r>
              <a:rPr lang="en-US" sz="1100" dirty="0" err="1"/>
              <a:t>seandainya</a:t>
            </a:r>
            <a:r>
              <a:rPr lang="en-US" sz="1100" dirty="0"/>
              <a:t> WP </a:t>
            </a:r>
            <a:r>
              <a:rPr lang="en-US" sz="1100" dirty="0" err="1"/>
              <a:t>pemotong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</a:t>
            </a:r>
            <a:r>
              <a:rPr lang="en-US" sz="1100" dirty="0" err="1"/>
              <a:t>melakukan</a:t>
            </a:r>
            <a:r>
              <a:rPr lang="en-US" sz="1100" dirty="0"/>
              <a:t> </a:t>
            </a:r>
            <a:r>
              <a:rPr lang="en-US" sz="1100" dirty="0" err="1"/>
              <a:t>pembetulan</a:t>
            </a:r>
            <a:r>
              <a:rPr lang="en-US" sz="1100" dirty="0"/>
              <a:t> </a:t>
            </a:r>
            <a:r>
              <a:rPr lang="en-US" sz="1100" dirty="0" err="1"/>
              <a:t>terhadap</a:t>
            </a:r>
            <a:r>
              <a:rPr lang="en-US" sz="1100" dirty="0"/>
              <a:t> SPT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(</a:t>
            </a:r>
            <a:r>
              <a:rPr lang="en-US" sz="1100" dirty="0" err="1"/>
              <a:t>bulan</a:t>
            </a:r>
            <a:r>
              <a:rPr lang="en-US" sz="1100" dirty="0"/>
              <a:t>) </a:t>
            </a:r>
            <a:r>
              <a:rPr lang="en-US" sz="1100" dirty="0" err="1"/>
              <a:t>Januari</a:t>
            </a:r>
            <a:r>
              <a:rPr lang="en-US" sz="1100" dirty="0"/>
              <a:t> </a:t>
            </a:r>
            <a:r>
              <a:rPr lang="en-US" sz="1100" dirty="0" err="1" smtClean="0"/>
              <a:t>hingga</a:t>
            </a:r>
            <a:r>
              <a:rPr lang="en-US" sz="1100" dirty="0" smtClean="0"/>
              <a:t> </a:t>
            </a:r>
            <a:r>
              <a:rPr lang="en-US" sz="1100" dirty="0" err="1" smtClean="0"/>
              <a:t>Nopember</a:t>
            </a:r>
            <a:r>
              <a:rPr lang="en-US" sz="1100" dirty="0" smtClean="0"/>
              <a:t> </a:t>
            </a:r>
            <a:r>
              <a:rPr lang="en-US" sz="1100" dirty="0"/>
              <a:t>2013,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pembetulan</a:t>
            </a:r>
            <a:r>
              <a:rPr lang="en-US" sz="1100" dirty="0"/>
              <a:t> SPT </a:t>
            </a:r>
            <a:r>
              <a:rPr lang="en-US" sz="1100" dirty="0" err="1"/>
              <a:t>itu</a:t>
            </a:r>
            <a:r>
              <a:rPr lang="en-US" sz="1100" dirty="0"/>
              <a:t> </a:t>
            </a:r>
            <a:r>
              <a:rPr lang="en-US" sz="1100" dirty="0" err="1"/>
              <a:t>dilakukan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bulan</a:t>
            </a:r>
            <a:r>
              <a:rPr lang="en-US" sz="1100" dirty="0"/>
              <a:t> </a:t>
            </a:r>
            <a:r>
              <a:rPr lang="en-US" sz="1100" dirty="0" err="1"/>
              <a:t>Januari</a:t>
            </a:r>
            <a:r>
              <a:rPr lang="en-US" sz="1100" dirty="0"/>
              <a:t> 2014,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digunakan</a:t>
            </a:r>
            <a:r>
              <a:rPr lang="en-US" sz="1100" dirty="0"/>
              <a:t> </a:t>
            </a:r>
            <a:r>
              <a:rPr lang="en-US" sz="1100" dirty="0" err="1" smtClean="0"/>
              <a:t>sebagai</a:t>
            </a:r>
            <a:r>
              <a:rPr lang="en-US" sz="1100" dirty="0" smtClean="0"/>
              <a:t> SPT </a:t>
            </a:r>
            <a:r>
              <a:rPr lang="en-US" sz="1100" dirty="0" err="1"/>
              <a:t>pembetulan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</a:t>
            </a:r>
            <a:r>
              <a:rPr lang="en-US" sz="1100" dirty="0" err="1"/>
              <a:t>terbaru</a:t>
            </a:r>
            <a:r>
              <a:rPr lang="en-US" sz="1100" dirty="0"/>
              <a:t> yang </a:t>
            </a:r>
            <a:r>
              <a:rPr lang="en-US" sz="1100" dirty="0" err="1"/>
              <a:t>ditetapkan</a:t>
            </a:r>
            <a:r>
              <a:rPr lang="en-US" sz="1100" dirty="0"/>
              <a:t> </a:t>
            </a:r>
            <a:r>
              <a:rPr lang="en-US" sz="1100" dirty="0" err="1"/>
              <a:t>oleh</a:t>
            </a:r>
            <a:r>
              <a:rPr lang="en-US" sz="1100" dirty="0"/>
              <a:t> PER-14/PJ/2013 </a:t>
            </a:r>
            <a:r>
              <a:rPr lang="en-US" sz="1100" dirty="0" err="1"/>
              <a:t>ini</a:t>
            </a:r>
            <a:r>
              <a:rPr lang="en-US" sz="1100" dirty="0"/>
              <a:t>. </a:t>
            </a:r>
            <a:r>
              <a:rPr lang="en-US" sz="1100" dirty="0" err="1"/>
              <a:t>Tetapi</a:t>
            </a:r>
            <a:r>
              <a:rPr lang="en-US" sz="1100" dirty="0"/>
              <a:t> </a:t>
            </a:r>
            <a:r>
              <a:rPr lang="en-US" sz="1100" dirty="0" err="1"/>
              <a:t>jika</a:t>
            </a:r>
            <a:r>
              <a:rPr lang="en-US" sz="1100" dirty="0"/>
              <a:t> </a:t>
            </a:r>
            <a:r>
              <a:rPr lang="en-US" sz="1100" dirty="0" err="1"/>
              <a:t>pembetulan</a:t>
            </a:r>
            <a:r>
              <a:rPr lang="en-US" sz="1100" dirty="0"/>
              <a:t> </a:t>
            </a:r>
            <a:r>
              <a:rPr lang="en-US" sz="1100" dirty="0" err="1"/>
              <a:t>terhadap</a:t>
            </a:r>
            <a:r>
              <a:rPr lang="en-US" sz="1100" dirty="0"/>
              <a:t> SPT-SPT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dilakukan</a:t>
            </a:r>
            <a:r>
              <a:rPr lang="en-US" sz="1100" dirty="0"/>
              <a:t> </a:t>
            </a:r>
            <a:r>
              <a:rPr lang="en-US" sz="1100" dirty="0" err="1"/>
              <a:t>sebelum</a:t>
            </a:r>
            <a:r>
              <a:rPr lang="en-US" sz="1100" dirty="0"/>
              <a:t> </a:t>
            </a:r>
            <a:r>
              <a:rPr lang="en-US" sz="1100" dirty="0" smtClean="0"/>
              <a:t>1 </a:t>
            </a:r>
            <a:r>
              <a:rPr lang="en-US" sz="1100" dirty="0" err="1" smtClean="0"/>
              <a:t>Januari</a:t>
            </a:r>
            <a:r>
              <a:rPr lang="en-US" sz="1100" dirty="0" smtClean="0"/>
              <a:t> </a:t>
            </a:r>
            <a:r>
              <a:rPr lang="en-US" sz="1100" dirty="0"/>
              <a:t>2014,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SPT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digunakan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formulir</a:t>
            </a:r>
            <a:r>
              <a:rPr lang="en-US" sz="1100" dirty="0"/>
              <a:t> SPT </a:t>
            </a:r>
            <a:r>
              <a:rPr lang="en-US" sz="1100" dirty="0" err="1"/>
              <a:t>Masa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21/26 yang lama (yang </a:t>
            </a:r>
            <a:r>
              <a:rPr lang="en-US" sz="1100" dirty="0" err="1"/>
              <a:t>diatur</a:t>
            </a:r>
            <a:r>
              <a:rPr lang="en-US" sz="1100" dirty="0"/>
              <a:t> </a:t>
            </a:r>
            <a:r>
              <a:rPr lang="en-US" sz="1100" dirty="0" err="1"/>
              <a:t>oleh</a:t>
            </a:r>
            <a:r>
              <a:rPr lang="en-US" sz="1100" dirty="0"/>
              <a:t> PER-32/PJ/2009 </a:t>
            </a:r>
            <a:r>
              <a:rPr lang="en-US" sz="1100" dirty="0" smtClean="0"/>
              <a:t>yang </a:t>
            </a:r>
            <a:r>
              <a:rPr lang="en-US" sz="1100" dirty="0" err="1" smtClean="0"/>
              <a:t>saat</a:t>
            </a:r>
            <a:r>
              <a:rPr lang="en-US" sz="1100" dirty="0" smtClean="0"/>
              <a:t> </a:t>
            </a:r>
            <a:r>
              <a:rPr lang="en-US" sz="1100" dirty="0" err="1"/>
              <a:t>ini</a:t>
            </a:r>
            <a:r>
              <a:rPr lang="en-US" sz="1100" dirty="0"/>
              <a:t> </a:t>
            </a:r>
            <a:r>
              <a:rPr lang="en-US" sz="1100" dirty="0" err="1"/>
              <a:t>sedang</a:t>
            </a:r>
            <a:r>
              <a:rPr lang="en-US" sz="1100" dirty="0"/>
              <a:t> </a:t>
            </a:r>
            <a:r>
              <a:rPr lang="en-US" sz="1100" dirty="0" err="1"/>
              <a:t>digunakan</a:t>
            </a:r>
            <a:r>
              <a:rPr lang="en-US" sz="1100" dirty="0" smtClean="0"/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 err="1"/>
              <a:t>Formulir</a:t>
            </a:r>
            <a:r>
              <a:rPr lang="en-US" sz="1200" b="1" dirty="0"/>
              <a:t> SPT </a:t>
            </a:r>
            <a:r>
              <a:rPr lang="en-US" sz="1200" b="1" dirty="0" err="1"/>
              <a:t>Masa</a:t>
            </a:r>
            <a:r>
              <a:rPr lang="en-US" sz="1200" b="1" dirty="0"/>
              <a:t> </a:t>
            </a:r>
            <a:r>
              <a:rPr lang="en-US" sz="1200" b="1" dirty="0" err="1"/>
              <a:t>PPh</a:t>
            </a:r>
            <a:r>
              <a:rPr lang="en-US" sz="1200" b="1" dirty="0"/>
              <a:t> </a:t>
            </a:r>
            <a:r>
              <a:rPr lang="en-US" sz="1200" b="1" dirty="0" err="1"/>
              <a:t>Pasal</a:t>
            </a:r>
            <a:r>
              <a:rPr lang="en-US" sz="1200" b="1" dirty="0"/>
              <a:t> </a:t>
            </a:r>
            <a:r>
              <a:rPr lang="en-US" sz="1200" b="1" dirty="0" smtClean="0"/>
              <a:t>21/26</a:t>
            </a:r>
            <a:endParaRPr lang="en-US" sz="1200" b="1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PETUNJUK PELAKSANAAN PEMOTONGAN PPH PASAL 21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5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2811760"/>
          </a:xfrm>
        </p:spPr>
        <p:txBody>
          <a:bodyPr>
            <a:normAutofit lnSpcReduction="10000"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FF0000"/>
                </a:solidFill>
              </a:rPr>
              <a:t>PEGAWAI TETAP PENERIMA PENGHASILAN BULANAN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5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err="1"/>
              <a:t>Agus</a:t>
            </a:r>
            <a:r>
              <a:rPr lang="en-US" sz="1600" dirty="0"/>
              <a:t> John </a:t>
            </a:r>
            <a:r>
              <a:rPr lang="en-US" sz="1600" dirty="0" err="1"/>
              <a:t>pegawai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perusahaan</a:t>
            </a:r>
            <a:r>
              <a:rPr lang="en-US" sz="1600" dirty="0"/>
              <a:t> PT. HARVA, </a:t>
            </a:r>
            <a:r>
              <a:rPr lang="en-US" sz="1600" dirty="0" err="1"/>
              <a:t>menikah</a:t>
            </a:r>
            <a:r>
              <a:rPr lang="en-US" sz="1600" dirty="0"/>
              <a:t> </a:t>
            </a:r>
            <a:r>
              <a:rPr lang="en-US" sz="1600" dirty="0" err="1"/>
              <a:t>tanpa</a:t>
            </a:r>
            <a:r>
              <a:rPr lang="en-US" sz="1600" dirty="0"/>
              <a:t> </a:t>
            </a:r>
            <a:r>
              <a:rPr lang="en-US" sz="1600" dirty="0" err="1"/>
              <a:t>anak</a:t>
            </a:r>
            <a:r>
              <a:rPr lang="en-US" sz="1600" dirty="0"/>
              <a:t>, </a:t>
            </a:r>
            <a:r>
              <a:rPr lang="en-US" sz="1600" dirty="0" err="1"/>
              <a:t>memperoleh</a:t>
            </a:r>
            <a:r>
              <a:rPr lang="en-US" sz="1600" dirty="0"/>
              <a:t> </a:t>
            </a:r>
            <a:r>
              <a:rPr lang="en-US" sz="1600" dirty="0" err="1"/>
              <a:t>gaji</a:t>
            </a:r>
            <a:r>
              <a:rPr lang="en-US" sz="1600" dirty="0"/>
              <a:t> </a:t>
            </a:r>
            <a:r>
              <a:rPr lang="en-US" sz="1600" dirty="0" err="1"/>
              <a:t>sebulan</a:t>
            </a:r>
            <a:r>
              <a:rPr lang="en-US" sz="1600" dirty="0"/>
              <a:t> </a:t>
            </a:r>
            <a:r>
              <a:rPr lang="en-US" sz="1600" dirty="0" err="1"/>
              <a:t>Rp</a:t>
            </a:r>
            <a:r>
              <a:rPr lang="en-US" sz="1600" dirty="0"/>
              <a:t> 3.000.000,00. PT. HARVA </a:t>
            </a:r>
            <a:r>
              <a:rPr lang="en-US" sz="1600" dirty="0" err="1"/>
              <a:t>mengikuti</a:t>
            </a:r>
            <a:r>
              <a:rPr lang="en-US" sz="1600" dirty="0"/>
              <a:t> program </a:t>
            </a:r>
            <a:r>
              <a:rPr lang="en-US" sz="1600" dirty="0" err="1"/>
              <a:t>Jamsostek</a:t>
            </a:r>
            <a:r>
              <a:rPr lang="en-US" sz="1600" dirty="0"/>
              <a:t>, </a:t>
            </a:r>
            <a:r>
              <a:rPr lang="en-US" sz="1600" dirty="0" err="1"/>
              <a:t>premi</a:t>
            </a:r>
            <a:r>
              <a:rPr lang="en-US" sz="1600" dirty="0"/>
              <a:t> </a:t>
            </a:r>
            <a:r>
              <a:rPr lang="en-US" sz="1600" dirty="0" err="1"/>
              <a:t>Jaminan</a:t>
            </a:r>
            <a:r>
              <a:rPr lang="en-US" sz="1600" dirty="0"/>
              <a:t> </a:t>
            </a:r>
            <a:r>
              <a:rPr lang="en-US" sz="1600" dirty="0" err="1"/>
              <a:t>Kecelakaan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premi</a:t>
            </a:r>
            <a:r>
              <a:rPr lang="en-US" sz="1600" dirty="0"/>
              <a:t> </a:t>
            </a:r>
            <a:r>
              <a:rPr lang="en-US" sz="1600" dirty="0" err="1"/>
              <a:t>Jaminan</a:t>
            </a:r>
            <a:r>
              <a:rPr lang="en-US" sz="1600" dirty="0"/>
              <a:t> </a:t>
            </a:r>
            <a:r>
              <a:rPr lang="en-US" sz="1600" dirty="0" err="1"/>
              <a:t>Kematian</a:t>
            </a:r>
            <a:r>
              <a:rPr lang="en-US" sz="1600" dirty="0"/>
              <a:t> </a:t>
            </a:r>
            <a:r>
              <a:rPr lang="en-US" sz="1600" dirty="0" err="1"/>
              <a:t>dibayar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pemberi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jumlah</a:t>
            </a:r>
            <a:r>
              <a:rPr lang="en-US" sz="1600" dirty="0"/>
              <a:t> </a:t>
            </a:r>
            <a:r>
              <a:rPr lang="en-US" sz="1600" dirty="0" err="1"/>
              <a:t>masing-masing</a:t>
            </a:r>
            <a:r>
              <a:rPr lang="en-US" sz="1600" dirty="0"/>
              <a:t> 0,50% </a:t>
            </a:r>
            <a:r>
              <a:rPr lang="en-US" sz="1600" dirty="0" err="1"/>
              <a:t>dan</a:t>
            </a:r>
            <a:r>
              <a:rPr lang="en-US" sz="1600" dirty="0"/>
              <a:t> 0,30%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gaji</a:t>
            </a:r>
            <a:r>
              <a:rPr lang="en-US" sz="1600" dirty="0"/>
              <a:t>. PT. HARVA </a:t>
            </a:r>
            <a:r>
              <a:rPr lang="en-US" sz="1600" dirty="0" err="1"/>
              <a:t>menanggung</a:t>
            </a:r>
            <a:r>
              <a:rPr lang="en-US" sz="1600" dirty="0"/>
              <a:t> </a:t>
            </a:r>
            <a:r>
              <a:rPr lang="en-US" sz="1600" dirty="0" err="1"/>
              <a:t>iuran</a:t>
            </a:r>
            <a:r>
              <a:rPr lang="en-US" sz="1600" dirty="0"/>
              <a:t> </a:t>
            </a:r>
            <a:r>
              <a:rPr lang="en-US" sz="1600" dirty="0" err="1"/>
              <a:t>Jaminan</a:t>
            </a:r>
            <a:r>
              <a:rPr lang="en-US" sz="1600" dirty="0"/>
              <a:t>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Tua</a:t>
            </a:r>
            <a:r>
              <a:rPr lang="en-US" sz="1600" dirty="0"/>
              <a:t>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 </a:t>
            </a:r>
            <a:r>
              <a:rPr lang="en-US" sz="1600" dirty="0" err="1"/>
              <a:t>sebesar</a:t>
            </a:r>
            <a:r>
              <a:rPr lang="en-US" sz="1600" dirty="0"/>
              <a:t> 3,70%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gaji</a:t>
            </a:r>
            <a:r>
              <a:rPr lang="en-US" sz="1600" dirty="0"/>
              <a:t> </a:t>
            </a:r>
            <a:r>
              <a:rPr lang="en-US" sz="1600" dirty="0" err="1"/>
              <a:t>sedangkan</a:t>
            </a:r>
            <a:r>
              <a:rPr lang="en-US" sz="1600" dirty="0"/>
              <a:t> </a:t>
            </a:r>
            <a:r>
              <a:rPr lang="en-US" sz="1600" dirty="0" err="1"/>
              <a:t>Agus</a:t>
            </a:r>
            <a:r>
              <a:rPr lang="en-US" sz="1600" dirty="0"/>
              <a:t> John </a:t>
            </a:r>
            <a:r>
              <a:rPr lang="en-US" sz="1600" dirty="0" err="1"/>
              <a:t>membayar</a:t>
            </a:r>
            <a:r>
              <a:rPr lang="en-US" sz="1600" dirty="0"/>
              <a:t> </a:t>
            </a:r>
            <a:r>
              <a:rPr lang="en-US" sz="1600" dirty="0" err="1"/>
              <a:t>iuran</a:t>
            </a:r>
            <a:r>
              <a:rPr lang="en-US" sz="1600" dirty="0"/>
              <a:t> </a:t>
            </a:r>
            <a:r>
              <a:rPr lang="en-US" sz="1600" dirty="0" err="1"/>
              <a:t>Jaminan</a:t>
            </a:r>
            <a:r>
              <a:rPr lang="en-US" sz="1600" dirty="0"/>
              <a:t>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Tua</a:t>
            </a:r>
            <a:r>
              <a:rPr lang="en-US" sz="1600" dirty="0"/>
              <a:t> </a:t>
            </a:r>
            <a:r>
              <a:rPr lang="en-US" sz="1600" dirty="0" err="1"/>
              <a:t>sebesar</a:t>
            </a:r>
            <a:r>
              <a:rPr lang="en-US" sz="1600" dirty="0"/>
              <a:t> 2,00%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gaji</a:t>
            </a:r>
            <a:r>
              <a:rPr lang="en-US" sz="1600" dirty="0"/>
              <a:t>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. </a:t>
            </a:r>
            <a:r>
              <a:rPr lang="en-US" sz="1600" dirty="0" err="1"/>
              <a:t>Disamping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PT. HARVA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mengikuti</a:t>
            </a:r>
            <a:r>
              <a:rPr lang="en-US" sz="1600" dirty="0"/>
              <a:t> program </a:t>
            </a:r>
            <a:r>
              <a:rPr lang="en-US" sz="1600" dirty="0" err="1"/>
              <a:t>pensiun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pegawainya</a:t>
            </a:r>
            <a:r>
              <a:rPr lang="en-US" sz="1600" dirty="0"/>
              <a:t>. PT. HARVA </a:t>
            </a:r>
            <a:r>
              <a:rPr lang="en-US" sz="1600" dirty="0" err="1"/>
              <a:t>membayar</a:t>
            </a:r>
            <a:r>
              <a:rPr lang="en-US" sz="1600" dirty="0"/>
              <a:t> </a:t>
            </a:r>
            <a:r>
              <a:rPr lang="en-US" sz="1600" dirty="0" err="1"/>
              <a:t>iuran</a:t>
            </a:r>
            <a:r>
              <a:rPr lang="en-US" sz="1600" dirty="0"/>
              <a:t> </a:t>
            </a:r>
            <a:r>
              <a:rPr lang="en-US" sz="1600" dirty="0" err="1"/>
              <a:t>pensiun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Agus</a:t>
            </a:r>
            <a:r>
              <a:rPr lang="en-US" sz="1600" dirty="0"/>
              <a:t> John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dana</a:t>
            </a:r>
            <a:r>
              <a:rPr lang="en-US" sz="1600" dirty="0"/>
              <a:t> </a:t>
            </a:r>
            <a:r>
              <a:rPr lang="en-US" sz="1600" dirty="0" err="1"/>
              <a:t>pensiun</a:t>
            </a:r>
            <a:r>
              <a:rPr lang="en-US" sz="1600" dirty="0"/>
              <a:t>, yang </a:t>
            </a:r>
            <a:r>
              <a:rPr lang="en-US" sz="1600" dirty="0" err="1"/>
              <a:t>pendiriannya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disahkan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Menteri</a:t>
            </a:r>
            <a:r>
              <a:rPr lang="en-US" sz="1600" dirty="0"/>
              <a:t> </a:t>
            </a:r>
            <a:r>
              <a:rPr lang="en-US" sz="1600" dirty="0" err="1"/>
              <a:t>Keuangan</a:t>
            </a:r>
            <a:r>
              <a:rPr lang="en-US" sz="1600" dirty="0"/>
              <a:t>,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 </a:t>
            </a:r>
            <a:r>
              <a:rPr lang="en-US" sz="1600" dirty="0" err="1"/>
              <a:t>sebesar</a:t>
            </a:r>
            <a:r>
              <a:rPr lang="en-US" sz="1600" dirty="0"/>
              <a:t> </a:t>
            </a:r>
            <a:r>
              <a:rPr lang="en-US" sz="1600" dirty="0" err="1"/>
              <a:t>Rp</a:t>
            </a:r>
            <a:r>
              <a:rPr lang="en-US" sz="1600" dirty="0"/>
              <a:t> 100.000,00, </a:t>
            </a:r>
            <a:r>
              <a:rPr lang="en-US" sz="1600" dirty="0" err="1"/>
              <a:t>sedangkan</a:t>
            </a:r>
            <a:r>
              <a:rPr lang="en-US" sz="1600" dirty="0"/>
              <a:t> </a:t>
            </a:r>
            <a:r>
              <a:rPr lang="en-US" sz="1600" dirty="0" err="1"/>
              <a:t>Agus</a:t>
            </a:r>
            <a:r>
              <a:rPr lang="en-US" sz="1600" dirty="0"/>
              <a:t> John </a:t>
            </a:r>
            <a:r>
              <a:rPr lang="en-US" sz="1600" dirty="0" err="1"/>
              <a:t>membayar</a:t>
            </a:r>
            <a:r>
              <a:rPr lang="en-US" sz="1600" dirty="0"/>
              <a:t> </a:t>
            </a:r>
            <a:r>
              <a:rPr lang="en-US" sz="1600" dirty="0" err="1"/>
              <a:t>iuran</a:t>
            </a:r>
            <a:r>
              <a:rPr lang="en-US" sz="1600" dirty="0"/>
              <a:t> </a:t>
            </a:r>
            <a:r>
              <a:rPr lang="en-US" sz="1600" dirty="0" err="1"/>
              <a:t>pensiun</a:t>
            </a:r>
            <a:r>
              <a:rPr lang="en-US" sz="1600" dirty="0"/>
              <a:t> </a:t>
            </a:r>
            <a:r>
              <a:rPr lang="en-US" sz="1600" dirty="0" err="1"/>
              <a:t>sebesar</a:t>
            </a:r>
            <a:r>
              <a:rPr lang="en-US" sz="1600" dirty="0"/>
              <a:t> </a:t>
            </a:r>
            <a:r>
              <a:rPr lang="en-US" sz="1600" dirty="0" err="1"/>
              <a:t>Rp</a:t>
            </a:r>
            <a:r>
              <a:rPr lang="en-US" sz="1600" dirty="0"/>
              <a:t> 50.000,00.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 </a:t>
            </a:r>
            <a:r>
              <a:rPr lang="en-US" sz="1600" dirty="0" err="1"/>
              <a:t>Juli</a:t>
            </a:r>
            <a:r>
              <a:rPr lang="en-US" sz="1600" dirty="0"/>
              <a:t> 2013 </a:t>
            </a:r>
            <a:r>
              <a:rPr lang="en-US" sz="1600" dirty="0" err="1"/>
              <a:t>Agus</a:t>
            </a:r>
            <a:r>
              <a:rPr lang="en-US" sz="1600" dirty="0"/>
              <a:t> John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menerima</a:t>
            </a:r>
            <a:r>
              <a:rPr lang="en-US" sz="1600" dirty="0"/>
              <a:t> </a:t>
            </a:r>
            <a:r>
              <a:rPr lang="en-US" sz="1600" dirty="0" err="1"/>
              <a:t>pembayaran</a:t>
            </a:r>
            <a:r>
              <a:rPr lang="en-US" sz="1600" dirty="0"/>
              <a:t> </a:t>
            </a:r>
            <a:r>
              <a:rPr lang="en-US" sz="1600" dirty="0" err="1"/>
              <a:t>berupa</a:t>
            </a:r>
            <a:r>
              <a:rPr lang="en-US" sz="1600" dirty="0"/>
              <a:t> </a:t>
            </a:r>
            <a:r>
              <a:rPr lang="en-US" sz="1600" dirty="0" err="1"/>
              <a:t>gaji</a:t>
            </a:r>
            <a:r>
              <a:rPr lang="en-US" sz="1600" dirty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5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819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b="1" u="sng" dirty="0" err="1" smtClean="0">
                <a:solidFill>
                  <a:srgbClr val="FF0000"/>
                </a:solidFill>
              </a:rPr>
              <a:t>Penghitungan</a:t>
            </a:r>
            <a:r>
              <a:rPr lang="en-US" sz="1100" b="1" u="sng" dirty="0" smtClean="0">
                <a:solidFill>
                  <a:srgbClr val="FF0000"/>
                </a:solidFill>
              </a:rPr>
              <a:t> </a:t>
            </a:r>
            <a:r>
              <a:rPr lang="en-US" sz="1100" b="1" u="sng" dirty="0" err="1">
                <a:solidFill>
                  <a:srgbClr val="FF0000"/>
                </a:solidFill>
              </a:rPr>
              <a:t>PPh</a:t>
            </a:r>
            <a:r>
              <a:rPr lang="en-US" sz="1100" b="1" u="sng" dirty="0">
                <a:solidFill>
                  <a:srgbClr val="FF0000"/>
                </a:solidFill>
              </a:rPr>
              <a:t> </a:t>
            </a:r>
            <a:r>
              <a:rPr lang="en-US" sz="1100" b="1" u="sng" dirty="0" err="1">
                <a:solidFill>
                  <a:srgbClr val="FF0000"/>
                </a:solidFill>
              </a:rPr>
              <a:t>Pasal</a:t>
            </a:r>
            <a:r>
              <a:rPr lang="en-US" sz="1100" b="1" u="sng" dirty="0">
                <a:solidFill>
                  <a:srgbClr val="FF0000"/>
                </a:solidFill>
              </a:rPr>
              <a:t> 21 </a:t>
            </a:r>
            <a:r>
              <a:rPr lang="en-US" sz="1100" b="1" u="sng" dirty="0" err="1">
                <a:solidFill>
                  <a:srgbClr val="FF0000"/>
                </a:solidFill>
              </a:rPr>
              <a:t>bulan</a:t>
            </a:r>
            <a:r>
              <a:rPr lang="en-US" sz="1100" b="1" u="sng" dirty="0">
                <a:solidFill>
                  <a:srgbClr val="FF0000"/>
                </a:solidFill>
              </a:rPr>
              <a:t> </a:t>
            </a:r>
            <a:r>
              <a:rPr lang="en-US" sz="1100" b="1" u="sng" dirty="0" err="1">
                <a:solidFill>
                  <a:srgbClr val="FF0000"/>
                </a:solidFill>
              </a:rPr>
              <a:t>Juli</a:t>
            </a:r>
            <a:r>
              <a:rPr lang="en-US" sz="1100" b="1" u="sng" dirty="0">
                <a:solidFill>
                  <a:srgbClr val="FF0000"/>
                </a:solidFill>
              </a:rPr>
              <a:t> 2013 </a:t>
            </a:r>
            <a:r>
              <a:rPr lang="en-US" sz="1100" b="1" u="sng" dirty="0" err="1">
                <a:solidFill>
                  <a:srgbClr val="FF0000"/>
                </a:solidFill>
              </a:rPr>
              <a:t>adalah</a:t>
            </a:r>
            <a:r>
              <a:rPr lang="en-US" sz="1100" b="1" u="sng" dirty="0">
                <a:solidFill>
                  <a:srgbClr val="FF0000"/>
                </a:solidFill>
              </a:rPr>
              <a:t> </a:t>
            </a:r>
            <a:r>
              <a:rPr lang="en-US" sz="1100" b="1" u="sng" dirty="0" err="1">
                <a:solidFill>
                  <a:srgbClr val="FF0000"/>
                </a:solidFill>
              </a:rPr>
              <a:t>sebagai</a:t>
            </a:r>
            <a:r>
              <a:rPr lang="en-US" sz="1100" b="1" u="sng" dirty="0">
                <a:solidFill>
                  <a:srgbClr val="FF0000"/>
                </a:solidFill>
              </a:rPr>
              <a:t> </a:t>
            </a:r>
            <a:r>
              <a:rPr lang="en-US" sz="1100" b="1" u="sng" dirty="0" err="1">
                <a:solidFill>
                  <a:srgbClr val="FF0000"/>
                </a:solidFill>
              </a:rPr>
              <a:t>berikut</a:t>
            </a:r>
            <a:r>
              <a:rPr lang="en-US" sz="1100" b="1" dirty="0">
                <a:solidFill>
                  <a:srgbClr val="FF0000"/>
                </a:solidFill>
              </a:rPr>
              <a:t>: </a:t>
            </a:r>
          </a:p>
          <a:p>
            <a:pPr marL="36195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err="1" smtClean="0"/>
              <a:t>Gaji</a:t>
            </a:r>
            <a:r>
              <a:rPr lang="en-US" sz="1100" dirty="0" smtClean="0"/>
              <a:t> </a:t>
            </a:r>
            <a:r>
              <a:rPr lang="en-US" sz="1100" dirty="0"/>
              <a:t>	</a:t>
            </a:r>
            <a:r>
              <a:rPr lang="en-US" sz="1100" dirty="0"/>
              <a:t>				</a:t>
            </a:r>
            <a:r>
              <a:rPr lang="en-US" sz="1100" dirty="0" smtClean="0"/>
              <a:t>	</a:t>
            </a:r>
            <a:r>
              <a:rPr lang="en-US" sz="1100" dirty="0" err="1" smtClean="0"/>
              <a:t>Rp</a:t>
            </a:r>
            <a:r>
              <a:rPr lang="en-US" sz="1100" dirty="0"/>
              <a:t> </a:t>
            </a:r>
            <a:r>
              <a:rPr lang="en-US" sz="1100" dirty="0" smtClean="0"/>
              <a:t>3.000.000,00 </a:t>
            </a:r>
            <a:endParaRPr lang="en-US" sz="1100" dirty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err="1"/>
              <a:t>Premi</a:t>
            </a:r>
            <a:r>
              <a:rPr lang="en-US" sz="1100" dirty="0"/>
              <a:t> </a:t>
            </a:r>
            <a:r>
              <a:rPr lang="en-US" sz="1100" dirty="0" err="1"/>
              <a:t>Jaminan</a:t>
            </a:r>
            <a:r>
              <a:rPr lang="en-US" sz="1100" dirty="0"/>
              <a:t> </a:t>
            </a:r>
            <a:r>
              <a:rPr lang="en-US" sz="1100" dirty="0" err="1"/>
              <a:t>Kecelakaan</a:t>
            </a:r>
            <a:r>
              <a:rPr lang="en-US" sz="1100" dirty="0"/>
              <a:t> </a:t>
            </a:r>
            <a:r>
              <a:rPr lang="en-US" sz="1100" dirty="0" err="1"/>
              <a:t>Kerja</a:t>
            </a:r>
            <a:r>
              <a:rPr lang="en-US" sz="1100" dirty="0"/>
              <a:t>         		</a:t>
            </a:r>
            <a:r>
              <a:rPr lang="en-US" sz="1100" dirty="0" smtClean="0"/>
              <a:t>		</a:t>
            </a:r>
            <a:r>
              <a:rPr lang="en-US" sz="1100" dirty="0" err="1" smtClean="0"/>
              <a:t>Rp</a:t>
            </a:r>
            <a:r>
              <a:rPr lang="en-US" sz="1100" dirty="0" smtClean="0"/>
              <a:t>      15.000,00 </a:t>
            </a:r>
            <a:endParaRPr lang="en-US" sz="1100" dirty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err="1"/>
              <a:t>Premi</a:t>
            </a:r>
            <a:r>
              <a:rPr lang="en-US" sz="1100" dirty="0"/>
              <a:t> </a:t>
            </a:r>
            <a:r>
              <a:rPr lang="en-US" sz="1100" dirty="0" err="1"/>
              <a:t>Jaminan</a:t>
            </a:r>
            <a:r>
              <a:rPr lang="en-US" sz="1100" dirty="0"/>
              <a:t> </a:t>
            </a:r>
            <a:r>
              <a:rPr lang="en-US" sz="1100" dirty="0" err="1"/>
              <a:t>Kematian</a:t>
            </a:r>
            <a:r>
              <a:rPr lang="en-US" sz="1100" dirty="0"/>
              <a:t>                    	</a:t>
            </a:r>
            <a:r>
              <a:rPr lang="en-US" sz="1100" dirty="0" smtClean="0"/>
              <a:t>			</a:t>
            </a:r>
            <a:r>
              <a:rPr lang="en-US" sz="1100" u="sng" dirty="0" err="1" smtClean="0"/>
              <a:t>Rp</a:t>
            </a:r>
            <a:r>
              <a:rPr lang="en-US" sz="1100" u="sng" dirty="0" smtClean="0"/>
              <a:t>        9.000,00  </a:t>
            </a:r>
            <a:r>
              <a:rPr lang="en-US" sz="1100" dirty="0" smtClean="0"/>
              <a:t> 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err="1" smtClean="0"/>
              <a:t>Penghasilan</a:t>
            </a:r>
            <a:r>
              <a:rPr lang="en-US" sz="1100" dirty="0" smtClean="0"/>
              <a:t> </a:t>
            </a:r>
            <a:r>
              <a:rPr lang="en-US" sz="1100" dirty="0" err="1" smtClean="0"/>
              <a:t>bruto</a:t>
            </a:r>
            <a:r>
              <a:rPr lang="en-US" sz="1100" dirty="0" smtClean="0"/>
              <a:t> 				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3.024.000,00 </a:t>
            </a:r>
          </a:p>
          <a:p>
            <a:pPr marL="36195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b="1" u="sng" dirty="0" err="1" smtClean="0"/>
              <a:t>Pengurangan</a:t>
            </a:r>
            <a:r>
              <a:rPr lang="en-US" sz="1100" b="1" dirty="0"/>
              <a:t>: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/>
              <a:t>1. </a:t>
            </a:r>
            <a:r>
              <a:rPr lang="en-US" sz="1100" dirty="0" err="1"/>
              <a:t>Biaya</a:t>
            </a:r>
            <a:r>
              <a:rPr lang="en-US" sz="1100" dirty="0"/>
              <a:t> </a:t>
            </a:r>
            <a:r>
              <a:rPr lang="en-US" sz="1100" dirty="0" err="1"/>
              <a:t>jabatan</a:t>
            </a:r>
            <a:r>
              <a:rPr lang="en-US" sz="1100" dirty="0"/>
              <a:t> </a:t>
            </a:r>
            <a:r>
              <a:rPr lang="en-US" sz="1100" dirty="0" smtClean="0"/>
              <a:t> </a:t>
            </a:r>
            <a:r>
              <a:rPr lang="en-US" sz="1100" dirty="0" smtClean="0">
                <a:sym typeface="Wingdings" pitchFamily="2" charset="2"/>
              </a:rPr>
              <a:t> </a:t>
            </a:r>
            <a:r>
              <a:rPr lang="en-US" sz="1100" dirty="0" smtClean="0">
                <a:solidFill>
                  <a:srgbClr val="FF0000"/>
                </a:solidFill>
              </a:rPr>
              <a:t>5</a:t>
            </a:r>
            <a:r>
              <a:rPr lang="en-US" sz="1100" dirty="0">
                <a:solidFill>
                  <a:srgbClr val="FF0000"/>
                </a:solidFill>
              </a:rPr>
              <a:t>% x Rp3.024.000,00  </a:t>
            </a:r>
            <a:r>
              <a:rPr lang="en-US" sz="1100" dirty="0"/>
              <a:t>	</a:t>
            </a:r>
            <a:r>
              <a:rPr lang="en-US" sz="1100" dirty="0" err="1" smtClean="0"/>
              <a:t>Rp</a:t>
            </a:r>
            <a:r>
              <a:rPr lang="en-US" sz="1100" dirty="0" smtClean="0"/>
              <a:t>  </a:t>
            </a:r>
            <a:r>
              <a:rPr lang="en-US" sz="1100" dirty="0"/>
              <a:t>151.200,00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/>
              <a:t>2. </a:t>
            </a:r>
            <a:r>
              <a:rPr lang="en-US" sz="1100" dirty="0" err="1"/>
              <a:t>luran</a:t>
            </a:r>
            <a:r>
              <a:rPr lang="en-US" sz="1100" dirty="0"/>
              <a:t> </a:t>
            </a:r>
            <a:r>
              <a:rPr lang="en-US" sz="1100" dirty="0" err="1"/>
              <a:t>Pensiun</a:t>
            </a:r>
            <a:r>
              <a:rPr lang="en-US" sz="1100" dirty="0"/>
              <a:t>  			</a:t>
            </a:r>
            <a:r>
              <a:rPr lang="en-US" sz="1100" dirty="0" err="1"/>
              <a:t>Rp</a:t>
            </a:r>
            <a:r>
              <a:rPr lang="en-US" sz="1100" dirty="0"/>
              <a:t>    50.000,00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/>
              <a:t>3. </a:t>
            </a:r>
            <a:r>
              <a:rPr lang="en-US" sz="1100" dirty="0" err="1"/>
              <a:t>luran</a:t>
            </a:r>
            <a:r>
              <a:rPr lang="en-US" sz="1100" dirty="0"/>
              <a:t> </a:t>
            </a:r>
            <a:r>
              <a:rPr lang="en-US" sz="1100" dirty="0" err="1"/>
              <a:t>Jaminan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/>
              <a:t>Tua</a:t>
            </a:r>
            <a:r>
              <a:rPr lang="en-US" sz="1100" dirty="0"/>
              <a:t>  		</a:t>
            </a:r>
            <a:r>
              <a:rPr lang="en-US" sz="1100" u="sng" dirty="0" err="1" smtClean="0"/>
              <a:t>Rp</a:t>
            </a:r>
            <a:r>
              <a:rPr lang="en-US" sz="1100" u="sng" dirty="0" smtClean="0"/>
              <a:t>    </a:t>
            </a:r>
            <a:r>
              <a:rPr lang="en-US" sz="1100" u="sng" dirty="0"/>
              <a:t>60.000,00</a:t>
            </a:r>
            <a:r>
              <a:rPr lang="en-US" sz="1100" dirty="0"/>
              <a:t> </a:t>
            </a:r>
            <a:endParaRPr lang="en-US" sz="1100" dirty="0" smtClean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smtClean="0"/>
              <a:t>						</a:t>
            </a:r>
            <a:r>
              <a:rPr lang="en-US" sz="1100" u="sng" dirty="0" err="1" smtClean="0"/>
              <a:t>Rp</a:t>
            </a:r>
            <a:r>
              <a:rPr lang="en-US" sz="1100" u="sng" dirty="0" smtClean="0"/>
              <a:t>    261.200,00</a:t>
            </a:r>
            <a:endParaRPr lang="en-US" sz="1100" u="sng" dirty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neto</a:t>
            </a:r>
            <a:r>
              <a:rPr lang="en-US" sz="1100" dirty="0"/>
              <a:t> </a:t>
            </a:r>
            <a:r>
              <a:rPr lang="en-US" sz="1100" dirty="0" err="1"/>
              <a:t>sebulan</a:t>
            </a:r>
            <a:r>
              <a:rPr lang="en-US" sz="1100" dirty="0"/>
              <a:t> 				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2.762.800,00 </a:t>
            </a:r>
          </a:p>
          <a:p>
            <a:pPr marL="361950" indent="0">
              <a:spcBef>
                <a:spcPts val="0"/>
              </a:spcBef>
              <a:buNone/>
            </a:pPr>
            <a:endParaRPr lang="en-US" sz="1100" dirty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neto</a:t>
            </a:r>
            <a:r>
              <a:rPr lang="en-US" sz="1100" dirty="0"/>
              <a:t> </a:t>
            </a:r>
            <a:r>
              <a:rPr lang="en-US" sz="1100" dirty="0" err="1" smtClean="0"/>
              <a:t>setahun</a:t>
            </a:r>
            <a:r>
              <a:rPr lang="en-US" sz="1100" dirty="0" smtClean="0"/>
              <a:t> </a:t>
            </a:r>
            <a:r>
              <a:rPr lang="en-US" sz="1100" dirty="0" smtClean="0">
                <a:sym typeface="Wingdings" pitchFamily="2" charset="2"/>
              </a:rPr>
              <a:t> </a:t>
            </a:r>
            <a:r>
              <a:rPr lang="en-US" sz="1100" dirty="0" smtClean="0">
                <a:solidFill>
                  <a:srgbClr val="FF0000"/>
                </a:solidFill>
              </a:rPr>
              <a:t>12 </a:t>
            </a:r>
            <a:r>
              <a:rPr lang="en-US" sz="1100" dirty="0">
                <a:solidFill>
                  <a:srgbClr val="FF0000"/>
                </a:solidFill>
              </a:rPr>
              <a:t>x </a:t>
            </a:r>
            <a:r>
              <a:rPr lang="en-US" sz="1100" dirty="0" err="1">
                <a:solidFill>
                  <a:srgbClr val="FF0000"/>
                </a:solidFill>
              </a:rPr>
              <a:t>Rp</a:t>
            </a:r>
            <a:r>
              <a:rPr lang="en-US" sz="1100" dirty="0">
                <a:solidFill>
                  <a:srgbClr val="FF0000"/>
                </a:solidFill>
              </a:rPr>
              <a:t>    2.762.800,00 </a:t>
            </a:r>
            <a:r>
              <a:rPr lang="en-US" sz="1100" dirty="0"/>
              <a:t>			</a:t>
            </a:r>
            <a:r>
              <a:rPr lang="en-US" sz="1100" b="1" dirty="0" err="1"/>
              <a:t>Rp</a:t>
            </a:r>
            <a:r>
              <a:rPr lang="en-US" sz="1100" b="1" dirty="0"/>
              <a:t> </a:t>
            </a:r>
            <a:r>
              <a:rPr lang="en-US" sz="1100" b="1" dirty="0" smtClean="0"/>
              <a:t>33.153.600,00 </a:t>
            </a:r>
          </a:p>
          <a:p>
            <a:pPr marL="361950" indent="0">
              <a:spcBef>
                <a:spcPts val="0"/>
              </a:spcBef>
              <a:buNone/>
            </a:pPr>
            <a:endParaRPr lang="en-US" sz="1100" b="1" dirty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b="1" dirty="0"/>
              <a:t>PTKP :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/>
              <a:t>- </a:t>
            </a:r>
            <a:r>
              <a:rPr lang="en-US" sz="1100" dirty="0" err="1"/>
              <a:t>untuk</a:t>
            </a:r>
            <a:r>
              <a:rPr lang="en-US" sz="1100" dirty="0"/>
              <a:t> WP </a:t>
            </a:r>
            <a:r>
              <a:rPr lang="en-US" sz="1100" dirty="0" err="1"/>
              <a:t>sendiri</a:t>
            </a:r>
            <a:r>
              <a:rPr lang="en-US" sz="1100" dirty="0"/>
              <a:t>  			</a:t>
            </a:r>
            <a:r>
              <a:rPr lang="en-US" sz="1100" dirty="0" err="1"/>
              <a:t>Rp</a:t>
            </a:r>
            <a:r>
              <a:rPr lang="en-US" sz="1100" dirty="0"/>
              <a:t> 24.300.000,00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/>
              <a:t>- </a:t>
            </a:r>
            <a:r>
              <a:rPr lang="en-US" sz="1100" dirty="0" err="1"/>
              <a:t>tambahan</a:t>
            </a:r>
            <a:r>
              <a:rPr lang="en-US" sz="1100" dirty="0"/>
              <a:t> </a:t>
            </a:r>
            <a:r>
              <a:rPr lang="en-US" sz="1100" dirty="0" err="1"/>
              <a:t>karena</a:t>
            </a:r>
            <a:r>
              <a:rPr lang="en-US" sz="1100" dirty="0"/>
              <a:t> </a:t>
            </a:r>
            <a:r>
              <a:rPr lang="en-US" sz="1100" dirty="0" err="1"/>
              <a:t>menikah</a:t>
            </a:r>
            <a:r>
              <a:rPr lang="en-US" sz="1100" dirty="0"/>
              <a:t>  	</a:t>
            </a:r>
            <a:r>
              <a:rPr lang="en-US" sz="1100" dirty="0" smtClean="0"/>
              <a:t>	</a:t>
            </a:r>
            <a:r>
              <a:rPr lang="en-US" sz="1100" u="sng" dirty="0" err="1" smtClean="0"/>
              <a:t>Rp</a:t>
            </a:r>
            <a:r>
              <a:rPr lang="en-US" sz="1100" u="sng" dirty="0" smtClean="0"/>
              <a:t>   </a:t>
            </a:r>
            <a:r>
              <a:rPr lang="en-US" sz="1100" u="sng" dirty="0"/>
              <a:t>2.025.000,00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smtClean="0"/>
              <a:t>						</a:t>
            </a:r>
            <a:r>
              <a:rPr lang="en-US" sz="1100" b="1" u="sng" dirty="0" err="1" smtClean="0"/>
              <a:t>Rp</a:t>
            </a:r>
            <a:r>
              <a:rPr lang="en-US" sz="1100" b="1" u="sng" dirty="0" smtClean="0"/>
              <a:t> 26.325.000,00 </a:t>
            </a:r>
          </a:p>
          <a:p>
            <a:pPr marL="361950" indent="0">
              <a:spcBef>
                <a:spcPts val="0"/>
              </a:spcBef>
              <a:buNone/>
            </a:pPr>
            <a:endParaRPr lang="en-US" sz="1100" b="1" u="sng" dirty="0"/>
          </a:p>
          <a:p>
            <a:pPr marL="361950" indent="0">
              <a:spcBef>
                <a:spcPts val="0"/>
              </a:spcBef>
              <a:buNone/>
            </a:pP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setahun</a:t>
            </a:r>
            <a:r>
              <a:rPr lang="en-US" sz="1100" dirty="0"/>
              <a:t>  			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  </a:t>
            </a:r>
            <a:r>
              <a:rPr lang="en-US" sz="1100" b="1" dirty="0"/>
              <a:t>6.828.600,00</a:t>
            </a:r>
          </a:p>
          <a:p>
            <a:pPr marL="361950" indent="0">
              <a:spcBef>
                <a:spcPts val="0"/>
              </a:spcBef>
              <a:buNone/>
            </a:pPr>
            <a:endParaRPr lang="en-US" sz="1100" b="1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819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b="1" dirty="0" err="1"/>
              <a:t>Pembulatan</a:t>
            </a:r>
            <a:r>
              <a:rPr lang="en-US" sz="1100" b="1" dirty="0"/>
              <a:t>  					</a:t>
            </a:r>
            <a:r>
              <a:rPr lang="en-US" sz="1100" b="1" dirty="0"/>
              <a:t>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      </a:t>
            </a:r>
            <a:r>
              <a:rPr lang="en-US" sz="1100" b="1" dirty="0"/>
              <a:t>6.828.000,00 </a:t>
            </a:r>
            <a:endParaRPr lang="en-US" sz="1100" dirty="0"/>
          </a:p>
          <a:p>
            <a:pPr marL="265113" indent="0">
              <a:buNone/>
            </a:pPr>
            <a:r>
              <a:rPr lang="en-US" sz="1100" b="1" u="sng" dirty="0" err="1"/>
              <a:t>PPh</a:t>
            </a:r>
            <a:r>
              <a:rPr lang="en-US" sz="1100" b="1" u="sng" dirty="0"/>
              <a:t> </a:t>
            </a:r>
            <a:r>
              <a:rPr lang="en-US" sz="1100" b="1" u="sng" dirty="0" err="1"/>
              <a:t>Pasal</a:t>
            </a:r>
            <a:r>
              <a:rPr lang="en-US" sz="1100" b="1" u="sng" dirty="0"/>
              <a:t> 21 </a:t>
            </a:r>
            <a:r>
              <a:rPr lang="en-US" sz="1100" b="1" u="sng" dirty="0" err="1"/>
              <a:t>terutang</a:t>
            </a:r>
            <a:r>
              <a:rPr lang="en-US" sz="1100" u="sng" dirty="0"/>
              <a:t>: </a:t>
            </a:r>
            <a:endParaRPr lang="en-US" sz="1100" dirty="0"/>
          </a:p>
          <a:p>
            <a:pPr marL="265113" indent="0">
              <a:buNone/>
            </a:pPr>
            <a:r>
              <a:rPr lang="en-US" sz="1100" dirty="0">
                <a:solidFill>
                  <a:srgbClr val="FF0000"/>
                </a:solidFill>
              </a:rPr>
              <a:t>5% x Rp6.828.000,00        </a:t>
            </a:r>
            <a:r>
              <a:rPr lang="en-US" sz="1100" dirty="0"/>
              <a:t>=	</a:t>
            </a:r>
            <a:r>
              <a:rPr lang="en-US" sz="1100" b="1" dirty="0"/>
              <a:t> </a:t>
            </a:r>
            <a:r>
              <a:rPr lang="en-US" sz="1100" b="1" dirty="0" err="1"/>
              <a:t>Rp</a:t>
            </a:r>
            <a:r>
              <a:rPr lang="en-US" sz="1100" b="1" dirty="0"/>
              <a:t>   341.400,00 </a:t>
            </a:r>
          </a:p>
          <a:p>
            <a:pPr marL="265113" indent="0">
              <a:buNone/>
            </a:pPr>
            <a:r>
              <a:rPr lang="en-US" sz="1100" b="1" u="sng" dirty="0" err="1"/>
              <a:t>PPh</a:t>
            </a:r>
            <a:r>
              <a:rPr lang="en-US" sz="1100" b="1" u="sng" dirty="0"/>
              <a:t> </a:t>
            </a:r>
            <a:r>
              <a:rPr lang="en-US" sz="1100" b="1" u="sng" dirty="0" err="1"/>
              <a:t>Pasal</a:t>
            </a:r>
            <a:r>
              <a:rPr lang="en-US" sz="1100" b="1" u="sng" dirty="0"/>
              <a:t> 21 </a:t>
            </a:r>
            <a:r>
              <a:rPr lang="en-US" sz="1100" b="1" u="sng" dirty="0" err="1"/>
              <a:t>bulan</a:t>
            </a:r>
            <a:r>
              <a:rPr lang="en-US" sz="1100" b="1" u="sng" dirty="0"/>
              <a:t> </a:t>
            </a:r>
            <a:r>
              <a:rPr lang="en-US" sz="1100" b="1" u="sng" dirty="0" err="1"/>
              <a:t>Juli</a:t>
            </a:r>
            <a:r>
              <a:rPr lang="en-US" sz="1100" b="1" u="sng" dirty="0"/>
              <a:t>:</a:t>
            </a:r>
            <a:endParaRPr lang="en-US" sz="1100" b="1" dirty="0"/>
          </a:p>
          <a:p>
            <a:pPr marL="265113" indent="0">
              <a:buNone/>
            </a:pPr>
            <a:r>
              <a:rPr lang="en-US" sz="1100" dirty="0">
                <a:solidFill>
                  <a:srgbClr val="FF0000"/>
                </a:solidFill>
              </a:rPr>
              <a:t>Rp341.400,00 : 12             </a:t>
            </a:r>
            <a:r>
              <a:rPr lang="en-US" sz="1100" dirty="0"/>
              <a:t>= 	 </a:t>
            </a:r>
            <a:r>
              <a:rPr lang="en-US" sz="1100" b="1" dirty="0" err="1"/>
              <a:t>Rp</a:t>
            </a:r>
            <a:r>
              <a:rPr lang="en-US" sz="1100" b="1" dirty="0"/>
              <a:t>     28.450,00 </a:t>
            </a:r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81987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Jarwo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status </a:t>
            </a:r>
            <a:r>
              <a:rPr lang="en-US" sz="1100" dirty="0" err="1"/>
              <a:t>belum</a:t>
            </a:r>
            <a:r>
              <a:rPr lang="en-US" sz="1100" dirty="0"/>
              <a:t> </a:t>
            </a:r>
            <a:r>
              <a:rPr lang="en-US" sz="1100" dirty="0" err="1"/>
              <a:t>menikah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bulan</a:t>
            </a:r>
            <a:r>
              <a:rPr lang="en-US" sz="1100" dirty="0"/>
              <a:t> </a:t>
            </a:r>
            <a:r>
              <a:rPr lang="en-US" sz="1100" dirty="0" err="1"/>
              <a:t>Januari</a:t>
            </a:r>
            <a:r>
              <a:rPr lang="en-US" sz="1100" dirty="0"/>
              <a:t> 20xx </a:t>
            </a:r>
            <a:r>
              <a:rPr lang="en-US" sz="1100" dirty="0" err="1"/>
              <a:t>bekerja</a:t>
            </a:r>
            <a:r>
              <a:rPr lang="en-US" sz="1100" dirty="0"/>
              <a:t> </a:t>
            </a:r>
            <a:r>
              <a:rPr lang="en-US" sz="1100" dirty="0" err="1"/>
              <a:t>sebagai</a:t>
            </a:r>
            <a:r>
              <a:rPr lang="en-US" sz="1100" dirty="0"/>
              <a:t> </a:t>
            </a:r>
            <a:r>
              <a:rPr lang="en-US" sz="1100" dirty="0" err="1"/>
              <a:t>buruh</a:t>
            </a:r>
            <a:r>
              <a:rPr lang="en-US" sz="1100" dirty="0"/>
              <a:t> </a:t>
            </a:r>
            <a:r>
              <a:rPr lang="en-US" sz="1100" dirty="0" err="1"/>
              <a:t>harian</a:t>
            </a:r>
            <a:r>
              <a:rPr lang="en-US" sz="1100" dirty="0"/>
              <a:t> PT </a:t>
            </a:r>
            <a:r>
              <a:rPr lang="en-US" sz="1100" dirty="0" err="1"/>
              <a:t>Gubel</a:t>
            </a:r>
            <a:r>
              <a:rPr lang="en-US" sz="1100" dirty="0"/>
              <a:t>. la </a:t>
            </a:r>
            <a:r>
              <a:rPr lang="en-US" sz="1100" dirty="0" err="1"/>
              <a:t>bekerja</a:t>
            </a:r>
            <a:r>
              <a:rPr lang="en-US" sz="1100" dirty="0"/>
              <a:t> </a:t>
            </a:r>
            <a:r>
              <a:rPr lang="en-US" sz="1100" dirty="0" err="1"/>
              <a:t>selama</a:t>
            </a:r>
            <a:r>
              <a:rPr lang="en-US" sz="1100" dirty="0"/>
              <a:t> 10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menerima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harian</a:t>
            </a:r>
            <a:r>
              <a:rPr lang="en-US" sz="1100" dirty="0"/>
              <a:t> </a:t>
            </a:r>
            <a:r>
              <a:rPr lang="en-US" sz="1100" dirty="0" err="1"/>
              <a:t>sebesar</a:t>
            </a:r>
            <a:r>
              <a:rPr lang="en-US" sz="1100" dirty="0"/>
              <a:t> Rp200.000,00. </a:t>
            </a:r>
            <a:r>
              <a:rPr lang="en-US" sz="1100" dirty="0" err="1"/>
              <a:t>Hitung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21!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100" b="1" dirty="0" err="1" smtClean="0"/>
              <a:t>Pembahasan</a:t>
            </a:r>
            <a:endParaRPr lang="en-US" sz="1100" b="1" dirty="0" smtClean="0"/>
          </a:p>
          <a:p>
            <a:pPr marL="265113" indent="0" algn="just">
              <a:spcBef>
                <a:spcPts val="0"/>
              </a:spcBef>
              <a:buNone/>
            </a:pPr>
            <a:endParaRPr lang="en-US" sz="1100" b="1" dirty="0"/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terutang</a:t>
            </a:r>
            <a:r>
              <a:rPr lang="en-US" sz="1100" dirty="0"/>
              <a:t>: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sehari</a:t>
            </a:r>
            <a:r>
              <a:rPr lang="en-US" sz="1100" dirty="0"/>
              <a:t>	</a:t>
            </a:r>
            <a:r>
              <a:rPr lang="en-US" sz="1100" dirty="0" smtClean="0"/>
              <a:t>			</a:t>
            </a:r>
            <a:r>
              <a:rPr lang="en-US" sz="1100" dirty="0" err="1" smtClean="0"/>
              <a:t>Rp</a:t>
            </a:r>
            <a:r>
              <a:rPr lang="en-US" sz="1100" dirty="0" smtClean="0"/>
              <a:t> </a:t>
            </a:r>
            <a:r>
              <a:rPr lang="en-US" sz="1100" dirty="0"/>
              <a:t>200.000,00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b="1" dirty="0" err="1">
                <a:solidFill>
                  <a:srgbClr val="FF0000"/>
                </a:solidFill>
              </a:rPr>
              <a:t>Dikurangi</a:t>
            </a:r>
            <a:r>
              <a:rPr lang="en-US" sz="1100" dirty="0"/>
              <a:t> </a:t>
            </a:r>
            <a:r>
              <a:rPr lang="en-US" sz="1100" dirty="0" err="1"/>
              <a:t>batas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harian</a:t>
            </a:r>
            <a:r>
              <a:rPr lang="en-US" sz="1100" dirty="0"/>
              <a:t> </a:t>
            </a:r>
            <a:r>
              <a:rPr lang="en-US" sz="1100" dirty="0" err="1"/>
              <a:t>tidak</a:t>
            </a:r>
            <a:r>
              <a:rPr lang="en-US" sz="1100" dirty="0"/>
              <a:t> </a:t>
            </a:r>
            <a:r>
              <a:rPr lang="en-US" sz="1100" dirty="0" err="1"/>
              <a:t>dilakukan</a:t>
            </a:r>
            <a:r>
              <a:rPr lang="en-US" sz="1100" dirty="0"/>
              <a:t> </a:t>
            </a:r>
            <a:r>
              <a:rPr lang="en-US" sz="1100" dirty="0" err="1"/>
              <a:t>pemotongan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	</a:t>
            </a:r>
            <a:r>
              <a:rPr lang="en-US" sz="1100" u="sng" dirty="0" err="1"/>
              <a:t>Rp</a:t>
            </a:r>
            <a:r>
              <a:rPr lang="en-US" sz="1100" u="sng" dirty="0"/>
              <a:t> 200.000,00(-)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sehari</a:t>
            </a:r>
            <a:r>
              <a:rPr lang="en-US" sz="1100" dirty="0"/>
              <a:t>	</a:t>
            </a:r>
            <a:r>
              <a:rPr lang="en-US" sz="1100" dirty="0" smtClean="0"/>
              <a:t>		</a:t>
            </a:r>
            <a:r>
              <a:rPr lang="en-US" sz="1100" dirty="0" err="1" smtClean="0"/>
              <a:t>Rp</a:t>
            </a:r>
            <a:r>
              <a:rPr lang="en-US" sz="1100" dirty="0" smtClean="0"/>
              <a:t> </a:t>
            </a:r>
            <a:r>
              <a:rPr lang="en-US" sz="1100" dirty="0"/>
              <a:t>0,00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atas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sehari</a:t>
            </a:r>
            <a:r>
              <a:rPr lang="en-US" sz="1100" dirty="0"/>
              <a:t>	</a:t>
            </a:r>
            <a:r>
              <a:rPr lang="en-US" sz="1100" dirty="0" smtClean="0"/>
              <a:t>	</a:t>
            </a:r>
            <a:r>
              <a:rPr lang="en-US" sz="1100" dirty="0" err="1" smtClean="0"/>
              <a:t>Rp</a:t>
            </a:r>
            <a:r>
              <a:rPr lang="en-US" sz="1100" dirty="0" smtClean="0"/>
              <a:t> </a:t>
            </a:r>
            <a:r>
              <a:rPr lang="en-US" sz="1100" dirty="0"/>
              <a:t>0,00</a:t>
            </a:r>
          </a:p>
          <a:p>
            <a:pPr marL="265113" indent="0" algn="just">
              <a:spcBef>
                <a:spcPts val="0"/>
              </a:spcBef>
              <a:buNone/>
            </a:pPr>
            <a:endParaRPr lang="en-US" sz="1100" dirty="0"/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100" dirty="0" err="1"/>
              <a:t>Sampai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ke-10, </a:t>
            </a:r>
            <a:r>
              <a:rPr lang="en-US" sz="1100" dirty="0" err="1"/>
              <a:t>karena</a:t>
            </a:r>
            <a:r>
              <a:rPr lang="en-US" sz="1100" dirty="0"/>
              <a:t> </a:t>
            </a:r>
            <a:r>
              <a:rPr lang="en-US" sz="1100" dirty="0" err="1"/>
              <a:t>jumlah</a:t>
            </a:r>
            <a:r>
              <a:rPr lang="en-US" sz="1100" dirty="0"/>
              <a:t> </a:t>
            </a:r>
            <a:r>
              <a:rPr lang="en-US" sz="1100" dirty="0" err="1"/>
              <a:t>kumulatif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yang </a:t>
            </a:r>
            <a:r>
              <a:rPr lang="en-US" sz="1100" dirty="0" err="1"/>
              <a:t>diterima</a:t>
            </a:r>
            <a:r>
              <a:rPr lang="en-US" sz="1100" dirty="0"/>
              <a:t> </a:t>
            </a:r>
            <a:r>
              <a:rPr lang="en-US" sz="1100" dirty="0" err="1"/>
              <a:t>belum</a:t>
            </a:r>
            <a:r>
              <a:rPr lang="en-US" sz="1100" dirty="0"/>
              <a:t> </a:t>
            </a:r>
            <a:r>
              <a:rPr lang="en-US" sz="1100" dirty="0" err="1"/>
              <a:t>melebihi</a:t>
            </a:r>
            <a:r>
              <a:rPr lang="en-US" sz="1100" dirty="0"/>
              <a:t> Rp2.025.000,00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tidak</a:t>
            </a:r>
            <a:r>
              <a:rPr lang="en-US" sz="1100" dirty="0"/>
              <a:t> </a:t>
            </a:r>
            <a:r>
              <a:rPr lang="en-US" sz="1100" dirty="0" err="1"/>
              <a:t>ada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yang </a:t>
            </a:r>
            <a:r>
              <a:rPr lang="en-US" sz="1100" dirty="0" err="1"/>
              <a:t>dipotong</a:t>
            </a:r>
            <a:r>
              <a:rPr lang="en-US" sz="1100" dirty="0"/>
              <a:t>.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ke-11 </a:t>
            </a:r>
            <a:r>
              <a:rPr lang="en-US" sz="1100" dirty="0" err="1"/>
              <a:t>jumlah</a:t>
            </a:r>
            <a:r>
              <a:rPr lang="en-US" sz="1100" dirty="0"/>
              <a:t> </a:t>
            </a:r>
            <a:r>
              <a:rPr lang="en-US" sz="1100" dirty="0" err="1"/>
              <a:t>kumulatif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yang </a:t>
            </a:r>
            <a:r>
              <a:rPr lang="en-US" sz="1100" dirty="0" err="1"/>
              <a:t>diterima</a:t>
            </a:r>
            <a:r>
              <a:rPr lang="en-US" sz="1100" dirty="0"/>
              <a:t> </a:t>
            </a:r>
            <a:r>
              <a:rPr lang="en-US" sz="1100" dirty="0" err="1"/>
              <a:t>melebihi</a:t>
            </a:r>
            <a:r>
              <a:rPr lang="en-US" sz="1100" dirty="0"/>
              <a:t> Rp2.025.000,00,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terutang</a:t>
            </a:r>
            <a:r>
              <a:rPr lang="en-US" sz="1100" dirty="0"/>
              <a:t> </a:t>
            </a:r>
            <a:r>
              <a:rPr lang="en-US" sz="1100" dirty="0" err="1"/>
              <a:t>dihitung</a:t>
            </a:r>
            <a:r>
              <a:rPr lang="en-US" sz="1100" dirty="0"/>
              <a:t> </a:t>
            </a:r>
            <a:r>
              <a:rPr lang="en-US" sz="1100" dirty="0" err="1"/>
              <a:t>berdasarkan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setelah</a:t>
            </a:r>
            <a:r>
              <a:rPr lang="en-US" sz="1100" dirty="0"/>
              <a:t> </a:t>
            </a:r>
            <a:r>
              <a:rPr lang="en-US" sz="1100" dirty="0" err="1"/>
              <a:t>dikurangi</a:t>
            </a:r>
            <a:r>
              <a:rPr lang="en-US" sz="1100" dirty="0"/>
              <a:t> PTKP yang </a:t>
            </a:r>
            <a:r>
              <a:rPr lang="en-US" sz="1100" dirty="0" err="1"/>
              <a:t>sebenarnya</a:t>
            </a:r>
            <a:r>
              <a:rPr lang="en-US" sz="1100" dirty="0" smtClean="0"/>
              <a:t>.</a:t>
            </a:r>
            <a:endParaRPr lang="en-US" sz="1100" dirty="0"/>
          </a:p>
          <a:p>
            <a:pPr marL="265113" indent="0" algn="just">
              <a:spcBef>
                <a:spcPts val="0"/>
              </a:spcBef>
              <a:buNone/>
            </a:pPr>
            <a:endParaRPr lang="en-US" sz="1100" dirty="0" smtClean="0"/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s.d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ke-11 </a:t>
            </a:r>
            <a:r>
              <a:rPr lang="en-US" sz="1100" dirty="0" smtClean="0">
                <a:sym typeface="Wingdings" pitchFamily="2" charset="2"/>
              </a:rPr>
              <a:t> </a:t>
            </a:r>
            <a:r>
              <a:rPr lang="en-US" sz="1100" dirty="0" smtClean="0">
                <a:solidFill>
                  <a:srgbClr val="FF0000"/>
                </a:solidFill>
              </a:rPr>
              <a:t>(</a:t>
            </a:r>
            <a:r>
              <a:rPr lang="en-US" sz="1100" dirty="0">
                <a:solidFill>
                  <a:srgbClr val="FF0000"/>
                </a:solidFill>
              </a:rPr>
              <a:t>Rp200.000,00 x 11)</a:t>
            </a:r>
            <a:r>
              <a:rPr lang="en-US" sz="1100" dirty="0"/>
              <a:t>	</a:t>
            </a:r>
            <a:r>
              <a:rPr lang="en-US" sz="1100" dirty="0" smtClean="0"/>
              <a:t>	</a:t>
            </a:r>
            <a:r>
              <a:rPr lang="en-US" sz="1100" dirty="0" err="1" smtClean="0"/>
              <a:t>Rp</a:t>
            </a:r>
            <a:r>
              <a:rPr lang="en-US" sz="1100" dirty="0" smtClean="0"/>
              <a:t> </a:t>
            </a:r>
            <a:r>
              <a:rPr lang="en-US" sz="1100" dirty="0"/>
              <a:t>2.200.000,00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/>
              <a:t>PTKP </a:t>
            </a:r>
            <a:r>
              <a:rPr lang="en-US" sz="1100" dirty="0" err="1"/>
              <a:t>sebenarnya</a:t>
            </a:r>
            <a:r>
              <a:rPr lang="en-US" sz="1100" dirty="0"/>
              <a:t> </a:t>
            </a:r>
            <a:r>
              <a:rPr lang="en-US" sz="1100" dirty="0" smtClean="0"/>
              <a:t> </a:t>
            </a:r>
            <a:r>
              <a:rPr lang="en-US" sz="1100" dirty="0" smtClean="0">
                <a:sym typeface="Wingdings" pitchFamily="2" charset="2"/>
              </a:rPr>
              <a:t> </a:t>
            </a:r>
            <a:r>
              <a:rPr lang="en-US" sz="1100" dirty="0" smtClean="0"/>
              <a:t>11 </a:t>
            </a:r>
            <a:r>
              <a:rPr lang="en-US" sz="1100" dirty="0"/>
              <a:t>x </a:t>
            </a:r>
            <a:r>
              <a:rPr lang="en-US" sz="1100" dirty="0">
                <a:solidFill>
                  <a:srgbClr val="FF0000"/>
                </a:solidFill>
              </a:rPr>
              <a:t>(Rp24.300.000,00/ 360)</a:t>
            </a:r>
            <a:r>
              <a:rPr lang="en-US" sz="1100" dirty="0"/>
              <a:t>	</a:t>
            </a:r>
            <a:r>
              <a:rPr lang="en-US" sz="1100" dirty="0" smtClean="0"/>
              <a:t>	</a:t>
            </a:r>
            <a:r>
              <a:rPr lang="en-US" sz="1100" u="sng" dirty="0" err="1" smtClean="0"/>
              <a:t>Rp</a:t>
            </a:r>
            <a:r>
              <a:rPr lang="en-US" sz="1100" u="sng" dirty="0" smtClean="0"/>
              <a:t>    </a:t>
            </a:r>
            <a:r>
              <a:rPr lang="en-US" sz="1100" u="sng" dirty="0"/>
              <a:t>742.500,00(-)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s.d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ke-11	</a:t>
            </a:r>
            <a:r>
              <a:rPr lang="en-US" sz="1100" dirty="0" smtClean="0"/>
              <a:t>		</a:t>
            </a:r>
            <a:r>
              <a:rPr lang="en-US" sz="1100" dirty="0" err="1" smtClean="0"/>
              <a:t>Rp</a:t>
            </a:r>
            <a:r>
              <a:rPr lang="en-US" sz="1100" dirty="0" smtClean="0"/>
              <a:t> 1.457.500,00</a:t>
            </a:r>
          </a:p>
          <a:p>
            <a:pPr marL="542925" indent="0" algn="just">
              <a:spcBef>
                <a:spcPts val="0"/>
              </a:spcBef>
              <a:buNone/>
            </a:pPr>
            <a:endParaRPr lang="en-US" sz="1100" dirty="0"/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terutang</a:t>
            </a:r>
            <a:r>
              <a:rPr lang="en-US" sz="1100" dirty="0"/>
              <a:t> </a:t>
            </a:r>
            <a:r>
              <a:rPr lang="en-US" sz="1100" dirty="0" err="1"/>
              <a:t>s.d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ke-11 </a:t>
            </a:r>
            <a:r>
              <a:rPr lang="en-US" sz="1100" dirty="0" smtClean="0"/>
              <a:t> </a:t>
            </a:r>
            <a:r>
              <a:rPr lang="en-US" sz="11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1100" dirty="0" smtClean="0">
                <a:solidFill>
                  <a:srgbClr val="FF0000"/>
                </a:solidFill>
              </a:rPr>
              <a:t>5</a:t>
            </a:r>
            <a:r>
              <a:rPr lang="en-US" sz="1100" dirty="0">
                <a:solidFill>
                  <a:srgbClr val="FF0000"/>
                </a:solidFill>
              </a:rPr>
              <a:t>% x Rp1.457.500,00</a:t>
            </a:r>
            <a:r>
              <a:rPr lang="en-US" sz="1100" dirty="0"/>
              <a:t>	</a:t>
            </a:r>
            <a:r>
              <a:rPr lang="en-US" sz="1100" dirty="0" err="1"/>
              <a:t>Rp</a:t>
            </a:r>
            <a:r>
              <a:rPr lang="en-US" sz="1100" dirty="0"/>
              <a:t>      72.875,00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yang </a:t>
            </a:r>
            <a:r>
              <a:rPr lang="en-US" sz="1100" dirty="0" err="1"/>
              <a:t>telah</a:t>
            </a:r>
            <a:r>
              <a:rPr lang="en-US" sz="1100" dirty="0"/>
              <a:t>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s.d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ke-10	</a:t>
            </a:r>
            <a:r>
              <a:rPr lang="en-US" sz="1100" dirty="0" smtClean="0"/>
              <a:t>	</a:t>
            </a:r>
            <a:r>
              <a:rPr lang="en-US" sz="1100" dirty="0" err="1" smtClean="0"/>
              <a:t>Rp</a:t>
            </a:r>
            <a:r>
              <a:rPr lang="en-US" sz="1100" dirty="0" smtClean="0"/>
              <a:t>              </a:t>
            </a:r>
            <a:r>
              <a:rPr lang="en-US" sz="1100" dirty="0"/>
              <a:t>0,00</a:t>
            </a:r>
          </a:p>
          <a:p>
            <a:pPr marL="542925" indent="0" algn="just">
              <a:spcBef>
                <a:spcPts val="0"/>
              </a:spcBef>
              <a:buNone/>
            </a:pP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ke-11	</a:t>
            </a:r>
            <a:r>
              <a:rPr lang="en-US" sz="1100" dirty="0" smtClean="0"/>
              <a:t>	</a:t>
            </a:r>
            <a:r>
              <a:rPr lang="en-US" sz="1100" dirty="0" err="1" smtClean="0"/>
              <a:t>Rp</a:t>
            </a:r>
            <a:r>
              <a:rPr lang="en-US" sz="1100" dirty="0" smtClean="0"/>
              <a:t>      </a:t>
            </a:r>
            <a:r>
              <a:rPr lang="en-US" sz="1100" dirty="0"/>
              <a:t>72.875,00</a:t>
            </a:r>
          </a:p>
          <a:p>
            <a:pPr marL="265113" indent="0" algn="just">
              <a:spcBef>
                <a:spcPts val="0"/>
              </a:spcBef>
              <a:buNone/>
            </a:pPr>
            <a:endParaRPr lang="en-US" sz="11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Harian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6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81987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Sehingga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ke-11,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bersih</a:t>
            </a:r>
            <a:r>
              <a:rPr lang="en-US" sz="1100" dirty="0"/>
              <a:t> yang </a:t>
            </a:r>
            <a:r>
              <a:rPr lang="en-US" sz="1100" dirty="0" err="1"/>
              <a:t>diterima</a:t>
            </a:r>
            <a:r>
              <a:rPr lang="en-US" sz="1100" dirty="0"/>
              <a:t> </a:t>
            </a:r>
            <a:r>
              <a:rPr lang="en-US" sz="1100" dirty="0" err="1"/>
              <a:t>Jarwo</a:t>
            </a:r>
            <a:r>
              <a:rPr lang="en-US" sz="1100" dirty="0"/>
              <a:t> </a:t>
            </a:r>
            <a:r>
              <a:rPr lang="en-US" sz="1100" dirty="0" err="1"/>
              <a:t>sebesar</a:t>
            </a:r>
            <a:r>
              <a:rPr lang="en-US" sz="1100" dirty="0"/>
              <a:t>: </a:t>
            </a:r>
            <a:r>
              <a:rPr lang="en-US" sz="1100" dirty="0">
                <a:solidFill>
                  <a:srgbClr val="FF0000"/>
                </a:solidFill>
              </a:rPr>
              <a:t>Rp200.000,00 - Rp72.875,00</a:t>
            </a:r>
            <a:r>
              <a:rPr lang="en-US" sz="1100" dirty="0"/>
              <a:t>= </a:t>
            </a:r>
            <a:r>
              <a:rPr lang="en-US" sz="1100" b="1" dirty="0"/>
              <a:t>Rp127.125,00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 err="1">
                <a:solidFill>
                  <a:srgbClr val="0070C0"/>
                </a:solidFill>
              </a:rPr>
              <a:t>Misalkan</a:t>
            </a:r>
            <a:r>
              <a:rPr lang="en-US" sz="1100" dirty="0"/>
              <a:t> </a:t>
            </a:r>
            <a:r>
              <a:rPr lang="en-US" sz="1100" dirty="0" err="1"/>
              <a:t>Jarwo</a:t>
            </a:r>
            <a:r>
              <a:rPr lang="en-US" sz="1100" dirty="0"/>
              <a:t> </a:t>
            </a:r>
            <a:r>
              <a:rPr lang="en-US" sz="1100" dirty="0" err="1"/>
              <a:t>bekerja</a:t>
            </a:r>
            <a:r>
              <a:rPr lang="en-US" sz="1100" dirty="0"/>
              <a:t> </a:t>
            </a:r>
            <a:r>
              <a:rPr lang="en-US" sz="1100" dirty="0" err="1"/>
              <a:t>selama</a:t>
            </a:r>
            <a:r>
              <a:rPr lang="en-US" sz="1100" dirty="0"/>
              <a:t> 12 </a:t>
            </a:r>
            <a:r>
              <a:rPr lang="en-US" sz="1100" dirty="0" err="1"/>
              <a:t>hari</a:t>
            </a:r>
            <a:r>
              <a:rPr lang="en-US" sz="1100" dirty="0"/>
              <a:t>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/>
              <a:t>ke</a:t>
            </a:r>
            <a:r>
              <a:rPr lang="en-US" sz="1100" dirty="0"/>
              <a:t> - 12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sebagai</a:t>
            </a:r>
            <a:r>
              <a:rPr lang="en-US" sz="1100" dirty="0"/>
              <a:t> </a:t>
            </a:r>
            <a:r>
              <a:rPr lang="en-US" sz="1100" dirty="0" err="1"/>
              <a:t>berikut</a:t>
            </a:r>
            <a:r>
              <a:rPr lang="en-US" sz="1100" dirty="0"/>
              <a:t> 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/>
              <a:t>kerja</a:t>
            </a:r>
            <a:r>
              <a:rPr lang="en-US" sz="1100" dirty="0"/>
              <a:t> ke-12, </a:t>
            </a:r>
            <a:r>
              <a:rPr lang="en-US" sz="1100" dirty="0" err="1"/>
              <a:t>jumlah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yang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446088" indent="0" algn="just">
              <a:spcBef>
                <a:spcPts val="0"/>
              </a:spcBef>
              <a:buNone/>
            </a:pP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sehari</a:t>
            </a:r>
            <a:r>
              <a:rPr lang="en-US" sz="1100" dirty="0"/>
              <a:t>	</a:t>
            </a:r>
            <a:r>
              <a:rPr lang="en-US" sz="1100" dirty="0" smtClean="0"/>
              <a:t>		</a:t>
            </a:r>
            <a:r>
              <a:rPr lang="en-US" sz="1100" dirty="0" err="1" smtClean="0"/>
              <a:t>Rp</a:t>
            </a:r>
            <a:r>
              <a:rPr lang="en-US" sz="1100" dirty="0" smtClean="0"/>
              <a:t> </a:t>
            </a:r>
            <a:r>
              <a:rPr lang="en-US" sz="1100" dirty="0"/>
              <a:t>200.000,00</a:t>
            </a:r>
          </a:p>
          <a:p>
            <a:pPr marL="446088" indent="0" algn="just">
              <a:spcBef>
                <a:spcPts val="0"/>
              </a:spcBef>
              <a:buNone/>
            </a:pPr>
            <a:r>
              <a:rPr lang="en-US" sz="1100" dirty="0"/>
              <a:t>PTKP </a:t>
            </a:r>
            <a:r>
              <a:rPr lang="en-US" sz="1100" dirty="0" err="1"/>
              <a:t>sehari</a:t>
            </a:r>
            <a:r>
              <a:rPr lang="en-US" sz="1100" dirty="0"/>
              <a:t>	</a:t>
            </a:r>
          </a:p>
          <a:p>
            <a:pPr marL="542925" indent="-96838" algn="just">
              <a:spcBef>
                <a:spcPts val="0"/>
              </a:spcBef>
              <a:buFontTx/>
              <a:buChar char="-"/>
            </a:pPr>
            <a:r>
              <a:rPr lang="en-US" sz="1100" dirty="0" err="1" smtClean="0"/>
              <a:t>Untuk</a:t>
            </a:r>
            <a:r>
              <a:rPr lang="en-US" sz="1100" dirty="0" smtClean="0"/>
              <a:t> </a:t>
            </a:r>
            <a:r>
              <a:rPr lang="en-US" sz="1100" dirty="0"/>
              <a:t>WP </a:t>
            </a:r>
            <a:r>
              <a:rPr lang="en-US" sz="1100" dirty="0" err="1"/>
              <a:t>sendiri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FF0000"/>
                </a:solidFill>
              </a:rPr>
              <a:t>(</a:t>
            </a:r>
            <a:r>
              <a:rPr lang="en-US" sz="1100" dirty="0" err="1">
                <a:solidFill>
                  <a:srgbClr val="FF0000"/>
                </a:solidFill>
              </a:rPr>
              <a:t>Rp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smtClean="0">
                <a:solidFill>
                  <a:srgbClr val="FF0000"/>
                </a:solidFill>
              </a:rPr>
              <a:t>24.300.000,00 : </a:t>
            </a:r>
            <a:r>
              <a:rPr lang="en-US" sz="1100" dirty="0">
                <a:solidFill>
                  <a:srgbClr val="FF0000"/>
                </a:solidFill>
              </a:rPr>
              <a:t>360)</a:t>
            </a:r>
            <a:r>
              <a:rPr lang="en-US" sz="1100" dirty="0"/>
              <a:t>	</a:t>
            </a:r>
            <a:r>
              <a:rPr lang="en-US" sz="1100" u="sng" dirty="0" err="1"/>
              <a:t>Rp</a:t>
            </a:r>
            <a:r>
              <a:rPr lang="en-US" sz="1100" u="sng" dirty="0"/>
              <a:t>   67.500,00</a:t>
            </a:r>
            <a:r>
              <a:rPr lang="en-US" sz="1100" u="sng" dirty="0" smtClean="0"/>
              <a:t>(-)</a:t>
            </a:r>
          </a:p>
          <a:p>
            <a:pPr marL="617538" indent="-171450" algn="just">
              <a:spcBef>
                <a:spcPts val="0"/>
              </a:spcBef>
              <a:buFontTx/>
              <a:buChar char="-"/>
            </a:pPr>
            <a:endParaRPr lang="en-US" sz="1100" dirty="0"/>
          </a:p>
          <a:p>
            <a:pPr marL="446088" indent="0" algn="just">
              <a:spcBef>
                <a:spcPts val="0"/>
              </a:spcBef>
              <a:buNone/>
            </a:pP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	</a:t>
            </a:r>
            <a:r>
              <a:rPr lang="en-US" sz="1100" dirty="0" smtClean="0"/>
              <a:t>	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</a:t>
            </a:r>
            <a:r>
              <a:rPr lang="en-US" sz="1100" b="1" dirty="0"/>
              <a:t>132.500,00</a:t>
            </a:r>
          </a:p>
          <a:p>
            <a:pPr marL="446088" indent="0" algn="just">
              <a:spcBef>
                <a:spcPts val="0"/>
              </a:spcBef>
              <a:buNone/>
            </a:pPr>
            <a:endParaRPr lang="en-US" sz="1100" dirty="0"/>
          </a:p>
          <a:p>
            <a:pPr marL="446088" indent="0" algn="just">
              <a:spcBef>
                <a:spcPts val="0"/>
              </a:spcBef>
              <a:buNone/>
            </a:pP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terutang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FF0000"/>
                </a:solidFill>
              </a:rPr>
              <a:t>5% x Rp132.500,00</a:t>
            </a:r>
            <a:r>
              <a:rPr lang="en-US" sz="1100" dirty="0"/>
              <a:t> </a:t>
            </a:r>
            <a:r>
              <a:rPr lang="en-US" sz="1100" dirty="0" smtClean="0"/>
              <a:t> </a:t>
            </a:r>
            <a:r>
              <a:rPr lang="en-US" sz="1100" dirty="0" smtClean="0">
                <a:sym typeface="Wingdings" pitchFamily="2" charset="2"/>
              </a:rPr>
              <a:t> 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</a:t>
            </a:r>
            <a:r>
              <a:rPr lang="en-US" sz="1100" b="1" dirty="0"/>
              <a:t>6.625,00</a:t>
            </a:r>
          </a:p>
          <a:p>
            <a:pPr marL="446088" indent="0" algn="just">
              <a:spcBef>
                <a:spcPts val="0"/>
              </a:spcBef>
              <a:buNone/>
            </a:pPr>
            <a:r>
              <a:rPr lang="en-US" sz="1100" dirty="0" err="1"/>
              <a:t>Sehingga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ke-12, </a:t>
            </a:r>
            <a:r>
              <a:rPr lang="en-US" sz="1100" dirty="0" err="1"/>
              <a:t>Jarwo</a:t>
            </a:r>
            <a:r>
              <a:rPr lang="en-US" sz="1100" dirty="0"/>
              <a:t> </a:t>
            </a:r>
            <a:r>
              <a:rPr lang="en-US" sz="1100" dirty="0" err="1"/>
              <a:t>menerima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bersih</a:t>
            </a:r>
            <a:r>
              <a:rPr lang="en-US" sz="1100" dirty="0"/>
              <a:t> </a:t>
            </a:r>
            <a:r>
              <a:rPr lang="en-US" sz="1100" dirty="0" err="1"/>
              <a:t>sebesar</a:t>
            </a:r>
            <a:r>
              <a:rPr lang="en-US" sz="1100" dirty="0"/>
              <a:t>: </a:t>
            </a:r>
            <a:r>
              <a:rPr lang="en-US" sz="1100" dirty="0">
                <a:solidFill>
                  <a:srgbClr val="FF0000"/>
                </a:solidFill>
              </a:rPr>
              <a:t>Rp200.000,00 - Rp6.625,00 </a:t>
            </a:r>
            <a:r>
              <a:rPr lang="en-US" sz="1100" dirty="0"/>
              <a:t>= </a:t>
            </a:r>
            <a:r>
              <a:rPr lang="en-US" sz="1100" b="1" dirty="0"/>
              <a:t>Rp193.375,00</a:t>
            </a:r>
          </a:p>
          <a:p>
            <a:pPr marL="265113" indent="0" algn="just">
              <a:spcBef>
                <a:spcPts val="0"/>
              </a:spcBef>
              <a:buNone/>
            </a:pPr>
            <a:endParaRPr lang="en-US" sz="11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Harian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2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8782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 err="1"/>
              <a:t>Penghitungan</a:t>
            </a:r>
            <a:r>
              <a:rPr lang="en-US" sz="1100" b="1" dirty="0"/>
              <a:t> </a:t>
            </a:r>
            <a:r>
              <a:rPr lang="en-US" sz="1100" b="1" dirty="0" err="1"/>
              <a:t>PPh</a:t>
            </a:r>
            <a:r>
              <a:rPr lang="en-US" sz="1100" b="1" dirty="0"/>
              <a:t> </a:t>
            </a:r>
            <a:r>
              <a:rPr lang="en-US" sz="1100" b="1" dirty="0" err="1"/>
              <a:t>Pasal</a:t>
            </a:r>
            <a:r>
              <a:rPr lang="en-US" sz="1100" b="1" dirty="0"/>
              <a:t> 21 </a:t>
            </a:r>
            <a:r>
              <a:rPr lang="en-US" sz="1100" b="1" dirty="0" smtClean="0"/>
              <a:t>TKL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umum</a:t>
            </a:r>
            <a:r>
              <a:rPr lang="en-US" sz="1100" dirty="0"/>
              <a:t> </a:t>
            </a: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untuk</a:t>
            </a:r>
            <a:r>
              <a:rPr lang="en-US" sz="1100" dirty="0"/>
              <a:t> TKL </a:t>
            </a:r>
            <a:r>
              <a:rPr lang="en-US" sz="1100" dirty="0" err="1"/>
              <a:t>ini</a:t>
            </a:r>
            <a:r>
              <a:rPr lang="en-US" sz="1100" dirty="0"/>
              <a:t> </a:t>
            </a:r>
            <a:r>
              <a:rPr lang="en-US" sz="1100" dirty="0" err="1"/>
              <a:t>dibedakan</a:t>
            </a:r>
            <a:r>
              <a:rPr lang="en-US" sz="1100" dirty="0"/>
              <a:t> </a:t>
            </a:r>
            <a:r>
              <a:rPr lang="en-US" sz="1100" dirty="0" err="1"/>
              <a:t>ke</a:t>
            </a:r>
            <a:r>
              <a:rPr lang="en-US" sz="1100" dirty="0"/>
              <a:t> </a:t>
            </a:r>
            <a:r>
              <a:rPr lang="en-US" sz="1100" dirty="0" err="1"/>
              <a:t>dalam</a:t>
            </a:r>
            <a:r>
              <a:rPr lang="en-US" sz="1100" dirty="0"/>
              <a:t> </a:t>
            </a:r>
            <a:r>
              <a:rPr lang="en-US" sz="1100" dirty="0" err="1"/>
              <a:t>dua</a:t>
            </a:r>
            <a:r>
              <a:rPr lang="en-US" sz="1100" dirty="0"/>
              <a:t> </a:t>
            </a:r>
            <a:r>
              <a:rPr lang="en-US" sz="1100" dirty="0" err="1"/>
              <a:t>penghitungan</a:t>
            </a:r>
            <a:r>
              <a:rPr lang="en-US" sz="1100" dirty="0"/>
              <a:t>. </a:t>
            </a:r>
            <a:r>
              <a:rPr lang="en-US" sz="1100" dirty="0" err="1"/>
              <a:t>Pertama</a:t>
            </a:r>
            <a:r>
              <a:rPr lang="en-US" sz="1100" dirty="0"/>
              <a:t>, </a:t>
            </a: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untuk</a:t>
            </a:r>
            <a:r>
              <a:rPr lang="en-US" sz="1100" dirty="0"/>
              <a:t> TKL yang </a:t>
            </a:r>
            <a:r>
              <a:rPr lang="en-US" sz="1100" dirty="0" err="1" smtClean="0"/>
              <a:t>dibayarkan</a:t>
            </a:r>
            <a:r>
              <a:rPr lang="en-US" sz="1100" dirty="0" smtClean="0"/>
              <a:t> </a:t>
            </a:r>
            <a:r>
              <a:rPr lang="en-US" sz="1100" dirty="0" err="1" smtClean="0"/>
              <a:t>tidak</a:t>
            </a:r>
            <a:r>
              <a:rPr lang="en-US" sz="1100" dirty="0" smtClean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yang </a:t>
            </a:r>
            <a:r>
              <a:rPr lang="en-US" sz="1100" dirty="0" err="1"/>
              <a:t>kedua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untuk</a:t>
            </a:r>
            <a:r>
              <a:rPr lang="en-US" sz="1100" dirty="0"/>
              <a:t> TKL yang </a:t>
            </a:r>
            <a:r>
              <a:rPr lang="en-US" sz="1100" dirty="0" err="1"/>
              <a:t>dibayarkan</a:t>
            </a:r>
            <a:r>
              <a:rPr lang="en-US" sz="1100" dirty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/>
              <a:t>. </a:t>
            </a: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atas</a:t>
            </a:r>
            <a:r>
              <a:rPr lang="en-US" sz="1100" dirty="0"/>
              <a:t> </a:t>
            </a:r>
            <a:r>
              <a:rPr lang="en-US" sz="1100" dirty="0" err="1"/>
              <a:t>gaji</a:t>
            </a:r>
            <a:r>
              <a:rPr lang="en-US" sz="1100" dirty="0"/>
              <a:t> </a:t>
            </a:r>
            <a:r>
              <a:rPr lang="en-US" sz="1100" dirty="0" err="1" smtClean="0"/>
              <a:t>dan</a:t>
            </a:r>
            <a:r>
              <a:rPr lang="en-US" sz="1100" dirty="0" smtClean="0"/>
              <a:t> </a:t>
            </a:r>
            <a:r>
              <a:rPr lang="en-US" sz="1100" dirty="0" err="1" smtClean="0"/>
              <a:t>penghasilan</a:t>
            </a:r>
            <a:r>
              <a:rPr lang="en-US" sz="1100" dirty="0" smtClean="0"/>
              <a:t> </a:t>
            </a:r>
            <a:r>
              <a:rPr lang="en-US" sz="1100" dirty="0" err="1"/>
              <a:t>kepada</a:t>
            </a:r>
            <a:r>
              <a:rPr lang="en-US" sz="1100" dirty="0"/>
              <a:t> TKL yang </a:t>
            </a:r>
            <a:r>
              <a:rPr lang="en-US" sz="1100" dirty="0" err="1"/>
              <a:t>dibayarkan</a:t>
            </a:r>
            <a:r>
              <a:rPr lang="en-US" sz="1100" dirty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/>
              <a:t> </a:t>
            </a:r>
            <a:r>
              <a:rPr lang="en-US" sz="1100" dirty="0" err="1"/>
              <a:t>relatif</a:t>
            </a:r>
            <a:r>
              <a:rPr lang="en-US" sz="1100" dirty="0"/>
              <a:t> </a:t>
            </a:r>
            <a:r>
              <a:rPr lang="en-US" sz="1100" dirty="0" err="1"/>
              <a:t>lebih</a:t>
            </a:r>
            <a:r>
              <a:rPr lang="en-US" sz="1100" dirty="0"/>
              <a:t> </a:t>
            </a:r>
            <a:r>
              <a:rPr lang="en-US" sz="1100" dirty="0" err="1"/>
              <a:t>mudah</a:t>
            </a:r>
            <a:r>
              <a:rPr lang="en-US" sz="1100" dirty="0"/>
              <a:t> </a:t>
            </a:r>
            <a:r>
              <a:rPr lang="en-US" sz="1100" dirty="0" err="1"/>
              <a:t>jika</a:t>
            </a:r>
            <a:r>
              <a:rPr lang="en-US" sz="1100" dirty="0"/>
              <a:t> </a:t>
            </a:r>
            <a:r>
              <a:rPr lang="en-US" sz="1100" dirty="0" err="1"/>
              <a:t>dibandingkan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yang </a:t>
            </a:r>
            <a:r>
              <a:rPr lang="en-US" sz="1100" dirty="0" err="1"/>
              <a:t>dibayarkan</a:t>
            </a:r>
            <a:r>
              <a:rPr lang="en-US" sz="1100" dirty="0"/>
              <a:t> </a:t>
            </a:r>
            <a:r>
              <a:rPr lang="en-US" sz="1100" dirty="0" err="1"/>
              <a:t>tidak</a:t>
            </a:r>
            <a:r>
              <a:rPr lang="en-US" sz="1100" dirty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Jika</a:t>
            </a:r>
            <a:r>
              <a:rPr lang="en-US" sz="1100" dirty="0"/>
              <a:t> </a:t>
            </a:r>
            <a:r>
              <a:rPr lang="en-US" sz="1100" dirty="0" err="1"/>
              <a:t>gaji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kepada</a:t>
            </a:r>
            <a:r>
              <a:rPr lang="en-US" sz="1100" dirty="0"/>
              <a:t> TKL </a:t>
            </a:r>
            <a:r>
              <a:rPr lang="en-US" sz="1100" dirty="0" err="1"/>
              <a:t>dibayarkan</a:t>
            </a:r>
            <a:r>
              <a:rPr lang="en-US" sz="1100" dirty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/>
              <a:t>, </a:t>
            </a:r>
            <a:r>
              <a:rPr lang="en-US" sz="1100" dirty="0" err="1"/>
              <a:t>kita</a:t>
            </a:r>
            <a:r>
              <a:rPr lang="en-US" sz="1100" dirty="0"/>
              <a:t> </a:t>
            </a:r>
            <a:r>
              <a:rPr lang="en-US" sz="1100" dirty="0" err="1"/>
              <a:t>sebagai</a:t>
            </a:r>
            <a:r>
              <a:rPr lang="en-US" sz="1100" dirty="0"/>
              <a:t> </a:t>
            </a:r>
            <a:r>
              <a:rPr lang="en-US" sz="1100" dirty="0" err="1"/>
              <a:t>pemberi</a:t>
            </a:r>
            <a:r>
              <a:rPr lang="en-US" sz="1100" dirty="0"/>
              <a:t> </a:t>
            </a:r>
            <a:r>
              <a:rPr lang="en-US" sz="1100" dirty="0" err="1"/>
              <a:t>kerja</a:t>
            </a:r>
            <a:r>
              <a:rPr lang="en-US" sz="1100" dirty="0"/>
              <a:t> yang </a:t>
            </a:r>
            <a:r>
              <a:rPr lang="en-US" sz="1100" dirty="0" err="1"/>
              <a:t>harus</a:t>
            </a:r>
            <a:r>
              <a:rPr lang="en-US" sz="1100" dirty="0"/>
              <a:t> </a:t>
            </a:r>
            <a:r>
              <a:rPr lang="en-US" sz="1100" dirty="0" err="1"/>
              <a:t>memotong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hanya</a:t>
            </a:r>
            <a:r>
              <a:rPr lang="en-US" sz="1100" dirty="0"/>
              <a:t> </a:t>
            </a:r>
            <a:r>
              <a:rPr lang="en-US" sz="1100" dirty="0" err="1"/>
              <a:t>perlu</a:t>
            </a:r>
            <a:r>
              <a:rPr lang="en-US" sz="1100" dirty="0"/>
              <a:t> </a:t>
            </a:r>
            <a:r>
              <a:rPr lang="en-US" sz="1100" dirty="0" err="1"/>
              <a:t>mengalikan</a:t>
            </a:r>
            <a:r>
              <a:rPr lang="en-US" sz="1100" dirty="0"/>
              <a:t> </a:t>
            </a:r>
            <a:r>
              <a:rPr lang="en-US" sz="1100" dirty="0" err="1"/>
              <a:t>gaji</a:t>
            </a:r>
            <a:r>
              <a:rPr lang="en-US" sz="1100" dirty="0"/>
              <a:t> </a:t>
            </a:r>
            <a:r>
              <a:rPr lang="en-US" sz="1100" dirty="0" err="1" smtClean="0"/>
              <a:t>dan</a:t>
            </a:r>
            <a:r>
              <a:rPr lang="en-US" sz="1100" dirty="0" smtClean="0"/>
              <a:t> </a:t>
            </a:r>
            <a:r>
              <a:rPr lang="en-US" sz="1100" dirty="0" err="1" smtClean="0"/>
              <a:t>penghasilan</a:t>
            </a:r>
            <a:r>
              <a:rPr lang="en-US" sz="1100" dirty="0" smtClean="0"/>
              <a:t>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/>
              <a:t>bulan</a:t>
            </a:r>
            <a:r>
              <a:rPr lang="en-US" sz="1100" dirty="0"/>
              <a:t> yang </a:t>
            </a:r>
            <a:r>
              <a:rPr lang="en-US" sz="1100" dirty="0" err="1"/>
              <a:t>bersangkutan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12 </a:t>
            </a:r>
            <a:r>
              <a:rPr lang="en-US" sz="1100" dirty="0" err="1"/>
              <a:t>bulan</a:t>
            </a:r>
            <a:r>
              <a:rPr lang="en-US" sz="1100" dirty="0"/>
              <a:t> </a:t>
            </a:r>
            <a:r>
              <a:rPr lang="en-US" sz="1100" dirty="0" err="1"/>
              <a:t>penuh</a:t>
            </a:r>
            <a:r>
              <a:rPr lang="en-US" sz="1100" dirty="0"/>
              <a:t> (</a:t>
            </a:r>
            <a:r>
              <a:rPr lang="en-US" sz="1100" dirty="0" err="1"/>
              <a:t>setahun</a:t>
            </a:r>
            <a:r>
              <a:rPr lang="en-US" sz="1100" dirty="0"/>
              <a:t>). </a:t>
            </a:r>
            <a:r>
              <a:rPr lang="en-US" sz="1100" dirty="0" err="1"/>
              <a:t>Kemudian</a:t>
            </a:r>
            <a:r>
              <a:rPr lang="en-US" sz="1100" dirty="0"/>
              <a:t> </a:t>
            </a:r>
            <a:r>
              <a:rPr lang="en-US" sz="1100" dirty="0" err="1"/>
              <a:t>hasil</a:t>
            </a:r>
            <a:r>
              <a:rPr lang="en-US" sz="1100" dirty="0"/>
              <a:t> </a:t>
            </a:r>
            <a:r>
              <a:rPr lang="en-US" sz="1100" dirty="0" err="1"/>
              <a:t>kalinya</a:t>
            </a:r>
            <a:r>
              <a:rPr lang="en-US" sz="1100" dirty="0"/>
              <a:t> </a:t>
            </a:r>
            <a:r>
              <a:rPr lang="en-US" sz="1100" dirty="0" err="1"/>
              <a:t>kita</a:t>
            </a:r>
            <a:r>
              <a:rPr lang="en-US" sz="1100" dirty="0"/>
              <a:t> </a:t>
            </a:r>
            <a:r>
              <a:rPr lang="en-US" sz="1100" dirty="0" err="1"/>
              <a:t>kurangkan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Tidak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 smtClean="0"/>
              <a:t>Pajak</a:t>
            </a:r>
            <a:r>
              <a:rPr lang="en-US" sz="1100" dirty="0" smtClean="0"/>
              <a:t> (PTKP</a:t>
            </a:r>
            <a:r>
              <a:rPr lang="en-US" sz="1100" dirty="0"/>
              <a:t>) </a:t>
            </a:r>
            <a:r>
              <a:rPr lang="en-US" sz="1100" dirty="0" err="1"/>
              <a:t>untuk</a:t>
            </a:r>
            <a:r>
              <a:rPr lang="en-US" sz="1100" dirty="0"/>
              <a:t> TKL </a:t>
            </a:r>
            <a:r>
              <a:rPr lang="en-US" sz="1100" dirty="0" err="1"/>
              <a:t>tadi</a:t>
            </a:r>
            <a:r>
              <a:rPr lang="en-US" sz="1100" dirty="0"/>
              <a:t> </a:t>
            </a:r>
            <a:r>
              <a:rPr lang="en-US" sz="1100" dirty="0" err="1"/>
              <a:t>sehingga</a:t>
            </a:r>
            <a:r>
              <a:rPr lang="en-US" sz="1100" dirty="0"/>
              <a:t> </a:t>
            </a:r>
            <a:r>
              <a:rPr lang="en-US" sz="1100" dirty="0" err="1"/>
              <a:t>diperoleh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. </a:t>
            </a:r>
            <a:r>
              <a:rPr lang="en-US" sz="1100" dirty="0" err="1"/>
              <a:t>Selanjutnya</a:t>
            </a:r>
            <a:r>
              <a:rPr lang="en-US" sz="1100" dirty="0"/>
              <a:t>,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tadi</a:t>
            </a:r>
            <a:r>
              <a:rPr lang="en-US" sz="1100" dirty="0"/>
              <a:t> </a:t>
            </a:r>
            <a:r>
              <a:rPr lang="en-US" sz="1100" dirty="0" err="1"/>
              <a:t>kita</a:t>
            </a:r>
            <a:r>
              <a:rPr lang="en-US" sz="1100" dirty="0"/>
              <a:t> </a:t>
            </a:r>
            <a:r>
              <a:rPr lang="en-US" sz="1100" dirty="0" err="1"/>
              <a:t>kalikan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tarif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umum</a:t>
            </a:r>
            <a:r>
              <a:rPr lang="en-US" sz="1100" dirty="0"/>
              <a:t> </a:t>
            </a:r>
            <a:r>
              <a:rPr lang="en-US" sz="1100" dirty="0" err="1"/>
              <a:t>yaitu</a:t>
            </a:r>
            <a:r>
              <a:rPr lang="en-US" sz="1100" dirty="0"/>
              <a:t> </a:t>
            </a:r>
            <a:r>
              <a:rPr lang="en-US" sz="1100" dirty="0" err="1"/>
              <a:t>tarif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</a:t>
            </a:r>
            <a:r>
              <a:rPr lang="en-US" sz="1100" dirty="0" smtClean="0"/>
              <a:t>17 </a:t>
            </a:r>
            <a:r>
              <a:rPr lang="en-US" sz="1100" dirty="0" err="1" smtClean="0"/>
              <a:t>ayat</a:t>
            </a:r>
            <a:r>
              <a:rPr lang="en-US" sz="1100" dirty="0" smtClean="0"/>
              <a:t> </a:t>
            </a:r>
            <a:r>
              <a:rPr lang="en-US" sz="1100" dirty="0"/>
              <a:t>(1) </a:t>
            </a:r>
            <a:r>
              <a:rPr lang="en-US" sz="1100" dirty="0" err="1"/>
              <a:t>huruf</a:t>
            </a:r>
            <a:r>
              <a:rPr lang="en-US" sz="1100" dirty="0"/>
              <a:t> a UU </a:t>
            </a:r>
            <a:r>
              <a:rPr lang="en-US" sz="1100" dirty="0" err="1"/>
              <a:t>PPh</a:t>
            </a:r>
            <a:r>
              <a:rPr lang="en-US" sz="1100" dirty="0" err="1" smtClean="0"/>
              <a:t>.</a:t>
            </a:r>
            <a:endParaRPr lang="en-US" sz="11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Seandainya</a:t>
            </a:r>
            <a:r>
              <a:rPr lang="en-US" sz="1100" dirty="0"/>
              <a:t> </a:t>
            </a:r>
            <a:r>
              <a:rPr lang="en-US" sz="1100" dirty="0" err="1"/>
              <a:t>terhadap</a:t>
            </a:r>
            <a:r>
              <a:rPr lang="en-US" sz="1100" dirty="0"/>
              <a:t> TKL </a:t>
            </a:r>
            <a:r>
              <a:rPr lang="en-US" sz="1100" dirty="0" err="1"/>
              <a:t>tadi</a:t>
            </a:r>
            <a:r>
              <a:rPr lang="en-US" sz="1100" dirty="0"/>
              <a:t> </a:t>
            </a:r>
            <a:r>
              <a:rPr lang="en-US" sz="1100" dirty="0" err="1"/>
              <a:t>ada</a:t>
            </a:r>
            <a:r>
              <a:rPr lang="en-US" sz="1100" dirty="0"/>
              <a:t> </a:t>
            </a:r>
            <a:r>
              <a:rPr lang="en-US" sz="1100" dirty="0" err="1"/>
              <a:t>pembayaran</a:t>
            </a:r>
            <a:r>
              <a:rPr lang="en-US" sz="1100" dirty="0"/>
              <a:t> </a:t>
            </a:r>
            <a:r>
              <a:rPr lang="en-US" sz="1100" dirty="0" err="1"/>
              <a:t>premi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iuran</a:t>
            </a:r>
            <a:r>
              <a:rPr lang="en-US" sz="1100" dirty="0"/>
              <a:t> </a:t>
            </a:r>
            <a:r>
              <a:rPr lang="en-US" sz="1100" dirty="0" err="1"/>
              <a:t>pensiun</a:t>
            </a:r>
            <a:r>
              <a:rPr lang="en-US" sz="1100" dirty="0"/>
              <a:t>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premi</a:t>
            </a:r>
            <a:r>
              <a:rPr lang="en-US" sz="1100" dirty="0"/>
              <a:t> </a:t>
            </a:r>
            <a:r>
              <a:rPr lang="en-US" sz="1100" dirty="0" err="1"/>
              <a:t>asuransi</a:t>
            </a:r>
            <a:r>
              <a:rPr lang="en-US" sz="1100" dirty="0"/>
              <a:t> yang </a:t>
            </a:r>
            <a:r>
              <a:rPr lang="en-US" sz="1100" dirty="0" err="1"/>
              <a:t>ditanggung</a:t>
            </a:r>
            <a:r>
              <a:rPr lang="en-US" sz="1100" dirty="0"/>
              <a:t> </a:t>
            </a:r>
            <a:r>
              <a:rPr lang="en-US" sz="1100" dirty="0" err="1"/>
              <a:t>perusahaan</a:t>
            </a:r>
            <a:r>
              <a:rPr lang="en-US" sz="1100" dirty="0"/>
              <a:t> </a:t>
            </a:r>
            <a:r>
              <a:rPr lang="en-US" sz="1100" dirty="0" err="1"/>
              <a:t>pemberi</a:t>
            </a:r>
            <a:r>
              <a:rPr lang="en-US" sz="1100" dirty="0"/>
              <a:t> </a:t>
            </a:r>
            <a:r>
              <a:rPr lang="en-US" sz="1100" dirty="0" err="1"/>
              <a:t>kerja</a:t>
            </a:r>
            <a:r>
              <a:rPr lang="en-US" sz="1100" dirty="0"/>
              <a:t> </a:t>
            </a:r>
            <a:r>
              <a:rPr lang="en-US" sz="1100" dirty="0" err="1"/>
              <a:t>ditambahkan</a:t>
            </a:r>
            <a:r>
              <a:rPr lang="en-US" sz="1100" dirty="0"/>
              <a:t> </a:t>
            </a:r>
            <a:r>
              <a:rPr lang="en-US" sz="1100" dirty="0" err="1" smtClean="0"/>
              <a:t>terlebih</a:t>
            </a:r>
            <a:r>
              <a:rPr lang="en-US" sz="1100" dirty="0"/>
              <a:t> </a:t>
            </a:r>
            <a:r>
              <a:rPr lang="en-US" sz="1100" dirty="0" err="1"/>
              <a:t>dahulu</a:t>
            </a:r>
            <a:r>
              <a:rPr lang="en-US" sz="1100" dirty="0"/>
              <a:t> </a:t>
            </a:r>
            <a:r>
              <a:rPr lang="en-US" sz="1100" dirty="0" err="1"/>
              <a:t>sebelum</a:t>
            </a:r>
            <a:r>
              <a:rPr lang="en-US" sz="1100" dirty="0"/>
              <a:t> </a:t>
            </a:r>
            <a:r>
              <a:rPr lang="en-US" sz="1100" dirty="0" err="1"/>
              <a:t>dikalikan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12 </a:t>
            </a:r>
            <a:r>
              <a:rPr lang="en-US" sz="1100" dirty="0" err="1"/>
              <a:t>bulan</a:t>
            </a:r>
            <a:r>
              <a:rPr lang="en-US" sz="1100" dirty="0"/>
              <a:t>. </a:t>
            </a:r>
            <a:r>
              <a:rPr lang="en-US" sz="1100" dirty="0" err="1"/>
              <a:t>Begitu</a:t>
            </a:r>
            <a:r>
              <a:rPr lang="en-US" sz="1100" dirty="0"/>
              <a:t> </a:t>
            </a:r>
            <a:r>
              <a:rPr lang="en-US" sz="1100" dirty="0" err="1"/>
              <a:t>juga</a:t>
            </a:r>
            <a:r>
              <a:rPr lang="en-US" sz="1100" dirty="0"/>
              <a:t> </a:t>
            </a:r>
            <a:r>
              <a:rPr lang="en-US" sz="1100" dirty="0" err="1"/>
              <a:t>jika</a:t>
            </a:r>
            <a:r>
              <a:rPr lang="en-US" sz="1100" dirty="0"/>
              <a:t> </a:t>
            </a:r>
            <a:r>
              <a:rPr lang="en-US" sz="1100" dirty="0" err="1"/>
              <a:t>misalnya</a:t>
            </a:r>
            <a:r>
              <a:rPr lang="en-US" sz="1100" dirty="0"/>
              <a:t> </a:t>
            </a:r>
            <a:r>
              <a:rPr lang="en-US" sz="1100" dirty="0" err="1"/>
              <a:t>ada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iuran</a:t>
            </a:r>
            <a:r>
              <a:rPr lang="en-US" sz="1100" dirty="0"/>
              <a:t> </a:t>
            </a:r>
            <a:r>
              <a:rPr lang="en-US" sz="1100" dirty="0" err="1"/>
              <a:t>pensiun</a:t>
            </a:r>
            <a:r>
              <a:rPr lang="en-US" sz="1100" dirty="0"/>
              <a:t> yang </a:t>
            </a:r>
            <a:r>
              <a:rPr lang="en-US" sz="1100" dirty="0" err="1"/>
              <a:t>ditanggung</a:t>
            </a:r>
            <a:r>
              <a:rPr lang="en-US" sz="1100" dirty="0"/>
              <a:t> </a:t>
            </a:r>
            <a:r>
              <a:rPr lang="en-US" sz="1100" dirty="0" err="1"/>
              <a:t>oleh</a:t>
            </a:r>
            <a:r>
              <a:rPr lang="en-US" sz="1100" dirty="0"/>
              <a:t> TKL,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iuran</a:t>
            </a:r>
            <a:r>
              <a:rPr lang="en-US" sz="1100" dirty="0"/>
              <a:t> </a:t>
            </a:r>
            <a:r>
              <a:rPr lang="en-US" sz="1100" dirty="0" err="1"/>
              <a:t>pensiun</a:t>
            </a:r>
            <a:r>
              <a:rPr lang="en-US" sz="1100" dirty="0"/>
              <a:t>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 smtClean="0"/>
              <a:t>dikurangkan</a:t>
            </a:r>
            <a:r>
              <a:rPr lang="en-US" sz="1100" dirty="0" smtClean="0"/>
              <a:t> </a:t>
            </a:r>
            <a:r>
              <a:rPr lang="en-US" sz="1100" dirty="0" err="1" smtClean="0"/>
              <a:t>terlebih</a:t>
            </a:r>
            <a:r>
              <a:rPr lang="en-US" sz="1100" dirty="0" smtClean="0"/>
              <a:t> </a:t>
            </a:r>
            <a:r>
              <a:rPr lang="en-US" sz="1100" dirty="0" err="1"/>
              <a:t>dahulu</a:t>
            </a:r>
            <a:r>
              <a:rPr lang="en-US" sz="1100" dirty="0"/>
              <a:t>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/>
              <a:t> </a:t>
            </a:r>
            <a:r>
              <a:rPr lang="en-US" sz="1100" dirty="0" err="1"/>
              <a:t>sebelum</a:t>
            </a:r>
            <a:r>
              <a:rPr lang="en-US" sz="1100" dirty="0"/>
              <a:t> </a:t>
            </a:r>
            <a:r>
              <a:rPr lang="en-US" sz="1100" dirty="0" err="1"/>
              <a:t>dikalikan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12 </a:t>
            </a:r>
            <a:r>
              <a:rPr lang="en-US" sz="1100" dirty="0" err="1"/>
              <a:t>bulan</a:t>
            </a:r>
            <a:r>
              <a:rPr lang="en-US" sz="11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b="1" dirty="0"/>
              <a:t>“</a:t>
            </a:r>
            <a:r>
              <a:rPr lang="en-US" sz="1100" b="1" dirty="0" err="1"/>
              <a:t>Dalam</a:t>
            </a:r>
            <a:r>
              <a:rPr lang="en-US" sz="1100" b="1" dirty="0"/>
              <a:t> </a:t>
            </a:r>
            <a:r>
              <a:rPr lang="en-US" sz="1100" b="1" dirty="0" err="1"/>
              <a:t>penghitungan</a:t>
            </a:r>
            <a:r>
              <a:rPr lang="en-US" sz="1100" b="1" dirty="0"/>
              <a:t> </a:t>
            </a:r>
            <a:r>
              <a:rPr lang="en-US" sz="1100" b="1" dirty="0" err="1"/>
              <a:t>PPh</a:t>
            </a:r>
            <a:r>
              <a:rPr lang="en-US" sz="1100" b="1" dirty="0"/>
              <a:t> </a:t>
            </a:r>
            <a:r>
              <a:rPr lang="en-US" sz="1100" b="1" dirty="0" err="1"/>
              <a:t>Pasal</a:t>
            </a:r>
            <a:r>
              <a:rPr lang="en-US" sz="1100" b="1" dirty="0"/>
              <a:t> 21 </a:t>
            </a:r>
            <a:r>
              <a:rPr lang="en-US" sz="1100" b="1" dirty="0" err="1"/>
              <a:t>terhadap</a:t>
            </a:r>
            <a:r>
              <a:rPr lang="en-US" sz="1100" b="1" dirty="0"/>
              <a:t> TKL, </a:t>
            </a:r>
            <a:r>
              <a:rPr lang="en-US" sz="1100" b="1" dirty="0" err="1"/>
              <a:t>tidak</a:t>
            </a:r>
            <a:r>
              <a:rPr lang="en-US" sz="1100" b="1" dirty="0"/>
              <a:t> </a:t>
            </a:r>
            <a:r>
              <a:rPr lang="en-US" sz="1100" b="1" dirty="0" err="1"/>
              <a:t>ada</a:t>
            </a:r>
            <a:r>
              <a:rPr lang="en-US" sz="1100" b="1" dirty="0"/>
              <a:t> </a:t>
            </a:r>
            <a:r>
              <a:rPr lang="en-US" sz="1100" b="1" dirty="0" err="1"/>
              <a:t>pengurang</a:t>
            </a:r>
            <a:r>
              <a:rPr lang="en-US" sz="1100" b="1" dirty="0"/>
              <a:t> </a:t>
            </a:r>
            <a:r>
              <a:rPr lang="en-US" sz="1100" b="1" dirty="0" err="1"/>
              <a:t>berupa</a:t>
            </a:r>
            <a:r>
              <a:rPr lang="en-US" sz="1100" b="1" dirty="0"/>
              <a:t> </a:t>
            </a:r>
            <a:r>
              <a:rPr lang="en-US" sz="1100" b="1" dirty="0" err="1"/>
              <a:t>Biaya</a:t>
            </a:r>
            <a:r>
              <a:rPr lang="en-US" sz="1100" b="1" dirty="0"/>
              <a:t> </a:t>
            </a:r>
            <a:r>
              <a:rPr lang="en-US" sz="1100" b="1" dirty="0" err="1"/>
              <a:t>Jabatan</a:t>
            </a:r>
            <a:r>
              <a:rPr lang="en-US" sz="1100" b="1" dirty="0"/>
              <a:t>. </a:t>
            </a:r>
            <a:r>
              <a:rPr lang="en-US" sz="1100" b="1" dirty="0" err="1"/>
              <a:t>Unsur</a:t>
            </a:r>
            <a:r>
              <a:rPr lang="en-US" sz="1100" b="1" dirty="0"/>
              <a:t> </a:t>
            </a:r>
            <a:r>
              <a:rPr lang="en-US" sz="1100" b="1" dirty="0" err="1"/>
              <a:t>pengurang</a:t>
            </a:r>
            <a:r>
              <a:rPr lang="en-US" sz="1100" b="1" dirty="0"/>
              <a:t> </a:t>
            </a:r>
            <a:r>
              <a:rPr lang="en-US" sz="1100" b="1" dirty="0" err="1"/>
              <a:t>berupa</a:t>
            </a:r>
            <a:r>
              <a:rPr lang="en-US" sz="1100" b="1" dirty="0"/>
              <a:t> </a:t>
            </a:r>
            <a:r>
              <a:rPr lang="en-US" sz="1100" b="1" dirty="0" err="1"/>
              <a:t>Biaya</a:t>
            </a:r>
            <a:r>
              <a:rPr lang="en-US" sz="1100" b="1" dirty="0"/>
              <a:t> </a:t>
            </a:r>
            <a:r>
              <a:rPr lang="en-US" sz="1100" b="1" dirty="0" err="1"/>
              <a:t>Jabatan</a:t>
            </a:r>
            <a:endParaRPr lang="en-US" sz="11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b="1" dirty="0" err="1"/>
              <a:t>hanya</a:t>
            </a:r>
            <a:r>
              <a:rPr lang="en-US" sz="1100" b="1" dirty="0"/>
              <a:t> </a:t>
            </a:r>
            <a:r>
              <a:rPr lang="en-US" sz="1100" b="1" dirty="0" err="1"/>
              <a:t>diterapkan</a:t>
            </a:r>
            <a:r>
              <a:rPr lang="en-US" sz="1100" b="1" dirty="0"/>
              <a:t> </a:t>
            </a:r>
            <a:r>
              <a:rPr lang="en-US" sz="1100" b="1" dirty="0" err="1"/>
              <a:t>terhadap</a:t>
            </a:r>
            <a:r>
              <a:rPr lang="en-US" sz="1100" b="1" dirty="0"/>
              <a:t> </a:t>
            </a:r>
            <a:r>
              <a:rPr lang="en-US" sz="1100" b="1" dirty="0" err="1"/>
              <a:t>Pegawai</a:t>
            </a:r>
            <a:r>
              <a:rPr lang="en-US" sz="1100" b="1" dirty="0"/>
              <a:t> </a:t>
            </a:r>
            <a:r>
              <a:rPr lang="en-US" sz="1100" b="1" dirty="0" err="1"/>
              <a:t>Tetap</a:t>
            </a:r>
            <a:r>
              <a:rPr lang="en-US" sz="1100" b="1" dirty="0"/>
              <a:t>.”</a:t>
            </a:r>
            <a:endParaRPr lang="en-US" sz="1100" b="1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74786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 err="1"/>
              <a:t>Contoh</a:t>
            </a:r>
            <a:r>
              <a:rPr lang="en-US" sz="1100" b="1" dirty="0"/>
              <a:t> </a:t>
            </a:r>
            <a:r>
              <a:rPr lang="en-US" sz="1100" b="1" dirty="0" err="1"/>
              <a:t>Penghitungan</a:t>
            </a:r>
            <a:r>
              <a:rPr lang="en-US" sz="1100" b="1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/>
              <a:t>Budi </a:t>
            </a:r>
            <a:r>
              <a:rPr lang="en-US" sz="1100" dirty="0" err="1"/>
              <a:t>bekerja</a:t>
            </a:r>
            <a:r>
              <a:rPr lang="en-US" sz="1100" dirty="0"/>
              <a:t> </a:t>
            </a:r>
            <a:r>
              <a:rPr lang="en-US" sz="1100" dirty="0" err="1"/>
              <a:t>sebagai</a:t>
            </a:r>
            <a:r>
              <a:rPr lang="en-US" sz="1100" dirty="0"/>
              <a:t> </a:t>
            </a:r>
            <a:r>
              <a:rPr lang="en-US" sz="1100" dirty="0" err="1"/>
              <a:t>buruh</a:t>
            </a:r>
            <a:r>
              <a:rPr lang="en-US" sz="1100" dirty="0"/>
              <a:t> </a:t>
            </a:r>
            <a:r>
              <a:rPr lang="en-US" sz="1100" dirty="0" err="1"/>
              <a:t>bangunan</a:t>
            </a:r>
            <a:r>
              <a:rPr lang="en-US" sz="1100" dirty="0"/>
              <a:t> di </a:t>
            </a:r>
            <a:r>
              <a:rPr lang="en-US" sz="1100" dirty="0" err="1"/>
              <a:t>proyek</a:t>
            </a:r>
            <a:r>
              <a:rPr lang="en-US" sz="1100" dirty="0"/>
              <a:t> </a:t>
            </a:r>
            <a:r>
              <a:rPr lang="en-US" sz="1100" dirty="0" err="1"/>
              <a:t>pembangunan</a:t>
            </a:r>
            <a:r>
              <a:rPr lang="en-US" sz="1100" dirty="0"/>
              <a:t> </a:t>
            </a:r>
            <a:r>
              <a:rPr lang="en-US" sz="1100" dirty="0" err="1"/>
              <a:t>sebuah</a:t>
            </a:r>
            <a:r>
              <a:rPr lang="en-US" sz="1100" dirty="0"/>
              <a:t> mall di Jakarta. </a:t>
            </a:r>
            <a:r>
              <a:rPr lang="en-US" sz="1100" dirty="0" err="1"/>
              <a:t>Ia</a:t>
            </a:r>
            <a:r>
              <a:rPr lang="en-US" sz="1100" dirty="0"/>
              <a:t> </a:t>
            </a:r>
            <a:r>
              <a:rPr lang="en-US" sz="1100" dirty="0" err="1"/>
              <a:t>diberi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Rp</a:t>
            </a:r>
            <a:r>
              <a:rPr lang="en-US" sz="1100" dirty="0"/>
              <a:t> 150.000,00 </a:t>
            </a:r>
            <a:r>
              <a:rPr lang="en-US" sz="1100" dirty="0" err="1"/>
              <a:t>sehari</a:t>
            </a:r>
            <a:r>
              <a:rPr lang="en-US" sz="1100" dirty="0"/>
              <a:t> </a:t>
            </a:r>
            <a:r>
              <a:rPr lang="en-US" sz="1100" dirty="0" err="1"/>
              <a:t>tetapi</a:t>
            </a:r>
            <a:r>
              <a:rPr lang="en-US" sz="1100" dirty="0"/>
              <a:t> </a:t>
            </a:r>
            <a:r>
              <a:rPr lang="en-US" sz="1100" dirty="0" err="1"/>
              <a:t>dibayarkan</a:t>
            </a:r>
            <a:r>
              <a:rPr lang="en-US" sz="1100" dirty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Kontraktor</a:t>
            </a:r>
            <a:r>
              <a:rPr lang="en-US" sz="1100" dirty="0"/>
              <a:t> yang </a:t>
            </a:r>
            <a:r>
              <a:rPr lang="en-US" sz="1100" dirty="0" err="1"/>
              <a:t>membangun</a:t>
            </a:r>
            <a:r>
              <a:rPr lang="en-US" sz="1100" dirty="0"/>
              <a:t> mall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mambayarkan</a:t>
            </a:r>
            <a:r>
              <a:rPr lang="en-US" sz="1100" dirty="0"/>
              <a:t> </a:t>
            </a:r>
            <a:r>
              <a:rPr lang="en-US" sz="1100" dirty="0" err="1"/>
              <a:t>premi</a:t>
            </a:r>
            <a:r>
              <a:rPr lang="en-US" sz="1100" dirty="0"/>
              <a:t> </a:t>
            </a:r>
            <a:r>
              <a:rPr lang="en-US" sz="1100" dirty="0" err="1"/>
              <a:t>asuransi</a:t>
            </a:r>
            <a:r>
              <a:rPr lang="en-US" sz="1100" dirty="0"/>
              <a:t> </a:t>
            </a:r>
            <a:r>
              <a:rPr lang="en-US" sz="1100" dirty="0" err="1"/>
              <a:t>kecelakaan</a:t>
            </a:r>
            <a:r>
              <a:rPr lang="en-US" sz="1100" dirty="0"/>
              <a:t>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/>
              <a:t>budi</a:t>
            </a:r>
            <a:r>
              <a:rPr lang="en-US" sz="1100" dirty="0"/>
              <a:t> </a:t>
            </a:r>
            <a:r>
              <a:rPr lang="en-US" sz="1100" dirty="0" err="1"/>
              <a:t>sebesar</a:t>
            </a:r>
            <a:r>
              <a:rPr lang="en-US" sz="1100" dirty="0"/>
              <a:t> </a:t>
            </a:r>
            <a:r>
              <a:rPr lang="en-US" sz="1100" dirty="0" err="1"/>
              <a:t>Rp</a:t>
            </a:r>
            <a:r>
              <a:rPr lang="en-US" sz="1100" dirty="0"/>
              <a:t> 100.000,00 </a:t>
            </a:r>
            <a:r>
              <a:rPr lang="en-US" sz="1100" dirty="0" err="1"/>
              <a:t>sebulan</a:t>
            </a:r>
            <a:r>
              <a:rPr lang="en-US" sz="1100" dirty="0"/>
              <a:t>. </a:t>
            </a:r>
            <a:r>
              <a:rPr lang="en-US" sz="1100" dirty="0" err="1"/>
              <a:t>Dalam</a:t>
            </a:r>
            <a:r>
              <a:rPr lang="en-US" sz="1100" dirty="0"/>
              <a:t> </a:t>
            </a:r>
            <a:r>
              <a:rPr lang="en-US" sz="1100" dirty="0" err="1"/>
              <a:t>bulan</a:t>
            </a:r>
            <a:r>
              <a:rPr lang="en-US" sz="1100" dirty="0"/>
              <a:t> </a:t>
            </a:r>
            <a:r>
              <a:rPr lang="en-US" sz="1100" dirty="0" err="1"/>
              <a:t>Januari</a:t>
            </a:r>
            <a:r>
              <a:rPr lang="en-US" sz="1100" dirty="0"/>
              <a:t> 2013 </a:t>
            </a:r>
            <a:r>
              <a:rPr lang="en-US" sz="1100" dirty="0" err="1" smtClean="0"/>
              <a:t>ini</a:t>
            </a:r>
            <a:r>
              <a:rPr lang="en-US" sz="1100" dirty="0" smtClean="0"/>
              <a:t>, </a:t>
            </a:r>
            <a:r>
              <a:rPr lang="en-US" sz="1100" dirty="0" err="1" smtClean="0"/>
              <a:t>misalnya</a:t>
            </a:r>
            <a:r>
              <a:rPr lang="en-US" sz="1100" dirty="0" smtClean="0"/>
              <a:t> </a:t>
            </a:r>
            <a:r>
              <a:rPr lang="en-US" sz="1100" dirty="0"/>
              <a:t>Budi </a:t>
            </a:r>
            <a:r>
              <a:rPr lang="en-US" sz="1100" dirty="0" err="1"/>
              <a:t>bekerja</a:t>
            </a:r>
            <a:r>
              <a:rPr lang="en-US" sz="1100" dirty="0"/>
              <a:t> full </a:t>
            </a:r>
            <a:r>
              <a:rPr lang="en-US" sz="1100" dirty="0" err="1"/>
              <a:t>selama</a:t>
            </a:r>
            <a:r>
              <a:rPr lang="en-US" sz="1100" dirty="0"/>
              <a:t> 25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/>
              <a:t>kerja</a:t>
            </a:r>
            <a:r>
              <a:rPr lang="en-US" sz="1100" dirty="0"/>
              <a:t> </a:t>
            </a:r>
            <a:r>
              <a:rPr lang="en-US" sz="1100" dirty="0" err="1"/>
              <a:t>sejak</a:t>
            </a:r>
            <a:r>
              <a:rPr lang="en-US" sz="1100" dirty="0"/>
              <a:t> </a:t>
            </a:r>
            <a:r>
              <a:rPr lang="en-US" sz="1100" dirty="0" err="1"/>
              <a:t>tanggal</a:t>
            </a:r>
            <a:r>
              <a:rPr lang="en-US" sz="1100" dirty="0"/>
              <a:t> 2 </a:t>
            </a:r>
            <a:r>
              <a:rPr lang="en-US" sz="1100" dirty="0" err="1"/>
              <a:t>hingga</a:t>
            </a:r>
            <a:r>
              <a:rPr lang="en-US" sz="1100" dirty="0"/>
              <a:t> </a:t>
            </a:r>
            <a:r>
              <a:rPr lang="en-US" sz="1100" dirty="0" err="1"/>
              <a:t>tanggal</a:t>
            </a:r>
            <a:r>
              <a:rPr lang="en-US" sz="1100" dirty="0"/>
              <a:t> 31 </a:t>
            </a:r>
            <a:r>
              <a:rPr lang="en-US" sz="1100" dirty="0" err="1"/>
              <a:t>Januari</a:t>
            </a:r>
            <a:r>
              <a:rPr lang="en-US" sz="1100" dirty="0"/>
              <a:t> 2013. Budi </a:t>
            </a:r>
            <a:r>
              <a:rPr lang="en-US" sz="1100" dirty="0" err="1"/>
              <a:t>hanya</a:t>
            </a:r>
            <a:r>
              <a:rPr lang="en-US" sz="1100" dirty="0"/>
              <a:t> </a:t>
            </a:r>
            <a:r>
              <a:rPr lang="en-US" sz="1100" dirty="0" err="1"/>
              <a:t>mengambil</a:t>
            </a:r>
            <a:r>
              <a:rPr lang="en-US" sz="1100" dirty="0"/>
              <a:t> </a:t>
            </a:r>
            <a:r>
              <a:rPr lang="en-US" sz="1100" dirty="0" err="1"/>
              <a:t>libur</a:t>
            </a:r>
            <a:r>
              <a:rPr lang="en-US" sz="1100" dirty="0"/>
              <a:t> </a:t>
            </a:r>
            <a:r>
              <a:rPr lang="en-US" sz="1100" dirty="0" err="1"/>
              <a:t>kerja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 smtClean="0"/>
              <a:t>Minggu</a:t>
            </a:r>
            <a:r>
              <a:rPr lang="en-US" sz="1100" dirty="0" smtClean="0"/>
              <a:t>. </a:t>
            </a:r>
            <a:r>
              <a:rPr lang="en-US" sz="1100" dirty="0" err="1" smtClean="0"/>
              <a:t>Jika</a:t>
            </a:r>
            <a:r>
              <a:rPr lang="en-US" sz="1100" dirty="0" smtClean="0"/>
              <a:t> </a:t>
            </a:r>
            <a:r>
              <a:rPr lang="en-US" sz="1100" dirty="0" err="1"/>
              <a:t>pembayaran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kepada</a:t>
            </a:r>
            <a:r>
              <a:rPr lang="en-US" sz="1100" dirty="0"/>
              <a:t> Budi </a:t>
            </a:r>
            <a:r>
              <a:rPr lang="en-US" sz="1100" dirty="0" err="1"/>
              <a:t>dilakukan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setiap</a:t>
            </a:r>
            <a:r>
              <a:rPr lang="en-US" sz="1100" dirty="0"/>
              <a:t> </a:t>
            </a:r>
            <a:r>
              <a:rPr lang="en-US" sz="1100" dirty="0" err="1"/>
              <a:t>akhir</a:t>
            </a:r>
            <a:r>
              <a:rPr lang="en-US" sz="1100" dirty="0"/>
              <a:t> </a:t>
            </a:r>
            <a:r>
              <a:rPr lang="en-US" sz="1100" dirty="0" err="1"/>
              <a:t>bulan</a:t>
            </a:r>
            <a:r>
              <a:rPr lang="en-US" sz="1100" dirty="0"/>
              <a:t> (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bulanan</a:t>
            </a:r>
            <a:r>
              <a:rPr lang="en-US" sz="1100" dirty="0"/>
              <a:t>), </a:t>
            </a:r>
            <a:r>
              <a:rPr lang="en-US" sz="1100" dirty="0" err="1"/>
              <a:t>maka</a:t>
            </a:r>
            <a:r>
              <a:rPr lang="en-US" sz="1100" dirty="0"/>
              <a:t> </a:t>
            </a: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terhadap</a:t>
            </a:r>
            <a:r>
              <a:rPr lang="en-US" sz="1100" dirty="0"/>
              <a:t> </a:t>
            </a:r>
            <a:r>
              <a:rPr lang="en-US" sz="1100" dirty="0" err="1"/>
              <a:t>upah</a:t>
            </a:r>
            <a:r>
              <a:rPr lang="en-US" sz="1100" dirty="0"/>
              <a:t> Budi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 smtClean="0"/>
              <a:t>seperti</a:t>
            </a:r>
            <a:r>
              <a:rPr lang="en-US" sz="1100" dirty="0" smtClean="0"/>
              <a:t> </a:t>
            </a:r>
            <a:r>
              <a:rPr lang="en-US" sz="1100" dirty="0" err="1" smtClean="0"/>
              <a:t>berikut</a:t>
            </a:r>
            <a:r>
              <a:rPr lang="en-US" sz="1100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bulan</a:t>
            </a:r>
            <a:r>
              <a:rPr lang="en-US" sz="1100" dirty="0"/>
              <a:t> </a:t>
            </a:r>
            <a:r>
              <a:rPr lang="en-US" sz="1100" dirty="0" err="1"/>
              <a:t>Januari</a:t>
            </a:r>
            <a:r>
              <a:rPr lang="en-US" sz="1100" dirty="0"/>
              <a:t> 2013 </a:t>
            </a:r>
            <a:r>
              <a:rPr lang="en-US" sz="1100" dirty="0">
                <a:solidFill>
                  <a:srgbClr val="FF0000"/>
                </a:solidFill>
              </a:rPr>
              <a:t>(</a:t>
            </a:r>
            <a:r>
              <a:rPr lang="en-US" sz="1100" dirty="0" err="1">
                <a:solidFill>
                  <a:srgbClr val="FF0000"/>
                </a:solidFill>
              </a:rPr>
              <a:t>Rp</a:t>
            </a:r>
            <a:r>
              <a:rPr lang="en-US" sz="1100" dirty="0">
                <a:solidFill>
                  <a:srgbClr val="FF0000"/>
                </a:solidFill>
              </a:rPr>
              <a:t> 150.000,00 x 25 </a:t>
            </a:r>
            <a:r>
              <a:rPr lang="en-US" sz="1100" dirty="0" err="1">
                <a:solidFill>
                  <a:srgbClr val="FF0000"/>
                </a:solidFill>
              </a:rPr>
              <a:t>hari</a:t>
            </a:r>
            <a:r>
              <a:rPr lang="en-US" sz="1100" dirty="0">
                <a:solidFill>
                  <a:srgbClr val="FF0000"/>
                </a:solidFill>
              </a:rPr>
              <a:t>) </a:t>
            </a:r>
            <a:r>
              <a:rPr lang="en-US" sz="1100" dirty="0" smtClean="0"/>
              <a:t>		</a:t>
            </a:r>
            <a:r>
              <a:rPr lang="en-US" sz="1100" dirty="0" err="1" smtClean="0"/>
              <a:t>Rp</a:t>
            </a:r>
            <a:r>
              <a:rPr lang="en-US" sz="1100" dirty="0" smtClean="0"/>
              <a:t>   3.750.000,00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disetahunkan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FF0000"/>
                </a:solidFill>
              </a:rPr>
              <a:t>(</a:t>
            </a:r>
            <a:r>
              <a:rPr lang="en-US" sz="1100" dirty="0" err="1">
                <a:solidFill>
                  <a:srgbClr val="FF0000"/>
                </a:solidFill>
              </a:rPr>
              <a:t>upah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err="1">
                <a:solidFill>
                  <a:srgbClr val="FF0000"/>
                </a:solidFill>
              </a:rPr>
              <a:t>sebulan</a:t>
            </a:r>
            <a:r>
              <a:rPr lang="en-US" sz="1100" dirty="0">
                <a:solidFill>
                  <a:srgbClr val="FF0000"/>
                </a:solidFill>
              </a:rPr>
              <a:t> x 12 </a:t>
            </a:r>
            <a:r>
              <a:rPr lang="en-US" sz="1100" dirty="0" err="1">
                <a:solidFill>
                  <a:srgbClr val="FF0000"/>
                </a:solidFill>
              </a:rPr>
              <a:t>bulan</a:t>
            </a:r>
            <a:r>
              <a:rPr lang="en-US" sz="1100" dirty="0">
                <a:solidFill>
                  <a:srgbClr val="FF0000"/>
                </a:solidFill>
              </a:rPr>
              <a:t>) </a:t>
            </a:r>
            <a:r>
              <a:rPr lang="en-US" sz="1100" dirty="0"/>
              <a:t>	</a:t>
            </a:r>
            <a:r>
              <a:rPr lang="en-US" sz="1100" dirty="0" smtClean="0"/>
              <a:t>		</a:t>
            </a:r>
            <a:r>
              <a:rPr lang="en-US" sz="1100" dirty="0" err="1" smtClean="0"/>
              <a:t>Rp</a:t>
            </a:r>
            <a:r>
              <a:rPr lang="en-US" sz="1100" dirty="0" smtClean="0"/>
              <a:t> 45.000.000,00</a:t>
            </a: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/>
              <a:t>PTKP </a:t>
            </a:r>
            <a:r>
              <a:rPr lang="en-US" sz="1100" dirty="0" err="1"/>
              <a:t>Setahun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FF0000"/>
                </a:solidFill>
              </a:rPr>
              <a:t>(TK/0) </a:t>
            </a:r>
            <a:r>
              <a:rPr lang="en-US" sz="1100" dirty="0" smtClean="0"/>
              <a:t>				(</a:t>
            </a:r>
            <a:r>
              <a:rPr lang="en-US" sz="1100" u="sng" dirty="0" err="1" smtClean="0"/>
              <a:t>Rp</a:t>
            </a:r>
            <a:r>
              <a:rPr lang="en-US" sz="1100" u="sng" dirty="0" smtClean="0"/>
              <a:t> 24.300.000,00)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 smtClean="0"/>
              <a:t>Penghasilan</a:t>
            </a:r>
            <a:r>
              <a:rPr lang="en-US" sz="1100" dirty="0" smtClean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Setahun</a:t>
            </a:r>
            <a:r>
              <a:rPr lang="en-US" sz="1100" dirty="0"/>
              <a:t> </a:t>
            </a:r>
            <a:r>
              <a:rPr lang="en-US" sz="1100" dirty="0" smtClean="0"/>
              <a:t>		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20.700.000,00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b="1" dirty="0" err="1"/>
              <a:t>Setahun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FF0000"/>
                </a:solidFill>
              </a:rPr>
              <a:t>(5%, </a:t>
            </a:r>
            <a:r>
              <a:rPr lang="en-US" sz="1100" dirty="0" err="1">
                <a:solidFill>
                  <a:srgbClr val="FF0000"/>
                </a:solidFill>
              </a:rPr>
              <a:t>jika</a:t>
            </a:r>
            <a:r>
              <a:rPr lang="en-US" sz="1100" dirty="0">
                <a:solidFill>
                  <a:srgbClr val="FF0000"/>
                </a:solidFill>
              </a:rPr>
              <a:t> Budi </a:t>
            </a:r>
            <a:r>
              <a:rPr lang="en-US" sz="1100" dirty="0" err="1">
                <a:solidFill>
                  <a:srgbClr val="FF0000"/>
                </a:solidFill>
              </a:rPr>
              <a:t>tidak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err="1">
                <a:solidFill>
                  <a:srgbClr val="FF0000"/>
                </a:solidFill>
              </a:rPr>
              <a:t>punya</a:t>
            </a:r>
            <a:r>
              <a:rPr lang="en-US" sz="1100" dirty="0">
                <a:solidFill>
                  <a:srgbClr val="FF0000"/>
                </a:solidFill>
              </a:rPr>
              <a:t> NPWP </a:t>
            </a:r>
            <a:r>
              <a:rPr lang="en-US" sz="1100" dirty="0" err="1">
                <a:solidFill>
                  <a:srgbClr val="FF0000"/>
                </a:solidFill>
              </a:rPr>
              <a:t>tarifnya</a:t>
            </a:r>
            <a:r>
              <a:rPr lang="en-US" sz="1100" dirty="0">
                <a:solidFill>
                  <a:srgbClr val="FF0000"/>
                </a:solidFill>
              </a:rPr>
              <a:t> 6%) </a:t>
            </a:r>
            <a:r>
              <a:rPr lang="en-US" sz="1100" dirty="0" smtClean="0"/>
              <a:t>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  1.035.000,00</a:t>
            </a:r>
            <a:endParaRPr lang="en-US" sz="11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PPh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b="1" dirty="0" err="1"/>
              <a:t>bulan</a:t>
            </a:r>
            <a:r>
              <a:rPr lang="en-US" sz="1100" b="1" dirty="0"/>
              <a:t> </a:t>
            </a:r>
            <a:r>
              <a:rPr lang="en-US" sz="1100" b="1" dirty="0" err="1"/>
              <a:t>Januari</a:t>
            </a:r>
            <a:r>
              <a:rPr lang="en-US" sz="1100" b="1" dirty="0"/>
              <a:t> </a:t>
            </a:r>
            <a:r>
              <a:rPr lang="en-US" sz="1100" dirty="0"/>
              <a:t>2013 </a:t>
            </a:r>
            <a:r>
              <a:rPr lang="en-US" sz="1100" dirty="0">
                <a:solidFill>
                  <a:srgbClr val="FF0000"/>
                </a:solidFill>
              </a:rPr>
              <a:t>(</a:t>
            </a:r>
            <a:r>
              <a:rPr lang="en-US" sz="1100" dirty="0" err="1">
                <a:solidFill>
                  <a:srgbClr val="FF0000"/>
                </a:solidFill>
              </a:rPr>
              <a:t>PPh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err="1">
                <a:solidFill>
                  <a:srgbClr val="FF0000"/>
                </a:solidFill>
              </a:rPr>
              <a:t>Pasal</a:t>
            </a:r>
            <a:r>
              <a:rPr lang="en-US" sz="1100" dirty="0">
                <a:solidFill>
                  <a:srgbClr val="FF0000"/>
                </a:solidFill>
              </a:rPr>
              <a:t> 21 </a:t>
            </a:r>
            <a:r>
              <a:rPr lang="en-US" sz="1100" dirty="0" err="1">
                <a:solidFill>
                  <a:srgbClr val="FF0000"/>
                </a:solidFill>
              </a:rPr>
              <a:t>setahun</a:t>
            </a:r>
            <a:r>
              <a:rPr lang="en-US" sz="1100" dirty="0">
                <a:solidFill>
                  <a:srgbClr val="FF0000"/>
                </a:solidFill>
              </a:rPr>
              <a:t> ÷ 12 </a:t>
            </a:r>
            <a:r>
              <a:rPr lang="en-US" sz="1100" dirty="0" err="1">
                <a:solidFill>
                  <a:srgbClr val="FF0000"/>
                </a:solidFill>
              </a:rPr>
              <a:t>bulan</a:t>
            </a:r>
            <a:r>
              <a:rPr lang="en-US" sz="1100" dirty="0">
                <a:solidFill>
                  <a:srgbClr val="FF0000"/>
                </a:solidFill>
              </a:rPr>
              <a:t>) </a:t>
            </a:r>
            <a:r>
              <a:rPr lang="en-US" sz="1100" dirty="0" smtClean="0"/>
              <a:t>	</a:t>
            </a:r>
            <a:r>
              <a:rPr lang="en-US" sz="1100" b="1" dirty="0" err="1" smtClean="0"/>
              <a:t>Rp</a:t>
            </a:r>
            <a:r>
              <a:rPr lang="en-US" sz="1100" b="1" dirty="0" smtClean="0"/>
              <a:t>        86.250,00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dirty="0" err="1"/>
              <a:t>Penghitungan</a:t>
            </a:r>
            <a:r>
              <a:rPr lang="en-US" sz="1100" dirty="0"/>
              <a:t> </a:t>
            </a:r>
            <a:r>
              <a:rPr lang="en-US" sz="1100" dirty="0" err="1"/>
              <a:t>seperti</a:t>
            </a:r>
            <a:r>
              <a:rPr lang="en-US" sz="1100" dirty="0"/>
              <a:t> </a:t>
            </a:r>
            <a:r>
              <a:rPr lang="en-US" sz="1100" dirty="0" err="1" smtClean="0"/>
              <a:t>tersebut</a:t>
            </a:r>
            <a:r>
              <a:rPr lang="en-US" sz="1100" dirty="0" smtClean="0"/>
              <a:t> </a:t>
            </a:r>
            <a:r>
              <a:rPr lang="en-US" sz="1100" dirty="0"/>
              <a:t>di </a:t>
            </a:r>
            <a:r>
              <a:rPr lang="en-US" sz="1100" dirty="0" err="1"/>
              <a:t>atas</a:t>
            </a:r>
            <a:r>
              <a:rPr lang="en-US" sz="1100" dirty="0"/>
              <a:t> </a:t>
            </a:r>
            <a:r>
              <a:rPr lang="en-US" sz="1100" dirty="0" err="1"/>
              <a:t>dilakukan</a:t>
            </a:r>
            <a:r>
              <a:rPr lang="en-US" sz="1100" dirty="0"/>
              <a:t> </a:t>
            </a:r>
            <a:r>
              <a:rPr lang="en-US" sz="1100" dirty="0" err="1"/>
              <a:t>setiap</a:t>
            </a:r>
            <a:r>
              <a:rPr lang="en-US" sz="1100" dirty="0"/>
              <a:t> </a:t>
            </a:r>
            <a:r>
              <a:rPr lang="en-US" sz="1100" dirty="0" err="1" smtClean="0"/>
              <a:t>bulan</a:t>
            </a:r>
            <a:r>
              <a:rPr lang="en-US" sz="1100" dirty="0" smtClean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saat</a:t>
            </a:r>
            <a:r>
              <a:rPr lang="en-US" sz="1100" dirty="0"/>
              <a:t> </a:t>
            </a:r>
            <a:r>
              <a:rPr lang="en-US" sz="1100" dirty="0" err="1" smtClean="0"/>
              <a:t>pembayaran</a:t>
            </a:r>
            <a:r>
              <a:rPr lang="en-US" sz="1100" dirty="0" smtClean="0"/>
              <a:t> </a:t>
            </a:r>
            <a:r>
              <a:rPr lang="en-US" sz="1100" dirty="0" err="1"/>
              <a:t>upah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kepada</a:t>
            </a:r>
            <a:r>
              <a:rPr lang="en-US" sz="1100" dirty="0"/>
              <a:t> Budi </a:t>
            </a:r>
            <a:r>
              <a:rPr lang="en-US" sz="1100" dirty="0" err="1"/>
              <a:t>atau</a:t>
            </a:r>
            <a:r>
              <a:rPr lang="en-US" sz="1100" dirty="0"/>
              <a:t> TKL </a:t>
            </a:r>
            <a:r>
              <a:rPr lang="en-US" sz="1100" dirty="0" err="1"/>
              <a:t>lainnya</a:t>
            </a:r>
            <a:r>
              <a:rPr lang="en-US" sz="1100" dirty="0"/>
              <a:t>. </a:t>
            </a:r>
            <a:r>
              <a:rPr lang="en-US" sz="1100" dirty="0" err="1"/>
              <a:t>Faktor</a:t>
            </a:r>
            <a:r>
              <a:rPr lang="en-US" sz="1100" dirty="0"/>
              <a:t> </a:t>
            </a:r>
            <a:r>
              <a:rPr lang="en-US" sz="1100" dirty="0" err="1" smtClean="0"/>
              <a:t>pengali</a:t>
            </a:r>
            <a:r>
              <a:rPr lang="en-US" sz="1100" dirty="0" smtClean="0"/>
              <a:t> </a:t>
            </a:r>
            <a:r>
              <a:rPr lang="en-US" sz="1100" dirty="0" err="1" smtClean="0"/>
              <a:t>sebesar</a:t>
            </a:r>
            <a:r>
              <a:rPr lang="en-US" sz="1100" dirty="0" smtClean="0"/>
              <a:t> </a:t>
            </a:r>
            <a:r>
              <a:rPr lang="en-US" sz="1100" dirty="0"/>
              <a:t>12 </a:t>
            </a:r>
            <a:r>
              <a:rPr lang="en-US" sz="1100" dirty="0" err="1" smtClean="0"/>
              <a:t>bulan</a:t>
            </a:r>
            <a:r>
              <a:rPr lang="en-US" sz="1100" dirty="0" smtClean="0"/>
              <a:t> </a:t>
            </a:r>
            <a:r>
              <a:rPr lang="en-US" sz="1100" dirty="0" err="1"/>
              <a:t>diterapkan</a:t>
            </a:r>
            <a:r>
              <a:rPr lang="en-US" sz="1100" dirty="0"/>
              <a:t> </a:t>
            </a:r>
            <a:r>
              <a:rPr lang="en-US" sz="1100" dirty="0" err="1"/>
              <a:t>dalam</a:t>
            </a:r>
            <a:r>
              <a:rPr lang="en-US" sz="1100" dirty="0"/>
              <a:t> </a:t>
            </a:r>
            <a:r>
              <a:rPr lang="en-US" sz="1100" dirty="0" err="1"/>
              <a:t>setiap</a:t>
            </a:r>
            <a:r>
              <a:rPr lang="en-US" sz="1100" dirty="0"/>
              <a:t> </a:t>
            </a:r>
            <a:r>
              <a:rPr lang="en-US" sz="1100" dirty="0" err="1" smtClean="0"/>
              <a:t>bulan</a:t>
            </a:r>
            <a:r>
              <a:rPr lang="en-US" sz="1100" dirty="0" smtClean="0"/>
              <a:t> </a:t>
            </a:r>
            <a:r>
              <a:rPr lang="en-US" sz="1100" dirty="0" err="1" smtClean="0"/>
              <a:t>pembayaran</a:t>
            </a:r>
            <a:r>
              <a:rPr lang="en-US" sz="1100" dirty="0"/>
              <a:t>.</a:t>
            </a:r>
            <a:endParaRPr lang="en-US" sz="11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600" dirty="0" err="1" smtClean="0"/>
              <a:t>PPh</a:t>
            </a:r>
            <a:r>
              <a:rPr lang="en-US" sz="1600" dirty="0" smtClean="0"/>
              <a:t> </a:t>
            </a:r>
            <a:r>
              <a:rPr lang="en-US" sz="1600" dirty="0" err="1" smtClean="0"/>
              <a:t>Pasal</a:t>
            </a:r>
            <a:r>
              <a:rPr lang="en-US" sz="1600" dirty="0" smtClean="0"/>
              <a:t> 21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</a:t>
            </a:r>
            <a:r>
              <a:rPr lang="en-US" sz="1600" dirty="0" err="1" smtClean="0"/>
              <a:t>Penghasilan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dikenakan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penghasilan</a:t>
            </a:r>
            <a:r>
              <a:rPr lang="en-US" sz="1600" dirty="0" smtClean="0"/>
              <a:t> </a:t>
            </a:r>
            <a:r>
              <a:rPr lang="en-US" sz="1600" dirty="0" err="1" smtClean="0"/>
              <a:t>berupa</a:t>
            </a:r>
            <a:r>
              <a:rPr lang="en-US" sz="1600" dirty="0" smtClean="0"/>
              <a:t> </a:t>
            </a:r>
            <a:r>
              <a:rPr lang="en-US" sz="1600" dirty="0" err="1" smtClean="0"/>
              <a:t>gaji</a:t>
            </a:r>
            <a:r>
              <a:rPr lang="en-US" sz="1600" dirty="0" smtClean="0"/>
              <a:t>, </a:t>
            </a:r>
            <a:r>
              <a:rPr lang="en-US" sz="1600" dirty="0" err="1" smtClean="0"/>
              <a:t>upah</a:t>
            </a:r>
            <a:r>
              <a:rPr lang="en-US" sz="1600" dirty="0" smtClean="0"/>
              <a:t>, honorarium, </a:t>
            </a:r>
            <a:r>
              <a:rPr lang="en-US" sz="1600" dirty="0" err="1" smtClean="0"/>
              <a:t>tunjangan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pembayaran</a:t>
            </a:r>
            <a:r>
              <a:rPr lang="en-US" sz="1600" dirty="0" smtClean="0"/>
              <a:t> lain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nama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apapun</a:t>
            </a:r>
            <a:r>
              <a:rPr lang="en-US" sz="1600" dirty="0" smtClean="0"/>
              <a:t> </a:t>
            </a:r>
            <a:r>
              <a:rPr lang="en-US" sz="1600" dirty="0" err="1" smtClean="0"/>
              <a:t>sehubungan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pekerjaan</a:t>
            </a:r>
            <a:r>
              <a:rPr lang="en-US" sz="1600" dirty="0" smtClean="0"/>
              <a:t>, </a:t>
            </a:r>
            <a:r>
              <a:rPr lang="en-US" sz="1600" dirty="0" err="1" smtClean="0"/>
              <a:t>jasa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Wajib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Orang  </a:t>
            </a:r>
            <a:r>
              <a:rPr lang="en-US" sz="1600" dirty="0" err="1" smtClean="0"/>
              <a:t>Pribadi</a:t>
            </a:r>
            <a:r>
              <a:rPr lang="en-US" sz="1600" dirty="0" smtClean="0"/>
              <a:t> </a:t>
            </a:r>
            <a:r>
              <a:rPr lang="en-US" sz="1600" dirty="0" err="1" smtClean="0"/>
              <a:t>Subjek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Negeri</a:t>
            </a:r>
            <a:r>
              <a:rPr lang="en-US" sz="16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b="1" dirty="0" err="1"/>
              <a:t>Pemotong</a:t>
            </a:r>
            <a:r>
              <a:rPr lang="en-US" sz="1600" b="1" dirty="0"/>
              <a:t> </a:t>
            </a:r>
            <a:r>
              <a:rPr lang="en-US" sz="1600" b="1" dirty="0" err="1"/>
              <a:t>Pajak</a:t>
            </a:r>
            <a:r>
              <a:rPr lang="en-US" sz="1600" b="1" dirty="0"/>
              <a:t> </a:t>
            </a:r>
            <a:r>
              <a:rPr lang="en-US" sz="1600" b="1" dirty="0" err="1"/>
              <a:t>Penghasilan</a:t>
            </a:r>
            <a:r>
              <a:rPr lang="en-US" sz="1600" b="1" dirty="0"/>
              <a:t> </a:t>
            </a:r>
            <a:r>
              <a:rPr lang="en-US" sz="1600" b="1" dirty="0" err="1"/>
              <a:t>Pasal</a:t>
            </a:r>
            <a:r>
              <a:rPr lang="en-US" sz="1600" b="1" dirty="0"/>
              <a:t> 21 (</a:t>
            </a:r>
            <a:r>
              <a:rPr lang="en-US" sz="1600" b="1" dirty="0" err="1"/>
              <a:t>PPh</a:t>
            </a:r>
            <a:r>
              <a:rPr lang="en-US" sz="1600" b="1" dirty="0"/>
              <a:t> </a:t>
            </a:r>
            <a:r>
              <a:rPr lang="en-US" sz="1600" b="1" dirty="0" err="1"/>
              <a:t>ps</a:t>
            </a:r>
            <a:r>
              <a:rPr lang="en-US" sz="1600" b="1" dirty="0"/>
              <a:t> 21</a:t>
            </a:r>
            <a:r>
              <a:rPr lang="en-US" sz="1600" b="1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600" b="1" dirty="0"/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600" dirty="0" smtClean="0"/>
              <a:t>Yang </a:t>
            </a:r>
            <a:r>
              <a:rPr lang="en-US" sz="1600" dirty="0" err="1" smtClean="0"/>
              <a:t>berhak</a:t>
            </a:r>
            <a:r>
              <a:rPr lang="en-US" sz="1600" dirty="0" smtClean="0"/>
              <a:t>/</a:t>
            </a:r>
            <a:r>
              <a:rPr lang="en-US" sz="1600" dirty="0" err="1" smtClean="0"/>
              <a:t>wajib</a:t>
            </a:r>
            <a:r>
              <a:rPr lang="en-US" sz="1600" dirty="0" smtClean="0"/>
              <a:t> </a:t>
            </a:r>
            <a:r>
              <a:rPr lang="en-US" sz="1600" dirty="0" err="1"/>
              <a:t>melakukan</a:t>
            </a:r>
            <a:r>
              <a:rPr lang="en-US" sz="1600" dirty="0"/>
              <a:t> </a:t>
            </a:r>
            <a:r>
              <a:rPr lang="en-US" sz="1600" dirty="0" err="1"/>
              <a:t>pemotongan</a:t>
            </a:r>
            <a:r>
              <a:rPr lang="en-US" sz="1600" dirty="0"/>
              <a:t> </a:t>
            </a:r>
            <a:r>
              <a:rPr lang="en-US" sz="1600" dirty="0" err="1"/>
              <a:t>PPh</a:t>
            </a:r>
            <a:r>
              <a:rPr lang="en-US" sz="1600" dirty="0"/>
              <a:t> 21 </a:t>
            </a:r>
            <a:r>
              <a:rPr lang="en-US" sz="1600" dirty="0" err="1" smtClean="0"/>
              <a:t>adalah</a:t>
            </a:r>
            <a:r>
              <a:rPr lang="en-US" sz="1600" dirty="0" smtClean="0"/>
              <a:t>:</a:t>
            </a:r>
            <a:endParaRPr lang="en-US" sz="1600" dirty="0"/>
          </a:p>
          <a:p>
            <a:pPr marL="447675" indent="-161925" algn="just">
              <a:spcBef>
                <a:spcPts val="0"/>
              </a:spcBef>
              <a:buFont typeface="+mj-lt"/>
              <a:buAutoNum type="arabicPeriod"/>
            </a:pPr>
            <a:r>
              <a:rPr lang="en-US" sz="1600" dirty="0" err="1"/>
              <a:t>Pemberi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yang </a:t>
            </a:r>
            <a:r>
              <a:rPr lang="en-US" sz="1600" dirty="0" err="1"/>
              <a:t>terdiri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orang </a:t>
            </a:r>
            <a:r>
              <a:rPr lang="en-US" sz="1600" dirty="0" err="1"/>
              <a:t>pribadi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 smtClean="0"/>
              <a:t>badan</a:t>
            </a:r>
            <a:r>
              <a:rPr lang="en-US" sz="1600" dirty="0" smtClean="0"/>
              <a:t>;</a:t>
            </a:r>
            <a:endParaRPr lang="en-US" sz="1600" dirty="0"/>
          </a:p>
          <a:p>
            <a:pPr marL="447675" indent="-161925" algn="just">
              <a:spcBef>
                <a:spcPts val="0"/>
              </a:spcBef>
              <a:buFont typeface="+mj-lt"/>
              <a:buAutoNum type="arabicPeriod"/>
            </a:pPr>
            <a:r>
              <a:rPr lang="en-US" sz="1600" dirty="0" err="1"/>
              <a:t>Bendaharawan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 </a:t>
            </a:r>
            <a:r>
              <a:rPr lang="en-US" sz="1600" dirty="0" err="1"/>
              <a:t>baik</a:t>
            </a:r>
            <a:r>
              <a:rPr lang="en-US" sz="1600" dirty="0"/>
              <a:t> </a:t>
            </a:r>
            <a:r>
              <a:rPr lang="en-US" sz="1600" dirty="0" err="1"/>
              <a:t>Pusat</a:t>
            </a:r>
            <a:r>
              <a:rPr lang="en-US" sz="1600" dirty="0"/>
              <a:t> </a:t>
            </a:r>
            <a:r>
              <a:rPr lang="en-US" sz="1600" dirty="0" err="1"/>
              <a:t>maupun</a:t>
            </a:r>
            <a:r>
              <a:rPr lang="en-US" sz="1600" dirty="0"/>
              <a:t> </a:t>
            </a:r>
            <a:r>
              <a:rPr lang="en-US" sz="1600" dirty="0" smtClean="0"/>
              <a:t>Daerah;</a:t>
            </a:r>
            <a:endParaRPr lang="en-US" sz="1600" dirty="0"/>
          </a:p>
          <a:p>
            <a:pPr marL="447675" indent="-161925" algn="just">
              <a:spcBef>
                <a:spcPts val="0"/>
              </a:spcBef>
              <a:buFont typeface="+mj-lt"/>
              <a:buAutoNum type="arabicPeriod"/>
            </a:pPr>
            <a:r>
              <a:rPr lang="en-US" sz="1600" dirty="0"/>
              <a:t>Dana </a:t>
            </a:r>
            <a:r>
              <a:rPr lang="en-US" sz="1600" dirty="0" err="1"/>
              <a:t>pensiun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badan</a:t>
            </a:r>
            <a:r>
              <a:rPr lang="en-US" sz="1600" dirty="0"/>
              <a:t> lain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Jaminan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 </a:t>
            </a:r>
            <a:r>
              <a:rPr lang="en-US" sz="1600" dirty="0" err="1"/>
              <a:t>Tenaga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(</a:t>
            </a:r>
            <a:r>
              <a:rPr lang="en-US" sz="1600" dirty="0" err="1"/>
              <a:t>Jamsostek</a:t>
            </a:r>
            <a:r>
              <a:rPr lang="en-US" sz="1600" dirty="0"/>
              <a:t>), PT </a:t>
            </a:r>
            <a:r>
              <a:rPr lang="en-US" sz="1600" dirty="0" err="1"/>
              <a:t>Taspen</a:t>
            </a:r>
            <a:r>
              <a:rPr lang="en-US" sz="1600" dirty="0"/>
              <a:t>, PT </a:t>
            </a:r>
            <a:r>
              <a:rPr lang="en-US" sz="1600" dirty="0" smtClean="0"/>
              <a:t>ASABRI;</a:t>
            </a:r>
            <a:endParaRPr lang="en-US" sz="1600" dirty="0"/>
          </a:p>
          <a:p>
            <a:pPr marL="447675" indent="-161925" algn="just">
              <a:spcBef>
                <a:spcPts val="0"/>
              </a:spcBef>
              <a:buFont typeface="+mj-lt"/>
              <a:buAutoNum type="arabicPeriod"/>
            </a:pPr>
            <a:r>
              <a:rPr lang="en-US" sz="1600" dirty="0"/>
              <a:t>Perusahaan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bentuk</a:t>
            </a:r>
            <a:r>
              <a:rPr lang="en-US" sz="1600" dirty="0"/>
              <a:t> </a:t>
            </a:r>
            <a:r>
              <a:rPr lang="en-US" sz="1600" dirty="0" err="1"/>
              <a:t>usaha</a:t>
            </a:r>
            <a:r>
              <a:rPr lang="en-US" sz="1600" dirty="0"/>
              <a:t> </a:t>
            </a:r>
            <a:r>
              <a:rPr lang="en-US" sz="1600" dirty="0" err="1" smtClean="0"/>
              <a:t>tetap</a:t>
            </a:r>
            <a:r>
              <a:rPr lang="en-US" sz="1600" dirty="0" smtClean="0"/>
              <a:t>;</a:t>
            </a:r>
            <a:endParaRPr lang="en-US" sz="1600" dirty="0"/>
          </a:p>
          <a:p>
            <a:pPr marL="447675" indent="-161925" algn="just">
              <a:spcBef>
                <a:spcPts val="0"/>
              </a:spcBef>
              <a:buFont typeface="+mj-lt"/>
              <a:buAutoNum type="arabicPeriod"/>
            </a:pPr>
            <a:r>
              <a:rPr lang="en-US" sz="1600" dirty="0" err="1"/>
              <a:t>Yayasan</a:t>
            </a:r>
            <a:r>
              <a:rPr lang="en-US" sz="1600" dirty="0"/>
              <a:t>, </a:t>
            </a:r>
            <a:r>
              <a:rPr lang="en-US" sz="1600" dirty="0" err="1"/>
              <a:t>lembaga</a:t>
            </a:r>
            <a:r>
              <a:rPr lang="en-US" sz="1600" dirty="0"/>
              <a:t>, </a:t>
            </a:r>
            <a:r>
              <a:rPr lang="en-US" sz="1600" dirty="0" err="1"/>
              <a:t>kepanitia</a:t>
            </a:r>
            <a:r>
              <a:rPr lang="en-US" sz="1600" dirty="0"/>
              <a:t>-an, </a:t>
            </a:r>
            <a:r>
              <a:rPr lang="en-US" sz="1600" dirty="0" err="1"/>
              <a:t>asosiasi</a:t>
            </a:r>
            <a:r>
              <a:rPr lang="en-US" sz="1600" dirty="0"/>
              <a:t>, </a:t>
            </a:r>
            <a:r>
              <a:rPr lang="en-US" sz="1600" dirty="0" err="1"/>
              <a:t>perkumpulan</a:t>
            </a:r>
            <a:r>
              <a:rPr lang="en-US" sz="1600" dirty="0"/>
              <a:t>,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massa</a:t>
            </a:r>
            <a:r>
              <a:rPr lang="en-US" sz="1600" dirty="0"/>
              <a:t>,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 </a:t>
            </a:r>
            <a:r>
              <a:rPr lang="en-US" sz="1600" dirty="0" err="1"/>
              <a:t>politik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lainnya</a:t>
            </a:r>
            <a:r>
              <a:rPr lang="en-US" sz="1600" dirty="0"/>
              <a:t>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internasional</a:t>
            </a:r>
            <a:r>
              <a:rPr lang="en-US" sz="1600" dirty="0"/>
              <a:t> yang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ditentukan</a:t>
            </a:r>
            <a:r>
              <a:rPr lang="en-US" sz="1600" dirty="0"/>
              <a:t> </a:t>
            </a:r>
            <a:r>
              <a:rPr lang="en-US" sz="1600" dirty="0" err="1"/>
              <a:t>berdasarkan</a:t>
            </a:r>
            <a:r>
              <a:rPr lang="en-US" sz="1600" dirty="0"/>
              <a:t> </a:t>
            </a:r>
            <a:r>
              <a:rPr lang="en-US" sz="1600" dirty="0" err="1"/>
              <a:t>Keputusan</a:t>
            </a:r>
            <a:r>
              <a:rPr lang="en-US" sz="1600" dirty="0"/>
              <a:t> </a:t>
            </a:r>
            <a:r>
              <a:rPr lang="en-US" sz="1600" dirty="0" err="1"/>
              <a:t>Menteri</a:t>
            </a:r>
            <a:r>
              <a:rPr lang="en-US" sz="1600" dirty="0"/>
              <a:t> </a:t>
            </a:r>
            <a:r>
              <a:rPr lang="en-US" sz="1600" dirty="0" err="1" smtClean="0"/>
              <a:t>Keuangan</a:t>
            </a:r>
            <a:r>
              <a:rPr lang="en-US" sz="1600" dirty="0" smtClean="0"/>
              <a:t>;</a:t>
            </a:r>
            <a:endParaRPr lang="en-US" sz="1600" dirty="0"/>
          </a:p>
          <a:p>
            <a:pPr marL="447675" indent="-161925" algn="just">
              <a:spcBef>
                <a:spcPts val="0"/>
              </a:spcBef>
              <a:buFont typeface="+mj-lt"/>
              <a:buAutoNum type="arabicPeriod"/>
            </a:pPr>
            <a:r>
              <a:rPr lang="en-US" sz="1600" dirty="0" err="1"/>
              <a:t>Penyelenggara</a:t>
            </a:r>
            <a:r>
              <a:rPr lang="en-US" sz="1600" dirty="0"/>
              <a:t> </a:t>
            </a:r>
            <a:r>
              <a:rPr lang="en-US" sz="1600" dirty="0" err="1"/>
              <a:t>kegiatan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PENGERTIAN PPH 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89188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200" dirty="0" err="1"/>
              <a:t>Sebagaimana</a:t>
            </a:r>
            <a:r>
              <a:rPr lang="en-US" sz="1200" dirty="0"/>
              <a:t> </a:t>
            </a:r>
            <a:r>
              <a:rPr lang="en-US" sz="1200" dirty="0" err="1"/>
              <a:t>ditentukan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Undang-undang</a:t>
            </a:r>
            <a:r>
              <a:rPr lang="en-US" sz="1200" dirty="0"/>
              <a:t> </a:t>
            </a:r>
            <a:r>
              <a:rPr lang="en-US" sz="1200" dirty="0" err="1"/>
              <a:t>Perpajakan</a:t>
            </a:r>
            <a:r>
              <a:rPr lang="en-US" sz="1200" dirty="0"/>
              <a:t>, </a:t>
            </a:r>
            <a:r>
              <a:rPr lang="en-US" sz="1200" dirty="0" err="1"/>
              <a:t>Surat</a:t>
            </a:r>
            <a:r>
              <a:rPr lang="en-US" sz="1200" dirty="0"/>
              <a:t> </a:t>
            </a:r>
            <a:r>
              <a:rPr lang="en-US" sz="1200" dirty="0" err="1"/>
              <a:t>Pemberitahuan</a:t>
            </a:r>
            <a:r>
              <a:rPr lang="en-US" sz="1200" dirty="0"/>
              <a:t> (SPT) </a:t>
            </a:r>
            <a:r>
              <a:rPr lang="en-US" sz="1200" dirty="0" err="1"/>
              <a:t>mempunyai</a:t>
            </a:r>
            <a:r>
              <a:rPr lang="en-US" sz="1200" dirty="0"/>
              <a:t> </a:t>
            </a:r>
            <a:r>
              <a:rPr lang="en-US" sz="1200" dirty="0" err="1"/>
              <a:t>fungsi</a:t>
            </a:r>
            <a:r>
              <a:rPr lang="en-US" sz="1200" dirty="0"/>
              <a:t> </a:t>
            </a:r>
            <a:r>
              <a:rPr lang="en-US" sz="1200" dirty="0" err="1"/>
              <a:t>sebagai</a:t>
            </a:r>
            <a:r>
              <a:rPr lang="en-US" sz="1200" dirty="0"/>
              <a:t> </a:t>
            </a:r>
            <a:r>
              <a:rPr lang="en-US" sz="1200" dirty="0" err="1"/>
              <a:t>suatu</a:t>
            </a:r>
            <a:r>
              <a:rPr lang="en-US" sz="1200" dirty="0"/>
              <a:t> </a:t>
            </a:r>
            <a:r>
              <a:rPr lang="en-US" sz="1200" dirty="0" err="1"/>
              <a:t>sarana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di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melaporkan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mempertanggungjawabkan</a:t>
            </a:r>
            <a:r>
              <a:rPr lang="en-US" sz="1200" dirty="0"/>
              <a:t> </a:t>
            </a:r>
            <a:r>
              <a:rPr lang="en-US" sz="1200" dirty="0" err="1"/>
              <a:t>penghitungan</a:t>
            </a:r>
            <a:r>
              <a:rPr lang="en-US" sz="1200" dirty="0"/>
              <a:t> </a:t>
            </a:r>
            <a:r>
              <a:rPr lang="en-US" sz="1200" dirty="0" err="1"/>
              <a:t>jumlah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yang </a:t>
            </a:r>
            <a:r>
              <a:rPr lang="en-US" sz="1200" dirty="0" err="1"/>
              <a:t>sebenarnya</a:t>
            </a:r>
            <a:r>
              <a:rPr lang="en-US" sz="1200" dirty="0"/>
              <a:t> </a:t>
            </a:r>
            <a:r>
              <a:rPr lang="en-US" sz="1200" dirty="0" err="1"/>
              <a:t>terutang</a:t>
            </a:r>
            <a:r>
              <a:rPr lang="en-US" sz="1200" dirty="0"/>
              <a:t>. </a:t>
            </a:r>
            <a:r>
              <a:rPr lang="en-US" sz="1200" dirty="0" err="1"/>
              <a:t>Selain</a:t>
            </a:r>
            <a:r>
              <a:rPr lang="en-US" sz="1200" dirty="0"/>
              <a:t> </a:t>
            </a:r>
            <a:r>
              <a:rPr lang="en-US" sz="1200" dirty="0" err="1"/>
              <a:t>itu</a:t>
            </a:r>
            <a:r>
              <a:rPr lang="en-US" sz="1200" dirty="0"/>
              <a:t> </a:t>
            </a:r>
            <a:r>
              <a:rPr lang="en-US" sz="1200" dirty="0" err="1"/>
              <a:t>Surat</a:t>
            </a:r>
            <a:r>
              <a:rPr lang="en-US" sz="1200" dirty="0"/>
              <a:t> </a:t>
            </a:r>
            <a:r>
              <a:rPr lang="en-US" sz="1200" dirty="0" err="1"/>
              <a:t>Pemberitahuan</a:t>
            </a:r>
            <a:r>
              <a:rPr lang="en-US" sz="1200" dirty="0"/>
              <a:t> </a:t>
            </a:r>
            <a:r>
              <a:rPr lang="en-US" sz="1200" dirty="0" err="1"/>
              <a:t>berfungsi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melaporkan</a:t>
            </a:r>
            <a:r>
              <a:rPr lang="en-US" sz="1200" dirty="0"/>
              <a:t> </a:t>
            </a:r>
            <a:r>
              <a:rPr lang="en-US" sz="1200" dirty="0" err="1"/>
              <a:t>pembayaran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pelunasan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baik</a:t>
            </a:r>
            <a:r>
              <a:rPr lang="en-US" sz="1200" dirty="0"/>
              <a:t> yang </a:t>
            </a:r>
            <a:r>
              <a:rPr lang="en-US" sz="1200" dirty="0" err="1"/>
              <a:t>dilakukan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sendiri</a:t>
            </a:r>
            <a:r>
              <a:rPr lang="en-US" sz="1200" dirty="0"/>
              <a:t> </a:t>
            </a:r>
            <a:r>
              <a:rPr lang="en-US" sz="1200" dirty="0" err="1"/>
              <a:t>maupun</a:t>
            </a:r>
            <a:r>
              <a:rPr lang="en-US" sz="1200" dirty="0"/>
              <a:t> </a:t>
            </a:r>
            <a:r>
              <a:rPr lang="en-US" sz="1200" dirty="0" err="1"/>
              <a:t>melalui</a:t>
            </a:r>
            <a:r>
              <a:rPr lang="en-US" sz="1200" dirty="0"/>
              <a:t> </a:t>
            </a:r>
            <a:r>
              <a:rPr lang="en-US" sz="1200" dirty="0" err="1"/>
              <a:t>mekanisme</a:t>
            </a:r>
            <a:r>
              <a:rPr lang="en-US" sz="1200" dirty="0"/>
              <a:t> </a:t>
            </a:r>
            <a:r>
              <a:rPr lang="en-US" sz="1200" dirty="0" err="1"/>
              <a:t>pemotongan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pemungutan</a:t>
            </a:r>
            <a:r>
              <a:rPr lang="en-US" sz="1200" dirty="0"/>
              <a:t> yang </a:t>
            </a:r>
            <a:r>
              <a:rPr lang="en-US" sz="1200" dirty="0" err="1"/>
              <a:t>dilakukan</a:t>
            </a:r>
            <a:r>
              <a:rPr lang="en-US" sz="1200" dirty="0"/>
              <a:t> </a:t>
            </a:r>
            <a:r>
              <a:rPr lang="en-US" sz="1200" dirty="0" err="1"/>
              <a:t>oleh</a:t>
            </a:r>
            <a:r>
              <a:rPr lang="en-US" sz="1200" dirty="0"/>
              <a:t> </a:t>
            </a:r>
            <a:r>
              <a:rPr lang="en-US" sz="1200" dirty="0" err="1"/>
              <a:t>pihak</a:t>
            </a:r>
            <a:r>
              <a:rPr lang="en-US" sz="1200" dirty="0"/>
              <a:t> </a:t>
            </a:r>
            <a:r>
              <a:rPr lang="en-US" sz="1200" dirty="0" err="1"/>
              <a:t>pemotong</a:t>
            </a:r>
            <a:r>
              <a:rPr lang="en-US" sz="1200" dirty="0"/>
              <a:t>/</a:t>
            </a:r>
            <a:r>
              <a:rPr lang="en-US" sz="1200" dirty="0" err="1"/>
              <a:t>pemungut</a:t>
            </a:r>
            <a:r>
              <a:rPr lang="en-US" sz="1200" dirty="0"/>
              <a:t>, </a:t>
            </a:r>
            <a:r>
              <a:rPr lang="en-US" sz="1200" dirty="0" err="1"/>
              <a:t>melaporkan</a:t>
            </a:r>
            <a:r>
              <a:rPr lang="en-US" sz="1200" dirty="0"/>
              <a:t> </a:t>
            </a:r>
            <a:r>
              <a:rPr lang="en-US" sz="1200" dirty="0" err="1"/>
              <a:t>harta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kewajiban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pembayaran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pemotong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pemungut</a:t>
            </a:r>
            <a:r>
              <a:rPr lang="en-US" sz="1200" dirty="0"/>
              <a:t> </a:t>
            </a:r>
            <a:r>
              <a:rPr lang="en-US" sz="1200" dirty="0" err="1"/>
              <a:t>tentang</a:t>
            </a:r>
            <a:r>
              <a:rPr lang="en-US" sz="1200" dirty="0"/>
              <a:t> </a:t>
            </a:r>
            <a:r>
              <a:rPr lang="en-US" sz="1200" dirty="0" err="1"/>
              <a:t>pemotongan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pemungutan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yang </a:t>
            </a:r>
            <a:r>
              <a:rPr lang="en-US" sz="1200" dirty="0" err="1"/>
              <a:t>telah</a:t>
            </a:r>
            <a:r>
              <a:rPr lang="en-US" sz="1200" dirty="0"/>
              <a:t> </a:t>
            </a:r>
            <a:r>
              <a:rPr lang="en-US" sz="1200" dirty="0" err="1"/>
              <a:t>dilakukan</a:t>
            </a:r>
            <a:r>
              <a:rPr lang="en-US" sz="12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dirty="0" err="1"/>
              <a:t>Sehingga</a:t>
            </a:r>
            <a:r>
              <a:rPr lang="en-US" sz="1200" dirty="0"/>
              <a:t> </a:t>
            </a:r>
            <a:r>
              <a:rPr lang="en-US" sz="1200" dirty="0" err="1"/>
              <a:t>Surat</a:t>
            </a:r>
            <a:r>
              <a:rPr lang="en-US" sz="1200" dirty="0"/>
              <a:t> </a:t>
            </a:r>
            <a:r>
              <a:rPr lang="en-US" sz="1200" dirty="0" err="1"/>
              <a:t>Pemberitahuan</a:t>
            </a:r>
            <a:r>
              <a:rPr lang="en-US" sz="1200" dirty="0"/>
              <a:t> </a:t>
            </a:r>
            <a:r>
              <a:rPr lang="en-US" sz="1200" dirty="0" err="1"/>
              <a:t>mempunyai</a:t>
            </a:r>
            <a:r>
              <a:rPr lang="en-US" sz="1200" dirty="0"/>
              <a:t> </a:t>
            </a:r>
            <a:r>
              <a:rPr lang="en-US" sz="1200" dirty="0" err="1"/>
              <a:t>makna</a:t>
            </a:r>
            <a:r>
              <a:rPr lang="en-US" sz="1200" dirty="0"/>
              <a:t> yang </a:t>
            </a:r>
            <a:r>
              <a:rPr lang="en-US" sz="1200" dirty="0" err="1"/>
              <a:t>cukup</a:t>
            </a:r>
            <a:r>
              <a:rPr lang="en-US" sz="1200" dirty="0"/>
              <a:t> </a:t>
            </a:r>
            <a:r>
              <a:rPr lang="en-US" sz="1200" dirty="0" err="1"/>
              <a:t>penting</a:t>
            </a:r>
            <a:r>
              <a:rPr lang="en-US" sz="1200" dirty="0"/>
              <a:t> </a:t>
            </a:r>
            <a:r>
              <a:rPr lang="en-US" sz="1200" dirty="0" err="1"/>
              <a:t>baik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maupun</a:t>
            </a:r>
            <a:r>
              <a:rPr lang="en-US" sz="1200" dirty="0"/>
              <a:t> </a:t>
            </a:r>
            <a:r>
              <a:rPr lang="en-US" sz="1200" dirty="0" err="1"/>
              <a:t>aparatur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. </a:t>
            </a:r>
            <a:r>
              <a:rPr lang="en-US" sz="1200" dirty="0" err="1"/>
              <a:t>Pelaporan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disampaikan</a:t>
            </a:r>
            <a:r>
              <a:rPr lang="en-US" sz="1200" dirty="0"/>
              <a:t> </a:t>
            </a:r>
            <a:r>
              <a:rPr lang="en-US" sz="1200" dirty="0" err="1"/>
              <a:t>ke</a:t>
            </a:r>
            <a:r>
              <a:rPr lang="en-US" sz="1200" dirty="0"/>
              <a:t> KPP </a:t>
            </a:r>
            <a:r>
              <a:rPr lang="en-US" sz="1200" dirty="0" err="1"/>
              <a:t>atau</a:t>
            </a:r>
            <a:r>
              <a:rPr lang="en-US" sz="1200" dirty="0"/>
              <a:t> KP2KP </a:t>
            </a:r>
            <a:r>
              <a:rPr lang="en-US" sz="1200" dirty="0" err="1"/>
              <a:t>dimana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terdaftar</a:t>
            </a:r>
            <a:r>
              <a:rPr lang="en-US" sz="1200" dirty="0"/>
              <a:t>. SPT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dibedakan</a:t>
            </a:r>
            <a:r>
              <a:rPr lang="en-US" sz="1200" dirty="0"/>
              <a:t> </a:t>
            </a:r>
            <a:r>
              <a:rPr lang="en-US" sz="1200" dirty="0" err="1"/>
              <a:t>sebagai</a:t>
            </a:r>
            <a:r>
              <a:rPr lang="en-US" sz="1200" dirty="0"/>
              <a:t> </a:t>
            </a:r>
            <a:r>
              <a:rPr lang="en-US" sz="1200" dirty="0" err="1"/>
              <a:t>berikut</a:t>
            </a:r>
            <a:r>
              <a:rPr lang="en-US" sz="1200" dirty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>
                <a:solidFill>
                  <a:srgbClr val="FF0000"/>
                </a:solidFill>
              </a:rPr>
              <a:t>SPT </a:t>
            </a:r>
            <a:r>
              <a:rPr lang="en-US" sz="1200" b="1" dirty="0" err="1" smtClean="0">
                <a:solidFill>
                  <a:srgbClr val="FF0000"/>
                </a:solidFill>
              </a:rPr>
              <a:t>Masa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200" dirty="0" err="1" smtClean="0"/>
              <a:t>yaitu</a:t>
            </a:r>
            <a:r>
              <a:rPr lang="en-US" sz="1200" dirty="0" smtClean="0"/>
              <a:t> </a:t>
            </a:r>
            <a:r>
              <a:rPr lang="en-US" sz="1200" dirty="0"/>
              <a:t>SPT yang </a:t>
            </a:r>
            <a:r>
              <a:rPr lang="en-US" sz="1200" dirty="0" err="1"/>
              <a:t>digunakan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melakukanPelaporan</a:t>
            </a:r>
            <a:r>
              <a:rPr lang="en-US" sz="1200" dirty="0"/>
              <a:t> </a:t>
            </a:r>
            <a:r>
              <a:rPr lang="en-US" sz="1200" dirty="0" err="1"/>
              <a:t>atas</a:t>
            </a:r>
            <a:r>
              <a:rPr lang="en-US" sz="1200" dirty="0"/>
              <a:t> </a:t>
            </a:r>
            <a:r>
              <a:rPr lang="en-US" sz="1200" dirty="0" err="1"/>
              <a:t>pembayaran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bulanan</a:t>
            </a:r>
            <a:r>
              <a:rPr lang="en-US" sz="1200" dirty="0"/>
              <a:t>.</a:t>
            </a:r>
          </a:p>
          <a:p>
            <a:pPr marL="1978025" indent="-1978025" algn="just">
              <a:spcBef>
                <a:spcPts val="0"/>
              </a:spcBef>
              <a:buNone/>
            </a:pPr>
            <a:r>
              <a:rPr lang="en-US" sz="1200" dirty="0"/>
              <a:t>Ada </a:t>
            </a:r>
            <a:r>
              <a:rPr lang="en-US" sz="1200" dirty="0" err="1"/>
              <a:t>beberapa</a:t>
            </a:r>
            <a:r>
              <a:rPr lang="en-US" sz="1200" dirty="0"/>
              <a:t> SPT </a:t>
            </a:r>
            <a:r>
              <a:rPr lang="en-US" sz="1200" dirty="0" err="1"/>
              <a:t>Masa</a:t>
            </a:r>
            <a:r>
              <a:rPr lang="en-US" sz="1200" dirty="0"/>
              <a:t> </a:t>
            </a:r>
            <a:r>
              <a:rPr lang="en-US" sz="1200" dirty="0" err="1"/>
              <a:t>yaitu</a:t>
            </a:r>
            <a:r>
              <a:rPr lang="en-US" sz="1200" dirty="0"/>
              <a:t>: </a:t>
            </a:r>
            <a:r>
              <a:rPr lang="en-US" sz="1200" dirty="0" err="1"/>
              <a:t>PPh</a:t>
            </a:r>
            <a:r>
              <a:rPr lang="en-US" sz="1200" dirty="0"/>
              <a:t> </a:t>
            </a:r>
            <a:r>
              <a:rPr lang="en-US" sz="1200" dirty="0" err="1"/>
              <a:t>Pasal</a:t>
            </a:r>
            <a:r>
              <a:rPr lang="en-US" sz="1200" dirty="0"/>
              <a:t> 21, </a:t>
            </a:r>
            <a:r>
              <a:rPr lang="en-US" sz="1200" dirty="0" err="1"/>
              <a:t>PPh</a:t>
            </a:r>
            <a:r>
              <a:rPr lang="en-US" sz="1200" dirty="0"/>
              <a:t> </a:t>
            </a:r>
            <a:r>
              <a:rPr lang="en-US" sz="1200" dirty="0" err="1"/>
              <a:t>Pasal</a:t>
            </a:r>
            <a:r>
              <a:rPr lang="en-US" sz="1200" dirty="0"/>
              <a:t> 22, </a:t>
            </a:r>
            <a:r>
              <a:rPr lang="en-US" sz="1200" dirty="0" err="1"/>
              <a:t>PPh</a:t>
            </a:r>
            <a:r>
              <a:rPr lang="en-US" sz="1200" dirty="0"/>
              <a:t> </a:t>
            </a:r>
            <a:r>
              <a:rPr lang="en-US" sz="1200" dirty="0" err="1"/>
              <a:t>Pasal</a:t>
            </a:r>
            <a:r>
              <a:rPr lang="en-US" sz="1200" dirty="0"/>
              <a:t> 23, </a:t>
            </a:r>
            <a:r>
              <a:rPr lang="en-US" sz="1200" dirty="0" err="1"/>
              <a:t>PPh</a:t>
            </a:r>
            <a:r>
              <a:rPr lang="en-US" sz="1200" dirty="0"/>
              <a:t> </a:t>
            </a:r>
            <a:r>
              <a:rPr lang="en-US" sz="1200" dirty="0" err="1"/>
              <a:t>Pasal</a:t>
            </a:r>
            <a:r>
              <a:rPr lang="en-US" sz="1200" dirty="0"/>
              <a:t> 25, </a:t>
            </a:r>
            <a:r>
              <a:rPr lang="en-US" sz="1200" dirty="0" err="1"/>
              <a:t>PPh</a:t>
            </a:r>
            <a:r>
              <a:rPr lang="en-US" sz="1200" dirty="0"/>
              <a:t> </a:t>
            </a:r>
            <a:r>
              <a:rPr lang="en-US" sz="1200" dirty="0" err="1"/>
              <a:t>Pasal</a:t>
            </a:r>
            <a:r>
              <a:rPr lang="en-US" sz="1200" dirty="0"/>
              <a:t> 26, </a:t>
            </a:r>
            <a:r>
              <a:rPr lang="en-US" sz="1200" dirty="0" err="1"/>
              <a:t>PPh</a:t>
            </a:r>
            <a:r>
              <a:rPr lang="en-US" sz="1200" dirty="0"/>
              <a:t> </a:t>
            </a:r>
            <a:r>
              <a:rPr lang="en-US" sz="1200" dirty="0" err="1"/>
              <a:t>Pasal</a:t>
            </a:r>
            <a:r>
              <a:rPr lang="en-US" sz="1200" dirty="0"/>
              <a:t> 4 (2), </a:t>
            </a:r>
            <a:r>
              <a:rPr lang="en-US" sz="1200" dirty="0" err="1"/>
              <a:t>PPh</a:t>
            </a:r>
            <a:r>
              <a:rPr lang="en-US" sz="1200" dirty="0"/>
              <a:t> </a:t>
            </a:r>
            <a:r>
              <a:rPr lang="en-US" sz="1200" dirty="0" err="1"/>
              <a:t>Pasal</a:t>
            </a:r>
            <a:r>
              <a:rPr lang="en-US" sz="1200" dirty="0"/>
              <a:t> 15, PPN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PPnBM</a:t>
            </a:r>
            <a:r>
              <a:rPr lang="en-US" sz="1200" dirty="0"/>
              <a:t>, </a:t>
            </a:r>
            <a:r>
              <a:rPr lang="en-US" sz="1200" dirty="0" err="1"/>
              <a:t>serta</a:t>
            </a:r>
            <a:r>
              <a:rPr lang="en-US" sz="1200" dirty="0"/>
              <a:t> </a:t>
            </a:r>
            <a:r>
              <a:rPr lang="en-US" sz="1200" dirty="0" err="1"/>
              <a:t>Pemungut</a:t>
            </a:r>
            <a:r>
              <a:rPr lang="en-US" sz="1200" dirty="0"/>
              <a:t> </a:t>
            </a:r>
            <a:r>
              <a:rPr lang="en-US" sz="1200" dirty="0" smtClean="0"/>
              <a:t>PPN.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>
                <a:solidFill>
                  <a:srgbClr val="FF0000"/>
                </a:solidFill>
              </a:rPr>
              <a:t>SPT </a:t>
            </a:r>
            <a:r>
              <a:rPr lang="en-US" sz="1200" b="1" dirty="0" err="1" smtClean="0">
                <a:solidFill>
                  <a:srgbClr val="FF0000"/>
                </a:solidFill>
              </a:rPr>
              <a:t>Tahunan</a:t>
            </a:r>
            <a:r>
              <a:rPr lang="en-US" sz="1200" dirty="0" smtClean="0"/>
              <a:t> </a:t>
            </a:r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</a:t>
            </a:r>
            <a:r>
              <a:rPr lang="en-US" sz="1200" dirty="0" err="1"/>
              <a:t>yaitu</a:t>
            </a:r>
            <a:r>
              <a:rPr lang="en-US" sz="1200" dirty="0"/>
              <a:t> SPT yang </a:t>
            </a:r>
            <a:r>
              <a:rPr lang="en-US" sz="1200" dirty="0" err="1"/>
              <a:t>digunakan</a:t>
            </a:r>
            <a:r>
              <a:rPr lang="en-US" sz="1200" dirty="0"/>
              <a:t> </a:t>
            </a:r>
            <a:r>
              <a:rPr lang="en-US" sz="1200" dirty="0" err="1"/>
              <a:t>untukPelaporan</a:t>
            </a:r>
            <a:r>
              <a:rPr lang="en-US" sz="1200" dirty="0"/>
              <a:t> </a:t>
            </a:r>
            <a:r>
              <a:rPr lang="en-US" sz="1200" dirty="0" err="1"/>
              <a:t>tahunan</a:t>
            </a:r>
            <a:r>
              <a:rPr lang="en-US" sz="12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dirty="0"/>
              <a:t>Ada </a:t>
            </a:r>
            <a:r>
              <a:rPr lang="en-US" sz="1200" dirty="0" err="1"/>
              <a:t>beberapa</a:t>
            </a:r>
            <a:r>
              <a:rPr lang="en-US" sz="1200" dirty="0"/>
              <a:t> </a:t>
            </a:r>
            <a:r>
              <a:rPr lang="en-US" sz="1200" dirty="0" err="1"/>
              <a:t>jenis</a:t>
            </a:r>
            <a:r>
              <a:rPr lang="en-US" sz="1200" dirty="0"/>
              <a:t> SPT </a:t>
            </a:r>
            <a:r>
              <a:rPr lang="en-US" sz="1200" dirty="0" err="1"/>
              <a:t>Tahunan</a:t>
            </a:r>
            <a:r>
              <a:rPr lang="en-US" sz="1200" dirty="0"/>
              <a:t>: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Badan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Orang </a:t>
            </a:r>
            <a:r>
              <a:rPr lang="en-US" sz="1200" dirty="0" err="1" smtClean="0"/>
              <a:t>Pribadi</a:t>
            </a:r>
            <a:endParaRPr lang="en-US" sz="12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/>
              <a:t>        SPT			   Batas </a:t>
            </a:r>
            <a:r>
              <a:rPr lang="en-US" sz="1400" b="1" dirty="0" err="1" smtClean="0"/>
              <a:t>Waktu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Pembayaran</a:t>
            </a:r>
            <a:r>
              <a:rPr lang="en-US" sz="1400" b="1" dirty="0" smtClean="0"/>
              <a:t>	     Batas </a:t>
            </a:r>
            <a:r>
              <a:rPr lang="en-US" sz="1400" b="1" dirty="0" err="1" smtClean="0"/>
              <a:t>Waktu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Pelaporan</a:t>
            </a:r>
            <a:endParaRPr lang="en-US" sz="14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err="1" smtClean="0">
                <a:solidFill>
                  <a:srgbClr val="FF0000"/>
                </a:solidFill>
              </a:rPr>
              <a:t>PPh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Pasal</a:t>
            </a:r>
            <a:r>
              <a:rPr lang="en-US" sz="1400" b="1" dirty="0" smtClean="0">
                <a:solidFill>
                  <a:srgbClr val="FF0000"/>
                </a:solidFill>
              </a:rPr>
              <a:t> 21/26		</a:t>
            </a:r>
            <a:r>
              <a:rPr lang="en-US" sz="1400" b="1" dirty="0" err="1" smtClean="0">
                <a:solidFill>
                  <a:srgbClr val="FF0000"/>
                </a:solidFill>
              </a:rPr>
              <a:t>Tanggal</a:t>
            </a:r>
            <a:r>
              <a:rPr lang="en-US" sz="1400" b="1" dirty="0" smtClean="0">
                <a:solidFill>
                  <a:srgbClr val="FF0000"/>
                </a:solidFill>
              </a:rPr>
              <a:t> 10 </a:t>
            </a:r>
            <a:r>
              <a:rPr lang="en-US" sz="1400" b="1" dirty="0" err="1" smtClean="0">
                <a:solidFill>
                  <a:srgbClr val="FF0000"/>
                </a:solidFill>
              </a:rPr>
              <a:t>bulan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berikutnya</a:t>
            </a:r>
            <a:r>
              <a:rPr lang="en-US" sz="1400" b="1" dirty="0" smtClean="0">
                <a:solidFill>
                  <a:srgbClr val="FF0000"/>
                </a:solidFill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</a:rPr>
              <a:t>Tanggal</a:t>
            </a:r>
            <a:r>
              <a:rPr lang="en-US" sz="1400" b="1" dirty="0" smtClean="0">
                <a:solidFill>
                  <a:srgbClr val="FF0000"/>
                </a:solidFill>
              </a:rPr>
              <a:t> 20 </a:t>
            </a:r>
            <a:r>
              <a:rPr lang="en-US" sz="1400" b="1" dirty="0" err="1" smtClean="0">
                <a:solidFill>
                  <a:srgbClr val="FF0000"/>
                </a:solidFill>
              </a:rPr>
              <a:t>bulan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berikutnya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Pembayaran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Pelaporan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158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 err="1"/>
              <a:t>Pengertian</a:t>
            </a:r>
            <a:endParaRPr lang="en-US" sz="1200" b="1" dirty="0"/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  <a:p>
            <a:pPr marL="180975" indent="0" algn="just">
              <a:spcBef>
                <a:spcPts val="0"/>
              </a:spcBef>
              <a:buNone/>
            </a:pP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Penghasilan</a:t>
            </a:r>
            <a:r>
              <a:rPr lang="en-US" sz="1200" dirty="0"/>
              <a:t> (</a:t>
            </a:r>
            <a:r>
              <a:rPr lang="en-US" sz="1200" dirty="0" err="1"/>
              <a:t>PPh</a:t>
            </a:r>
            <a:r>
              <a:rPr lang="en-US" sz="1200" dirty="0"/>
              <a:t>) </a:t>
            </a:r>
            <a:r>
              <a:rPr lang="en-US" sz="1200" dirty="0" err="1"/>
              <a:t>Pasal</a:t>
            </a:r>
            <a:r>
              <a:rPr lang="en-US" sz="1200" dirty="0"/>
              <a:t> 26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PPh</a:t>
            </a:r>
            <a:r>
              <a:rPr lang="en-US" sz="1200" dirty="0"/>
              <a:t> yang </a:t>
            </a:r>
            <a:r>
              <a:rPr lang="en-US" sz="1200" dirty="0" err="1"/>
              <a:t>dikenakan</a:t>
            </a:r>
            <a:r>
              <a:rPr lang="en-US" sz="1200" dirty="0"/>
              <a:t>/</a:t>
            </a:r>
            <a:r>
              <a:rPr lang="en-US" sz="1200" dirty="0" err="1"/>
              <a:t>dipotong</a:t>
            </a:r>
            <a:r>
              <a:rPr lang="en-US" sz="1200" dirty="0"/>
              <a:t> </a:t>
            </a:r>
            <a:r>
              <a:rPr lang="en-US" sz="1200" dirty="0" err="1"/>
              <a:t>atas</a:t>
            </a:r>
            <a:r>
              <a:rPr lang="en-US" sz="1200" dirty="0"/>
              <a:t> </a:t>
            </a:r>
            <a:r>
              <a:rPr lang="en-US" sz="1200" dirty="0" err="1"/>
              <a:t>penghasilan</a:t>
            </a:r>
            <a:r>
              <a:rPr lang="en-US" sz="1200" dirty="0"/>
              <a:t> yang </a:t>
            </a:r>
            <a:r>
              <a:rPr lang="en-US" sz="1200" dirty="0" err="1"/>
              <a:t>bersumber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Indonesia yang </a:t>
            </a:r>
            <a:r>
              <a:rPr lang="en-US" sz="1200" dirty="0" err="1"/>
              <a:t>diterima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diperoleh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(WP)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 </a:t>
            </a:r>
            <a:r>
              <a:rPr lang="en-US" sz="1200" dirty="0" err="1"/>
              <a:t>selain</a:t>
            </a:r>
            <a:r>
              <a:rPr lang="en-US" sz="1200" dirty="0"/>
              <a:t> </a:t>
            </a:r>
            <a:r>
              <a:rPr lang="en-US" sz="1200" dirty="0" err="1"/>
              <a:t>bentuk</a:t>
            </a:r>
            <a:r>
              <a:rPr lang="en-US" sz="1200" dirty="0"/>
              <a:t> </a:t>
            </a:r>
            <a:r>
              <a:rPr lang="en-US" sz="1200" dirty="0" err="1"/>
              <a:t>usaha</a:t>
            </a:r>
            <a:r>
              <a:rPr lang="en-US" sz="1200" dirty="0"/>
              <a:t> </a:t>
            </a:r>
            <a:r>
              <a:rPr lang="en-US" sz="1200" dirty="0" err="1"/>
              <a:t>tetap</a:t>
            </a:r>
            <a:r>
              <a:rPr lang="en-US" sz="1200" dirty="0"/>
              <a:t> (BUT) di Indonesia.</a:t>
            </a:r>
          </a:p>
          <a:p>
            <a:pPr marL="180975" indent="0" algn="just">
              <a:spcBef>
                <a:spcPts val="0"/>
              </a:spcBef>
              <a:buNone/>
            </a:pPr>
            <a:endParaRPr lang="en-US" sz="1200" dirty="0"/>
          </a:p>
          <a:p>
            <a:pPr marL="180975" indent="0" algn="just">
              <a:spcBef>
                <a:spcPts val="0"/>
              </a:spcBef>
              <a:buNone/>
            </a:pPr>
            <a:r>
              <a:rPr lang="en-US" sz="1200" dirty="0" err="1"/>
              <a:t>Bentuk</a:t>
            </a:r>
            <a:r>
              <a:rPr lang="en-US" sz="1200" dirty="0"/>
              <a:t> </a:t>
            </a:r>
            <a:r>
              <a:rPr lang="en-US" sz="1200" dirty="0" err="1"/>
              <a:t>usaha</a:t>
            </a:r>
            <a:r>
              <a:rPr lang="en-US" sz="1200" dirty="0"/>
              <a:t> </a:t>
            </a:r>
            <a:r>
              <a:rPr lang="en-US" sz="1200" dirty="0" err="1"/>
              <a:t>tetap</a:t>
            </a:r>
            <a:r>
              <a:rPr lang="en-US" sz="1200" dirty="0"/>
              <a:t> </a:t>
            </a:r>
            <a:r>
              <a:rPr lang="en-US" sz="1200" dirty="0" err="1"/>
              <a:t>merupakan</a:t>
            </a:r>
            <a:r>
              <a:rPr lang="en-US" sz="1200" dirty="0"/>
              <a:t> </a:t>
            </a:r>
            <a:r>
              <a:rPr lang="en-US" sz="1200" dirty="0" err="1"/>
              <a:t>subjek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yang </a:t>
            </a:r>
            <a:r>
              <a:rPr lang="en-US" sz="1200" dirty="0" err="1"/>
              <a:t>perlakuan</a:t>
            </a:r>
            <a:r>
              <a:rPr lang="en-US" sz="1200" dirty="0"/>
              <a:t> </a:t>
            </a:r>
            <a:r>
              <a:rPr lang="en-US" sz="1200" dirty="0" err="1"/>
              <a:t>perpajakannya</a:t>
            </a:r>
            <a:r>
              <a:rPr lang="en-US" sz="1200" dirty="0"/>
              <a:t> </a:t>
            </a:r>
            <a:r>
              <a:rPr lang="en-US" sz="1200" dirty="0" err="1"/>
              <a:t>dipersamakan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subjek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badan</a:t>
            </a:r>
            <a:r>
              <a:rPr lang="en-US" sz="1200" dirty="0"/>
              <a:t>.</a:t>
            </a:r>
          </a:p>
          <a:p>
            <a:pPr marL="180975" indent="0" algn="just">
              <a:spcBef>
                <a:spcPts val="0"/>
              </a:spcBef>
              <a:buNone/>
            </a:pPr>
            <a:endParaRPr lang="en-US" sz="1200" dirty="0"/>
          </a:p>
          <a:p>
            <a:pPr marL="180975" indent="0" algn="just">
              <a:spcBef>
                <a:spcPts val="0"/>
              </a:spcBef>
              <a:buNone/>
            </a:pPr>
            <a:r>
              <a:rPr lang="en-US" sz="1200" dirty="0"/>
              <a:t>Negara </a:t>
            </a:r>
            <a:r>
              <a:rPr lang="en-US" sz="1200" dirty="0" err="1"/>
              <a:t>domisili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 </a:t>
            </a:r>
            <a:r>
              <a:rPr lang="en-US" sz="1200" dirty="0" err="1"/>
              <a:t>selain</a:t>
            </a:r>
            <a:r>
              <a:rPr lang="en-US" sz="1200" dirty="0"/>
              <a:t> yang </a:t>
            </a:r>
            <a:r>
              <a:rPr lang="en-US" sz="1200" dirty="0" err="1"/>
              <a:t>menjalankan</a:t>
            </a:r>
            <a:r>
              <a:rPr lang="en-US" sz="1200" dirty="0"/>
              <a:t> </a:t>
            </a:r>
            <a:r>
              <a:rPr lang="en-US" sz="1200" dirty="0" err="1"/>
              <a:t>usaha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melakukan</a:t>
            </a:r>
            <a:r>
              <a:rPr lang="en-US" sz="1200" dirty="0"/>
              <a:t> </a:t>
            </a:r>
            <a:r>
              <a:rPr lang="en-US" sz="1200" dirty="0" err="1"/>
              <a:t>kegiatan</a:t>
            </a:r>
            <a:r>
              <a:rPr lang="en-US" sz="1200" dirty="0"/>
              <a:t> </a:t>
            </a:r>
            <a:r>
              <a:rPr lang="en-US" sz="1200" dirty="0" err="1"/>
              <a:t>usaha</a:t>
            </a:r>
            <a:r>
              <a:rPr lang="en-US" sz="1200" dirty="0"/>
              <a:t> </a:t>
            </a:r>
            <a:r>
              <a:rPr lang="en-US" sz="1200" dirty="0" err="1"/>
              <a:t>melalui</a:t>
            </a:r>
            <a:r>
              <a:rPr lang="en-US" sz="1200" dirty="0"/>
              <a:t> </a:t>
            </a:r>
            <a:r>
              <a:rPr lang="en-US" sz="1200" dirty="0" err="1"/>
              <a:t>bentuk</a:t>
            </a:r>
            <a:r>
              <a:rPr lang="en-US" sz="1200" dirty="0"/>
              <a:t> </a:t>
            </a:r>
            <a:r>
              <a:rPr lang="en-US" sz="1200" dirty="0" err="1"/>
              <a:t>usaha</a:t>
            </a:r>
            <a:r>
              <a:rPr lang="en-US" sz="1200" dirty="0"/>
              <a:t> </a:t>
            </a:r>
            <a:r>
              <a:rPr lang="en-US" sz="1200" dirty="0" err="1"/>
              <a:t>tetap</a:t>
            </a:r>
            <a:r>
              <a:rPr lang="en-US" sz="1200" dirty="0"/>
              <a:t> di Indonesia, </a:t>
            </a:r>
            <a:r>
              <a:rPr lang="en-US" sz="1200" dirty="0" err="1"/>
              <a:t>adalah</a:t>
            </a:r>
            <a:r>
              <a:rPr lang="en-US" sz="1200" dirty="0"/>
              <a:t> Negara </a:t>
            </a:r>
            <a:r>
              <a:rPr lang="en-US" sz="1200" dirty="0" err="1"/>
              <a:t>tempat</a:t>
            </a:r>
            <a:r>
              <a:rPr lang="en-US" sz="1200" dirty="0"/>
              <a:t> </a:t>
            </a:r>
            <a:r>
              <a:rPr lang="en-US" sz="1200" dirty="0" err="1"/>
              <a:t>tinggal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tempat</a:t>
            </a:r>
            <a:r>
              <a:rPr lang="en-US" sz="1200" dirty="0"/>
              <a:t> </a:t>
            </a:r>
            <a:r>
              <a:rPr lang="en-US" sz="1200" dirty="0" err="1"/>
              <a:t>kedudukan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 yang </a:t>
            </a:r>
            <a:r>
              <a:rPr lang="en-US" sz="1200" dirty="0" err="1"/>
              <a:t>sebenarnya</a:t>
            </a:r>
            <a:r>
              <a:rPr lang="en-US" sz="1200" dirty="0"/>
              <a:t> </a:t>
            </a:r>
            <a:r>
              <a:rPr lang="en-US" sz="1200" dirty="0" err="1"/>
              <a:t>menerima</a:t>
            </a:r>
            <a:r>
              <a:rPr lang="en-US" sz="1200" dirty="0"/>
              <a:t> </a:t>
            </a:r>
            <a:r>
              <a:rPr lang="en-US" sz="1200" dirty="0" err="1"/>
              <a:t>manfaat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penghasilan</a:t>
            </a:r>
            <a:r>
              <a:rPr lang="en-US" sz="1200" dirty="0"/>
              <a:t> </a:t>
            </a:r>
            <a:r>
              <a:rPr lang="en-US" sz="1200" dirty="0" err="1"/>
              <a:t>tersebut</a:t>
            </a:r>
            <a:r>
              <a:rPr lang="en-US" sz="1200" dirty="0"/>
              <a:t> (</a:t>
            </a:r>
            <a:r>
              <a:rPr lang="en-US" sz="1200" i="1" dirty="0"/>
              <a:t>beneficial owner</a:t>
            </a:r>
            <a:r>
              <a:rPr lang="en-US" sz="1200" dirty="0"/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 err="1"/>
              <a:t>Pemotong</a:t>
            </a:r>
            <a:r>
              <a:rPr lang="en-US" sz="1200" b="1" dirty="0"/>
              <a:t> </a:t>
            </a:r>
            <a:r>
              <a:rPr lang="en-US" sz="1200" b="1" dirty="0" err="1"/>
              <a:t>PPh</a:t>
            </a:r>
            <a:r>
              <a:rPr lang="en-US" sz="1200" b="1" dirty="0"/>
              <a:t> </a:t>
            </a:r>
            <a:r>
              <a:rPr lang="en-US" sz="1200" b="1" dirty="0" err="1"/>
              <a:t>Pasal</a:t>
            </a:r>
            <a:r>
              <a:rPr lang="en-US" sz="1200" b="1" dirty="0"/>
              <a:t> 26</a:t>
            </a:r>
          </a:p>
          <a:p>
            <a:pPr marL="361950" indent="-138113" algn="just">
              <a:spcBef>
                <a:spcPts val="0"/>
              </a:spcBef>
            </a:pPr>
            <a:r>
              <a:rPr lang="en-US" sz="1200" dirty="0" err="1"/>
              <a:t>Badan</a:t>
            </a:r>
            <a:r>
              <a:rPr lang="en-US" sz="1200" dirty="0"/>
              <a:t> </a:t>
            </a:r>
            <a:r>
              <a:rPr lang="en-US" sz="1200" dirty="0" err="1"/>
              <a:t>Pemerintah</a:t>
            </a:r>
            <a:r>
              <a:rPr lang="en-US" sz="1200" dirty="0"/>
              <a:t>;</a:t>
            </a:r>
          </a:p>
          <a:p>
            <a:pPr marL="361950" indent="-138113" algn="just">
              <a:spcBef>
                <a:spcPts val="0"/>
              </a:spcBef>
            </a:pPr>
            <a:r>
              <a:rPr lang="en-US" sz="1200" dirty="0" err="1"/>
              <a:t>Subjek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;</a:t>
            </a:r>
          </a:p>
          <a:p>
            <a:pPr marL="361950" indent="-138113" algn="just">
              <a:spcBef>
                <a:spcPts val="0"/>
              </a:spcBef>
            </a:pPr>
            <a:r>
              <a:rPr lang="en-US" sz="1200" dirty="0" err="1"/>
              <a:t>Penyelenggara</a:t>
            </a:r>
            <a:r>
              <a:rPr lang="en-US" sz="1200" dirty="0"/>
              <a:t> </a:t>
            </a:r>
            <a:r>
              <a:rPr lang="en-US" sz="1200" dirty="0" err="1"/>
              <a:t>Kegiatan</a:t>
            </a:r>
            <a:r>
              <a:rPr lang="en-US" sz="1200" dirty="0"/>
              <a:t>;</a:t>
            </a:r>
          </a:p>
          <a:p>
            <a:pPr marL="361950" indent="-138113" algn="just">
              <a:spcBef>
                <a:spcPts val="0"/>
              </a:spcBef>
            </a:pPr>
            <a:r>
              <a:rPr lang="en-US" sz="1200" dirty="0"/>
              <a:t>BUT;</a:t>
            </a:r>
          </a:p>
          <a:p>
            <a:pPr marL="361950" indent="-138113" algn="just">
              <a:spcBef>
                <a:spcPts val="0"/>
              </a:spcBef>
            </a:pPr>
            <a:r>
              <a:rPr lang="en-US" sz="1200" dirty="0" err="1"/>
              <a:t>Perwakilan</a:t>
            </a:r>
            <a:r>
              <a:rPr lang="en-US" sz="1200" dirty="0"/>
              <a:t> </a:t>
            </a:r>
            <a:r>
              <a:rPr lang="en-US" sz="1200" dirty="0" err="1"/>
              <a:t>perusahaan</a:t>
            </a:r>
            <a:r>
              <a:rPr lang="en-US" sz="1200" dirty="0"/>
              <a:t>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 </a:t>
            </a:r>
            <a:r>
              <a:rPr lang="en-US" sz="1200" dirty="0" err="1"/>
              <a:t>lainnya</a:t>
            </a:r>
            <a:r>
              <a:rPr lang="en-US" sz="1200" dirty="0"/>
              <a:t> </a:t>
            </a:r>
            <a:r>
              <a:rPr lang="en-US" sz="1200" dirty="0" err="1"/>
              <a:t>selain</a:t>
            </a:r>
            <a:r>
              <a:rPr lang="en-US" sz="1200" dirty="0"/>
              <a:t> BUT di Indonesia.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26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subyek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pajak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negeri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Indonesia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8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131590"/>
            <a:ext cx="8153400" cy="401191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 err="1"/>
              <a:t>Tarif</a:t>
            </a:r>
            <a:r>
              <a:rPr lang="en-US" sz="1100" b="1" dirty="0"/>
              <a:t> </a:t>
            </a:r>
            <a:r>
              <a:rPr lang="en-US" sz="1100" b="1" dirty="0" err="1"/>
              <a:t>dan</a:t>
            </a:r>
            <a:r>
              <a:rPr lang="en-US" sz="1100" b="1" dirty="0"/>
              <a:t> </a:t>
            </a:r>
            <a:r>
              <a:rPr lang="en-US" sz="1100" b="1" dirty="0" err="1"/>
              <a:t>Objek</a:t>
            </a:r>
            <a:r>
              <a:rPr lang="en-US" sz="1100" b="1" dirty="0"/>
              <a:t> </a:t>
            </a:r>
            <a:r>
              <a:rPr lang="en-US" sz="1100" b="1" dirty="0" err="1"/>
              <a:t>PPh</a:t>
            </a:r>
            <a:r>
              <a:rPr lang="en-US" sz="1100" b="1" dirty="0"/>
              <a:t> </a:t>
            </a:r>
            <a:r>
              <a:rPr lang="en-US" sz="1100" b="1" dirty="0" err="1"/>
              <a:t>Pasal</a:t>
            </a:r>
            <a:r>
              <a:rPr lang="en-US" sz="1100" b="1" dirty="0"/>
              <a:t> 26</a:t>
            </a:r>
          </a:p>
          <a:p>
            <a:pPr marL="228600" indent="-142875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20</a:t>
            </a:r>
            <a:r>
              <a:rPr lang="en-US" sz="1100" dirty="0"/>
              <a:t>% (final)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jumlah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bruto</a:t>
            </a:r>
            <a:r>
              <a:rPr lang="en-US" sz="1100" dirty="0"/>
              <a:t> yang </a:t>
            </a:r>
            <a:r>
              <a:rPr lang="en-US" sz="1100" dirty="0" err="1"/>
              <a:t>diterima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diperoleh</a:t>
            </a:r>
            <a:r>
              <a:rPr lang="en-US" sz="1100" dirty="0"/>
              <a:t> </a:t>
            </a:r>
            <a:r>
              <a:rPr lang="en-US" sz="1100" dirty="0" err="1"/>
              <a:t>Wajib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Luar</a:t>
            </a:r>
            <a:r>
              <a:rPr lang="en-US" sz="1100" dirty="0"/>
              <a:t> </a:t>
            </a:r>
            <a:r>
              <a:rPr lang="en-US" sz="1100" dirty="0" err="1"/>
              <a:t>Negeri</a:t>
            </a:r>
            <a:r>
              <a:rPr lang="en-US" sz="1100" dirty="0"/>
              <a:t> </a:t>
            </a:r>
            <a:r>
              <a:rPr lang="en-US" sz="1100" dirty="0" err="1"/>
              <a:t>berupa</a:t>
            </a:r>
            <a:r>
              <a:rPr lang="en-US" sz="1100" dirty="0"/>
              <a:t> :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dividen</a:t>
            </a:r>
            <a:r>
              <a:rPr lang="en-US" sz="1100" dirty="0"/>
              <a:t>;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bunga</a:t>
            </a:r>
            <a:r>
              <a:rPr lang="en-US" sz="1100" dirty="0"/>
              <a:t> </a:t>
            </a:r>
            <a:r>
              <a:rPr lang="en-US" sz="1100" dirty="0" err="1"/>
              <a:t>termasuk</a:t>
            </a:r>
            <a:r>
              <a:rPr lang="en-US" sz="1100" dirty="0"/>
              <a:t> premium, </a:t>
            </a:r>
            <a:r>
              <a:rPr lang="en-US" sz="1100" dirty="0" err="1"/>
              <a:t>diskonto</a:t>
            </a:r>
            <a:r>
              <a:rPr lang="en-US" sz="1100" dirty="0"/>
              <a:t>,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imbalan</a:t>
            </a:r>
            <a:r>
              <a:rPr lang="en-US" sz="1100" dirty="0"/>
              <a:t> </a:t>
            </a:r>
            <a:r>
              <a:rPr lang="en-US" sz="1100" dirty="0" err="1"/>
              <a:t>sehubungan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jaminan</a:t>
            </a:r>
            <a:r>
              <a:rPr lang="en-US" sz="1100" dirty="0"/>
              <a:t> </a:t>
            </a:r>
            <a:r>
              <a:rPr lang="en-US" sz="1100" dirty="0" err="1"/>
              <a:t>pengembalian</a:t>
            </a:r>
            <a:r>
              <a:rPr lang="en-US" sz="1100" dirty="0"/>
              <a:t> </a:t>
            </a:r>
            <a:r>
              <a:rPr lang="en-US" sz="1100" dirty="0" err="1"/>
              <a:t>utang</a:t>
            </a:r>
            <a:r>
              <a:rPr lang="en-US" sz="1100" dirty="0"/>
              <a:t>;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royalti</a:t>
            </a:r>
            <a:r>
              <a:rPr lang="en-US" sz="1100" dirty="0"/>
              <a:t>, </a:t>
            </a:r>
            <a:r>
              <a:rPr lang="en-US" sz="1100" dirty="0" err="1"/>
              <a:t>sewa</a:t>
            </a:r>
            <a:r>
              <a:rPr lang="en-US" sz="1100" dirty="0"/>
              <a:t>,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lain </a:t>
            </a:r>
            <a:r>
              <a:rPr lang="en-US" sz="1100" dirty="0" err="1"/>
              <a:t>sehubungan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penggunaan</a:t>
            </a:r>
            <a:r>
              <a:rPr lang="en-US" sz="1100" dirty="0"/>
              <a:t> </a:t>
            </a:r>
            <a:r>
              <a:rPr lang="en-US" sz="1100" dirty="0" err="1"/>
              <a:t>harta</a:t>
            </a:r>
            <a:r>
              <a:rPr lang="en-US" sz="1100" dirty="0"/>
              <a:t>;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imbalan</a:t>
            </a:r>
            <a:r>
              <a:rPr lang="en-US" sz="1100" dirty="0"/>
              <a:t> </a:t>
            </a:r>
            <a:r>
              <a:rPr lang="en-US" sz="1100" dirty="0" err="1"/>
              <a:t>sehubungan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jasa</a:t>
            </a:r>
            <a:r>
              <a:rPr lang="en-US" sz="1100" dirty="0"/>
              <a:t>, </a:t>
            </a:r>
            <a:r>
              <a:rPr lang="en-US" sz="1100" dirty="0" err="1"/>
              <a:t>pekerjaan</a:t>
            </a:r>
            <a:r>
              <a:rPr lang="en-US" sz="1100" dirty="0"/>
              <a:t>,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kegiatan</a:t>
            </a:r>
            <a:r>
              <a:rPr lang="en-US" sz="1100" dirty="0"/>
              <a:t>;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hadiah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penghargaan</a:t>
            </a:r>
            <a:endParaRPr lang="en-US" sz="1100" dirty="0"/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pensiun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pembayaran</a:t>
            </a:r>
            <a:r>
              <a:rPr lang="en-US" sz="1100" dirty="0"/>
              <a:t> </a:t>
            </a:r>
            <a:r>
              <a:rPr lang="en-US" sz="1100" dirty="0" err="1"/>
              <a:t>berkala</a:t>
            </a:r>
            <a:r>
              <a:rPr lang="en-US" sz="1100" dirty="0"/>
              <a:t> </a:t>
            </a:r>
            <a:r>
              <a:rPr lang="en-US" sz="1100" dirty="0" err="1"/>
              <a:t>lainnya</a:t>
            </a:r>
            <a:r>
              <a:rPr lang="en-US" sz="1100" dirty="0"/>
              <a:t>.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Premi</a:t>
            </a:r>
            <a:r>
              <a:rPr lang="en-US" sz="1100" dirty="0"/>
              <a:t> swap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transaksi</a:t>
            </a:r>
            <a:r>
              <a:rPr lang="en-US" sz="1100" dirty="0"/>
              <a:t> </a:t>
            </a:r>
            <a:r>
              <a:rPr lang="en-US" sz="1100" dirty="0" err="1"/>
              <a:t>lindung</a:t>
            </a:r>
            <a:r>
              <a:rPr lang="en-US" sz="1100" dirty="0"/>
              <a:t> </a:t>
            </a:r>
            <a:r>
              <a:rPr lang="en-US" sz="1100" dirty="0" err="1"/>
              <a:t>lainnya</a:t>
            </a:r>
            <a:r>
              <a:rPr lang="en-US" sz="1100" dirty="0"/>
              <a:t>; </a:t>
            </a:r>
            <a:r>
              <a:rPr lang="en-US" sz="1100" dirty="0" err="1"/>
              <a:t>dan</a:t>
            </a:r>
            <a:r>
              <a:rPr lang="en-US" sz="1100" dirty="0"/>
              <a:t>/</a:t>
            </a:r>
            <a:r>
              <a:rPr lang="en-US" sz="1100" dirty="0" err="1"/>
              <a:t>atau</a:t>
            </a:r>
            <a:endParaRPr lang="en-US" sz="1100" dirty="0"/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Keuntungan</a:t>
            </a:r>
            <a:r>
              <a:rPr lang="en-US" sz="1100" dirty="0"/>
              <a:t> </a:t>
            </a:r>
            <a:r>
              <a:rPr lang="en-US" sz="1100" dirty="0" err="1"/>
              <a:t>karena</a:t>
            </a:r>
            <a:r>
              <a:rPr lang="en-US" sz="1100" dirty="0"/>
              <a:t> </a:t>
            </a:r>
            <a:r>
              <a:rPr lang="en-US" sz="1100" dirty="0" err="1"/>
              <a:t>pembebasan</a:t>
            </a:r>
            <a:r>
              <a:rPr lang="en-US" sz="1100" dirty="0"/>
              <a:t> </a:t>
            </a:r>
            <a:r>
              <a:rPr lang="en-US" sz="1100" dirty="0" err="1"/>
              <a:t>utang</a:t>
            </a:r>
            <a:r>
              <a:rPr lang="en-US" sz="1100" dirty="0" smtClean="0"/>
              <a:t>.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endParaRPr lang="en-US" sz="1100" dirty="0"/>
          </a:p>
          <a:p>
            <a:pPr marL="228600" indent="-142875" algn="just">
              <a:spcBef>
                <a:spcPts val="0"/>
              </a:spcBef>
              <a:buFont typeface="+mj-lt"/>
              <a:buAutoNum type="arabicPeriod" startAt="2"/>
            </a:pPr>
            <a:r>
              <a:rPr lang="en-US" sz="1100" dirty="0"/>
              <a:t>20% (final)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perkiraan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neto</a:t>
            </a:r>
            <a:r>
              <a:rPr lang="en-US" sz="1100" dirty="0"/>
              <a:t> </a:t>
            </a:r>
            <a:r>
              <a:rPr lang="en-US" sz="1100" dirty="0" err="1"/>
              <a:t>berupa</a:t>
            </a:r>
            <a:r>
              <a:rPr lang="en-US" sz="1100" dirty="0"/>
              <a:t> :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penjualan</a:t>
            </a:r>
            <a:r>
              <a:rPr lang="en-US" sz="1100" dirty="0"/>
              <a:t> </a:t>
            </a:r>
            <a:r>
              <a:rPr lang="en-US" sz="1100" dirty="0" err="1"/>
              <a:t>harta</a:t>
            </a:r>
            <a:r>
              <a:rPr lang="en-US" sz="1100" dirty="0"/>
              <a:t> di Indonesia;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r>
              <a:rPr lang="en-US" sz="1100" dirty="0" err="1"/>
              <a:t>premi</a:t>
            </a:r>
            <a:r>
              <a:rPr lang="en-US" sz="1100" dirty="0"/>
              <a:t> </a:t>
            </a:r>
            <a:r>
              <a:rPr lang="en-US" sz="1100" dirty="0" err="1"/>
              <a:t>asuransi</a:t>
            </a:r>
            <a:r>
              <a:rPr lang="en-US" sz="1100" dirty="0"/>
              <a:t>, </a:t>
            </a:r>
            <a:r>
              <a:rPr lang="en-US" sz="1100" dirty="0" err="1"/>
              <a:t>premi</a:t>
            </a:r>
            <a:r>
              <a:rPr lang="en-US" sz="1100" dirty="0"/>
              <a:t> </a:t>
            </a:r>
            <a:r>
              <a:rPr lang="en-US" sz="1100" dirty="0" err="1"/>
              <a:t>reasuransi</a:t>
            </a:r>
            <a:r>
              <a:rPr lang="en-US" sz="1100" dirty="0"/>
              <a:t> yang </a:t>
            </a:r>
            <a:r>
              <a:rPr lang="en-US" sz="1100" dirty="0" err="1"/>
              <a:t>dibayarkan</a:t>
            </a:r>
            <a:r>
              <a:rPr lang="en-US" sz="1100" dirty="0"/>
              <a:t> </a:t>
            </a:r>
            <a:r>
              <a:rPr lang="en-US" sz="1100" dirty="0" err="1"/>
              <a:t>langsung</a:t>
            </a:r>
            <a:r>
              <a:rPr lang="en-US" sz="1100" dirty="0"/>
              <a:t> </a:t>
            </a:r>
            <a:r>
              <a:rPr lang="en-US" sz="1100" dirty="0" err="1"/>
              <a:t>maupun</a:t>
            </a:r>
            <a:r>
              <a:rPr lang="en-US" sz="1100" dirty="0"/>
              <a:t> </a:t>
            </a:r>
            <a:r>
              <a:rPr lang="en-US" sz="1100" dirty="0" err="1"/>
              <a:t>melalui</a:t>
            </a:r>
            <a:r>
              <a:rPr lang="en-US" sz="1100" dirty="0"/>
              <a:t> </a:t>
            </a:r>
            <a:r>
              <a:rPr lang="en-US" sz="1100" dirty="0" err="1"/>
              <a:t>pialang</a:t>
            </a:r>
            <a:r>
              <a:rPr lang="en-US" sz="1100" dirty="0"/>
              <a:t> </a:t>
            </a:r>
            <a:r>
              <a:rPr lang="en-US" sz="1100" dirty="0" err="1"/>
              <a:t>kepada</a:t>
            </a:r>
            <a:r>
              <a:rPr lang="en-US" sz="1100" dirty="0"/>
              <a:t> </a:t>
            </a:r>
            <a:r>
              <a:rPr lang="en-US" sz="1100" dirty="0" err="1"/>
              <a:t>perusahaan</a:t>
            </a:r>
            <a:r>
              <a:rPr lang="en-US" sz="1100" dirty="0"/>
              <a:t> </a:t>
            </a:r>
            <a:r>
              <a:rPr lang="en-US" sz="1100" dirty="0" err="1"/>
              <a:t>asuransi</a:t>
            </a:r>
            <a:r>
              <a:rPr lang="en-US" sz="1100" dirty="0"/>
              <a:t> di </a:t>
            </a:r>
            <a:r>
              <a:rPr lang="en-US" sz="1100" dirty="0" err="1"/>
              <a:t>luar</a:t>
            </a:r>
            <a:r>
              <a:rPr lang="en-US" sz="1100" dirty="0"/>
              <a:t> </a:t>
            </a:r>
            <a:r>
              <a:rPr lang="en-US" sz="1100" dirty="0" err="1"/>
              <a:t>negeri</a:t>
            </a:r>
            <a:r>
              <a:rPr lang="en-US" sz="1100" dirty="0" smtClean="0"/>
              <a:t>.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lphaLcPeriod"/>
            </a:pPr>
            <a:endParaRPr lang="en-US" sz="1100" dirty="0"/>
          </a:p>
          <a:p>
            <a:pPr marL="228600" indent="-142875" algn="just">
              <a:spcBef>
                <a:spcPts val="0"/>
              </a:spcBef>
              <a:buFont typeface="+mj-lt"/>
              <a:buAutoNum type="arabicPeriod" startAt="3"/>
            </a:pPr>
            <a:r>
              <a:rPr lang="en-US" sz="1100" dirty="0"/>
              <a:t>20% (final)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perkiraan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neto</a:t>
            </a:r>
            <a:r>
              <a:rPr lang="en-US" sz="1100" dirty="0"/>
              <a:t> </a:t>
            </a:r>
            <a:r>
              <a:rPr lang="en-US" sz="1100" dirty="0" err="1"/>
              <a:t>atas</a:t>
            </a:r>
            <a:r>
              <a:rPr lang="en-US" sz="1100" dirty="0"/>
              <a:t> </a:t>
            </a:r>
            <a:r>
              <a:rPr lang="en-US" sz="1100" dirty="0" err="1"/>
              <a:t>penjualan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pengalihan</a:t>
            </a:r>
            <a:r>
              <a:rPr lang="en-US" sz="1100" dirty="0"/>
              <a:t> </a:t>
            </a:r>
            <a:r>
              <a:rPr lang="en-US" sz="1100" dirty="0" err="1"/>
              <a:t>saham</a:t>
            </a:r>
            <a:r>
              <a:rPr lang="en-US" sz="1100" dirty="0"/>
              <a:t> </a:t>
            </a:r>
            <a:r>
              <a:rPr lang="en-US" sz="1100" dirty="0" err="1"/>
              <a:t>perusahaan</a:t>
            </a:r>
            <a:r>
              <a:rPr lang="en-US" sz="1100" dirty="0"/>
              <a:t> </a:t>
            </a:r>
            <a:r>
              <a:rPr lang="en-US" sz="1100" dirty="0" err="1"/>
              <a:t>antara</a:t>
            </a:r>
            <a:r>
              <a:rPr lang="en-US" sz="1100" dirty="0"/>
              <a:t> </a:t>
            </a:r>
            <a:r>
              <a:rPr lang="en-US" sz="1100" i="1" dirty="0"/>
              <a:t>conduit company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spesial</a:t>
            </a:r>
            <a:r>
              <a:rPr lang="en-US" sz="1100" dirty="0"/>
              <a:t> </a:t>
            </a:r>
            <a:r>
              <a:rPr lang="en-US" sz="1100" i="1" dirty="0"/>
              <a:t>purpose company</a:t>
            </a:r>
            <a:r>
              <a:rPr lang="en-US" sz="1100" dirty="0"/>
              <a:t> yang </a:t>
            </a:r>
            <a:r>
              <a:rPr lang="en-US" sz="1100" dirty="0" err="1"/>
              <a:t>didirikan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bertempat</a:t>
            </a:r>
            <a:r>
              <a:rPr lang="en-US" sz="1100" dirty="0"/>
              <a:t> </a:t>
            </a:r>
            <a:r>
              <a:rPr lang="en-US" sz="1100" dirty="0" err="1"/>
              <a:t>kedudukan</a:t>
            </a:r>
            <a:r>
              <a:rPr lang="en-US" sz="1100" dirty="0"/>
              <a:t> di </a:t>
            </a:r>
            <a:r>
              <a:rPr lang="en-US" sz="1100" dirty="0" err="1"/>
              <a:t>negara</a:t>
            </a:r>
            <a:r>
              <a:rPr lang="en-US" sz="1100" dirty="0"/>
              <a:t> yang </a:t>
            </a:r>
            <a:r>
              <a:rPr lang="en-US" sz="1100" dirty="0" err="1"/>
              <a:t>memberikan</a:t>
            </a:r>
            <a:r>
              <a:rPr lang="en-US" sz="1100" dirty="0"/>
              <a:t> </a:t>
            </a:r>
            <a:r>
              <a:rPr lang="en-US" sz="1100" dirty="0" err="1"/>
              <a:t>perlindungan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yang </a:t>
            </a:r>
            <a:r>
              <a:rPr lang="en-US" sz="1100" dirty="0" err="1"/>
              <a:t>mempunyai</a:t>
            </a:r>
            <a:r>
              <a:rPr lang="en-US" sz="1100" dirty="0"/>
              <a:t> </a:t>
            </a:r>
            <a:r>
              <a:rPr lang="en-US" sz="1100" dirty="0" err="1"/>
              <a:t>hubungan</a:t>
            </a:r>
            <a:r>
              <a:rPr lang="en-US" sz="1100" dirty="0"/>
              <a:t> </a:t>
            </a:r>
            <a:r>
              <a:rPr lang="en-US" sz="1100" dirty="0" err="1"/>
              <a:t>istimewa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badan</a:t>
            </a:r>
            <a:r>
              <a:rPr lang="en-US" sz="1100" dirty="0"/>
              <a:t> yang </a:t>
            </a:r>
            <a:r>
              <a:rPr lang="en-US" sz="1100" dirty="0" err="1"/>
              <a:t>didirikan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bertempat</a:t>
            </a:r>
            <a:r>
              <a:rPr lang="en-US" sz="1100" dirty="0"/>
              <a:t> </a:t>
            </a:r>
            <a:r>
              <a:rPr lang="en-US" sz="1100" dirty="0" err="1"/>
              <a:t>kedudukan</a:t>
            </a:r>
            <a:r>
              <a:rPr lang="en-US" sz="1100" dirty="0"/>
              <a:t> di Indonesia </a:t>
            </a:r>
            <a:r>
              <a:rPr lang="en-US" sz="1100" dirty="0" err="1"/>
              <a:t>atau</a:t>
            </a:r>
            <a:r>
              <a:rPr lang="en-US" sz="1100" dirty="0"/>
              <a:t> BUT di Indonesia</a:t>
            </a:r>
            <a:r>
              <a:rPr lang="en-US" sz="1100" dirty="0" smtClean="0"/>
              <a:t>;</a:t>
            </a:r>
          </a:p>
          <a:p>
            <a:pPr marL="228600" indent="-142875" algn="just">
              <a:spcBef>
                <a:spcPts val="0"/>
              </a:spcBef>
              <a:buFont typeface="+mj-lt"/>
              <a:buAutoNum type="arabicPeriod" startAt="3"/>
            </a:pPr>
            <a:endParaRPr lang="en-US" sz="1100" dirty="0"/>
          </a:p>
          <a:p>
            <a:pPr marL="228600" indent="-142875" algn="just">
              <a:spcBef>
                <a:spcPts val="0"/>
              </a:spcBef>
              <a:buFont typeface="+mj-lt"/>
              <a:buAutoNum type="arabicPeriod" startAt="4"/>
            </a:pPr>
            <a:r>
              <a:rPr lang="en-US" sz="1100" dirty="0"/>
              <a:t>20% (final)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Kena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sesudah</a:t>
            </a:r>
            <a:r>
              <a:rPr lang="en-US" sz="1100" dirty="0"/>
              <a:t> </a:t>
            </a:r>
            <a:r>
              <a:rPr lang="en-US" sz="1100" dirty="0" err="1"/>
              <a:t>dikurangi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suatu</a:t>
            </a:r>
            <a:r>
              <a:rPr lang="en-US" sz="1100" dirty="0"/>
              <a:t> BUT di Indonesia, </a:t>
            </a:r>
            <a:r>
              <a:rPr lang="en-US" sz="1100" dirty="0" err="1"/>
              <a:t>kecuali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ditanamkan</a:t>
            </a:r>
            <a:r>
              <a:rPr lang="en-US" sz="1100" dirty="0"/>
              <a:t> </a:t>
            </a:r>
            <a:r>
              <a:rPr lang="en-US" sz="1100" dirty="0" err="1"/>
              <a:t>kembali</a:t>
            </a:r>
            <a:r>
              <a:rPr lang="en-US" sz="1100" dirty="0"/>
              <a:t> di Indonesia</a:t>
            </a:r>
            <a:r>
              <a:rPr lang="en-US" sz="1100" dirty="0" smtClean="0"/>
              <a:t>.</a:t>
            </a:r>
          </a:p>
          <a:p>
            <a:pPr marL="228600" indent="-142875" algn="just">
              <a:spcBef>
                <a:spcPts val="0"/>
              </a:spcBef>
              <a:buFont typeface="+mj-lt"/>
              <a:buAutoNum type="arabicPeriod" startAt="4"/>
            </a:pPr>
            <a:endParaRPr lang="en-US" sz="11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b="1" dirty="0" err="1"/>
              <a:t>Tarif</a:t>
            </a:r>
            <a:r>
              <a:rPr lang="en-US" sz="1100" b="1" dirty="0"/>
              <a:t> </a:t>
            </a:r>
            <a:r>
              <a:rPr lang="en-US" sz="1100" b="1" dirty="0" err="1"/>
              <a:t>berdasarkan</a:t>
            </a:r>
            <a:r>
              <a:rPr lang="en-US" sz="1100" b="1" dirty="0"/>
              <a:t> </a:t>
            </a:r>
            <a:r>
              <a:rPr lang="en-US" sz="1100" b="1" dirty="0" err="1"/>
              <a:t>Perjanjian</a:t>
            </a:r>
            <a:r>
              <a:rPr lang="en-US" sz="1100" b="1" dirty="0"/>
              <a:t> </a:t>
            </a:r>
            <a:r>
              <a:rPr lang="en-US" sz="1100" b="1" dirty="0" err="1"/>
              <a:t>Penghindaran</a:t>
            </a:r>
            <a:r>
              <a:rPr lang="en-US" sz="1100" b="1" dirty="0"/>
              <a:t> </a:t>
            </a:r>
            <a:r>
              <a:rPr lang="en-US" sz="1100" b="1" dirty="0" err="1"/>
              <a:t>Pajak</a:t>
            </a:r>
            <a:r>
              <a:rPr lang="en-US" sz="1100" b="1" dirty="0"/>
              <a:t> </a:t>
            </a:r>
            <a:r>
              <a:rPr lang="en-US" sz="1100" b="1" dirty="0" err="1"/>
              <a:t>Berganda</a:t>
            </a:r>
            <a:r>
              <a:rPr lang="en-US" sz="1100" b="1" dirty="0"/>
              <a:t> (P3B) </a:t>
            </a:r>
            <a:r>
              <a:rPr lang="en-US" sz="1100" b="1" dirty="0" err="1"/>
              <a:t>antara</a:t>
            </a:r>
            <a:r>
              <a:rPr lang="en-US" sz="1100" b="1" dirty="0"/>
              <a:t> Indonesia </a:t>
            </a:r>
            <a:r>
              <a:rPr lang="en-US" sz="1100" b="1" dirty="0" err="1"/>
              <a:t>dengan</a:t>
            </a:r>
            <a:r>
              <a:rPr lang="en-US" sz="1100" b="1" dirty="0"/>
              <a:t> </a:t>
            </a:r>
            <a:r>
              <a:rPr lang="en-US" sz="1100" b="1" dirty="0" err="1"/>
              <a:t>negara</a:t>
            </a:r>
            <a:r>
              <a:rPr lang="en-US" sz="1100" b="1" dirty="0"/>
              <a:t> </a:t>
            </a:r>
            <a:r>
              <a:rPr lang="en-US" sz="1100" b="1" dirty="0" err="1"/>
              <a:t>pihak</a:t>
            </a:r>
            <a:r>
              <a:rPr lang="en-US" sz="1100" b="1" dirty="0"/>
              <a:t> </a:t>
            </a:r>
            <a:r>
              <a:rPr lang="en-US" sz="1100" b="1" dirty="0" err="1"/>
              <a:t>pada</a:t>
            </a:r>
            <a:r>
              <a:rPr lang="en-US" sz="1100" b="1" dirty="0"/>
              <a:t> </a:t>
            </a:r>
            <a:r>
              <a:rPr lang="en-US" sz="1100" b="1" dirty="0" err="1"/>
              <a:t>persetujuan</a:t>
            </a:r>
            <a:r>
              <a:rPr lang="en-US" sz="1100" b="1" dirty="0"/>
              <a:t>.</a:t>
            </a:r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26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subyek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pajak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negeri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Indonesia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131590"/>
            <a:ext cx="8153400" cy="38884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200" b="1" u="sng" dirty="0" err="1"/>
              <a:t>Contoh</a:t>
            </a:r>
            <a:r>
              <a:rPr lang="en-US" sz="1200" b="1" u="sng" dirty="0"/>
              <a:t>: 1</a:t>
            </a:r>
            <a:endParaRPr lang="en-US" sz="1200" b="1" u="sng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dirty="0" err="1" smtClean="0"/>
              <a:t>Suatu</a:t>
            </a:r>
            <a:r>
              <a:rPr lang="en-US" sz="1200" dirty="0" smtClean="0"/>
              <a:t> </a:t>
            </a:r>
            <a:r>
              <a:rPr lang="en-US" sz="1200" dirty="0" err="1"/>
              <a:t>badan</a:t>
            </a:r>
            <a:r>
              <a:rPr lang="en-US" sz="1200" dirty="0"/>
              <a:t> </a:t>
            </a:r>
            <a:r>
              <a:rPr lang="en-US" sz="1200" dirty="0" err="1"/>
              <a:t>Subjek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 </a:t>
            </a:r>
            <a:r>
              <a:rPr lang="en-US" sz="1200" dirty="0" err="1"/>
              <a:t>membayarkan</a:t>
            </a:r>
            <a:r>
              <a:rPr lang="en-US" sz="1200" dirty="0"/>
              <a:t> </a:t>
            </a:r>
            <a:r>
              <a:rPr lang="en-US" sz="1200" dirty="0" err="1"/>
              <a:t>royalti</a:t>
            </a:r>
            <a:r>
              <a:rPr lang="en-US" sz="1200" dirty="0"/>
              <a:t> </a:t>
            </a:r>
            <a:r>
              <a:rPr lang="en-US" sz="1200" dirty="0" err="1"/>
              <a:t>sebesar</a:t>
            </a:r>
            <a:r>
              <a:rPr lang="en-US" sz="1200" dirty="0"/>
              <a:t> </a:t>
            </a:r>
            <a:r>
              <a:rPr lang="en-US" sz="1200" dirty="0" err="1"/>
              <a:t>Rp</a:t>
            </a:r>
            <a:r>
              <a:rPr lang="en-US" sz="1200" dirty="0"/>
              <a:t> 100.000.000,00.- </a:t>
            </a:r>
            <a:r>
              <a:rPr lang="en-US" sz="1200" dirty="0" err="1"/>
              <a:t>kepada</a:t>
            </a:r>
            <a:r>
              <a:rPr lang="en-US" sz="1200" dirty="0"/>
              <a:t>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, </a:t>
            </a:r>
            <a:r>
              <a:rPr lang="en-US" sz="1200" dirty="0" err="1"/>
              <a:t>maka</a:t>
            </a:r>
            <a:r>
              <a:rPr lang="en-US" sz="1200" dirty="0"/>
              <a:t> </a:t>
            </a:r>
            <a:r>
              <a:rPr lang="en-US" sz="1200" dirty="0" err="1"/>
              <a:t>Subjek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 </a:t>
            </a:r>
            <a:r>
              <a:rPr lang="en-US" sz="1200" dirty="0" err="1"/>
              <a:t>tersebut</a:t>
            </a:r>
            <a:r>
              <a:rPr lang="en-US" sz="1200" dirty="0"/>
              <a:t> </a:t>
            </a:r>
            <a:r>
              <a:rPr lang="en-US" sz="1200" dirty="0" err="1"/>
              <a:t>bekewajiban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memotong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Penghasilan</a:t>
            </a:r>
            <a:r>
              <a:rPr lang="en-US" sz="1200" dirty="0"/>
              <a:t> </a:t>
            </a:r>
            <a:r>
              <a:rPr lang="en-US" sz="1200" dirty="0" err="1"/>
              <a:t>sebesar</a:t>
            </a:r>
            <a:r>
              <a:rPr lang="en-US" sz="1200" dirty="0"/>
              <a:t>: </a:t>
            </a:r>
            <a:endParaRPr lang="en-US" sz="12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20</a:t>
            </a:r>
            <a:r>
              <a:rPr lang="en-US" sz="1600" b="1" dirty="0">
                <a:solidFill>
                  <a:srgbClr val="FF0000"/>
                </a:solidFill>
              </a:rPr>
              <a:t>% x </a:t>
            </a:r>
            <a:r>
              <a:rPr lang="en-US" sz="1600" b="1" dirty="0" err="1">
                <a:solidFill>
                  <a:srgbClr val="FF0000"/>
                </a:solidFill>
              </a:rPr>
              <a:t>Rp</a:t>
            </a:r>
            <a:r>
              <a:rPr lang="en-US" sz="1600" b="1" dirty="0">
                <a:solidFill>
                  <a:srgbClr val="FF0000"/>
                </a:solidFill>
              </a:rPr>
              <a:t> 100.000.000,00.-	= </a:t>
            </a:r>
            <a:r>
              <a:rPr lang="en-US" sz="1600" b="1" dirty="0" err="1">
                <a:solidFill>
                  <a:srgbClr val="FF0000"/>
                </a:solidFill>
              </a:rPr>
              <a:t>Rp</a:t>
            </a:r>
            <a:r>
              <a:rPr lang="en-US" sz="1600" b="1" dirty="0">
                <a:solidFill>
                  <a:srgbClr val="FF0000"/>
                </a:solidFill>
              </a:rPr>
              <a:t> 2.000.000,00.- 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dirty="0" err="1" smtClean="0"/>
              <a:t>Pegawai</a:t>
            </a:r>
            <a:r>
              <a:rPr lang="en-US" sz="1200" dirty="0" smtClean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status </a:t>
            </a:r>
            <a:r>
              <a:rPr lang="en-US" sz="1200" dirty="0" err="1"/>
              <a:t>Wajib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orang </a:t>
            </a:r>
            <a:r>
              <a:rPr lang="en-US" sz="1200" dirty="0" err="1"/>
              <a:t>pribadi</a:t>
            </a:r>
            <a:r>
              <a:rPr lang="en-US" sz="1200" dirty="0"/>
              <a:t> yang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bertempat</a:t>
            </a:r>
            <a:r>
              <a:rPr lang="en-US" sz="1200" dirty="0"/>
              <a:t> </a:t>
            </a:r>
            <a:r>
              <a:rPr lang="en-US" sz="1200" dirty="0" err="1"/>
              <a:t>tinggal</a:t>
            </a:r>
            <a:r>
              <a:rPr lang="en-US" sz="1200" dirty="0"/>
              <a:t> di Indonesia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lebih</a:t>
            </a:r>
            <a:r>
              <a:rPr lang="en-US" sz="1200" dirty="0"/>
              <a:t> 12 </a:t>
            </a:r>
            <a:r>
              <a:rPr lang="en-US" sz="1200" dirty="0" err="1"/>
              <a:t>bulan</a:t>
            </a:r>
            <a:r>
              <a:rPr lang="en-US" sz="1200" dirty="0"/>
              <a:t> </a:t>
            </a:r>
            <a:r>
              <a:rPr lang="en-US" sz="1200" dirty="0" err="1"/>
              <a:t>memperoleh</a:t>
            </a:r>
            <a:r>
              <a:rPr lang="en-US" sz="1200" dirty="0"/>
              <a:t> </a:t>
            </a:r>
            <a:r>
              <a:rPr lang="en-US" sz="1200" dirty="0" err="1"/>
              <a:t>gaji</a:t>
            </a:r>
            <a:r>
              <a:rPr lang="en-US" sz="1200" dirty="0"/>
              <a:t>, </a:t>
            </a:r>
            <a:r>
              <a:rPr lang="en-US" sz="1200" dirty="0" smtClean="0"/>
              <a:t>honorarium</a:t>
            </a:r>
            <a:r>
              <a:rPr lang="en-US" sz="1200" dirty="0"/>
              <a:t>, </a:t>
            </a:r>
            <a:r>
              <a:rPr lang="en-US" sz="1200" dirty="0" err="1"/>
              <a:t>imbalan</a:t>
            </a:r>
            <a:r>
              <a:rPr lang="en-US" sz="1200" dirty="0"/>
              <a:t> </a:t>
            </a:r>
            <a:r>
              <a:rPr lang="en-US" sz="1200" dirty="0" err="1"/>
              <a:t>lainnya</a:t>
            </a:r>
            <a:r>
              <a:rPr lang="en-US" sz="1200" dirty="0"/>
              <a:t> </a:t>
            </a:r>
            <a:r>
              <a:rPr lang="en-US" sz="1200" dirty="0" err="1"/>
              <a:t>sehubungan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pekerjaan</a:t>
            </a:r>
            <a:r>
              <a:rPr lang="en-US" sz="1200" dirty="0"/>
              <a:t>, </a:t>
            </a:r>
            <a:r>
              <a:rPr lang="en-US" sz="1200" dirty="0" err="1"/>
              <a:t>jasa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kegiatan</a:t>
            </a:r>
            <a:r>
              <a:rPr lang="en-US" sz="12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b="1" u="sng" dirty="0" err="1"/>
              <a:t>Contoh</a:t>
            </a:r>
            <a:r>
              <a:rPr lang="en-US" sz="1200" b="1" u="sng" dirty="0"/>
              <a:t>: </a:t>
            </a:r>
            <a:r>
              <a:rPr lang="en-US" sz="1200" b="1" u="sng" dirty="0" smtClean="0"/>
              <a:t>2</a:t>
            </a:r>
            <a:r>
              <a:rPr lang="en-US" sz="1200" dirty="0"/>
              <a:t>	</a:t>
            </a:r>
            <a:endParaRPr lang="en-US" sz="1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dirty="0" err="1" smtClean="0"/>
              <a:t>Sahona</a:t>
            </a:r>
            <a:r>
              <a:rPr lang="en-US" sz="1200" dirty="0" smtClean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pegawai</a:t>
            </a:r>
            <a:r>
              <a:rPr lang="en-US" sz="1200" dirty="0"/>
              <a:t> </a:t>
            </a:r>
            <a:r>
              <a:rPr lang="en-US" sz="1200" dirty="0" err="1"/>
              <a:t>asing</a:t>
            </a:r>
            <a:r>
              <a:rPr lang="en-US" sz="1200" dirty="0"/>
              <a:t> yang </a:t>
            </a:r>
            <a:r>
              <a:rPr lang="en-US" sz="1200" dirty="0" err="1"/>
              <a:t>berada</a:t>
            </a:r>
            <a:r>
              <a:rPr lang="en-US" sz="1200" dirty="0"/>
              <a:t> di Indonesia </a:t>
            </a:r>
            <a:r>
              <a:rPr lang="en-US" sz="1200" dirty="0" err="1"/>
              <a:t>kurang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12 </a:t>
            </a:r>
            <a:r>
              <a:rPr lang="en-US" sz="1200" dirty="0" err="1"/>
              <a:t>bulan</a:t>
            </a:r>
            <a:r>
              <a:rPr lang="en-US" sz="1200" dirty="0"/>
              <a:t>, status </a:t>
            </a:r>
            <a:r>
              <a:rPr lang="en-US" sz="1200" dirty="0" err="1"/>
              <a:t>kawin</a:t>
            </a:r>
            <a:r>
              <a:rPr lang="en-US" sz="1200" dirty="0"/>
              <a:t> </a:t>
            </a:r>
            <a:r>
              <a:rPr lang="en-US" sz="1200" dirty="0" err="1"/>
              <a:t>mempunyai</a:t>
            </a:r>
            <a:r>
              <a:rPr lang="en-US" sz="1200" dirty="0"/>
              <a:t> </a:t>
            </a:r>
            <a:r>
              <a:rPr lang="en-US" sz="1200" dirty="0" err="1"/>
              <a:t>dua</a:t>
            </a:r>
            <a:r>
              <a:rPr lang="en-US" sz="1200" dirty="0"/>
              <a:t> orang </a:t>
            </a:r>
            <a:r>
              <a:rPr lang="en-US" sz="1200" dirty="0" err="1"/>
              <a:t>anak</a:t>
            </a:r>
            <a:r>
              <a:rPr lang="en-US" sz="1200" dirty="0"/>
              <a:t>. </a:t>
            </a:r>
            <a:r>
              <a:rPr lang="en-US" sz="1200" dirty="0" err="1"/>
              <a:t>Ia</a:t>
            </a:r>
            <a:r>
              <a:rPr lang="en-US" sz="1200" dirty="0"/>
              <a:t> </a:t>
            </a:r>
            <a:r>
              <a:rPr lang="en-US" sz="1200" dirty="0" err="1"/>
              <a:t>memperoleh</a:t>
            </a:r>
            <a:r>
              <a:rPr lang="en-US" sz="1200" dirty="0"/>
              <a:t> </a:t>
            </a:r>
            <a:r>
              <a:rPr lang="en-US" sz="1200" dirty="0" err="1"/>
              <a:t>gaji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bulan</a:t>
            </a:r>
            <a:r>
              <a:rPr lang="en-US" sz="1200" dirty="0"/>
              <a:t> </a:t>
            </a:r>
            <a:r>
              <a:rPr lang="en-US" sz="1200" dirty="0" err="1"/>
              <a:t>maret</a:t>
            </a:r>
            <a:r>
              <a:rPr lang="en-US" sz="1200" dirty="0"/>
              <a:t> 2003 </a:t>
            </a:r>
            <a:r>
              <a:rPr lang="en-US" sz="1200" dirty="0" err="1"/>
              <a:t>sebesar</a:t>
            </a:r>
            <a:r>
              <a:rPr lang="en-US" sz="1200" dirty="0"/>
              <a:t> US$ 2.500,00.- </a:t>
            </a:r>
            <a:r>
              <a:rPr lang="en-US" sz="1200" dirty="0" err="1"/>
              <a:t>sebulan</a:t>
            </a:r>
            <a:r>
              <a:rPr lang="en-US" sz="1200" dirty="0"/>
              <a:t>. </a:t>
            </a:r>
            <a:r>
              <a:rPr lang="en-US" sz="1200" dirty="0" err="1"/>
              <a:t>Kurs</a:t>
            </a:r>
            <a:r>
              <a:rPr lang="en-US" sz="1200" dirty="0"/>
              <a:t> yang </a:t>
            </a:r>
            <a:r>
              <a:rPr lang="en-US" sz="1200" dirty="0" err="1"/>
              <a:t>berlaku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Rp</a:t>
            </a:r>
            <a:r>
              <a:rPr lang="en-US" sz="1200" dirty="0"/>
              <a:t> 8.500,00 per US$1,00</a:t>
            </a:r>
            <a:r>
              <a:rPr lang="en-US" sz="1200" dirty="0" smtClean="0"/>
              <a:t>.-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200" b="1" dirty="0" err="1" smtClean="0"/>
              <a:t>Penghitungan</a:t>
            </a:r>
            <a:r>
              <a:rPr lang="en-US" sz="1200" b="1" dirty="0" smtClean="0"/>
              <a:t> </a:t>
            </a:r>
            <a:r>
              <a:rPr lang="en-US" sz="1200" b="1" dirty="0" err="1"/>
              <a:t>PPh</a:t>
            </a:r>
            <a:r>
              <a:rPr lang="en-US" sz="1200" b="1" dirty="0"/>
              <a:t> </a:t>
            </a:r>
            <a:r>
              <a:rPr lang="en-US" sz="1200" b="1" dirty="0" err="1"/>
              <a:t>Pasal</a:t>
            </a:r>
            <a:r>
              <a:rPr lang="en-US" sz="1200" b="1" dirty="0"/>
              <a:t> 26: </a:t>
            </a:r>
            <a:endParaRPr lang="en-US" sz="1200" b="1" dirty="0" smtClean="0"/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200" dirty="0" err="1" smtClean="0"/>
              <a:t>Penghasilan</a:t>
            </a:r>
            <a:r>
              <a:rPr lang="en-US" sz="1200" dirty="0" smtClean="0"/>
              <a:t> </a:t>
            </a:r>
            <a:r>
              <a:rPr lang="en-US" sz="1200" dirty="0" err="1" smtClean="0"/>
              <a:t>bruto</a:t>
            </a:r>
            <a:r>
              <a:rPr lang="en-US" sz="1200" dirty="0" smtClean="0"/>
              <a:t> </a:t>
            </a:r>
            <a:r>
              <a:rPr lang="en-US" sz="1200" dirty="0" err="1"/>
              <a:t>berupa</a:t>
            </a:r>
            <a:r>
              <a:rPr lang="en-US" sz="1200" dirty="0"/>
              <a:t> </a:t>
            </a:r>
            <a:r>
              <a:rPr lang="en-US" sz="1200" dirty="0" err="1"/>
              <a:t>gaji</a:t>
            </a:r>
            <a:r>
              <a:rPr lang="en-US" sz="1200" dirty="0"/>
              <a:t> </a:t>
            </a:r>
            <a:r>
              <a:rPr lang="en-US" sz="1200" dirty="0" err="1"/>
              <a:t>sebulan</a:t>
            </a:r>
            <a:r>
              <a:rPr lang="en-US" sz="1200" dirty="0"/>
              <a:t>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200" dirty="0" smtClean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</a:rPr>
              <a:t>2.500,00.- x </a:t>
            </a:r>
            <a:r>
              <a:rPr lang="en-US" sz="1200" dirty="0" err="1">
                <a:solidFill>
                  <a:srgbClr val="FF0000"/>
                </a:solidFill>
              </a:rPr>
              <a:t>Rp</a:t>
            </a:r>
            <a:r>
              <a:rPr lang="en-US" sz="1200" dirty="0">
                <a:solidFill>
                  <a:srgbClr val="FF0000"/>
                </a:solidFill>
              </a:rPr>
              <a:t> 8.500,00.- </a:t>
            </a:r>
            <a:r>
              <a:rPr lang="en-US" sz="1200" dirty="0" smtClean="0">
                <a:solidFill>
                  <a:srgbClr val="FF0000"/>
                </a:solidFill>
              </a:rPr>
              <a:t>	</a:t>
            </a:r>
            <a:r>
              <a:rPr lang="en-US" sz="1200" dirty="0" smtClean="0"/>
              <a:t>= </a:t>
            </a:r>
            <a:r>
              <a:rPr lang="en-US" sz="1200" b="1" dirty="0" err="1" smtClean="0"/>
              <a:t>Rp</a:t>
            </a:r>
            <a:r>
              <a:rPr lang="en-US" sz="1200" b="1" dirty="0" smtClean="0"/>
              <a:t> </a:t>
            </a:r>
            <a:r>
              <a:rPr lang="en-US" sz="1200" b="1" dirty="0"/>
              <a:t>21.250.000,00</a:t>
            </a:r>
            <a:r>
              <a:rPr lang="en-US" sz="1200" dirty="0"/>
              <a:t>.- </a:t>
            </a:r>
            <a:endParaRPr lang="en-US" sz="1200" dirty="0" smtClean="0"/>
          </a:p>
          <a:p>
            <a:pPr marL="265113" indent="0" algn="just">
              <a:spcBef>
                <a:spcPts val="0"/>
              </a:spcBef>
              <a:buNone/>
              <a:tabLst>
                <a:tab pos="4572000" algn="l"/>
              </a:tabLst>
            </a:pPr>
            <a:r>
              <a:rPr lang="en-US" sz="1200" dirty="0" err="1" smtClean="0"/>
              <a:t>Penetapan</a:t>
            </a:r>
            <a:r>
              <a:rPr lang="en-US" sz="1200" dirty="0" smtClean="0"/>
              <a:t> </a:t>
            </a:r>
            <a:r>
              <a:rPr lang="en-US" sz="1200" dirty="0" err="1" smtClean="0"/>
              <a:t>tarif</a:t>
            </a:r>
            <a:r>
              <a:rPr lang="en-US" sz="1200" dirty="0" smtClean="0"/>
              <a:t> </a:t>
            </a:r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</a:t>
            </a:r>
            <a:r>
              <a:rPr lang="en-US" sz="1200" dirty="0">
                <a:solidFill>
                  <a:srgbClr val="FF0000"/>
                </a:solidFill>
              </a:rPr>
              <a:t>20% x </a:t>
            </a:r>
            <a:r>
              <a:rPr lang="en-US" sz="1200" dirty="0" err="1">
                <a:solidFill>
                  <a:srgbClr val="FF0000"/>
                </a:solidFill>
              </a:rPr>
              <a:t>Rp</a:t>
            </a:r>
            <a:r>
              <a:rPr lang="en-US" sz="1200" dirty="0">
                <a:solidFill>
                  <a:srgbClr val="FF0000"/>
                </a:solidFill>
              </a:rPr>
              <a:t> 21.250.000,00.- </a:t>
            </a:r>
            <a:r>
              <a:rPr lang="en-US" sz="1200" dirty="0" smtClean="0">
                <a:solidFill>
                  <a:srgbClr val="FF0000"/>
                </a:solidFill>
              </a:rPr>
              <a:t>		</a:t>
            </a:r>
            <a:r>
              <a:rPr lang="en-US" sz="1200" dirty="0" smtClean="0"/>
              <a:t>= </a:t>
            </a:r>
            <a:r>
              <a:rPr lang="en-US" sz="1200" b="1" dirty="0" err="1"/>
              <a:t>Rp</a:t>
            </a:r>
            <a:r>
              <a:rPr lang="en-US" sz="1200" b="1" dirty="0"/>
              <a:t> </a:t>
            </a:r>
            <a:r>
              <a:rPr lang="en-US" sz="1200" b="1" dirty="0" smtClean="0"/>
              <a:t>  4.250.000,00</a:t>
            </a:r>
            <a:r>
              <a:rPr lang="en-US" sz="1200" dirty="0"/>
              <a:t>.- </a:t>
            </a:r>
            <a:endParaRPr lang="en-US" sz="1200" dirty="0" smtClean="0"/>
          </a:p>
          <a:p>
            <a:pPr marL="265113" indent="0" algn="just">
              <a:spcBef>
                <a:spcPts val="0"/>
              </a:spcBef>
              <a:buNone/>
              <a:tabLst>
                <a:tab pos="4572000" algn="l"/>
              </a:tabLst>
            </a:pPr>
            <a:endParaRPr lang="en-US" sz="1200" dirty="0" smtClean="0"/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200" dirty="0" err="1" smtClean="0"/>
              <a:t>PPh</a:t>
            </a:r>
            <a:r>
              <a:rPr lang="en-US" sz="1200" dirty="0" smtClean="0"/>
              <a:t> </a:t>
            </a:r>
            <a:r>
              <a:rPr lang="en-US" sz="1200" dirty="0" err="1"/>
              <a:t>Pasal</a:t>
            </a:r>
            <a:r>
              <a:rPr lang="en-US" sz="1200" dirty="0"/>
              <a:t> 26 </a:t>
            </a:r>
            <a:r>
              <a:rPr lang="en-US" sz="1200" dirty="0" err="1"/>
              <a:t>atas</a:t>
            </a:r>
            <a:r>
              <a:rPr lang="en-US" sz="1200" dirty="0"/>
              <a:t> </a:t>
            </a:r>
            <a:r>
              <a:rPr lang="en-US" sz="1200" dirty="0" err="1"/>
              <a:t>gaji</a:t>
            </a:r>
            <a:r>
              <a:rPr lang="en-US" sz="1200" dirty="0"/>
              <a:t> US$ </a:t>
            </a:r>
            <a:r>
              <a:rPr lang="en-US" sz="1200" dirty="0" smtClean="0"/>
              <a:t>2.500				= </a:t>
            </a:r>
            <a:r>
              <a:rPr lang="en-US" sz="1200" b="1" dirty="0" err="1"/>
              <a:t>Rp</a:t>
            </a:r>
            <a:r>
              <a:rPr lang="en-US" sz="1200" b="1" dirty="0"/>
              <a:t> </a:t>
            </a:r>
            <a:r>
              <a:rPr lang="en-US" sz="1200" b="1" dirty="0" smtClean="0"/>
              <a:t>  4.250.000,00</a:t>
            </a:r>
            <a:r>
              <a:rPr lang="en-US" sz="1200" dirty="0"/>
              <a:t>.- </a:t>
            </a:r>
            <a:endParaRPr lang="en-US" sz="1200" dirty="0" smtClean="0"/>
          </a:p>
          <a:p>
            <a:pPr marL="265113" indent="0" algn="just">
              <a:spcBef>
                <a:spcPts val="0"/>
              </a:spcBef>
              <a:buNone/>
            </a:pPr>
            <a:endParaRPr lang="en-US" sz="1200" dirty="0"/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200" dirty="0" err="1" smtClean="0"/>
              <a:t>Atas</a:t>
            </a:r>
            <a:r>
              <a:rPr lang="en-US" sz="1200" dirty="0" smtClean="0"/>
              <a:t> </a:t>
            </a:r>
            <a:r>
              <a:rPr lang="en-US" sz="1200" dirty="0" err="1"/>
              <a:t>Penghasilan</a:t>
            </a:r>
            <a:r>
              <a:rPr lang="en-US" sz="1200" dirty="0"/>
              <a:t> </a:t>
            </a:r>
            <a:r>
              <a:rPr lang="en-US" sz="1200" dirty="0" err="1"/>
              <a:t>Kena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sesudah</a:t>
            </a:r>
            <a:r>
              <a:rPr lang="en-US" sz="1200" dirty="0"/>
              <a:t> </a:t>
            </a:r>
            <a:r>
              <a:rPr lang="en-US" sz="1200" dirty="0" err="1"/>
              <a:t>dikurangi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BUT di Indonesia </a:t>
            </a:r>
            <a:r>
              <a:rPr lang="en-US" sz="1200" dirty="0" err="1"/>
              <a:t>dipotong</a:t>
            </a:r>
            <a:r>
              <a:rPr lang="en-US" sz="1200" dirty="0"/>
              <a:t> </a:t>
            </a:r>
            <a:r>
              <a:rPr lang="en-US" sz="1200" dirty="0" err="1"/>
              <a:t>pajak</a:t>
            </a:r>
            <a:r>
              <a:rPr lang="en-US" sz="1200" dirty="0"/>
              <a:t> </a:t>
            </a:r>
            <a:r>
              <a:rPr lang="en-US" sz="1200" dirty="0" err="1"/>
              <a:t>sebesar</a:t>
            </a:r>
            <a:r>
              <a:rPr lang="en-US" sz="1200" dirty="0"/>
              <a:t> 20</a:t>
            </a:r>
            <a:r>
              <a:rPr lang="en-US" sz="1200" dirty="0" smtClean="0"/>
              <a:t>%.</a:t>
            </a:r>
            <a:endParaRPr lang="en-US" sz="12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Perhitungan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26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penghasilan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diterima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subyek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pajak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negeri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Indonesia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0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 err="1"/>
              <a:t>Penerima</a:t>
            </a:r>
            <a:r>
              <a:rPr lang="en-US" sz="1100" b="1" dirty="0"/>
              <a:t> </a:t>
            </a:r>
            <a:r>
              <a:rPr lang="en-US" sz="1100" b="1" dirty="0" err="1"/>
              <a:t>Penghasilan</a:t>
            </a:r>
            <a:r>
              <a:rPr lang="en-US" sz="1100" b="1" dirty="0"/>
              <a:t> Yang </a:t>
            </a:r>
            <a:r>
              <a:rPr lang="en-US" sz="1100" b="1" dirty="0" err="1"/>
              <a:t>Dipotong</a:t>
            </a:r>
            <a:r>
              <a:rPr lang="en-US" sz="1100" b="1" dirty="0"/>
              <a:t> </a:t>
            </a:r>
            <a:r>
              <a:rPr lang="en-US" sz="1100" b="1" dirty="0" err="1"/>
              <a:t>Pajak</a:t>
            </a:r>
            <a:r>
              <a:rPr lang="en-US" sz="1100" b="1" dirty="0"/>
              <a:t> </a:t>
            </a:r>
            <a:r>
              <a:rPr lang="en-US" sz="1100" b="1" dirty="0" err="1"/>
              <a:t>Penghasilan</a:t>
            </a:r>
            <a:r>
              <a:rPr lang="en-US" sz="1100" b="1" dirty="0"/>
              <a:t> </a:t>
            </a:r>
            <a:r>
              <a:rPr lang="en-US" sz="1100" b="1" dirty="0" err="1"/>
              <a:t>pasal</a:t>
            </a:r>
            <a:r>
              <a:rPr lang="en-US" sz="1100" b="1" dirty="0"/>
              <a:t> 21 (</a:t>
            </a:r>
            <a:r>
              <a:rPr lang="en-US" sz="1100" b="1" dirty="0" err="1"/>
              <a:t>PPh</a:t>
            </a:r>
            <a:r>
              <a:rPr lang="en-US" sz="1100" b="1" dirty="0"/>
              <a:t> </a:t>
            </a:r>
            <a:r>
              <a:rPr lang="en-US" sz="1100" b="1" dirty="0" err="1"/>
              <a:t>ps</a:t>
            </a:r>
            <a:r>
              <a:rPr lang="en-US" sz="1100" b="1" dirty="0"/>
              <a:t> 21)</a:t>
            </a:r>
          </a:p>
          <a:p>
            <a:pPr marL="265112" indent="0" algn="just">
              <a:spcBef>
                <a:spcPts val="0"/>
              </a:spcBef>
              <a:buNone/>
            </a:pPr>
            <a:r>
              <a:rPr lang="en-US" sz="1100" dirty="0" err="1" smtClean="0"/>
              <a:t>Berikut</a:t>
            </a:r>
            <a:r>
              <a:rPr lang="en-US" sz="1100" dirty="0" smtClean="0"/>
              <a:t> </a:t>
            </a:r>
            <a:r>
              <a:rPr lang="en-US" sz="1100" dirty="0" err="1"/>
              <a:t>ini</a:t>
            </a:r>
            <a:r>
              <a:rPr lang="en-US" sz="1100" dirty="0"/>
              <a:t> </a:t>
            </a:r>
            <a:r>
              <a:rPr lang="en-US" sz="1100" dirty="0" err="1"/>
              <a:t>penerima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yang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21:</a:t>
            </a:r>
          </a:p>
          <a:p>
            <a:pPr marL="450850" indent="-185738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Pegawai</a:t>
            </a:r>
            <a:r>
              <a:rPr lang="en-US" sz="1100" dirty="0"/>
              <a:t> </a:t>
            </a:r>
            <a:r>
              <a:rPr lang="en-US" sz="1100" dirty="0" err="1" smtClean="0"/>
              <a:t>tetap</a:t>
            </a:r>
            <a:r>
              <a:rPr lang="en-US" sz="1100" dirty="0" smtClean="0"/>
              <a:t>;</a:t>
            </a:r>
            <a:endParaRPr lang="en-US" sz="1100" dirty="0"/>
          </a:p>
          <a:p>
            <a:pPr marL="450850" indent="-185738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Tenaga</a:t>
            </a:r>
            <a:r>
              <a:rPr lang="en-US" sz="1100" dirty="0"/>
              <a:t> </a:t>
            </a:r>
            <a:r>
              <a:rPr lang="en-US" sz="1100" dirty="0" err="1"/>
              <a:t>lepas</a:t>
            </a:r>
            <a:r>
              <a:rPr lang="en-US" sz="1100" dirty="0"/>
              <a:t> (</a:t>
            </a:r>
            <a:r>
              <a:rPr lang="en-US" sz="1100" dirty="0" err="1"/>
              <a:t>seniman</a:t>
            </a:r>
            <a:r>
              <a:rPr lang="en-US" sz="1100" dirty="0"/>
              <a:t>, </a:t>
            </a:r>
            <a:r>
              <a:rPr lang="en-US" sz="1100" dirty="0" err="1"/>
              <a:t>olahragawan</a:t>
            </a:r>
            <a:r>
              <a:rPr lang="en-US" sz="1100" dirty="0"/>
              <a:t>, </a:t>
            </a:r>
            <a:r>
              <a:rPr lang="en-US" sz="1100" dirty="0" err="1"/>
              <a:t>penceramah</a:t>
            </a:r>
            <a:r>
              <a:rPr lang="en-US" sz="1100" dirty="0"/>
              <a:t>, </a:t>
            </a:r>
            <a:r>
              <a:rPr lang="en-US" sz="1100" dirty="0" err="1"/>
              <a:t>pemberi</a:t>
            </a:r>
            <a:r>
              <a:rPr lang="en-US" sz="1100" dirty="0"/>
              <a:t> </a:t>
            </a:r>
            <a:r>
              <a:rPr lang="en-US" sz="1100" dirty="0" err="1"/>
              <a:t>jasa</a:t>
            </a:r>
            <a:r>
              <a:rPr lang="en-US" sz="1100" dirty="0"/>
              <a:t>, </a:t>
            </a:r>
            <a:r>
              <a:rPr lang="en-US" sz="1100" dirty="0" err="1"/>
              <a:t>pengelola</a:t>
            </a:r>
            <a:r>
              <a:rPr lang="en-US" sz="1100" dirty="0"/>
              <a:t> </a:t>
            </a:r>
            <a:r>
              <a:rPr lang="en-US" sz="1100" dirty="0" err="1"/>
              <a:t>proyek</a:t>
            </a:r>
            <a:r>
              <a:rPr lang="en-US" sz="1100" dirty="0"/>
              <a:t>, </a:t>
            </a:r>
            <a:r>
              <a:rPr lang="en-US" sz="1100" dirty="0" err="1"/>
              <a:t>peserta</a:t>
            </a:r>
            <a:r>
              <a:rPr lang="en-US" sz="1100" dirty="0"/>
              <a:t> </a:t>
            </a:r>
            <a:r>
              <a:rPr lang="en-US" sz="1100" dirty="0" err="1"/>
              <a:t>perlombaan</a:t>
            </a:r>
            <a:r>
              <a:rPr lang="en-US" sz="1100" dirty="0"/>
              <a:t>, </a:t>
            </a:r>
            <a:r>
              <a:rPr lang="en-US" sz="1100" dirty="0" err="1"/>
              <a:t>petugas</a:t>
            </a:r>
            <a:r>
              <a:rPr lang="en-US" sz="1100" dirty="0"/>
              <a:t> </a:t>
            </a:r>
            <a:r>
              <a:rPr lang="en-US" sz="1100" dirty="0" err="1"/>
              <a:t>dinas</a:t>
            </a:r>
            <a:r>
              <a:rPr lang="en-US" sz="1100" dirty="0"/>
              <a:t> </a:t>
            </a:r>
            <a:r>
              <a:rPr lang="en-US" sz="1100" dirty="0" err="1"/>
              <a:t>luar</a:t>
            </a:r>
            <a:r>
              <a:rPr lang="en-US" sz="1100" dirty="0"/>
              <a:t> </a:t>
            </a:r>
            <a:r>
              <a:rPr lang="en-US" sz="1100" dirty="0" err="1"/>
              <a:t>asuransi</a:t>
            </a:r>
            <a:r>
              <a:rPr lang="en-US" sz="1100" dirty="0"/>
              <a:t>), distributor MLM/direct selling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kegiatan</a:t>
            </a:r>
            <a:r>
              <a:rPr lang="en-US" sz="1100" dirty="0"/>
              <a:t> </a:t>
            </a:r>
            <a:r>
              <a:rPr lang="en-US" sz="1100" dirty="0" err="1" smtClean="0"/>
              <a:t>sejenis</a:t>
            </a:r>
            <a:r>
              <a:rPr lang="en-US" sz="1100" dirty="0" smtClean="0"/>
              <a:t>;</a:t>
            </a:r>
            <a:endParaRPr lang="en-US" sz="1100" dirty="0"/>
          </a:p>
          <a:p>
            <a:pPr marL="450850" indent="-185738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Penerima</a:t>
            </a:r>
            <a:r>
              <a:rPr lang="en-US" sz="1100" dirty="0"/>
              <a:t> </a:t>
            </a:r>
            <a:r>
              <a:rPr lang="en-US" sz="1100" dirty="0" err="1"/>
              <a:t>pensiun</a:t>
            </a:r>
            <a:r>
              <a:rPr lang="en-US" sz="1100" dirty="0"/>
              <a:t>, </a:t>
            </a:r>
            <a:r>
              <a:rPr lang="en-US" sz="1100" dirty="0" err="1"/>
              <a:t>mantan</a:t>
            </a:r>
            <a:r>
              <a:rPr lang="en-US" sz="1100" dirty="0"/>
              <a:t> </a:t>
            </a:r>
            <a:r>
              <a:rPr lang="en-US" sz="1100" dirty="0" err="1"/>
              <a:t>pegawai</a:t>
            </a:r>
            <a:r>
              <a:rPr lang="en-US" sz="1100" dirty="0"/>
              <a:t>, </a:t>
            </a:r>
            <a:r>
              <a:rPr lang="en-US" sz="1100" dirty="0" err="1"/>
              <a:t>termasuk</a:t>
            </a:r>
            <a:r>
              <a:rPr lang="en-US" sz="1100" dirty="0"/>
              <a:t> orang </a:t>
            </a:r>
            <a:r>
              <a:rPr lang="en-US" sz="1100" dirty="0" err="1"/>
              <a:t>pribadi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ahli</a:t>
            </a:r>
            <a:r>
              <a:rPr lang="en-US" sz="1100" dirty="0"/>
              <a:t> </a:t>
            </a:r>
            <a:r>
              <a:rPr lang="en-US" sz="1100" dirty="0" err="1"/>
              <a:t>warisnya</a:t>
            </a:r>
            <a:r>
              <a:rPr lang="en-US" sz="1100" dirty="0"/>
              <a:t> yang </a:t>
            </a:r>
            <a:r>
              <a:rPr lang="en-US" sz="1100" dirty="0" err="1"/>
              <a:t>menerima</a:t>
            </a:r>
            <a:r>
              <a:rPr lang="en-US" sz="1100" dirty="0"/>
              <a:t> Tabungan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/>
              <a:t>Tua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Jaminan</a:t>
            </a:r>
            <a:r>
              <a:rPr lang="en-US" sz="1100" dirty="0"/>
              <a:t> </a:t>
            </a:r>
            <a:r>
              <a:rPr lang="en-US" sz="1100" dirty="0" err="1"/>
              <a:t>Hari</a:t>
            </a:r>
            <a:r>
              <a:rPr lang="en-US" sz="1100" dirty="0"/>
              <a:t> </a:t>
            </a:r>
            <a:r>
              <a:rPr lang="en-US" sz="1100" dirty="0" err="1" smtClean="0"/>
              <a:t>Tua</a:t>
            </a:r>
            <a:r>
              <a:rPr lang="en-US" sz="1100" dirty="0" smtClean="0"/>
              <a:t>;</a:t>
            </a:r>
            <a:endParaRPr lang="en-US" sz="1100" dirty="0"/>
          </a:p>
          <a:p>
            <a:pPr marL="450850" indent="-185738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Penerima</a:t>
            </a:r>
            <a:r>
              <a:rPr lang="en-US" sz="1100" dirty="0"/>
              <a:t> </a:t>
            </a:r>
            <a:r>
              <a:rPr lang="en-US" sz="1100" dirty="0" smtClean="0"/>
              <a:t>honorarium;</a:t>
            </a:r>
            <a:endParaRPr lang="en-US" sz="1100" dirty="0"/>
          </a:p>
          <a:p>
            <a:pPr marL="450850" indent="-185738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Penerima</a:t>
            </a:r>
            <a:r>
              <a:rPr lang="en-US" sz="1100" dirty="0"/>
              <a:t> </a:t>
            </a:r>
            <a:r>
              <a:rPr lang="en-US" sz="1100" dirty="0" err="1" smtClean="0"/>
              <a:t>upah</a:t>
            </a:r>
            <a:r>
              <a:rPr lang="en-US" sz="1100" dirty="0" smtClean="0"/>
              <a:t>;</a:t>
            </a:r>
            <a:endParaRPr lang="en-US" sz="1100" dirty="0"/>
          </a:p>
          <a:p>
            <a:pPr marL="450850" indent="-185738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Tenaga</a:t>
            </a:r>
            <a:r>
              <a:rPr lang="en-US" sz="1100" dirty="0"/>
              <a:t> </a:t>
            </a:r>
            <a:r>
              <a:rPr lang="en-US" sz="1100" dirty="0" err="1"/>
              <a:t>ahli</a:t>
            </a:r>
            <a:r>
              <a:rPr lang="en-US" sz="1100" dirty="0"/>
              <a:t> (</a:t>
            </a:r>
            <a:r>
              <a:rPr lang="en-US" sz="1100" dirty="0" err="1"/>
              <a:t>Pengacara</a:t>
            </a:r>
            <a:r>
              <a:rPr lang="en-US" sz="1100" dirty="0"/>
              <a:t>, </a:t>
            </a:r>
            <a:r>
              <a:rPr lang="en-US" sz="1100" dirty="0" err="1"/>
              <a:t>Akuntan</a:t>
            </a:r>
            <a:r>
              <a:rPr lang="en-US" sz="1100" dirty="0"/>
              <a:t>, </a:t>
            </a:r>
            <a:r>
              <a:rPr lang="en-US" sz="1100" dirty="0" err="1"/>
              <a:t>Arsitek</a:t>
            </a:r>
            <a:r>
              <a:rPr lang="en-US" sz="1100" dirty="0"/>
              <a:t>, </a:t>
            </a:r>
            <a:r>
              <a:rPr lang="en-US" sz="1100" dirty="0" err="1"/>
              <a:t>Dokter</a:t>
            </a:r>
            <a:r>
              <a:rPr lang="en-US" sz="1100" dirty="0"/>
              <a:t>, </a:t>
            </a:r>
            <a:r>
              <a:rPr lang="en-US" sz="1100" dirty="0" err="1"/>
              <a:t>Konsultan</a:t>
            </a:r>
            <a:r>
              <a:rPr lang="en-US" sz="1100" dirty="0"/>
              <a:t>, </a:t>
            </a:r>
            <a:r>
              <a:rPr lang="en-US" sz="1100" dirty="0" err="1"/>
              <a:t>Notaris</a:t>
            </a:r>
            <a:r>
              <a:rPr lang="en-US" sz="1100" dirty="0"/>
              <a:t>, </a:t>
            </a:r>
            <a:r>
              <a:rPr lang="en-US" sz="1100" dirty="0" err="1"/>
              <a:t>Penilai</a:t>
            </a:r>
            <a:r>
              <a:rPr lang="en-US" sz="1100" dirty="0"/>
              <a:t>,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Aktuaris</a:t>
            </a:r>
            <a:r>
              <a:rPr lang="en-US" sz="1100" dirty="0" smtClean="0"/>
              <a:t>).</a:t>
            </a:r>
          </a:p>
          <a:p>
            <a:pPr marL="450850" indent="-185738" algn="just">
              <a:spcBef>
                <a:spcPts val="0"/>
              </a:spcBef>
              <a:buFont typeface="+mj-lt"/>
              <a:buAutoNum type="arabicPeriod"/>
            </a:pPr>
            <a:endParaRPr lang="en-US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 err="1"/>
              <a:t>Penerima</a:t>
            </a:r>
            <a:r>
              <a:rPr lang="en-US" sz="1100" b="1" dirty="0"/>
              <a:t> </a:t>
            </a:r>
            <a:r>
              <a:rPr lang="en-US" sz="1100" b="1" dirty="0" err="1"/>
              <a:t>Penghasilan</a:t>
            </a:r>
            <a:r>
              <a:rPr lang="en-US" sz="1100" b="1" dirty="0"/>
              <a:t> Yang </a:t>
            </a:r>
            <a:r>
              <a:rPr lang="en-US" sz="1100" b="1" dirty="0" err="1"/>
              <a:t>Tidak</a:t>
            </a:r>
            <a:r>
              <a:rPr lang="en-US" sz="1100" b="1" dirty="0"/>
              <a:t> </a:t>
            </a:r>
            <a:r>
              <a:rPr lang="en-US" sz="1100" b="1" dirty="0" err="1"/>
              <a:t>Dipotong</a:t>
            </a:r>
            <a:r>
              <a:rPr lang="en-US" sz="1100" b="1" dirty="0"/>
              <a:t> </a:t>
            </a:r>
            <a:r>
              <a:rPr lang="en-US" sz="1100" b="1" dirty="0" err="1"/>
              <a:t>Pajak</a:t>
            </a:r>
            <a:r>
              <a:rPr lang="en-US" sz="1100" b="1" dirty="0"/>
              <a:t> </a:t>
            </a:r>
            <a:r>
              <a:rPr lang="en-US" sz="1100" b="1" dirty="0" err="1"/>
              <a:t>Penghasilan</a:t>
            </a:r>
            <a:r>
              <a:rPr lang="en-US" sz="1100" b="1" dirty="0"/>
              <a:t> </a:t>
            </a:r>
            <a:r>
              <a:rPr lang="en-US" sz="1100" b="1" dirty="0" err="1"/>
              <a:t>Pasal</a:t>
            </a:r>
            <a:r>
              <a:rPr lang="en-US" sz="1100" b="1" dirty="0"/>
              <a:t> 21 (</a:t>
            </a:r>
            <a:r>
              <a:rPr lang="en-US" sz="1100" b="1" dirty="0" err="1"/>
              <a:t>PPh</a:t>
            </a:r>
            <a:r>
              <a:rPr lang="en-US" sz="1100" b="1" dirty="0"/>
              <a:t> </a:t>
            </a:r>
            <a:r>
              <a:rPr lang="en-US" sz="1100" b="1" dirty="0" err="1"/>
              <a:t>ps</a:t>
            </a:r>
            <a:r>
              <a:rPr lang="en-US" sz="1100" b="1" dirty="0"/>
              <a:t> 21)</a:t>
            </a:r>
          </a:p>
          <a:p>
            <a:pPr marL="265113" indent="0" algn="just">
              <a:spcBef>
                <a:spcPts val="0"/>
              </a:spcBef>
              <a:buNone/>
            </a:pPr>
            <a:r>
              <a:rPr lang="en-US" sz="1100" dirty="0" smtClean="0"/>
              <a:t>Para </a:t>
            </a:r>
            <a:r>
              <a:rPr lang="en-US" sz="1100" dirty="0" err="1"/>
              <a:t>penerima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yang </a:t>
            </a:r>
            <a:r>
              <a:rPr lang="en-US" sz="1100" dirty="0" err="1"/>
              <a:t>tidak</a:t>
            </a:r>
            <a:r>
              <a:rPr lang="en-US" sz="1100" dirty="0"/>
              <a:t> </a:t>
            </a:r>
            <a:r>
              <a:rPr lang="en-US" sz="1100" dirty="0" err="1"/>
              <a:t>dipotong</a:t>
            </a:r>
            <a:r>
              <a:rPr lang="en-US" sz="1100" dirty="0"/>
              <a:t> </a:t>
            </a:r>
            <a:r>
              <a:rPr lang="en-US" sz="1100" dirty="0" err="1"/>
              <a:t>pajak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</a:t>
            </a:r>
            <a:r>
              <a:rPr lang="en-US" sz="1100" dirty="0" err="1"/>
              <a:t>pasal</a:t>
            </a:r>
            <a:r>
              <a:rPr lang="en-US" sz="1100" dirty="0"/>
              <a:t> 21 </a:t>
            </a:r>
            <a:r>
              <a:rPr lang="en-US" sz="1100" dirty="0" err="1"/>
              <a:t>antara</a:t>
            </a:r>
            <a:r>
              <a:rPr lang="en-US" sz="1100" dirty="0"/>
              <a:t> lain: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Pejabat</a:t>
            </a:r>
            <a:r>
              <a:rPr lang="en-US" sz="1100" dirty="0"/>
              <a:t> </a:t>
            </a:r>
            <a:r>
              <a:rPr lang="en-US" sz="1100" dirty="0" err="1"/>
              <a:t>perwakilan</a:t>
            </a:r>
            <a:r>
              <a:rPr lang="en-US" sz="1100" dirty="0"/>
              <a:t> </a:t>
            </a:r>
            <a:r>
              <a:rPr lang="en-US" sz="1100" dirty="0" err="1"/>
              <a:t>diplomatik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konsulat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pejabat</a:t>
            </a:r>
            <a:r>
              <a:rPr lang="en-US" sz="1100" dirty="0"/>
              <a:t> lain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/>
              <a:t>negara</a:t>
            </a:r>
            <a:r>
              <a:rPr lang="en-US" sz="1100" dirty="0"/>
              <a:t> </a:t>
            </a:r>
            <a:r>
              <a:rPr lang="en-US" sz="1100" dirty="0" err="1"/>
              <a:t>asing</a:t>
            </a:r>
            <a:r>
              <a:rPr lang="en-US" sz="1100" dirty="0"/>
              <a:t>, </a:t>
            </a:r>
            <a:r>
              <a:rPr lang="en-US" sz="1100" dirty="0" err="1"/>
              <a:t>dan</a:t>
            </a:r>
            <a:r>
              <a:rPr lang="en-US" sz="1100" dirty="0"/>
              <a:t> orang-orang yang </a:t>
            </a:r>
            <a:r>
              <a:rPr lang="en-US" sz="1100" dirty="0" err="1"/>
              <a:t>diperbantukan</a:t>
            </a:r>
            <a:r>
              <a:rPr lang="en-US" sz="1100" dirty="0"/>
              <a:t> </a:t>
            </a:r>
            <a:r>
              <a:rPr lang="en-US" sz="1100" dirty="0" err="1"/>
              <a:t>kepada</a:t>
            </a:r>
            <a:r>
              <a:rPr lang="en-US" sz="1100" dirty="0"/>
              <a:t> </a:t>
            </a:r>
            <a:r>
              <a:rPr lang="en-US" sz="1100" dirty="0" err="1"/>
              <a:t>mereka</a:t>
            </a:r>
            <a:r>
              <a:rPr lang="en-US" sz="1100" dirty="0"/>
              <a:t> yang </a:t>
            </a:r>
            <a:r>
              <a:rPr lang="en-US" sz="1100" dirty="0" err="1"/>
              <a:t>bekerja</a:t>
            </a:r>
            <a:r>
              <a:rPr lang="en-US" sz="1100" dirty="0"/>
              <a:t> </a:t>
            </a:r>
            <a:r>
              <a:rPr lang="en-US" sz="1100" dirty="0" err="1"/>
              <a:t>pada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bertempat</a:t>
            </a:r>
            <a:r>
              <a:rPr lang="en-US" sz="1100" dirty="0"/>
              <a:t> </a:t>
            </a:r>
            <a:r>
              <a:rPr lang="en-US" sz="1100" dirty="0" err="1"/>
              <a:t>tinggal</a:t>
            </a:r>
            <a:r>
              <a:rPr lang="en-US" sz="1100" dirty="0"/>
              <a:t> </a:t>
            </a:r>
            <a:r>
              <a:rPr lang="en-US" sz="1100" dirty="0" err="1"/>
              <a:t>bersama</a:t>
            </a:r>
            <a:r>
              <a:rPr lang="en-US" sz="1100" dirty="0"/>
              <a:t> </a:t>
            </a:r>
            <a:r>
              <a:rPr lang="en-US" sz="1100" dirty="0" err="1"/>
              <a:t>mereka</a:t>
            </a:r>
            <a:r>
              <a:rPr lang="en-US" sz="1100" dirty="0"/>
              <a:t>, </a:t>
            </a:r>
            <a:r>
              <a:rPr lang="en-US" sz="1100" dirty="0" err="1"/>
              <a:t>dengan</a:t>
            </a:r>
            <a:r>
              <a:rPr lang="en-US" sz="1100" dirty="0"/>
              <a:t>  </a:t>
            </a:r>
            <a:r>
              <a:rPr lang="en-US" sz="1100" dirty="0" err="1"/>
              <a:t>syarat</a:t>
            </a:r>
            <a:r>
              <a:rPr lang="en-US" sz="1100" dirty="0"/>
              <a:t>: - </a:t>
            </a:r>
            <a:r>
              <a:rPr lang="en-US" sz="1100" dirty="0" err="1"/>
              <a:t>bukan</a:t>
            </a:r>
            <a:r>
              <a:rPr lang="en-US" sz="1100" dirty="0"/>
              <a:t> </a:t>
            </a:r>
            <a:r>
              <a:rPr lang="en-US" sz="1100" dirty="0" err="1"/>
              <a:t>warga</a:t>
            </a:r>
            <a:r>
              <a:rPr lang="en-US" sz="1100" dirty="0"/>
              <a:t> </a:t>
            </a:r>
            <a:r>
              <a:rPr lang="en-US" sz="1100" dirty="0" err="1"/>
              <a:t>negara</a:t>
            </a:r>
            <a:r>
              <a:rPr lang="en-US" sz="1100" dirty="0"/>
              <a:t> Indonesia </a:t>
            </a:r>
            <a:r>
              <a:rPr lang="en-US" sz="1100" dirty="0" err="1"/>
              <a:t>dan</a:t>
            </a:r>
            <a:r>
              <a:rPr lang="en-US" sz="1100" dirty="0"/>
              <a:t> - di Indonesia </a:t>
            </a:r>
            <a:r>
              <a:rPr lang="en-US" sz="1100" dirty="0" err="1"/>
              <a:t>tidak</a:t>
            </a:r>
            <a:r>
              <a:rPr lang="en-US" sz="1100" dirty="0"/>
              <a:t> </a:t>
            </a:r>
            <a:r>
              <a:rPr lang="en-US" sz="1100" dirty="0" err="1"/>
              <a:t>menerima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memperoleh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lain di </a:t>
            </a:r>
            <a:r>
              <a:rPr lang="en-US" sz="1100" dirty="0" err="1"/>
              <a:t>luar</a:t>
            </a:r>
            <a:r>
              <a:rPr lang="en-US" sz="1100" dirty="0"/>
              <a:t> </a:t>
            </a:r>
            <a:r>
              <a:rPr lang="en-US" sz="1100" dirty="0" err="1"/>
              <a:t>jabatan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pekerjaannya</a:t>
            </a:r>
            <a:r>
              <a:rPr lang="en-US" sz="1100" dirty="0"/>
              <a:t>  </a:t>
            </a:r>
            <a:r>
              <a:rPr lang="en-US" sz="1100" dirty="0" err="1"/>
              <a:t>tersebut</a:t>
            </a:r>
            <a:r>
              <a:rPr lang="en-US" sz="1100" dirty="0"/>
              <a:t> </a:t>
            </a:r>
            <a:r>
              <a:rPr lang="en-US" sz="1100" dirty="0" err="1"/>
              <a:t>serta</a:t>
            </a:r>
            <a:r>
              <a:rPr lang="en-US" sz="1100" dirty="0"/>
              <a:t> </a:t>
            </a:r>
            <a:r>
              <a:rPr lang="en-US" sz="1100" dirty="0" err="1"/>
              <a:t>negara</a:t>
            </a:r>
            <a:r>
              <a:rPr lang="en-US" sz="1100" dirty="0"/>
              <a:t> yang </a:t>
            </a:r>
            <a:r>
              <a:rPr lang="en-US" sz="1100" dirty="0" err="1"/>
              <a:t>bersangkutan</a:t>
            </a:r>
            <a:r>
              <a:rPr lang="en-US" sz="1100" dirty="0"/>
              <a:t> </a:t>
            </a:r>
            <a:r>
              <a:rPr lang="en-US" sz="1100" dirty="0" err="1"/>
              <a:t>memberikan</a:t>
            </a:r>
            <a:r>
              <a:rPr lang="en-US" sz="1100" dirty="0"/>
              <a:t> </a:t>
            </a:r>
            <a:r>
              <a:rPr lang="en-US" sz="1100" dirty="0" err="1"/>
              <a:t>perlakuan</a:t>
            </a:r>
            <a:r>
              <a:rPr lang="en-US" sz="1100" dirty="0"/>
              <a:t> </a:t>
            </a:r>
            <a:r>
              <a:rPr lang="en-US" sz="1100" dirty="0" err="1"/>
              <a:t>timbal</a:t>
            </a:r>
            <a:r>
              <a:rPr lang="en-US" sz="1100" dirty="0"/>
              <a:t> </a:t>
            </a:r>
            <a:r>
              <a:rPr lang="en-US" sz="1100" dirty="0" err="1"/>
              <a:t>balik</a:t>
            </a:r>
            <a:r>
              <a:rPr lang="en-US" sz="1100" dirty="0"/>
              <a:t>;</a:t>
            </a:r>
          </a:p>
          <a:p>
            <a:pPr marL="446088" indent="-180975" algn="just">
              <a:spcBef>
                <a:spcPts val="0"/>
              </a:spcBef>
              <a:buFont typeface="+mj-lt"/>
              <a:buAutoNum type="arabicPeriod"/>
            </a:pPr>
            <a:r>
              <a:rPr lang="en-US" sz="1100" dirty="0" err="1"/>
              <a:t>Pejabat</a:t>
            </a:r>
            <a:r>
              <a:rPr lang="en-US" sz="1100" dirty="0"/>
              <a:t> </a:t>
            </a:r>
            <a:r>
              <a:rPr lang="en-US" sz="1100" dirty="0" err="1"/>
              <a:t>perwakilan</a:t>
            </a:r>
            <a:r>
              <a:rPr lang="en-US" sz="1100" dirty="0"/>
              <a:t> </a:t>
            </a:r>
            <a:r>
              <a:rPr lang="en-US" sz="1100" dirty="0" err="1"/>
              <a:t>organisasi</a:t>
            </a:r>
            <a:r>
              <a:rPr lang="en-US" sz="1100" dirty="0"/>
              <a:t> </a:t>
            </a:r>
            <a:r>
              <a:rPr lang="en-US" sz="1100" dirty="0" err="1"/>
              <a:t>internasional</a:t>
            </a:r>
            <a:r>
              <a:rPr lang="en-US" sz="1100" dirty="0"/>
              <a:t> yang </a:t>
            </a:r>
            <a:r>
              <a:rPr lang="en-US" sz="1100" dirty="0" err="1"/>
              <a:t>ditetapkan</a:t>
            </a:r>
            <a:r>
              <a:rPr lang="en-US" sz="1100" dirty="0"/>
              <a:t> </a:t>
            </a:r>
            <a:r>
              <a:rPr lang="en-US" sz="1100" dirty="0" err="1"/>
              <a:t>oleh</a:t>
            </a:r>
            <a:r>
              <a:rPr lang="en-US" sz="1100" dirty="0"/>
              <a:t> </a:t>
            </a:r>
            <a:r>
              <a:rPr lang="en-US" sz="1100" dirty="0" err="1"/>
              <a:t>Keputusan</a:t>
            </a:r>
            <a:r>
              <a:rPr lang="en-US" sz="1100" dirty="0"/>
              <a:t> </a:t>
            </a:r>
            <a:r>
              <a:rPr lang="en-US" sz="1100" dirty="0" err="1"/>
              <a:t>Menteri</a:t>
            </a:r>
            <a:r>
              <a:rPr lang="en-US" sz="1100" dirty="0"/>
              <a:t> </a:t>
            </a:r>
            <a:r>
              <a:rPr lang="en-US" sz="1100" dirty="0" err="1"/>
              <a:t>Keuangan</a:t>
            </a:r>
            <a:r>
              <a:rPr lang="en-US" sz="1100" dirty="0"/>
              <a:t> </a:t>
            </a:r>
            <a:r>
              <a:rPr lang="en-US" sz="1100" dirty="0" err="1"/>
              <a:t>sepanjang</a:t>
            </a:r>
            <a:r>
              <a:rPr lang="en-US" sz="1100" dirty="0"/>
              <a:t> </a:t>
            </a:r>
            <a:r>
              <a:rPr lang="en-US" sz="1100" dirty="0" err="1"/>
              <a:t>bukan</a:t>
            </a:r>
            <a:r>
              <a:rPr lang="en-US" sz="1100" dirty="0"/>
              <a:t> </a:t>
            </a:r>
            <a:r>
              <a:rPr lang="en-US" sz="1100" dirty="0" err="1"/>
              <a:t>warga</a:t>
            </a:r>
            <a:r>
              <a:rPr lang="en-US" sz="1100" dirty="0"/>
              <a:t> </a:t>
            </a:r>
            <a:r>
              <a:rPr lang="en-US" sz="1100" dirty="0" err="1"/>
              <a:t>negara</a:t>
            </a:r>
            <a:r>
              <a:rPr lang="en-US" sz="1100" dirty="0"/>
              <a:t> Indonesia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tidak</a:t>
            </a:r>
            <a:r>
              <a:rPr lang="en-US" sz="1100" dirty="0"/>
              <a:t> </a:t>
            </a:r>
            <a:r>
              <a:rPr lang="en-US" sz="1100" dirty="0" err="1"/>
              <a:t>menjalankan</a:t>
            </a:r>
            <a:r>
              <a:rPr lang="en-US" sz="1100" dirty="0"/>
              <a:t> </a:t>
            </a:r>
            <a:r>
              <a:rPr lang="en-US" sz="1100" dirty="0" err="1"/>
              <a:t>usaha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kegiatan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pekerjaan</a:t>
            </a:r>
            <a:r>
              <a:rPr lang="en-US" sz="1100" dirty="0"/>
              <a:t> lain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/>
              <a:t>memperoleh</a:t>
            </a:r>
            <a:r>
              <a:rPr lang="en-US" sz="1100" dirty="0"/>
              <a:t> </a:t>
            </a:r>
            <a:r>
              <a:rPr lang="en-US" sz="1100" dirty="0" err="1"/>
              <a:t>penghasilan</a:t>
            </a:r>
            <a:r>
              <a:rPr lang="en-US" sz="1100" dirty="0"/>
              <a:t> di Indonesia.</a:t>
            </a:r>
            <a:endParaRPr lang="en-US" sz="1100" dirty="0" smtClean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PENGERTIAN PPH 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657616"/>
          </a:xfrm>
        </p:spPr>
        <p:txBody>
          <a:bodyPr>
            <a:normAutofit lnSpcReduction="10000"/>
          </a:bodyPr>
          <a:lstStyle/>
          <a:p>
            <a:pPr marL="268288" indent="-268288" algn="just">
              <a:buFontTx/>
              <a:buAutoNum type="arabicPeriod"/>
            </a:pPr>
            <a:r>
              <a:rPr lang="en-US" sz="1600" b="1" dirty="0" err="1" smtClean="0">
                <a:latin typeface="Arial" charset="0"/>
              </a:rPr>
              <a:t>Pemberi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b="1" dirty="0" err="1" smtClean="0">
                <a:latin typeface="Arial" charset="0"/>
              </a:rPr>
              <a:t>kerja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yang </a:t>
            </a:r>
            <a:r>
              <a:rPr lang="en-US" sz="1600" dirty="0" err="1" smtClean="0">
                <a:latin typeface="Arial" charset="0"/>
              </a:rPr>
              <a:t>membayar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gaji,upah</a:t>
            </a:r>
            <a:r>
              <a:rPr lang="en-US" sz="1600" dirty="0" smtClean="0">
                <a:latin typeface="Arial" charset="0"/>
              </a:rPr>
              <a:t>, </a:t>
            </a:r>
            <a:r>
              <a:rPr lang="en-US" sz="1600" dirty="0" err="1" smtClean="0">
                <a:latin typeface="Arial" charset="0"/>
              </a:rPr>
              <a:t>honorarium,tunjangan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sehubungan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dengan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pekerjaan</a:t>
            </a:r>
            <a:r>
              <a:rPr lang="en-US" sz="1600" dirty="0" smtClean="0">
                <a:latin typeface="Arial" charset="0"/>
              </a:rPr>
              <a:t>/</a:t>
            </a:r>
            <a:r>
              <a:rPr lang="en-US" sz="1600" dirty="0" err="1" smtClean="0">
                <a:latin typeface="Arial" charset="0"/>
              </a:rPr>
              <a:t>jasa</a:t>
            </a:r>
            <a:r>
              <a:rPr lang="en-US" sz="1600" dirty="0" smtClean="0">
                <a:latin typeface="Arial" charset="0"/>
              </a:rPr>
              <a:t> yang </a:t>
            </a:r>
            <a:r>
              <a:rPr lang="en-US" sz="1600" dirty="0" err="1" smtClean="0">
                <a:latin typeface="Arial" charset="0"/>
              </a:rPr>
              <a:t>dilakukan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oleh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pegawai</a:t>
            </a:r>
            <a:r>
              <a:rPr lang="en-US" sz="1600" dirty="0" smtClean="0">
                <a:latin typeface="Arial" charset="0"/>
              </a:rPr>
              <a:t>/ </a:t>
            </a:r>
            <a:r>
              <a:rPr lang="en-US" sz="1600" dirty="0" err="1" smtClean="0">
                <a:latin typeface="Arial" charset="0"/>
              </a:rPr>
              <a:t>bukan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pegawai</a:t>
            </a:r>
            <a:r>
              <a:rPr lang="en-US" sz="1600" dirty="0" smtClean="0">
                <a:latin typeface="Arial" charset="0"/>
              </a:rPr>
              <a:t>;</a:t>
            </a:r>
          </a:p>
          <a:p>
            <a:pPr marL="268288" indent="-268288" algn="just">
              <a:buFontTx/>
              <a:buAutoNum type="arabicPeriod"/>
            </a:pPr>
            <a:r>
              <a:rPr lang="en-US" sz="1600" b="1" dirty="0" err="1" smtClean="0">
                <a:latin typeface="Arial" charset="0"/>
              </a:rPr>
              <a:t>Bendaharawan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b="1" dirty="0" err="1" smtClean="0">
                <a:latin typeface="Arial" charset="0"/>
              </a:rPr>
              <a:t>pemerintah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yang </a:t>
            </a:r>
            <a:r>
              <a:rPr lang="en-US" sz="1600" dirty="0" err="1" smtClean="0">
                <a:latin typeface="Arial" charset="0"/>
              </a:rPr>
              <a:t>membayar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gaji,upah,honorarium,tunjangan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sehubungan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dengan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pekerjaan</a:t>
            </a:r>
            <a:r>
              <a:rPr lang="en-US" sz="1600" dirty="0" smtClean="0">
                <a:latin typeface="Arial" charset="0"/>
              </a:rPr>
              <a:t>/</a:t>
            </a:r>
            <a:r>
              <a:rPr lang="en-US" sz="1600" dirty="0" err="1" smtClean="0">
                <a:latin typeface="Arial" charset="0"/>
              </a:rPr>
              <a:t>jabatan,jasa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kegiatan</a:t>
            </a:r>
            <a:r>
              <a:rPr lang="en-US" sz="1600" dirty="0" smtClean="0">
                <a:latin typeface="Arial" charset="0"/>
              </a:rPr>
              <a:t>;</a:t>
            </a:r>
          </a:p>
          <a:p>
            <a:pPr marL="268288" indent="-268288" algn="just">
              <a:buFontTx/>
              <a:buAutoNum type="arabicPeriod"/>
            </a:pPr>
            <a:r>
              <a:rPr lang="en-US" sz="1600" b="1" dirty="0" smtClean="0">
                <a:latin typeface="Arial" charset="0"/>
              </a:rPr>
              <a:t>Dana </a:t>
            </a:r>
            <a:r>
              <a:rPr lang="en-US" sz="1600" b="1" dirty="0" err="1" smtClean="0">
                <a:latin typeface="Arial" charset="0"/>
              </a:rPr>
              <a:t>pensiun</a:t>
            </a:r>
            <a:r>
              <a:rPr lang="en-US" sz="1600" b="1" dirty="0" smtClean="0">
                <a:latin typeface="Arial" charset="0"/>
              </a:rPr>
              <a:t>, </a:t>
            </a:r>
            <a:r>
              <a:rPr lang="en-US" sz="1600" dirty="0" err="1" smtClean="0">
                <a:latin typeface="Arial" charset="0"/>
              </a:rPr>
              <a:t>badan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penyelenggara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Jamsostek,dan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badan</a:t>
            </a:r>
            <a:r>
              <a:rPr lang="en-US" sz="1600" dirty="0" smtClean="0">
                <a:latin typeface="Arial" charset="0"/>
              </a:rPr>
              <a:t> lain yang </a:t>
            </a:r>
            <a:r>
              <a:rPr lang="en-US" sz="1600" dirty="0" err="1" smtClean="0">
                <a:latin typeface="Arial" charset="0"/>
              </a:rPr>
              <a:t>membayar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uang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pensiun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dan</a:t>
            </a:r>
            <a:r>
              <a:rPr lang="en-US" sz="1600" dirty="0" smtClean="0">
                <a:latin typeface="Arial" charset="0"/>
              </a:rPr>
              <a:t> THT/</a:t>
            </a:r>
            <a:r>
              <a:rPr lang="en-US" sz="1600" dirty="0" err="1" smtClean="0">
                <a:latin typeface="Arial" charset="0"/>
              </a:rPr>
              <a:t>Jaminan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Hari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Tua</a:t>
            </a:r>
            <a:r>
              <a:rPr lang="en-US" sz="1600" dirty="0" smtClean="0">
                <a:latin typeface="Arial" charset="0"/>
              </a:rPr>
              <a:t>;</a:t>
            </a:r>
          </a:p>
          <a:p>
            <a:pPr marL="268288" indent="-268288" algn="just">
              <a:buFontTx/>
              <a:buAutoNum type="arabicPeriod" startAt="4"/>
            </a:pPr>
            <a:r>
              <a:rPr lang="en-US" sz="1600" b="1" dirty="0" err="1" smtClean="0">
                <a:latin typeface="Arial" charset="0"/>
              </a:rPr>
              <a:t>Perusahaan,badan</a:t>
            </a:r>
            <a:r>
              <a:rPr lang="en-US" sz="1600" b="1" dirty="0" smtClean="0">
                <a:latin typeface="Arial" charset="0"/>
              </a:rPr>
              <a:t>, BUT</a:t>
            </a:r>
            <a:r>
              <a:rPr lang="en-US" sz="1600" dirty="0" smtClean="0">
                <a:latin typeface="Arial" charset="0"/>
              </a:rPr>
              <a:t> yang </a:t>
            </a:r>
            <a:r>
              <a:rPr lang="en-US" sz="1600" dirty="0" err="1" smtClean="0">
                <a:latin typeface="Arial" charset="0"/>
              </a:rPr>
              <a:t>membayar</a:t>
            </a:r>
            <a:r>
              <a:rPr lang="en-US" sz="1600" dirty="0" smtClean="0">
                <a:latin typeface="Arial" charset="0"/>
              </a:rPr>
              <a:t> honorarium </a:t>
            </a:r>
            <a:r>
              <a:rPr lang="en-US" sz="1600" dirty="0" err="1" smtClean="0">
                <a:latin typeface="Arial" charset="0"/>
              </a:rPr>
              <a:t>sebagai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imbalan</a:t>
            </a:r>
            <a:r>
              <a:rPr lang="en-US" sz="1600" dirty="0" smtClean="0">
                <a:latin typeface="Arial" charset="0"/>
              </a:rPr>
              <a:t>  </a:t>
            </a:r>
            <a:r>
              <a:rPr lang="en-US" sz="1600" dirty="0" err="1" smtClean="0">
                <a:latin typeface="Arial" charset="0"/>
              </a:rPr>
              <a:t>sehubungan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dengan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kegiatan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jasa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termasuk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jasa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tenaga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ahli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dengan</a:t>
            </a:r>
            <a:r>
              <a:rPr lang="en-US" sz="1600" dirty="0" smtClean="0">
                <a:latin typeface="Arial" charset="0"/>
              </a:rPr>
              <a:t> status WP DN yang </a:t>
            </a:r>
            <a:r>
              <a:rPr lang="en-US" sz="1600" dirty="0" err="1" smtClean="0">
                <a:latin typeface="Arial" charset="0"/>
              </a:rPr>
              <a:t>melakukan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pekerjaan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bebas</a:t>
            </a:r>
            <a:r>
              <a:rPr lang="en-US" sz="1600" dirty="0" smtClean="0">
                <a:latin typeface="Arial" charset="0"/>
              </a:rPr>
              <a:t>;</a:t>
            </a:r>
          </a:p>
          <a:p>
            <a:pPr marL="268288" indent="-268288" algn="just">
              <a:buFontTx/>
              <a:buAutoNum type="arabicPeriod" startAt="4"/>
            </a:pPr>
            <a:r>
              <a:rPr lang="en-US" sz="1600" b="1" dirty="0" err="1" smtClean="0">
                <a:latin typeface="Arial" charset="0"/>
              </a:rPr>
              <a:t>Persh,badan</a:t>
            </a:r>
            <a:r>
              <a:rPr lang="en-US" sz="1600" b="1" dirty="0" smtClean="0">
                <a:latin typeface="Arial" charset="0"/>
              </a:rPr>
              <a:t>, BUT</a:t>
            </a:r>
            <a:r>
              <a:rPr lang="en-US" sz="1600" dirty="0" smtClean="0">
                <a:latin typeface="Arial" charset="0"/>
              </a:rPr>
              <a:t> yang </a:t>
            </a:r>
            <a:r>
              <a:rPr lang="en-US" sz="1600" dirty="0" err="1" smtClean="0">
                <a:latin typeface="Arial" charset="0"/>
              </a:rPr>
              <a:t>membayar</a:t>
            </a:r>
            <a:r>
              <a:rPr lang="en-US" sz="1600" dirty="0" smtClean="0">
                <a:latin typeface="Arial" charset="0"/>
              </a:rPr>
              <a:t> honorarium  </a:t>
            </a:r>
            <a:r>
              <a:rPr lang="en-US" sz="1600" dirty="0" err="1" smtClean="0">
                <a:latin typeface="Arial" charset="0"/>
              </a:rPr>
              <a:t>sebagai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imbalan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sehubungan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dengan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kegiatan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jasa</a:t>
            </a:r>
            <a:r>
              <a:rPr lang="en-US" sz="1600" dirty="0" smtClean="0">
                <a:latin typeface="Arial" charset="0"/>
              </a:rPr>
              <a:t> yang </a:t>
            </a:r>
            <a:r>
              <a:rPr lang="en-US" sz="1600" dirty="0" err="1" smtClean="0">
                <a:latin typeface="Arial" charset="0"/>
              </a:rPr>
              <a:t>dilakukan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oleh</a:t>
            </a:r>
            <a:r>
              <a:rPr lang="en-US" sz="1600" dirty="0" smtClean="0">
                <a:latin typeface="Arial" charset="0"/>
              </a:rPr>
              <a:t> OP </a:t>
            </a:r>
            <a:r>
              <a:rPr lang="en-US" sz="1600" dirty="0" err="1" smtClean="0">
                <a:latin typeface="Arial" charset="0"/>
              </a:rPr>
              <a:t>dengan</a:t>
            </a:r>
            <a:r>
              <a:rPr lang="en-US" sz="1600" dirty="0" smtClean="0">
                <a:latin typeface="Arial" charset="0"/>
              </a:rPr>
              <a:t> status WP LN;</a:t>
            </a:r>
          </a:p>
          <a:p>
            <a:pPr marL="268288" indent="-268288" algn="just">
              <a:buFontTx/>
              <a:buAutoNum type="arabicPeriod" startAt="4"/>
            </a:pPr>
            <a:r>
              <a:rPr lang="en-US" sz="1600" b="1" dirty="0" err="1" smtClean="0">
                <a:latin typeface="Arial" charset="0"/>
              </a:rPr>
              <a:t>Yayasan</a:t>
            </a:r>
            <a:r>
              <a:rPr lang="en-US" sz="1600" dirty="0" smtClean="0">
                <a:latin typeface="Arial" charset="0"/>
              </a:rPr>
              <a:t>, </a:t>
            </a:r>
            <a:r>
              <a:rPr lang="en-US" sz="1600" dirty="0" err="1" smtClean="0">
                <a:latin typeface="Arial" charset="0"/>
              </a:rPr>
              <a:t>lembaga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kepanitiaan,asosiasi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sebagai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pembayar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gaji,upah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sehubungan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dengan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pekerjaan,jasa,kegiatan</a:t>
            </a:r>
            <a:r>
              <a:rPr lang="en-US" sz="1600" dirty="0" smtClean="0">
                <a:latin typeface="Arial" charset="0"/>
              </a:rPr>
              <a:t> yang </a:t>
            </a:r>
            <a:r>
              <a:rPr lang="en-US" sz="1600" dirty="0" err="1" smtClean="0">
                <a:latin typeface="Arial" charset="0"/>
              </a:rPr>
              <a:t>dilakukan</a:t>
            </a:r>
            <a:r>
              <a:rPr lang="en-US" sz="1600" dirty="0" smtClean="0">
                <a:latin typeface="Arial" charset="0"/>
              </a:rPr>
              <a:t> OP;</a:t>
            </a:r>
          </a:p>
          <a:p>
            <a:pPr marL="268288" indent="-268288" algn="just">
              <a:buFontTx/>
              <a:buAutoNum type="arabicPeriod"/>
            </a:pPr>
            <a:endParaRPr lang="en-US" sz="1600" dirty="0" smtClean="0">
              <a:latin typeface="Arial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PEMOTONG PAJAK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1728790"/>
          </a:xfrm>
        </p:spPr>
        <p:txBody>
          <a:bodyPr>
            <a:normAutofit/>
          </a:bodyPr>
          <a:lstStyle/>
          <a:p>
            <a:pPr marL="268288" indent="-268288" algn="just">
              <a:buFontTx/>
              <a:buAutoNum type="arabicPeriod" startAt="7"/>
            </a:pPr>
            <a:r>
              <a:rPr lang="en-US" sz="1600" b="1" dirty="0" smtClean="0">
                <a:latin typeface="Arial" charset="0"/>
              </a:rPr>
              <a:t>Perusahaan, </a:t>
            </a:r>
            <a:r>
              <a:rPr lang="en-US" sz="1600" b="1" dirty="0" err="1" smtClean="0">
                <a:latin typeface="Arial" charset="0"/>
              </a:rPr>
              <a:t>badan</a:t>
            </a:r>
            <a:r>
              <a:rPr lang="en-US" sz="1600" b="1" dirty="0" smtClean="0">
                <a:latin typeface="Arial" charset="0"/>
              </a:rPr>
              <a:t>, BUT</a:t>
            </a:r>
            <a:r>
              <a:rPr lang="en-US" sz="1600" dirty="0" smtClean="0">
                <a:latin typeface="Arial" charset="0"/>
              </a:rPr>
              <a:t> yang </a:t>
            </a:r>
            <a:r>
              <a:rPr lang="en-US" sz="1600" dirty="0" err="1" smtClean="0">
                <a:latin typeface="Arial" charset="0"/>
              </a:rPr>
              <a:t>membayarkan</a:t>
            </a:r>
            <a:r>
              <a:rPr lang="en-US" sz="1600" dirty="0" smtClean="0">
                <a:latin typeface="Arial" charset="0"/>
              </a:rPr>
              <a:t> honorarium </a:t>
            </a:r>
            <a:r>
              <a:rPr lang="en-US" sz="1600" dirty="0" err="1" smtClean="0">
                <a:latin typeface="Arial" charset="0"/>
              </a:rPr>
              <a:t>atau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imbalan</a:t>
            </a:r>
            <a:r>
              <a:rPr lang="en-US" sz="1600" dirty="0" smtClean="0">
                <a:latin typeface="Arial" charset="0"/>
              </a:rPr>
              <a:t> lain </a:t>
            </a:r>
            <a:r>
              <a:rPr lang="en-US" sz="1600" dirty="0" err="1" smtClean="0">
                <a:latin typeface="Arial" charset="0"/>
              </a:rPr>
              <a:t>kepada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peserta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pendidikan,pelatihan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pemagangan</a:t>
            </a:r>
            <a:r>
              <a:rPr lang="en-US" sz="1600" dirty="0" smtClean="0">
                <a:latin typeface="Arial" charset="0"/>
              </a:rPr>
              <a:t>;</a:t>
            </a:r>
          </a:p>
          <a:p>
            <a:pPr marL="268288" indent="-268288" algn="just">
              <a:buFontTx/>
              <a:buAutoNum type="arabicPeriod" startAt="7"/>
            </a:pPr>
            <a:r>
              <a:rPr lang="en-US" sz="1600" b="1" dirty="0" err="1" smtClean="0">
                <a:latin typeface="Arial" charset="0"/>
              </a:rPr>
              <a:t>Penyelenggara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b="1" dirty="0" err="1" smtClean="0">
                <a:latin typeface="Arial" charset="0"/>
              </a:rPr>
              <a:t>kegiatan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(</a:t>
            </a:r>
            <a:r>
              <a:rPr lang="en-US" sz="1600" dirty="0" err="1" smtClean="0">
                <a:latin typeface="Arial" charset="0"/>
              </a:rPr>
              <a:t>termasuk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badan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pemerintah,organisasi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termasuk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organisasi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internal,perkumplan,OP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serta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lembaga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lainnya</a:t>
            </a:r>
            <a:r>
              <a:rPr lang="en-US" sz="1600" dirty="0" smtClean="0">
                <a:latin typeface="Arial" charset="0"/>
              </a:rPr>
              <a:t> yang </a:t>
            </a:r>
            <a:r>
              <a:rPr lang="en-US" sz="1600" dirty="0" err="1" smtClean="0">
                <a:latin typeface="Arial" charset="0"/>
              </a:rPr>
              <a:t>melakukan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kegiatan</a:t>
            </a:r>
            <a:r>
              <a:rPr lang="en-US" sz="1600" dirty="0" smtClean="0">
                <a:latin typeface="Arial" charset="0"/>
              </a:rPr>
              <a:t>) yang </a:t>
            </a:r>
            <a:r>
              <a:rPr lang="en-US" sz="1600" dirty="0" err="1" smtClean="0">
                <a:latin typeface="Arial" charset="0"/>
              </a:rPr>
              <a:t>membayar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honorarium,hadiah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atau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penghargaan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dalam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bentuk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apapun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kepada</a:t>
            </a:r>
            <a:r>
              <a:rPr lang="en-US" sz="1600" dirty="0" smtClean="0">
                <a:latin typeface="Arial" charset="0"/>
              </a:rPr>
              <a:t> WPOP DN </a:t>
            </a:r>
            <a:r>
              <a:rPr lang="en-US" sz="1600" dirty="0" err="1" smtClean="0">
                <a:latin typeface="Arial" charset="0"/>
              </a:rPr>
              <a:t>berkenaan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suatu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kegiatan</a:t>
            </a:r>
            <a:r>
              <a:rPr lang="en-US" sz="1600" dirty="0" smtClean="0">
                <a:latin typeface="Arial" charset="0"/>
              </a:rPr>
              <a:t>.</a:t>
            </a:r>
          </a:p>
          <a:p>
            <a:pPr marL="268288" indent="-268288" algn="just">
              <a:buFontTx/>
              <a:buAutoNum type="arabicPeriod"/>
            </a:pPr>
            <a:endParaRPr lang="en-US" sz="1600" dirty="0" smtClean="0">
              <a:latin typeface="Arial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PEMOTONG PAJAK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208598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None/>
            </a:pPr>
            <a:r>
              <a:rPr lang="en-US" sz="1600" b="1" dirty="0" smtClean="0"/>
              <a:t>Yang </a:t>
            </a:r>
            <a:r>
              <a:rPr lang="en-US" sz="1600" b="1" dirty="0" err="1" smtClean="0"/>
              <a:t>menjadi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subjek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pajak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adalah</a:t>
            </a:r>
            <a:r>
              <a:rPr lang="en-US" sz="1600" b="1" dirty="0" smtClean="0"/>
              <a:t>:</a:t>
            </a:r>
          </a:p>
          <a:p>
            <a:pPr marL="342900" indent="-342900">
              <a:spcBef>
                <a:spcPts val="0"/>
              </a:spcBef>
              <a:buFont typeface="+mj-lt"/>
              <a:buAutoNum type="alphaLcPeriod"/>
            </a:pPr>
            <a:r>
              <a:rPr lang="en-US" sz="1600" dirty="0" err="1" smtClean="0"/>
              <a:t>Orang</a:t>
            </a:r>
            <a:r>
              <a:rPr lang="en-US" sz="1600" dirty="0" smtClean="0"/>
              <a:t> </a:t>
            </a:r>
            <a:r>
              <a:rPr lang="en-US" sz="1600" dirty="0" err="1" smtClean="0"/>
              <a:t>pribadi</a:t>
            </a:r>
            <a:r>
              <a:rPr lang="en-US" sz="1600" dirty="0" smtClean="0"/>
              <a:t>;</a:t>
            </a:r>
          </a:p>
          <a:p>
            <a:pPr marL="342900" indent="-342900"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warisan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belum</a:t>
            </a:r>
            <a:r>
              <a:rPr lang="en-US" sz="1600" dirty="0" smtClean="0"/>
              <a:t> </a:t>
            </a:r>
            <a:r>
              <a:rPr lang="en-US" sz="1600" dirty="0" err="1" smtClean="0"/>
              <a:t>terbagi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satu</a:t>
            </a:r>
            <a:r>
              <a:rPr lang="en-US" sz="1600" dirty="0" smtClean="0"/>
              <a:t> </a:t>
            </a:r>
            <a:r>
              <a:rPr lang="en-US" sz="1600" dirty="0" err="1" smtClean="0"/>
              <a:t>kesatuan</a:t>
            </a:r>
            <a:r>
              <a:rPr lang="en-US" sz="1600" dirty="0" smtClean="0"/>
              <a:t> </a:t>
            </a:r>
            <a:r>
              <a:rPr lang="en-US" sz="1600" dirty="0" err="1" smtClean="0"/>
              <a:t>menggantikan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berhak</a:t>
            </a:r>
            <a:r>
              <a:rPr lang="en-US" sz="1600" dirty="0" smtClean="0"/>
              <a:t>;</a:t>
            </a:r>
          </a:p>
          <a:p>
            <a:pPr marL="342900" indent="-342900">
              <a:spcBef>
                <a:spcPts val="0"/>
              </a:spcBef>
              <a:buFont typeface="+mj-lt"/>
              <a:buAutoNum type="alphaLcPeriod" startAt="2"/>
            </a:pPr>
            <a:r>
              <a:rPr lang="en-US" sz="1600" dirty="0" err="1" smtClean="0"/>
              <a:t>Badan</a:t>
            </a:r>
            <a:r>
              <a:rPr lang="en-US" sz="1600" dirty="0" smtClean="0"/>
              <a:t>; </a:t>
            </a:r>
            <a:r>
              <a:rPr lang="en-US" sz="1600" dirty="0" err="1" smtClean="0"/>
              <a:t>dan</a:t>
            </a:r>
            <a:endParaRPr lang="en-US" sz="1600" dirty="0" smtClean="0"/>
          </a:p>
          <a:p>
            <a:pPr marL="342900" indent="-342900">
              <a:spcBef>
                <a:spcPts val="0"/>
              </a:spcBef>
              <a:buFont typeface="+mj-lt"/>
              <a:buAutoNum type="alphaLcPeriod" startAt="2"/>
            </a:pPr>
            <a:r>
              <a:rPr lang="en-US" sz="1600" dirty="0" err="1" smtClean="0"/>
              <a:t>Bentuk</a:t>
            </a:r>
            <a:r>
              <a:rPr lang="en-US" sz="1600" dirty="0" smtClean="0"/>
              <a:t> Usaha </a:t>
            </a:r>
            <a:r>
              <a:rPr lang="en-US" sz="1600" dirty="0" err="1" smtClean="0"/>
              <a:t>Tetap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usaha</a:t>
            </a:r>
            <a:r>
              <a:rPr lang="en-US" sz="1600" dirty="0" smtClean="0"/>
              <a:t> </a:t>
            </a:r>
            <a:r>
              <a:rPr lang="en-US" sz="1600" dirty="0" err="1" smtClean="0"/>
              <a:t>tetap</a:t>
            </a:r>
            <a:r>
              <a:rPr lang="en-US" sz="1600" dirty="0" smtClean="0"/>
              <a:t> </a:t>
            </a: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subjek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perlakuan</a:t>
            </a:r>
            <a:r>
              <a:rPr lang="en-US" sz="1600" dirty="0" smtClean="0"/>
              <a:t> </a:t>
            </a:r>
            <a:r>
              <a:rPr lang="en-US" sz="1600" dirty="0" err="1" smtClean="0"/>
              <a:t>perpajakannya</a:t>
            </a:r>
            <a:r>
              <a:rPr lang="en-US" sz="1600" dirty="0" smtClean="0"/>
              <a:t> </a:t>
            </a:r>
            <a:r>
              <a:rPr lang="en-US" sz="1600" dirty="0" err="1" smtClean="0"/>
              <a:t>dipersamakan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subjek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</a:t>
            </a:r>
            <a:r>
              <a:rPr lang="en-US" sz="1600" dirty="0" err="1" smtClean="0"/>
              <a:t>badan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 PPH PASAL 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7422" y="3571882"/>
            <a:ext cx="4572000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Subjek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pajak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dibedakan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menjadi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subjek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pajak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negeri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subjek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pajak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luar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negeri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729054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None/>
            </a:pPr>
            <a:r>
              <a:rPr lang="en-US" sz="1600" b="1" dirty="0" smtClean="0"/>
              <a:t>Yang  </a:t>
            </a:r>
            <a:r>
              <a:rPr lang="en-US" sz="1600" b="1" dirty="0" err="1" smtClean="0"/>
              <a:t>menjadi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objek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pajak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adalah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penghasilan</a:t>
            </a:r>
            <a:r>
              <a:rPr lang="en-US" sz="1600" dirty="0" smtClean="0"/>
              <a:t>, </a:t>
            </a:r>
            <a:r>
              <a:rPr lang="en-US" sz="1600" dirty="0" err="1" smtClean="0"/>
              <a:t>yaitu</a:t>
            </a:r>
            <a:r>
              <a:rPr lang="en-US" sz="1600" dirty="0" smtClean="0"/>
              <a:t>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 smtClean="0"/>
              <a:t>tambahan</a:t>
            </a:r>
            <a:r>
              <a:rPr lang="en-US" sz="1600" dirty="0" smtClean="0"/>
              <a:t> </a:t>
            </a:r>
            <a:r>
              <a:rPr lang="en-US" sz="1600" dirty="0" err="1" smtClean="0"/>
              <a:t>kemampuan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ekonomis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diterima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Wajib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, </a:t>
            </a:r>
            <a:r>
              <a:rPr lang="en-US" sz="1600" dirty="0" err="1" smtClean="0"/>
              <a:t>baik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berasal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Indonesia </a:t>
            </a:r>
            <a:r>
              <a:rPr lang="en-US" sz="1600" dirty="0" err="1" smtClean="0"/>
              <a:t>maupun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luar</a:t>
            </a:r>
            <a:r>
              <a:rPr lang="en-US" sz="1600" dirty="0" smtClean="0"/>
              <a:t> Indonesia,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dipakai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konsumsi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menambah</a:t>
            </a:r>
            <a:r>
              <a:rPr lang="en-US" sz="1600" dirty="0" smtClean="0"/>
              <a:t> </a:t>
            </a:r>
            <a:r>
              <a:rPr lang="en-US" sz="1600" dirty="0" err="1" smtClean="0"/>
              <a:t>kekayaan</a:t>
            </a:r>
            <a:r>
              <a:rPr lang="en-US" sz="1600" dirty="0" smtClean="0"/>
              <a:t> </a:t>
            </a:r>
            <a:r>
              <a:rPr lang="en-US" sz="1600" dirty="0" err="1" smtClean="0"/>
              <a:t>Wajib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bersangkutan</a:t>
            </a:r>
            <a:r>
              <a:rPr lang="en-US" sz="1600" dirty="0" smtClean="0"/>
              <a:t>,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nama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apa</a:t>
            </a:r>
            <a:r>
              <a:rPr lang="en-US" sz="1600" dirty="0" smtClean="0"/>
              <a:t> pun.</a:t>
            </a:r>
          </a:p>
          <a:p>
            <a:pPr marL="342900" indent="-342900">
              <a:spcBef>
                <a:spcPts val="0"/>
              </a:spcBef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Yang 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 </a:t>
            </a:r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lain:</a:t>
            </a:r>
          </a:p>
          <a:p>
            <a:pPr marL="342900" indent="-342900">
              <a:spcBef>
                <a:spcPts val="0"/>
              </a:spcBef>
              <a:buFont typeface="+mj-lt"/>
              <a:buAutoNum type="alphaLcPeriod"/>
            </a:pPr>
            <a:r>
              <a:rPr lang="en-US" sz="1600" dirty="0" err="1" smtClean="0"/>
              <a:t>Penggantian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imbalan</a:t>
            </a:r>
            <a:r>
              <a:rPr lang="en-US" sz="1600" dirty="0" smtClean="0"/>
              <a:t> </a:t>
            </a:r>
            <a:r>
              <a:rPr lang="en-US" sz="1600" dirty="0" err="1" smtClean="0"/>
              <a:t>berkenaan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pekerjaan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jasa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diterima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 </a:t>
            </a:r>
            <a:r>
              <a:rPr lang="en-US" sz="1600" dirty="0" err="1" smtClean="0"/>
              <a:t>gaji</a:t>
            </a:r>
            <a:r>
              <a:rPr lang="en-US" sz="1600" dirty="0" smtClean="0"/>
              <a:t>, </a:t>
            </a:r>
            <a:r>
              <a:rPr lang="en-US" sz="1600" dirty="0" err="1" smtClean="0"/>
              <a:t>upah</a:t>
            </a:r>
            <a:r>
              <a:rPr lang="en-US" sz="1600" dirty="0" smtClean="0"/>
              <a:t>, </a:t>
            </a:r>
            <a:r>
              <a:rPr lang="en-US" sz="1600" dirty="0" err="1" smtClean="0"/>
              <a:t>tunjangan</a:t>
            </a:r>
            <a:r>
              <a:rPr lang="en-US" sz="1600" dirty="0" smtClean="0"/>
              <a:t>, honorarium, </a:t>
            </a:r>
            <a:r>
              <a:rPr lang="en-US" sz="1600" dirty="0" err="1" smtClean="0"/>
              <a:t>komisi</a:t>
            </a:r>
            <a:r>
              <a:rPr lang="en-US" sz="1600" dirty="0" smtClean="0"/>
              <a:t>, bonus, </a:t>
            </a:r>
            <a:r>
              <a:rPr lang="en-US" sz="1600" dirty="0" err="1" smtClean="0"/>
              <a:t>gratifikasi</a:t>
            </a:r>
            <a:r>
              <a:rPr lang="en-US" sz="1600" dirty="0" smtClean="0"/>
              <a:t>, </a:t>
            </a:r>
            <a:r>
              <a:rPr lang="en-US" sz="1600" dirty="0" err="1" smtClean="0"/>
              <a:t>uang</a:t>
            </a:r>
            <a:r>
              <a:rPr lang="en-US" sz="1600" dirty="0" smtClean="0"/>
              <a:t> </a:t>
            </a:r>
            <a:r>
              <a:rPr lang="en-US" sz="1600" dirty="0" err="1" smtClean="0"/>
              <a:t>pensiun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imbalan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lainnya</a:t>
            </a:r>
            <a:r>
              <a:rPr lang="en-US" sz="1600" dirty="0" smtClean="0"/>
              <a:t>, </a:t>
            </a:r>
            <a:r>
              <a:rPr lang="en-US" sz="1600" dirty="0" err="1" smtClean="0"/>
              <a:t>kecuali</a:t>
            </a:r>
            <a:r>
              <a:rPr lang="en-US" sz="1600" dirty="0" smtClean="0"/>
              <a:t> </a:t>
            </a:r>
            <a:r>
              <a:rPr lang="en-US" sz="1600" dirty="0" err="1" smtClean="0"/>
              <a:t>ditentukan</a:t>
            </a:r>
            <a:r>
              <a:rPr lang="en-US" sz="1600" dirty="0" smtClean="0"/>
              <a:t> lain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Undang-undang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;</a:t>
            </a:r>
          </a:p>
          <a:p>
            <a:pPr marL="342900" indent="-342900">
              <a:spcBef>
                <a:spcPts val="0"/>
              </a:spcBef>
              <a:buFont typeface="+mj-lt"/>
              <a:buAutoNum type="alphaLcPeriod"/>
            </a:pPr>
            <a:r>
              <a:rPr lang="en-US" sz="1600" dirty="0" err="1" smtClean="0"/>
              <a:t>Hadiah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undian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pekerjaan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penghargaan</a:t>
            </a:r>
            <a:r>
              <a:rPr lang="en-US" sz="1600" dirty="0" smtClean="0"/>
              <a:t>;</a:t>
            </a:r>
          </a:p>
          <a:p>
            <a:pPr marL="342900" indent="-342900">
              <a:spcBef>
                <a:spcPts val="0"/>
              </a:spcBef>
              <a:buFont typeface="+mj-lt"/>
              <a:buAutoNum type="alphaLcPeriod"/>
            </a:pPr>
            <a:r>
              <a:rPr lang="en-US" sz="1600" dirty="0" err="1" smtClean="0"/>
              <a:t>Laba</a:t>
            </a:r>
            <a:r>
              <a:rPr lang="en-US" sz="1600" dirty="0" smtClean="0"/>
              <a:t> </a:t>
            </a:r>
            <a:r>
              <a:rPr lang="en-US" sz="1600" dirty="0" err="1" smtClean="0"/>
              <a:t>usaha</a:t>
            </a:r>
            <a:r>
              <a:rPr lang="en-US" sz="1600" dirty="0" smtClean="0"/>
              <a:t>;</a:t>
            </a:r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 PPH PASAL 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729054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lphaLcPeriod" startAt="4"/>
            </a:pPr>
            <a:r>
              <a:rPr lang="en-US" sz="1600" dirty="0" err="1" smtClean="0"/>
              <a:t>Keuntungan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penjualan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pengalihan</a:t>
            </a:r>
            <a:r>
              <a:rPr lang="en-US" sz="1600" dirty="0" smtClean="0"/>
              <a:t> </a:t>
            </a:r>
            <a:r>
              <a:rPr lang="en-US" sz="1600" dirty="0" err="1" smtClean="0"/>
              <a:t>harta</a:t>
            </a:r>
            <a:r>
              <a:rPr lang="en-US" sz="1600" dirty="0" smtClean="0"/>
              <a:t>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:</a:t>
            </a:r>
          </a:p>
          <a:p>
            <a:pPr marL="630238" indent="-268288" algn="just">
              <a:spcBef>
                <a:spcPts val="0"/>
              </a:spcBef>
              <a:buFont typeface="+mj-lt"/>
              <a:buAutoNum type="arabicPeriod"/>
            </a:pPr>
            <a:r>
              <a:rPr lang="en-US" sz="1500" dirty="0" err="1" smtClean="0"/>
              <a:t>Keuntungan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pengalihan</a:t>
            </a:r>
            <a:r>
              <a:rPr lang="en-US" sz="1500" dirty="0" smtClean="0"/>
              <a:t> </a:t>
            </a:r>
            <a:r>
              <a:rPr lang="en-US" sz="1500" dirty="0" err="1" smtClean="0"/>
              <a:t>harta</a:t>
            </a:r>
            <a:r>
              <a:rPr lang="en-US" sz="1500" dirty="0" smtClean="0"/>
              <a:t> </a:t>
            </a:r>
            <a:r>
              <a:rPr lang="en-US" sz="1500" dirty="0" err="1" smtClean="0"/>
              <a:t>kepada</a:t>
            </a:r>
            <a:r>
              <a:rPr lang="en-US" sz="1500" dirty="0" smtClean="0"/>
              <a:t> </a:t>
            </a:r>
            <a:r>
              <a:rPr lang="en-US" sz="1500" dirty="0" err="1" smtClean="0"/>
              <a:t>perseroan</a:t>
            </a:r>
            <a:r>
              <a:rPr lang="en-US" sz="1500" dirty="0" smtClean="0"/>
              <a:t>, </a:t>
            </a:r>
            <a:r>
              <a:rPr lang="en-US" sz="1500" dirty="0" err="1" smtClean="0"/>
              <a:t>persekutuan</a:t>
            </a:r>
            <a:r>
              <a:rPr lang="en-US" sz="1500" dirty="0" smtClean="0"/>
              <a:t>,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badan</a:t>
            </a:r>
            <a:r>
              <a:rPr lang="en-US" sz="1500" dirty="0" smtClean="0"/>
              <a:t> </a:t>
            </a:r>
            <a:r>
              <a:rPr lang="en-US" sz="1500" dirty="0" err="1" smtClean="0"/>
              <a:t>lainnya</a:t>
            </a:r>
            <a:r>
              <a:rPr lang="en-US" sz="1500" dirty="0" smtClean="0"/>
              <a:t> </a:t>
            </a:r>
            <a:r>
              <a:rPr lang="en-US" sz="1500" dirty="0" err="1" smtClean="0"/>
              <a:t>sebagai</a:t>
            </a:r>
            <a:r>
              <a:rPr lang="en-US" sz="1500" dirty="0" smtClean="0"/>
              <a:t> </a:t>
            </a:r>
            <a:r>
              <a:rPr lang="en-US" sz="1500" dirty="0" err="1" smtClean="0"/>
              <a:t>pengganti</a:t>
            </a:r>
            <a:r>
              <a:rPr lang="en-US" sz="1500" dirty="0" smtClean="0"/>
              <a:t> </a:t>
            </a:r>
            <a:r>
              <a:rPr lang="en-US" sz="1500" dirty="0" err="1" smtClean="0"/>
              <a:t>saham</a:t>
            </a:r>
            <a:r>
              <a:rPr lang="en-US" sz="1500" dirty="0" smtClean="0"/>
              <a:t>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penyertaan</a:t>
            </a:r>
            <a:r>
              <a:rPr lang="en-US" sz="1500" dirty="0" smtClean="0"/>
              <a:t> modal;</a:t>
            </a:r>
          </a:p>
          <a:p>
            <a:pPr marL="630238" indent="-268288" algn="just">
              <a:spcBef>
                <a:spcPts val="0"/>
              </a:spcBef>
              <a:buFont typeface="+mj-lt"/>
              <a:buAutoNum type="arabicPeriod"/>
            </a:pPr>
            <a:r>
              <a:rPr lang="en-US" sz="1500" dirty="0" err="1" smtClean="0"/>
              <a:t>Keuntungan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pengalihan</a:t>
            </a:r>
            <a:r>
              <a:rPr lang="en-US" sz="1500" dirty="0" smtClean="0"/>
              <a:t> </a:t>
            </a:r>
            <a:r>
              <a:rPr lang="en-US" sz="1500" dirty="0" err="1" smtClean="0"/>
              <a:t>harta</a:t>
            </a:r>
            <a:r>
              <a:rPr lang="en-US" sz="1500" dirty="0" smtClean="0"/>
              <a:t> </a:t>
            </a:r>
            <a:r>
              <a:rPr lang="en-US" sz="1500" dirty="0" err="1" smtClean="0"/>
              <a:t>kepada</a:t>
            </a:r>
            <a:r>
              <a:rPr lang="en-US" sz="1500" dirty="0" smtClean="0"/>
              <a:t> </a:t>
            </a:r>
            <a:r>
              <a:rPr lang="en-US" sz="1500" dirty="0" err="1" smtClean="0"/>
              <a:t>pemegang</a:t>
            </a:r>
            <a:r>
              <a:rPr lang="en-US" sz="1500" dirty="0" smtClean="0"/>
              <a:t> </a:t>
            </a:r>
            <a:r>
              <a:rPr lang="en-US" sz="1500" dirty="0" err="1" smtClean="0"/>
              <a:t>saham</a:t>
            </a:r>
            <a:r>
              <a:rPr lang="en-US" sz="1500" dirty="0" smtClean="0"/>
              <a:t>, </a:t>
            </a:r>
            <a:r>
              <a:rPr lang="en-US" sz="1500" dirty="0" err="1" smtClean="0"/>
              <a:t>sekutu</a:t>
            </a:r>
            <a:r>
              <a:rPr lang="en-US" sz="1500" dirty="0" smtClean="0"/>
              <a:t>,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anggota</a:t>
            </a:r>
            <a:r>
              <a:rPr lang="en-US" sz="1500" dirty="0" smtClean="0"/>
              <a:t> yang </a:t>
            </a:r>
            <a:r>
              <a:rPr lang="en-US" sz="1500" dirty="0" err="1" smtClean="0"/>
              <a:t>diperoleh</a:t>
            </a:r>
            <a:r>
              <a:rPr lang="en-US" sz="1500" dirty="0" smtClean="0"/>
              <a:t> </a:t>
            </a:r>
            <a:r>
              <a:rPr lang="en-US" sz="1500" dirty="0" err="1" smtClean="0"/>
              <a:t>perseroan</a:t>
            </a:r>
            <a:r>
              <a:rPr lang="en-US" sz="1500" dirty="0" smtClean="0"/>
              <a:t>, </a:t>
            </a:r>
            <a:r>
              <a:rPr lang="en-US" sz="1500" dirty="0" err="1" smtClean="0"/>
              <a:t>persekutuan</a:t>
            </a:r>
            <a:r>
              <a:rPr lang="en-US" sz="1500" dirty="0" smtClean="0"/>
              <a:t>,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badan</a:t>
            </a:r>
            <a:r>
              <a:rPr lang="en-US" sz="1500" dirty="0" smtClean="0"/>
              <a:t> </a:t>
            </a:r>
            <a:r>
              <a:rPr lang="en-US" sz="1500" dirty="0" err="1" smtClean="0"/>
              <a:t>lainnya</a:t>
            </a:r>
            <a:r>
              <a:rPr lang="en-US" sz="1500" dirty="0" smtClean="0"/>
              <a:t>;</a:t>
            </a:r>
          </a:p>
          <a:p>
            <a:pPr marL="630238" indent="-268288" algn="just">
              <a:spcBef>
                <a:spcPts val="0"/>
              </a:spcBef>
              <a:buFont typeface="+mj-lt"/>
              <a:buAutoNum type="arabicPeriod"/>
            </a:pPr>
            <a:r>
              <a:rPr lang="en-US" sz="1500" dirty="0" err="1" smtClean="0"/>
              <a:t>Keuntungan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likuidasi</a:t>
            </a:r>
            <a:r>
              <a:rPr lang="en-US" sz="1500" dirty="0" smtClean="0"/>
              <a:t>, </a:t>
            </a:r>
            <a:r>
              <a:rPr lang="en-US" sz="1500" dirty="0" err="1" smtClean="0"/>
              <a:t>penggabungan</a:t>
            </a:r>
            <a:r>
              <a:rPr lang="en-US" sz="1500" dirty="0" smtClean="0"/>
              <a:t>, </a:t>
            </a:r>
            <a:r>
              <a:rPr lang="en-US" sz="1500" dirty="0" err="1" smtClean="0"/>
              <a:t>peleburan</a:t>
            </a:r>
            <a:r>
              <a:rPr lang="en-US" sz="1500" dirty="0" smtClean="0"/>
              <a:t>, </a:t>
            </a:r>
            <a:r>
              <a:rPr lang="en-US" sz="1500" dirty="0" err="1" smtClean="0"/>
              <a:t>pemekaran</a:t>
            </a:r>
            <a:r>
              <a:rPr lang="en-US" sz="1500" dirty="0" smtClean="0"/>
              <a:t>, </a:t>
            </a:r>
            <a:r>
              <a:rPr lang="en-US" sz="1500" dirty="0" err="1" smtClean="0"/>
              <a:t>pemecahan</a:t>
            </a:r>
            <a:r>
              <a:rPr lang="en-US" sz="1500" dirty="0" smtClean="0"/>
              <a:t>, </a:t>
            </a:r>
            <a:r>
              <a:rPr lang="en-US" sz="1500" dirty="0" err="1" smtClean="0"/>
              <a:t>pengambilalihan</a:t>
            </a:r>
            <a:r>
              <a:rPr lang="en-US" sz="1500" dirty="0" smtClean="0"/>
              <a:t> </a:t>
            </a:r>
            <a:r>
              <a:rPr lang="en-US" sz="1500" dirty="0" err="1" smtClean="0"/>
              <a:t>usaha</a:t>
            </a:r>
            <a:r>
              <a:rPr lang="en-US" sz="1500" dirty="0" smtClean="0"/>
              <a:t>,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reorganisasi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nama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dalam</a:t>
            </a:r>
            <a:r>
              <a:rPr lang="en-US" sz="1500" dirty="0" smtClean="0"/>
              <a:t> </a:t>
            </a:r>
            <a:r>
              <a:rPr lang="en-US" sz="1500" dirty="0" err="1" smtClean="0"/>
              <a:t>bentuk</a:t>
            </a:r>
            <a:r>
              <a:rPr lang="en-US" sz="1500" dirty="0" smtClean="0"/>
              <a:t> </a:t>
            </a:r>
            <a:r>
              <a:rPr lang="en-US" sz="1500" dirty="0" err="1" smtClean="0"/>
              <a:t>apa</a:t>
            </a:r>
            <a:r>
              <a:rPr lang="en-US" sz="1500" dirty="0" smtClean="0"/>
              <a:t> pun;</a:t>
            </a:r>
          </a:p>
          <a:p>
            <a:pPr marL="630238" indent="-268288" algn="just">
              <a:spcBef>
                <a:spcPts val="0"/>
              </a:spcBef>
              <a:buFont typeface="+mj-lt"/>
              <a:buAutoNum type="arabicPeriod"/>
            </a:pPr>
            <a:r>
              <a:rPr lang="en-US" sz="1500" dirty="0" err="1" smtClean="0"/>
              <a:t>Keuntungan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pengalihan</a:t>
            </a:r>
            <a:r>
              <a:rPr lang="en-US" sz="1500" dirty="0" smtClean="0"/>
              <a:t> </a:t>
            </a:r>
            <a:r>
              <a:rPr lang="en-US" sz="1500" dirty="0" err="1" smtClean="0"/>
              <a:t>harta</a:t>
            </a:r>
            <a:r>
              <a:rPr lang="en-US" sz="1500" dirty="0" smtClean="0"/>
              <a:t> </a:t>
            </a:r>
            <a:r>
              <a:rPr lang="en-US" sz="1500" dirty="0" err="1" smtClean="0"/>
              <a:t>berupa</a:t>
            </a:r>
            <a:r>
              <a:rPr lang="en-US" sz="1500" dirty="0" smtClean="0"/>
              <a:t> </a:t>
            </a:r>
            <a:r>
              <a:rPr lang="en-US" sz="1500" dirty="0" err="1" smtClean="0"/>
              <a:t>hibah</a:t>
            </a:r>
            <a:r>
              <a:rPr lang="en-US" sz="1500" dirty="0" smtClean="0"/>
              <a:t>, </a:t>
            </a:r>
            <a:r>
              <a:rPr lang="en-US" sz="1500" dirty="0" err="1" smtClean="0"/>
              <a:t>bantuan</a:t>
            </a:r>
            <a:r>
              <a:rPr lang="en-US" sz="1500" dirty="0" smtClean="0"/>
              <a:t>,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sumbangan</a:t>
            </a:r>
            <a:r>
              <a:rPr lang="en-US" sz="1500" dirty="0" smtClean="0"/>
              <a:t>, </a:t>
            </a:r>
            <a:r>
              <a:rPr lang="en-US" sz="1500" dirty="0" err="1" smtClean="0"/>
              <a:t>kecuali</a:t>
            </a:r>
            <a:r>
              <a:rPr lang="en-US" sz="1500" dirty="0" smtClean="0"/>
              <a:t> yang </a:t>
            </a:r>
            <a:r>
              <a:rPr lang="en-US" sz="1500" dirty="0" err="1" smtClean="0"/>
              <a:t>diberikan</a:t>
            </a:r>
            <a:r>
              <a:rPr lang="en-US" sz="1500" dirty="0" smtClean="0"/>
              <a:t> </a:t>
            </a:r>
            <a:r>
              <a:rPr lang="en-US" sz="1500" dirty="0" err="1" smtClean="0"/>
              <a:t>kepada</a:t>
            </a:r>
            <a:r>
              <a:rPr lang="en-US" sz="1500" dirty="0" smtClean="0"/>
              <a:t> </a:t>
            </a:r>
            <a:r>
              <a:rPr lang="en-US" sz="1500" dirty="0" err="1" smtClean="0"/>
              <a:t>keluarga</a:t>
            </a:r>
            <a:r>
              <a:rPr lang="en-US" sz="1500" dirty="0" smtClean="0"/>
              <a:t> </a:t>
            </a:r>
            <a:r>
              <a:rPr lang="en-US" sz="1500" dirty="0" err="1" smtClean="0"/>
              <a:t>sedarah</a:t>
            </a:r>
            <a:r>
              <a:rPr lang="en-US" sz="1500" dirty="0" smtClean="0"/>
              <a:t> </a:t>
            </a:r>
            <a:r>
              <a:rPr lang="en-US" sz="1500" dirty="0" err="1" smtClean="0"/>
              <a:t>dalam</a:t>
            </a:r>
            <a:r>
              <a:rPr lang="en-US" sz="1500" dirty="0" smtClean="0"/>
              <a:t> </a:t>
            </a:r>
            <a:r>
              <a:rPr lang="en-US" sz="1500" dirty="0" err="1" smtClean="0"/>
              <a:t>garis</a:t>
            </a:r>
            <a:r>
              <a:rPr lang="en-US" sz="1500" dirty="0" smtClean="0"/>
              <a:t> </a:t>
            </a:r>
            <a:r>
              <a:rPr lang="en-US" sz="1500" dirty="0" err="1" smtClean="0"/>
              <a:t>keturunan</a:t>
            </a:r>
            <a:r>
              <a:rPr lang="en-US" sz="1500" dirty="0" smtClean="0"/>
              <a:t> </a:t>
            </a:r>
            <a:r>
              <a:rPr lang="en-US" sz="1500" dirty="0" err="1" smtClean="0"/>
              <a:t>lurus</a:t>
            </a:r>
            <a:r>
              <a:rPr lang="en-US" sz="1500" dirty="0" smtClean="0"/>
              <a:t> </a:t>
            </a:r>
            <a:r>
              <a:rPr lang="en-US" sz="1500" dirty="0" err="1" smtClean="0"/>
              <a:t>satu</a:t>
            </a:r>
            <a:r>
              <a:rPr lang="en-US" sz="1500" dirty="0" smtClean="0"/>
              <a:t> </a:t>
            </a:r>
            <a:r>
              <a:rPr lang="en-US" sz="1500" dirty="0" err="1" smtClean="0"/>
              <a:t>derajat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badan</a:t>
            </a:r>
            <a:r>
              <a:rPr lang="en-US" sz="1500" dirty="0" smtClean="0"/>
              <a:t> </a:t>
            </a:r>
            <a:r>
              <a:rPr lang="en-US" sz="1500" dirty="0" err="1" smtClean="0"/>
              <a:t>keagamaan</a:t>
            </a:r>
            <a:r>
              <a:rPr lang="en-US" sz="1500" dirty="0" smtClean="0"/>
              <a:t>, </a:t>
            </a:r>
            <a:r>
              <a:rPr lang="en-US" sz="1500" dirty="0" err="1" smtClean="0"/>
              <a:t>badan</a:t>
            </a:r>
            <a:r>
              <a:rPr lang="en-US" sz="1500" dirty="0" smtClean="0"/>
              <a:t> </a:t>
            </a:r>
            <a:r>
              <a:rPr lang="en-US" sz="1500" dirty="0" err="1" smtClean="0"/>
              <a:t>pendidikan</a:t>
            </a:r>
            <a:r>
              <a:rPr lang="en-US" sz="1500" dirty="0" smtClean="0"/>
              <a:t>, </a:t>
            </a:r>
            <a:r>
              <a:rPr lang="en-US" sz="1500" dirty="0" err="1" smtClean="0"/>
              <a:t>badan</a:t>
            </a:r>
            <a:r>
              <a:rPr lang="en-US" sz="1500" dirty="0" smtClean="0"/>
              <a:t> </a:t>
            </a:r>
            <a:r>
              <a:rPr lang="en-US" sz="1500" dirty="0" err="1" smtClean="0"/>
              <a:t>sosial</a:t>
            </a:r>
            <a:r>
              <a:rPr lang="en-US" sz="1500" dirty="0" smtClean="0"/>
              <a:t> </a:t>
            </a:r>
            <a:r>
              <a:rPr lang="en-US" sz="1500" dirty="0" err="1" smtClean="0"/>
              <a:t>termasuk</a:t>
            </a:r>
            <a:r>
              <a:rPr lang="en-US" sz="1500" dirty="0" smtClean="0"/>
              <a:t> </a:t>
            </a:r>
            <a:r>
              <a:rPr lang="en-US" sz="1500" dirty="0" err="1" smtClean="0"/>
              <a:t>yayasan</a:t>
            </a:r>
            <a:r>
              <a:rPr lang="en-US" sz="1500" dirty="0" smtClean="0"/>
              <a:t>, </a:t>
            </a:r>
            <a:r>
              <a:rPr lang="en-US" sz="1500" dirty="0" err="1" smtClean="0"/>
              <a:t>koperasi</a:t>
            </a:r>
            <a:r>
              <a:rPr lang="en-US" sz="1500" dirty="0" smtClean="0"/>
              <a:t>,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orang</a:t>
            </a:r>
            <a:r>
              <a:rPr lang="en-US" sz="1500" dirty="0" smtClean="0"/>
              <a:t> </a:t>
            </a:r>
            <a:r>
              <a:rPr lang="en-US" sz="1500" dirty="0" err="1" smtClean="0"/>
              <a:t>pribadi</a:t>
            </a:r>
            <a:r>
              <a:rPr lang="en-US" sz="1500" dirty="0" smtClean="0"/>
              <a:t> yang </a:t>
            </a:r>
            <a:r>
              <a:rPr lang="en-US" sz="1500" dirty="0" err="1" smtClean="0"/>
              <a:t>menjalankan</a:t>
            </a:r>
            <a:r>
              <a:rPr lang="en-US" sz="1500" dirty="0" smtClean="0"/>
              <a:t> </a:t>
            </a:r>
            <a:r>
              <a:rPr lang="en-US" sz="1500" dirty="0" err="1" smtClean="0"/>
              <a:t>usaha</a:t>
            </a:r>
            <a:r>
              <a:rPr lang="en-US" sz="1500" dirty="0" smtClean="0"/>
              <a:t> </a:t>
            </a:r>
            <a:r>
              <a:rPr lang="en-US" sz="1500" dirty="0" err="1" smtClean="0"/>
              <a:t>mikro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kecil</a:t>
            </a:r>
            <a:r>
              <a:rPr lang="en-US" sz="1500" dirty="0" smtClean="0"/>
              <a:t>, yang </a:t>
            </a:r>
            <a:r>
              <a:rPr lang="en-US" sz="1500" dirty="0" err="1" smtClean="0"/>
              <a:t>ketentuannya</a:t>
            </a:r>
            <a:r>
              <a:rPr lang="en-US" sz="1500" dirty="0" smtClean="0"/>
              <a:t> </a:t>
            </a:r>
            <a:r>
              <a:rPr lang="en-US" sz="1500" dirty="0" err="1" smtClean="0"/>
              <a:t>diatur</a:t>
            </a:r>
            <a:r>
              <a:rPr lang="en-US" sz="1500" dirty="0" smtClean="0"/>
              <a:t> </a:t>
            </a:r>
            <a:r>
              <a:rPr lang="en-US" sz="1500" dirty="0" err="1" smtClean="0"/>
              <a:t>lebih</a:t>
            </a:r>
            <a:r>
              <a:rPr lang="en-US" sz="1500" dirty="0" smtClean="0"/>
              <a:t> </a:t>
            </a:r>
            <a:r>
              <a:rPr lang="en-US" sz="1500" dirty="0" err="1" smtClean="0"/>
              <a:t>lanjut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Peraturan</a:t>
            </a:r>
            <a:r>
              <a:rPr lang="en-US" sz="1500" dirty="0" smtClean="0"/>
              <a:t> </a:t>
            </a:r>
            <a:r>
              <a:rPr lang="en-US" sz="1500" dirty="0" err="1" smtClean="0"/>
              <a:t>Menteri</a:t>
            </a:r>
            <a:r>
              <a:rPr lang="en-US" sz="1500" dirty="0" smtClean="0"/>
              <a:t> </a:t>
            </a:r>
            <a:r>
              <a:rPr lang="en-US" sz="1500" dirty="0" err="1" smtClean="0"/>
              <a:t>Keuangan</a:t>
            </a:r>
            <a:r>
              <a:rPr lang="en-US" sz="1500" dirty="0" smtClean="0"/>
              <a:t>, </a:t>
            </a:r>
            <a:r>
              <a:rPr lang="en-US" sz="1500" dirty="0" err="1" smtClean="0"/>
              <a:t>sepanjang</a:t>
            </a:r>
            <a:r>
              <a:rPr lang="en-US" sz="1500" dirty="0" smtClean="0"/>
              <a:t> </a:t>
            </a:r>
            <a:r>
              <a:rPr lang="en-US" sz="1500" dirty="0" err="1" smtClean="0"/>
              <a:t>tidak</a:t>
            </a:r>
            <a:r>
              <a:rPr lang="en-US" sz="1500" dirty="0" smtClean="0"/>
              <a:t> </a:t>
            </a:r>
            <a:r>
              <a:rPr lang="en-US" sz="1500" dirty="0" err="1" smtClean="0"/>
              <a:t>ada</a:t>
            </a:r>
            <a:r>
              <a:rPr lang="en-US" sz="1500" dirty="0" smtClean="0"/>
              <a:t> </a:t>
            </a:r>
            <a:r>
              <a:rPr lang="en-US" sz="1500" dirty="0" err="1" smtClean="0"/>
              <a:t>hubungan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usaha</a:t>
            </a:r>
            <a:r>
              <a:rPr lang="en-US" sz="1500" dirty="0" smtClean="0"/>
              <a:t>, </a:t>
            </a:r>
            <a:r>
              <a:rPr lang="en-US" sz="1500" dirty="0" err="1" smtClean="0"/>
              <a:t>pekerjaan</a:t>
            </a:r>
            <a:r>
              <a:rPr lang="en-US" sz="1500" dirty="0" smtClean="0"/>
              <a:t>, </a:t>
            </a:r>
            <a:r>
              <a:rPr lang="en-US" sz="1500" dirty="0" err="1" smtClean="0"/>
              <a:t>kepemilikan</a:t>
            </a:r>
            <a:r>
              <a:rPr lang="en-US" sz="1500" dirty="0" smtClean="0"/>
              <a:t>,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penguasaan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antara</a:t>
            </a:r>
            <a:r>
              <a:rPr lang="en-US" sz="1500" dirty="0" smtClean="0"/>
              <a:t> </a:t>
            </a:r>
            <a:r>
              <a:rPr lang="en-US" sz="1500" dirty="0" err="1" smtClean="0"/>
              <a:t>pihak-pihak</a:t>
            </a:r>
            <a:r>
              <a:rPr lang="en-US" sz="1500" dirty="0" smtClean="0"/>
              <a:t> yang </a:t>
            </a:r>
            <a:r>
              <a:rPr lang="en-US" sz="1500" dirty="0" err="1" smtClean="0"/>
              <a:t>bersangkutan</a:t>
            </a:r>
            <a:r>
              <a:rPr lang="en-US" sz="1500" dirty="0" smtClean="0"/>
              <a:t>; </a:t>
            </a:r>
            <a:r>
              <a:rPr lang="en-US" sz="1500" dirty="0" err="1" smtClean="0"/>
              <a:t>dan</a:t>
            </a:r>
            <a:endParaRPr lang="en-US" sz="1500" dirty="0" smtClean="0"/>
          </a:p>
          <a:p>
            <a:pPr marL="630238" indent="-268288" algn="just">
              <a:spcBef>
                <a:spcPts val="0"/>
              </a:spcBef>
              <a:buFont typeface="+mj-lt"/>
              <a:buAutoNum type="arabicPeriod"/>
            </a:pPr>
            <a:r>
              <a:rPr lang="en-US" sz="1500" dirty="0" err="1" smtClean="0"/>
              <a:t>Keuntungan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penjualan</a:t>
            </a:r>
            <a:r>
              <a:rPr lang="en-US" sz="1500" dirty="0" smtClean="0"/>
              <a:t>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pengalihan</a:t>
            </a:r>
            <a:r>
              <a:rPr lang="en-US" sz="1500" dirty="0" smtClean="0"/>
              <a:t> </a:t>
            </a:r>
            <a:r>
              <a:rPr lang="en-US" sz="1500" dirty="0" err="1" smtClean="0"/>
              <a:t>sebagian</a:t>
            </a:r>
            <a:r>
              <a:rPr lang="en-US" sz="1500" dirty="0" smtClean="0"/>
              <a:t>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seluruh</a:t>
            </a:r>
            <a:r>
              <a:rPr lang="en-US" sz="1500" dirty="0" smtClean="0"/>
              <a:t> </a:t>
            </a:r>
            <a:r>
              <a:rPr lang="en-US" sz="1500" dirty="0" err="1" smtClean="0"/>
              <a:t>hak</a:t>
            </a:r>
            <a:r>
              <a:rPr lang="en-US" sz="1500" dirty="0" smtClean="0"/>
              <a:t> </a:t>
            </a:r>
            <a:r>
              <a:rPr lang="en-US" sz="1500" dirty="0" err="1" smtClean="0"/>
              <a:t>penambangan</a:t>
            </a:r>
            <a:r>
              <a:rPr lang="en-US" sz="1500" dirty="0" smtClean="0"/>
              <a:t>, </a:t>
            </a:r>
            <a:r>
              <a:rPr lang="en-US" sz="1500" dirty="0" err="1" smtClean="0"/>
              <a:t>tanda</a:t>
            </a:r>
            <a:r>
              <a:rPr lang="en-US" sz="1500" dirty="0" smtClean="0"/>
              <a:t> </a:t>
            </a:r>
            <a:r>
              <a:rPr lang="en-US" sz="1500" dirty="0" err="1" smtClean="0"/>
              <a:t>turut</a:t>
            </a:r>
            <a:r>
              <a:rPr lang="en-US" sz="1500" dirty="0" smtClean="0"/>
              <a:t> </a:t>
            </a:r>
            <a:r>
              <a:rPr lang="en-US" sz="1500" dirty="0" err="1" smtClean="0"/>
              <a:t>serta</a:t>
            </a:r>
            <a:r>
              <a:rPr lang="en-US" sz="1500" dirty="0" smtClean="0"/>
              <a:t> </a:t>
            </a:r>
            <a:r>
              <a:rPr lang="en-US" sz="1500" dirty="0" err="1" smtClean="0"/>
              <a:t>dalam</a:t>
            </a:r>
            <a:r>
              <a:rPr lang="en-US" sz="1500" dirty="0" smtClean="0"/>
              <a:t> </a:t>
            </a:r>
            <a:r>
              <a:rPr lang="en-US" sz="1500" dirty="0" err="1" smtClean="0"/>
              <a:t>pembiayaan</a:t>
            </a:r>
            <a:r>
              <a:rPr lang="en-US" sz="1500" dirty="0" smtClean="0"/>
              <a:t>,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permodalan</a:t>
            </a:r>
            <a:r>
              <a:rPr lang="en-US" sz="1500" dirty="0" smtClean="0"/>
              <a:t> </a:t>
            </a:r>
            <a:r>
              <a:rPr lang="en-US" sz="1500" dirty="0" err="1" smtClean="0"/>
              <a:t>dalam</a:t>
            </a:r>
            <a:r>
              <a:rPr lang="en-US" sz="1500" dirty="0" smtClean="0"/>
              <a:t> </a:t>
            </a:r>
            <a:r>
              <a:rPr lang="en-US" sz="1500" dirty="0" err="1" smtClean="0"/>
              <a:t>perusahaan</a:t>
            </a:r>
            <a:r>
              <a:rPr lang="en-US" sz="1500" dirty="0" smtClean="0"/>
              <a:t> </a:t>
            </a:r>
            <a:r>
              <a:rPr lang="en-US" sz="1500" dirty="0" err="1" smtClean="0"/>
              <a:t>pertambangan</a:t>
            </a:r>
            <a:endParaRPr lang="en-US" sz="15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 PPH PASAL 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2943236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/>
              <a:t>P</a:t>
            </a:r>
            <a:r>
              <a:rPr lang="en-US" sz="1600" dirty="0" err="1" smtClean="0"/>
              <a:t>enerimaan</a:t>
            </a:r>
            <a:r>
              <a:rPr lang="en-US" sz="1600" dirty="0" smtClean="0"/>
              <a:t> </a:t>
            </a:r>
            <a:r>
              <a:rPr lang="en-US" sz="1600" dirty="0" err="1" smtClean="0"/>
              <a:t>kembali</a:t>
            </a:r>
            <a:r>
              <a:rPr lang="en-US" sz="1600" dirty="0" smtClean="0"/>
              <a:t> </a:t>
            </a:r>
            <a:r>
              <a:rPr lang="en-US" sz="1600" dirty="0" err="1" smtClean="0"/>
              <a:t>pembayaran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dibebankan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biaya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pembayaran</a:t>
            </a:r>
            <a:r>
              <a:rPr lang="en-US" sz="1600" dirty="0" smtClean="0"/>
              <a:t> </a:t>
            </a:r>
            <a:r>
              <a:rPr lang="en-US" sz="1600" dirty="0" err="1" smtClean="0"/>
              <a:t>tambahan</a:t>
            </a:r>
            <a:r>
              <a:rPr lang="en-US" sz="1600" dirty="0" smtClean="0"/>
              <a:t> </a:t>
            </a:r>
            <a:r>
              <a:rPr lang="en-US" sz="1600" dirty="0" err="1" smtClean="0"/>
              <a:t>pengembalian</a:t>
            </a:r>
            <a:r>
              <a:rPr lang="en-US" sz="1600" dirty="0" smtClean="0"/>
              <a:t> </a:t>
            </a:r>
            <a:r>
              <a:rPr lang="en-US" sz="1600" dirty="0" err="1" smtClean="0"/>
              <a:t>pajak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/>
              <a:t>B</a:t>
            </a:r>
            <a:r>
              <a:rPr lang="en-US" sz="1600" dirty="0" err="1" smtClean="0"/>
              <a:t>unga</a:t>
            </a:r>
            <a:r>
              <a:rPr lang="en-US" sz="1600" dirty="0" smtClean="0"/>
              <a:t>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 premium, </a:t>
            </a:r>
            <a:r>
              <a:rPr lang="en-US" sz="1600" dirty="0" err="1" smtClean="0"/>
              <a:t>diskonto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imbalan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jaminan</a:t>
            </a:r>
            <a:r>
              <a:rPr lang="en-US" sz="1600" dirty="0" smtClean="0"/>
              <a:t> </a:t>
            </a:r>
            <a:r>
              <a:rPr lang="en-US" sz="1600" dirty="0" err="1" smtClean="0"/>
              <a:t>pengembalian</a:t>
            </a:r>
            <a:r>
              <a:rPr lang="en-US" sz="1600" dirty="0" smtClean="0"/>
              <a:t> </a:t>
            </a:r>
            <a:r>
              <a:rPr lang="en-US" sz="1600" dirty="0" err="1" smtClean="0"/>
              <a:t>utang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/>
              <a:t>D</a:t>
            </a:r>
            <a:r>
              <a:rPr lang="en-US" sz="1600" dirty="0" err="1" smtClean="0"/>
              <a:t>ividen</a:t>
            </a:r>
            <a:r>
              <a:rPr lang="en-US" sz="1600" dirty="0" smtClean="0"/>
              <a:t>,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nama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apapun</a:t>
            </a:r>
            <a:r>
              <a:rPr lang="en-US" sz="1600" dirty="0" smtClean="0"/>
              <a:t>,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 </a:t>
            </a:r>
            <a:r>
              <a:rPr lang="en-US" sz="1600" dirty="0" err="1" smtClean="0"/>
              <a:t>dividen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asuransi</a:t>
            </a:r>
            <a:r>
              <a:rPr lang="en-US" sz="1600" dirty="0" smtClean="0"/>
              <a:t> </a:t>
            </a:r>
            <a:r>
              <a:rPr lang="en-US" sz="1600" dirty="0" err="1" smtClean="0"/>
              <a:t>kepada</a:t>
            </a:r>
            <a:r>
              <a:rPr lang="en-US" sz="1600" dirty="0" smtClean="0"/>
              <a:t> </a:t>
            </a:r>
            <a:r>
              <a:rPr lang="en-US" sz="1600" dirty="0" err="1" smtClean="0"/>
              <a:t>pemegang</a:t>
            </a:r>
            <a:r>
              <a:rPr lang="en-US" sz="1600" dirty="0" smtClean="0"/>
              <a:t> polis,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pembagian</a:t>
            </a:r>
            <a:r>
              <a:rPr lang="en-US" sz="1600" dirty="0" smtClean="0"/>
              <a:t> </a:t>
            </a:r>
            <a:r>
              <a:rPr lang="en-US" sz="1600" dirty="0" err="1" smtClean="0"/>
              <a:t>sisa</a:t>
            </a:r>
            <a:r>
              <a:rPr lang="en-US" sz="1600" dirty="0" smtClean="0"/>
              <a:t> </a:t>
            </a:r>
            <a:r>
              <a:rPr lang="en-US" sz="1600" dirty="0" err="1" smtClean="0"/>
              <a:t>hasil</a:t>
            </a:r>
            <a:r>
              <a:rPr lang="en-US" sz="1600" dirty="0" smtClean="0"/>
              <a:t> </a:t>
            </a:r>
            <a:r>
              <a:rPr lang="en-US" sz="1600" dirty="0" err="1" smtClean="0"/>
              <a:t>usaha</a:t>
            </a:r>
            <a:r>
              <a:rPr lang="en-US" sz="1600" dirty="0" smtClean="0"/>
              <a:t> </a:t>
            </a:r>
            <a:r>
              <a:rPr lang="en-US" sz="1600" dirty="0" err="1" smtClean="0"/>
              <a:t>koperasi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/>
              <a:t>R</a:t>
            </a:r>
            <a:r>
              <a:rPr lang="en-US" sz="1600" dirty="0" err="1" smtClean="0"/>
              <a:t>oyalti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imbalan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penggunaan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 smtClean="0"/>
              <a:t>sewa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penghasilan</a:t>
            </a:r>
            <a:r>
              <a:rPr lang="en-US" sz="1600" dirty="0" smtClean="0"/>
              <a:t> lain </a:t>
            </a:r>
            <a:r>
              <a:rPr lang="en-US" sz="1600" dirty="0" err="1" smtClean="0"/>
              <a:t>sehubungan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penggunaan</a:t>
            </a:r>
            <a:r>
              <a:rPr lang="en-US" sz="1600" dirty="0" smtClean="0"/>
              <a:t> </a:t>
            </a:r>
            <a:r>
              <a:rPr lang="en-US" sz="1600" dirty="0" err="1" smtClean="0"/>
              <a:t>harta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/>
              <a:t>P</a:t>
            </a:r>
            <a:r>
              <a:rPr lang="en-US" sz="1600" dirty="0" err="1" smtClean="0"/>
              <a:t>enerimaan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perolehan</a:t>
            </a:r>
            <a:r>
              <a:rPr lang="en-US" sz="1600" dirty="0" smtClean="0"/>
              <a:t> </a:t>
            </a:r>
            <a:r>
              <a:rPr lang="en-US" sz="1600" dirty="0" err="1" smtClean="0"/>
              <a:t>pembayaran</a:t>
            </a:r>
            <a:r>
              <a:rPr lang="en-US" sz="1600" dirty="0" smtClean="0"/>
              <a:t> </a:t>
            </a:r>
            <a:r>
              <a:rPr lang="en-US" sz="1600" dirty="0" err="1" smtClean="0"/>
              <a:t>berkala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/>
              <a:t>K</a:t>
            </a:r>
            <a:r>
              <a:rPr lang="en-US" sz="1600" dirty="0" err="1" smtClean="0"/>
              <a:t>euntungan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pembebasan</a:t>
            </a:r>
            <a:r>
              <a:rPr lang="en-US" sz="1600" dirty="0" smtClean="0"/>
              <a:t> </a:t>
            </a:r>
            <a:r>
              <a:rPr lang="en-US" sz="1600" dirty="0" err="1" smtClean="0"/>
              <a:t>utang</a:t>
            </a:r>
            <a:r>
              <a:rPr lang="en-US" sz="1600" dirty="0" smtClean="0"/>
              <a:t>, </a:t>
            </a:r>
            <a:r>
              <a:rPr lang="en-US" sz="1600" dirty="0" err="1" smtClean="0"/>
              <a:t>kecuali</a:t>
            </a:r>
            <a:r>
              <a:rPr lang="en-US" sz="1600" dirty="0" smtClean="0"/>
              <a:t>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ditetapkan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Peraturan</a:t>
            </a:r>
            <a:r>
              <a:rPr lang="en-US" sz="1600" dirty="0" smtClean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;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 startAt="5"/>
            </a:pPr>
            <a:r>
              <a:rPr lang="en-US" sz="1600" dirty="0" err="1"/>
              <a:t>K</a:t>
            </a:r>
            <a:r>
              <a:rPr lang="en-US" sz="1600" dirty="0" err="1" smtClean="0"/>
              <a:t>euntungan</a:t>
            </a:r>
            <a:r>
              <a:rPr lang="en-US" sz="1600" dirty="0" smtClean="0"/>
              <a:t> </a:t>
            </a:r>
            <a:r>
              <a:rPr lang="en-US" sz="1600" dirty="0" err="1" smtClean="0"/>
              <a:t>selisih</a:t>
            </a:r>
            <a:r>
              <a:rPr lang="en-US" sz="1600" dirty="0" smtClean="0"/>
              <a:t> </a:t>
            </a:r>
            <a:r>
              <a:rPr lang="en-US" sz="1600" dirty="0" err="1" smtClean="0"/>
              <a:t>kurs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sz="1600" dirty="0" smtClean="0"/>
              <a:t> </a:t>
            </a:r>
            <a:r>
              <a:rPr lang="en-US" sz="1600" dirty="0" err="1" smtClean="0"/>
              <a:t>uang</a:t>
            </a:r>
            <a:r>
              <a:rPr lang="en-US" sz="1600" dirty="0" smtClean="0"/>
              <a:t> </a:t>
            </a:r>
            <a:r>
              <a:rPr lang="en-US" sz="1600" dirty="0" err="1" smtClean="0"/>
              <a:t>asing</a:t>
            </a:r>
            <a:r>
              <a:rPr lang="en-US" sz="1600" dirty="0" smtClean="0"/>
              <a:t>;</a:t>
            </a:r>
            <a:endParaRPr lang="en-US" sz="1500" dirty="0"/>
          </a:p>
        </p:txBody>
      </p:sp>
      <p:sp>
        <p:nvSpPr>
          <p:cNvPr id="4" name="Curved Down Ribbon 3"/>
          <p:cNvSpPr/>
          <p:nvPr/>
        </p:nvSpPr>
        <p:spPr>
          <a:xfrm>
            <a:off x="142844" y="160718"/>
            <a:ext cx="8858312" cy="642942"/>
          </a:xfrm>
          <a:prstGeom prst="ellipseRibbon">
            <a:avLst>
              <a:gd name="adj1" fmla="val 20096"/>
              <a:gd name="adj2" fmla="val 75000"/>
              <a:gd name="adj3" fmla="val 125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 PPH PASAL 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5720" y="1285866"/>
            <a:ext cx="214314" cy="21431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191</TotalTime>
  <Words>2777</Words>
  <Application>Microsoft Office PowerPoint</Application>
  <PresentationFormat>On-screen Show (16:9)</PresentationFormat>
  <Paragraphs>255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Perpajakan lanjutan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Perpajakan lanjutan</dc:title>
  <dc:creator>user</dc:creator>
  <cp:lastModifiedBy>Dadan</cp:lastModifiedBy>
  <cp:revision>26</cp:revision>
  <dcterms:created xsi:type="dcterms:W3CDTF">2015-02-04T08:02:34Z</dcterms:created>
  <dcterms:modified xsi:type="dcterms:W3CDTF">2015-02-05T18:50:25Z</dcterms:modified>
</cp:coreProperties>
</file>