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F0154-F334-4E33-923C-7198EBF29346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0410F-5DF6-4D42-B993-B8CF8CC7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18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0410F-5DF6-4D42-B993-B8CF8CC739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3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734D438-824E-4717-85E4-39E8580D7EE1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D438-824E-4717-85E4-39E8580D7EE1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D438-824E-4717-85E4-39E8580D7EE1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D438-824E-4717-85E4-39E8580D7EE1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D438-824E-4717-85E4-39E8580D7EE1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D438-824E-4717-85E4-39E8580D7EE1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D438-824E-4717-85E4-39E8580D7EE1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D438-824E-4717-85E4-39E8580D7EE1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D438-824E-4717-85E4-39E8580D7EE1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734D438-824E-4717-85E4-39E8580D7EE1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734D438-824E-4717-85E4-39E8580D7EE1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734D438-824E-4717-85E4-39E8580D7EE1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204864"/>
            <a:ext cx="5723468" cy="182809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27000">
                    <a:schemeClr val="tx2">
                      <a:lumMod val="60000"/>
                      <a:lumOff val="40000"/>
                      <a:alpha val="53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AKUNTANSI SEKTOR PUBLIK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27000">
                  <a:schemeClr val="tx2">
                    <a:lumMod val="60000"/>
                    <a:lumOff val="40000"/>
                    <a:alpha val="53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7" name="Half Frame 6"/>
          <p:cNvSpPr/>
          <p:nvPr/>
        </p:nvSpPr>
        <p:spPr>
          <a:xfrm>
            <a:off x="1763688" y="2326761"/>
            <a:ext cx="2160240" cy="1692188"/>
          </a:xfrm>
          <a:prstGeom prst="halfFrame">
            <a:avLst>
              <a:gd name="adj1" fmla="val 8214"/>
              <a:gd name="adj2" fmla="val 628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10800000">
            <a:off x="5292080" y="2362765"/>
            <a:ext cx="2160240" cy="1692188"/>
          </a:xfrm>
          <a:prstGeom prst="halfFrame">
            <a:avLst>
              <a:gd name="adj1" fmla="val 8214"/>
              <a:gd name="adj2" fmla="val 628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37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700808"/>
            <a:ext cx="7200800" cy="1296144"/>
          </a:xfrm>
        </p:spPr>
        <p:txBody>
          <a:bodyPr>
            <a:noAutofit/>
          </a:bodyPr>
          <a:lstStyle/>
          <a:p>
            <a:pPr marL="0" indent="533400" algn="just">
              <a:buNone/>
            </a:pPr>
            <a:r>
              <a:rPr lang="en-US" sz="1400" dirty="0"/>
              <a:t>Di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organisasi</a:t>
            </a:r>
            <a:r>
              <a:rPr lang="en-US" sz="1400" dirty="0"/>
              <a:t> </a:t>
            </a:r>
            <a:r>
              <a:rPr lang="en-US" sz="1400" dirty="0" err="1"/>
              <a:t>sektor</a:t>
            </a:r>
            <a:r>
              <a:rPr lang="en-US" sz="1400" dirty="0"/>
              <a:t> </a:t>
            </a:r>
            <a:r>
              <a:rPr lang="en-US" sz="1400" dirty="0" err="1"/>
              <a:t>publik</a:t>
            </a:r>
            <a:r>
              <a:rPr lang="en-US" sz="1400" dirty="0"/>
              <a:t>, </a:t>
            </a:r>
            <a:r>
              <a:rPr lang="en-US" sz="1400" dirty="0" err="1"/>
              <a:t>penyusunan</a:t>
            </a:r>
            <a:r>
              <a:rPr lang="en-US" sz="1400" dirty="0"/>
              <a:t> </a:t>
            </a:r>
            <a:r>
              <a:rPr lang="en-US" sz="1400" dirty="0" err="1"/>
              <a:t>anggaran</a:t>
            </a:r>
            <a:r>
              <a:rPr lang="en-US" sz="1400" dirty="0"/>
              <a:t> </a:t>
            </a:r>
            <a:r>
              <a:rPr lang="en-US" sz="1400" dirty="0" err="1"/>
              <a:t>dilakukan</a:t>
            </a:r>
            <a:r>
              <a:rPr lang="en-US" sz="1400" dirty="0"/>
              <a:t> </a:t>
            </a:r>
            <a:r>
              <a:rPr lang="en-US" sz="1400" dirty="0" err="1"/>
              <a:t>bersama</a:t>
            </a:r>
            <a:r>
              <a:rPr lang="en-US" sz="1400" dirty="0"/>
              <a:t> </a:t>
            </a:r>
            <a:r>
              <a:rPr lang="en-US" sz="1400" dirty="0" err="1" smtClean="0"/>
              <a:t>masyarakat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/>
              <a:t>perencanaan</a:t>
            </a:r>
            <a:r>
              <a:rPr lang="en-US" sz="1400" dirty="0"/>
              <a:t> program. </a:t>
            </a:r>
            <a:r>
              <a:rPr lang="en-US" sz="1400" dirty="0" err="1"/>
              <a:t>Sedangkan</a:t>
            </a:r>
            <a:r>
              <a:rPr lang="en-US" sz="1400" dirty="0"/>
              <a:t> </a:t>
            </a:r>
            <a:r>
              <a:rPr lang="en-US" sz="1400" dirty="0" err="1"/>
              <a:t>organisasi</a:t>
            </a:r>
            <a:r>
              <a:rPr lang="en-US" sz="1400" dirty="0"/>
              <a:t> </a:t>
            </a:r>
            <a:r>
              <a:rPr lang="en-US" sz="1400" dirty="0" err="1"/>
              <a:t>swasta</a:t>
            </a:r>
            <a:r>
              <a:rPr lang="en-US" sz="1400" dirty="0"/>
              <a:t>, </a:t>
            </a:r>
            <a:r>
              <a:rPr lang="en-US" sz="1400" dirty="0" err="1"/>
              <a:t>penyusunan</a:t>
            </a:r>
            <a:r>
              <a:rPr lang="en-US" sz="1400" dirty="0"/>
              <a:t> </a:t>
            </a:r>
            <a:r>
              <a:rPr lang="en-US" sz="1400" dirty="0" err="1" smtClean="0"/>
              <a:t>anggaran</a:t>
            </a:r>
            <a:r>
              <a:rPr lang="en-US" sz="1400" dirty="0" smtClean="0"/>
              <a:t> </a:t>
            </a:r>
            <a:r>
              <a:rPr lang="en-US" sz="1400" dirty="0" err="1" smtClean="0"/>
              <a:t>dilakukan</a:t>
            </a:r>
            <a:r>
              <a:rPr lang="en-US" sz="1400" dirty="0" smtClean="0"/>
              <a:t> </a:t>
            </a:r>
            <a:r>
              <a:rPr lang="en-US" sz="1400" dirty="0" err="1" smtClean="0"/>
              <a:t>oleh</a:t>
            </a:r>
            <a:r>
              <a:rPr lang="en-US" sz="1400" dirty="0" smtClean="0"/>
              <a:t> </a:t>
            </a:r>
            <a:r>
              <a:rPr lang="en-US" sz="1400" dirty="0" err="1"/>
              <a:t>para</a:t>
            </a:r>
            <a:r>
              <a:rPr lang="en-US" sz="1400" dirty="0"/>
              <a:t> </a:t>
            </a:r>
            <a:r>
              <a:rPr lang="en-US" sz="1400" dirty="0" err="1"/>
              <a:t>pegawai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manajer</a:t>
            </a:r>
            <a:r>
              <a:rPr lang="en-US" sz="1400" dirty="0"/>
              <a:t> </a:t>
            </a:r>
            <a:r>
              <a:rPr lang="en-US" sz="1400" dirty="0" err="1"/>
              <a:t>perusahaan</a:t>
            </a:r>
            <a:r>
              <a:rPr lang="en-US" sz="1400" dirty="0"/>
              <a:t> yang </a:t>
            </a:r>
            <a:r>
              <a:rPr lang="en-US" sz="1400" dirty="0" err="1"/>
              <a:t>berwenang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 smtClean="0"/>
              <a:t>persetujuan</a:t>
            </a:r>
            <a:r>
              <a:rPr lang="en-US" sz="1400" dirty="0" smtClean="0"/>
              <a:t> </a:t>
            </a:r>
            <a:r>
              <a:rPr lang="en-US" sz="1400" dirty="0" err="1" smtClean="0"/>
              <a:t>pemilik</a:t>
            </a:r>
            <a:r>
              <a:rPr lang="en-US" sz="1400" dirty="0" smtClean="0"/>
              <a:t> </a:t>
            </a:r>
            <a:r>
              <a:rPr lang="en-US" sz="1400" dirty="0" err="1" smtClean="0"/>
              <a:t>perusahaan</a:t>
            </a:r>
            <a:r>
              <a:rPr lang="en-US" sz="1400" dirty="0" smtClean="0"/>
              <a:t>.</a:t>
            </a:r>
          </a:p>
          <a:p>
            <a:pPr marL="0" indent="533400" algn="just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 err="1"/>
              <a:t>Tabel</a:t>
            </a:r>
            <a:r>
              <a:rPr lang="en-US" sz="1400" b="1" dirty="0"/>
              <a:t> : </a:t>
            </a:r>
            <a:r>
              <a:rPr lang="en-US" sz="1400" b="1" dirty="0" err="1"/>
              <a:t>Penganggaran</a:t>
            </a:r>
            <a:r>
              <a:rPr lang="en-US" sz="1400" b="1" dirty="0"/>
              <a:t> </a:t>
            </a:r>
            <a:r>
              <a:rPr lang="en-US" sz="1400" b="1" dirty="0" err="1"/>
              <a:t>dalam</a:t>
            </a:r>
            <a:r>
              <a:rPr lang="en-US" sz="1400" b="1" dirty="0"/>
              <a:t> </a:t>
            </a:r>
            <a:r>
              <a:rPr lang="en-US" sz="1400" b="1" dirty="0" err="1"/>
              <a:t>sektor</a:t>
            </a:r>
            <a:r>
              <a:rPr lang="en-US" sz="1400" b="1" dirty="0"/>
              <a:t> </a:t>
            </a:r>
            <a:r>
              <a:rPr lang="en-US" sz="1400" b="1" dirty="0" err="1"/>
              <a:t>publik</a:t>
            </a:r>
            <a:r>
              <a:rPr lang="en-US" sz="1400" b="1" dirty="0"/>
              <a:t> </a:t>
            </a:r>
            <a:r>
              <a:rPr lang="en-US" sz="1400" b="1" dirty="0" err="1"/>
              <a:t>dan</a:t>
            </a:r>
            <a:r>
              <a:rPr lang="en-US" sz="1400" b="1" dirty="0"/>
              <a:t> </a:t>
            </a:r>
            <a:r>
              <a:rPr lang="en-US" sz="1400" b="1" dirty="0" err="1"/>
              <a:t>sektor</a:t>
            </a:r>
            <a:r>
              <a:rPr lang="en-US" sz="1400" b="1" dirty="0"/>
              <a:t> </a:t>
            </a:r>
            <a:r>
              <a:rPr lang="en-US" sz="1400" b="1" dirty="0" err="1"/>
              <a:t>bisnis</a:t>
            </a:r>
            <a:r>
              <a:rPr lang="en-US" sz="1400" b="1" dirty="0"/>
              <a:t> (</a:t>
            </a:r>
            <a:r>
              <a:rPr lang="en-US" sz="1400" b="1" dirty="0" err="1"/>
              <a:t>swasta</a:t>
            </a:r>
            <a:r>
              <a:rPr lang="en-US" sz="1400" b="1" dirty="0"/>
              <a:t>)</a:t>
            </a:r>
            <a:endParaRPr lang="en-US" sz="1400" b="1" dirty="0" smtClean="0"/>
          </a:p>
        </p:txBody>
      </p:sp>
      <p:sp>
        <p:nvSpPr>
          <p:cNvPr id="5" name="Hexagon 4"/>
          <p:cNvSpPr/>
          <p:nvPr/>
        </p:nvSpPr>
        <p:spPr>
          <a:xfrm>
            <a:off x="971600" y="620688"/>
            <a:ext cx="7128792" cy="792088"/>
          </a:xfrm>
          <a:prstGeom prst="hexagon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PENGANGGARAN DALAM SEKTOR PUBLIK DAN SEKTOR BISNIS (SWASTA)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210047"/>
              </p:ext>
            </p:extLst>
          </p:nvPr>
        </p:nvGraphicFramePr>
        <p:xfrm>
          <a:off x="1475656" y="3245832"/>
          <a:ext cx="6096000" cy="250952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Penganggaran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Sektor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Publik</a:t>
                      </a:r>
                      <a:endParaRPr lang="en-US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Sektor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Bisnis</a:t>
                      </a:r>
                      <a:r>
                        <a:rPr lang="en-US" sz="1400" b="1" dirty="0" smtClean="0"/>
                        <a:t> (</a:t>
                      </a:r>
                      <a:r>
                        <a:rPr lang="en-US" sz="1400" b="1" dirty="0" err="1" smtClean="0"/>
                        <a:t>Swasta</a:t>
                      </a:r>
                      <a:r>
                        <a:rPr lang="en-US" sz="1400" b="1" dirty="0" smtClean="0"/>
                        <a:t>)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Penyusunan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anggaran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dilakukan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bersama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masyarakat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dalam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perencanaan</a:t>
                      </a:r>
                      <a:r>
                        <a:rPr lang="en-US" sz="1400" dirty="0" smtClean="0"/>
                        <a:t> program.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Penyusunan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anggaran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dilakukan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begian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keuangan</a:t>
                      </a:r>
                      <a:r>
                        <a:rPr lang="en-US" sz="1400" dirty="0" smtClean="0"/>
                        <a:t>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pengelola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perusahaan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atau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pemilik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usaha</a:t>
                      </a:r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Dipublikasikan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untuk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dikritisi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didiskusikan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oleh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masyarakat</a:t>
                      </a:r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Tidak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dipublikasikan</a:t>
                      </a:r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Disahkan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oleh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wakil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masyarakat</a:t>
                      </a:r>
                      <a:r>
                        <a:rPr lang="en-US" sz="1400" dirty="0" smtClean="0"/>
                        <a:t> di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DPR/D </a:t>
                      </a:r>
                      <a:r>
                        <a:rPr lang="en-US" sz="1400" dirty="0" err="1" smtClean="0"/>
                        <a:t>legislatif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dewan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pengurus</a:t>
                      </a:r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Disahka oleh pengelola perusahaan atau pemilik</a:t>
                      </a:r>
                      <a:r>
                        <a:rPr lang="fi-FI" sz="1400" baseline="0" dirty="0" smtClean="0"/>
                        <a:t> </a:t>
                      </a:r>
                      <a:r>
                        <a:rPr lang="fi-FI" sz="1400" dirty="0" smtClean="0"/>
                        <a:t>usaha.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337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556792"/>
            <a:ext cx="7200800" cy="12961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400" dirty="0" err="1"/>
              <a:t>Barang</a:t>
            </a:r>
            <a:r>
              <a:rPr lang="en-US" sz="1400" dirty="0"/>
              <a:t> </a:t>
            </a:r>
            <a:r>
              <a:rPr lang="en-US" sz="1400" dirty="0" err="1"/>
              <a:t>publik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barang</a:t>
            </a:r>
            <a:r>
              <a:rPr lang="en-US" sz="1400" dirty="0"/>
              <a:t> </a:t>
            </a:r>
            <a:r>
              <a:rPr lang="en-US" sz="1400" dirty="0" err="1"/>
              <a:t>kolektif</a:t>
            </a:r>
            <a:r>
              <a:rPr lang="en-US" sz="1400" dirty="0"/>
              <a:t> yang </a:t>
            </a:r>
            <a:r>
              <a:rPr lang="en-US" sz="1400" dirty="0" err="1"/>
              <a:t>harus</a:t>
            </a:r>
            <a:r>
              <a:rPr lang="en-US" sz="1400" dirty="0"/>
              <a:t> </a:t>
            </a:r>
            <a:r>
              <a:rPr lang="en-US" sz="1400" dirty="0" err="1"/>
              <a:t>dikuasai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negara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pemerintah</a:t>
            </a:r>
            <a:r>
              <a:rPr lang="en-US" sz="1400" dirty="0"/>
              <a:t>.</a:t>
            </a:r>
          </a:p>
          <a:p>
            <a:pPr marL="0" indent="0" algn="ctr">
              <a:buNone/>
            </a:pPr>
            <a:r>
              <a:rPr lang="en-US" sz="1400" dirty="0" err="1"/>
              <a:t>Sementara</a:t>
            </a:r>
            <a:r>
              <a:rPr lang="en-US" sz="1400" dirty="0"/>
              <a:t> </a:t>
            </a:r>
            <a:r>
              <a:rPr lang="en-US" sz="1400" dirty="0" err="1"/>
              <a:t>itu</a:t>
            </a:r>
            <a:r>
              <a:rPr lang="en-US" sz="1400" dirty="0"/>
              <a:t> </a:t>
            </a:r>
            <a:r>
              <a:rPr lang="en-US" sz="1400" dirty="0" err="1"/>
              <a:t>barang</a:t>
            </a:r>
            <a:r>
              <a:rPr lang="en-US" sz="1400" dirty="0"/>
              <a:t> </a:t>
            </a:r>
            <a:r>
              <a:rPr lang="en-US" sz="1400" dirty="0" err="1"/>
              <a:t>swasta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barang</a:t>
            </a:r>
            <a:r>
              <a:rPr lang="en-US" sz="1400" dirty="0"/>
              <a:t> yang </a:t>
            </a:r>
            <a:r>
              <a:rPr lang="en-US" sz="1400" dirty="0" err="1"/>
              <a:t>spesifik</a:t>
            </a:r>
            <a:r>
              <a:rPr lang="en-US" sz="1400" dirty="0"/>
              <a:t> yang </a:t>
            </a:r>
            <a:r>
              <a:rPr lang="en-US" sz="1400" dirty="0" err="1"/>
              <a:t>dimiliki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swasta</a:t>
            </a:r>
            <a:r>
              <a:rPr lang="en-US" sz="1400" dirty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bersifat</a:t>
            </a:r>
            <a:r>
              <a:rPr lang="en-US" sz="1400" dirty="0" smtClean="0"/>
              <a:t> </a:t>
            </a:r>
            <a:r>
              <a:rPr lang="en-US" sz="1400" dirty="0" err="1" smtClean="0"/>
              <a:t>ekslusif</a:t>
            </a:r>
            <a:r>
              <a:rPr lang="en-US" sz="1400" dirty="0"/>
              <a:t>.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dasarnya</a:t>
            </a:r>
            <a:r>
              <a:rPr lang="en-US" sz="1400" dirty="0"/>
              <a:t> </a:t>
            </a:r>
            <a:r>
              <a:rPr lang="en-US" sz="1400" dirty="0" err="1"/>
              <a:t>alokasi</a:t>
            </a:r>
            <a:r>
              <a:rPr lang="en-US" sz="1400" dirty="0"/>
              <a:t> </a:t>
            </a:r>
            <a:r>
              <a:rPr lang="en-US" sz="1400" dirty="0" err="1"/>
              <a:t>barang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jasa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masyarakat</a:t>
            </a:r>
            <a:r>
              <a:rPr lang="en-US" sz="1400" dirty="0"/>
              <a:t> </a:t>
            </a:r>
            <a:r>
              <a:rPr lang="en-US" sz="1400" dirty="0" err="1"/>
              <a:t>dapat</a:t>
            </a:r>
            <a:r>
              <a:rPr lang="en-US" sz="1400" dirty="0"/>
              <a:t> </a:t>
            </a:r>
            <a:r>
              <a:rPr lang="en-US" sz="1400" dirty="0" err="1" smtClean="0"/>
              <a:t>dilakukan</a:t>
            </a:r>
            <a:r>
              <a:rPr lang="en-US" sz="1400" dirty="0" smtClean="0"/>
              <a:t> </a:t>
            </a:r>
            <a:r>
              <a:rPr lang="en-US" sz="1400" dirty="0" err="1" smtClean="0"/>
              <a:t>melalui</a:t>
            </a:r>
            <a:r>
              <a:rPr lang="en-US" sz="1400" dirty="0" smtClean="0"/>
              <a:t> </a:t>
            </a:r>
            <a:r>
              <a:rPr lang="en-US" sz="1400" dirty="0" err="1" smtClean="0"/>
              <a:t>dua</a:t>
            </a:r>
            <a:r>
              <a:rPr lang="en-US" sz="1400" dirty="0" smtClean="0"/>
              <a:t> </a:t>
            </a:r>
            <a:r>
              <a:rPr lang="en-US" sz="1400" dirty="0" err="1" smtClean="0"/>
              <a:t>mekanisme</a:t>
            </a:r>
            <a:r>
              <a:rPr lang="en-US" sz="1400" dirty="0" smtClean="0"/>
              <a:t> </a:t>
            </a:r>
            <a:r>
              <a:rPr lang="en-US" sz="1400" dirty="0" err="1"/>
              <a:t>yaitu</a:t>
            </a:r>
            <a:r>
              <a:rPr lang="en-US" sz="1400" dirty="0"/>
              <a:t> </a:t>
            </a:r>
            <a:r>
              <a:rPr lang="en-US" sz="1400" dirty="0" err="1"/>
              <a:t>mekanisme</a:t>
            </a:r>
            <a:r>
              <a:rPr lang="en-US" sz="1400" dirty="0"/>
              <a:t> </a:t>
            </a:r>
            <a:r>
              <a:rPr lang="en-US" sz="1400" dirty="0" err="1"/>
              <a:t>pasar</a:t>
            </a:r>
            <a:r>
              <a:rPr lang="en-US" sz="1400" dirty="0"/>
              <a:t> (market mechanism)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 smtClean="0"/>
              <a:t>mekanisme</a:t>
            </a:r>
            <a:r>
              <a:rPr lang="en-US" sz="1400" dirty="0" smtClean="0"/>
              <a:t> </a:t>
            </a:r>
            <a:r>
              <a:rPr lang="en-US" sz="1400" dirty="0" err="1" smtClean="0"/>
              <a:t>birokrasi</a:t>
            </a:r>
            <a:r>
              <a:rPr lang="en-US" sz="1400" dirty="0" smtClean="0"/>
              <a:t> </a:t>
            </a:r>
            <a:r>
              <a:rPr lang="en-US" sz="1400" i="1" dirty="0" smtClean="0"/>
              <a:t>(bureaucratic </a:t>
            </a:r>
            <a:r>
              <a:rPr lang="en-US" sz="1400" i="1" dirty="0"/>
              <a:t>mechanism</a:t>
            </a:r>
            <a:r>
              <a:rPr lang="en-US" sz="1400" dirty="0" smtClean="0"/>
              <a:t>).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 err="1"/>
              <a:t>Tabel</a:t>
            </a:r>
            <a:r>
              <a:rPr lang="en-US" sz="1400" b="1" dirty="0"/>
              <a:t> : </a:t>
            </a:r>
            <a:r>
              <a:rPr lang="en-US" sz="1400" b="1" dirty="0" err="1"/>
              <a:t>Realisasi</a:t>
            </a:r>
            <a:r>
              <a:rPr lang="en-US" sz="1400" b="1" dirty="0"/>
              <a:t> </a:t>
            </a:r>
            <a:r>
              <a:rPr lang="en-US" sz="1400" b="1" dirty="0" err="1"/>
              <a:t>anggaran</a:t>
            </a:r>
            <a:r>
              <a:rPr lang="en-US" sz="1400" b="1" dirty="0"/>
              <a:t> </a:t>
            </a:r>
            <a:r>
              <a:rPr lang="en-US" sz="1400" b="1" dirty="0" err="1"/>
              <a:t>dalam</a:t>
            </a:r>
            <a:r>
              <a:rPr lang="en-US" sz="1400" b="1" dirty="0"/>
              <a:t> </a:t>
            </a:r>
            <a:r>
              <a:rPr lang="en-US" sz="1400" b="1" dirty="0" err="1"/>
              <a:t>sektor</a:t>
            </a:r>
            <a:r>
              <a:rPr lang="en-US" sz="1400" b="1" dirty="0"/>
              <a:t> </a:t>
            </a:r>
            <a:r>
              <a:rPr lang="en-US" sz="1400" b="1" dirty="0" err="1"/>
              <a:t>publik</a:t>
            </a:r>
            <a:r>
              <a:rPr lang="en-US" sz="1400" b="1" dirty="0"/>
              <a:t> </a:t>
            </a:r>
            <a:r>
              <a:rPr lang="en-US" sz="1400" b="1" dirty="0" err="1"/>
              <a:t>dan</a:t>
            </a:r>
            <a:r>
              <a:rPr lang="en-US" sz="1400" b="1" dirty="0"/>
              <a:t> </a:t>
            </a:r>
            <a:r>
              <a:rPr lang="en-US" sz="1400" b="1" dirty="0" err="1"/>
              <a:t>swasta</a:t>
            </a:r>
            <a:endParaRPr lang="en-US" sz="1400" b="1" dirty="0" smtClean="0"/>
          </a:p>
        </p:txBody>
      </p:sp>
      <p:sp>
        <p:nvSpPr>
          <p:cNvPr id="5" name="Hexagon 4"/>
          <p:cNvSpPr/>
          <p:nvPr/>
        </p:nvSpPr>
        <p:spPr>
          <a:xfrm>
            <a:off x="971600" y="620688"/>
            <a:ext cx="7128792" cy="792088"/>
          </a:xfrm>
          <a:prstGeom prst="hexagon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PENGADAAN BARANG DAN JASA DALAM SEKTOR </a:t>
            </a:r>
            <a:r>
              <a:rPr lang="en-US" b="1" dirty="0" smtClean="0"/>
              <a:t>PUBLIK DAN SEKTOR BISNIS </a:t>
            </a:r>
            <a:r>
              <a:rPr lang="en-US" b="1" dirty="0"/>
              <a:t>(SWASTA)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247662"/>
              </p:ext>
            </p:extLst>
          </p:nvPr>
        </p:nvGraphicFramePr>
        <p:xfrm>
          <a:off x="1475656" y="3245832"/>
          <a:ext cx="6096000" cy="306427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Pengadaan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barang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jasa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/>
                        <a:t>Sektor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baseline="0" dirty="0" err="1" smtClean="0"/>
                        <a:t>Publik</a:t>
                      </a:r>
                      <a:endParaRPr lang="en-US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/>
                        <a:t>Sektor</a:t>
                      </a:r>
                      <a:r>
                        <a:rPr lang="en-US" sz="1200" b="1" dirty="0" smtClean="0"/>
                        <a:t> </a:t>
                      </a:r>
                      <a:r>
                        <a:rPr lang="en-US" sz="1200" b="1" dirty="0" err="1" smtClean="0"/>
                        <a:t>Bisnis</a:t>
                      </a:r>
                      <a:r>
                        <a:rPr lang="en-US" sz="1200" b="1" dirty="0" smtClean="0"/>
                        <a:t> (</a:t>
                      </a:r>
                      <a:r>
                        <a:rPr lang="en-US" sz="1200" b="1" dirty="0" err="1" smtClean="0"/>
                        <a:t>Swasta</a:t>
                      </a:r>
                      <a:r>
                        <a:rPr lang="en-US" sz="1200" b="1" dirty="0" smtClean="0"/>
                        <a:t>)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Barang publik dalah barang kolektif yang harus</a:t>
                      </a:r>
                      <a:r>
                        <a:rPr lang="fi-FI" sz="1200" baseline="0" dirty="0" smtClean="0"/>
                        <a:t> </a:t>
                      </a:r>
                      <a:r>
                        <a:rPr lang="fi-FI" sz="1200" dirty="0" smtClean="0"/>
                        <a:t>dikuasai oleh negara atau pemerintah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Barang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swasta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adalah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barang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spesifik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dirty="0" err="1" smtClean="0"/>
                        <a:t>dimiliki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err="1" smtClean="0"/>
                        <a:t>oleh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swasta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0432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Sifatnya tidak ekslusif.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Sifatnya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ekslusif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Pada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umumnya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barang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jasa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err="1" smtClean="0"/>
                        <a:t>diperuntukkan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bagi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err="1" smtClean="0"/>
                        <a:t>kepentingan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err="1" smtClean="0"/>
                        <a:t>seluruh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masyarakat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skala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luas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Barang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jasa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hanya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bisa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dinikmati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oleh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mereka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dirty="0" err="1" smtClean="0"/>
                        <a:t>mampu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err="1" smtClean="0"/>
                        <a:t>membelinya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Tujuan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pengadaan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barang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jasa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publik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adalah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diperuntukkan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bagi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kepentingan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seluruh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warga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dalam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skala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luas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Tujuan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pengadaan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barang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jasa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adalah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diperuntukkan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bagi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kepentingan</a:t>
                      </a:r>
                      <a:r>
                        <a:rPr lang="en-US" sz="1400" baseline="0" dirty="0" smtClean="0"/>
                        <a:t> internal </a:t>
                      </a:r>
                      <a:r>
                        <a:rPr lang="en-US" sz="1400" baseline="0" dirty="0" err="1" smtClean="0"/>
                        <a:t>organisasi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394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700808"/>
            <a:ext cx="7200800" cy="12961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400" dirty="0" err="1"/>
              <a:t>Menurut</a:t>
            </a:r>
            <a:r>
              <a:rPr lang="en-US" sz="1400" dirty="0"/>
              <a:t> </a:t>
            </a:r>
            <a:r>
              <a:rPr lang="en-US" sz="1400" dirty="0" err="1"/>
              <a:t>Likierman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Taylor </a:t>
            </a:r>
            <a:r>
              <a:rPr lang="en-US" sz="1400" dirty="0" err="1"/>
              <a:t>ada</a:t>
            </a:r>
            <a:r>
              <a:rPr lang="en-US" sz="1400" dirty="0"/>
              <a:t> </a:t>
            </a:r>
            <a:r>
              <a:rPr lang="en-US" sz="1400" dirty="0" err="1"/>
              <a:t>beberapa</a:t>
            </a:r>
            <a:r>
              <a:rPr lang="en-US" sz="1400" dirty="0"/>
              <a:t> </a:t>
            </a:r>
            <a:r>
              <a:rPr lang="en-US" sz="1400" dirty="0" err="1"/>
              <a:t>perbedaan</a:t>
            </a:r>
            <a:r>
              <a:rPr lang="en-US" sz="1400" dirty="0"/>
              <a:t> </a:t>
            </a:r>
            <a:r>
              <a:rPr lang="en-US" sz="1400" dirty="0" err="1"/>
              <a:t>antara</a:t>
            </a:r>
            <a:r>
              <a:rPr lang="en-US" sz="1400" dirty="0"/>
              <a:t> </a:t>
            </a:r>
            <a:r>
              <a:rPr lang="en-US" sz="1400" dirty="0" err="1"/>
              <a:t>laporan</a:t>
            </a:r>
            <a:r>
              <a:rPr lang="en-US" sz="1400" dirty="0"/>
              <a:t> </a:t>
            </a:r>
            <a:r>
              <a:rPr lang="en-US" sz="1400" dirty="0" err="1"/>
              <a:t>keuangan</a:t>
            </a: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sector public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laporan</a:t>
            </a:r>
            <a:r>
              <a:rPr lang="en-US" sz="1400" dirty="0"/>
              <a:t> </a:t>
            </a:r>
            <a:r>
              <a:rPr lang="en-US" sz="1400" dirty="0" err="1"/>
              <a:t>keuangan</a:t>
            </a:r>
            <a:r>
              <a:rPr lang="en-US" sz="1400" dirty="0"/>
              <a:t> sector </a:t>
            </a:r>
            <a:r>
              <a:rPr lang="en-US" sz="1400" dirty="0" err="1"/>
              <a:t>swasta</a:t>
            </a:r>
            <a:r>
              <a:rPr lang="en-US" sz="1400" dirty="0"/>
              <a:t> </a:t>
            </a:r>
            <a:r>
              <a:rPr lang="en-US" sz="1400" dirty="0" err="1"/>
              <a:t>yaitu</a:t>
            </a:r>
            <a:r>
              <a:rPr lang="en-US" sz="1400" dirty="0" smtClean="0"/>
              <a:t>: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b="1" dirty="0" smtClean="0"/>
          </a:p>
        </p:txBody>
      </p:sp>
      <p:sp>
        <p:nvSpPr>
          <p:cNvPr id="5" name="Hexagon 4"/>
          <p:cNvSpPr/>
          <p:nvPr/>
        </p:nvSpPr>
        <p:spPr>
          <a:xfrm>
            <a:off x="971600" y="620688"/>
            <a:ext cx="7128792" cy="792088"/>
          </a:xfrm>
          <a:prstGeom prst="hexagon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PELAPORAN DALAM SEKTOR PUBLIK DAN SEKTOR BISNIS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657055"/>
              </p:ext>
            </p:extLst>
          </p:nvPr>
        </p:nvGraphicFramePr>
        <p:xfrm>
          <a:off x="1331640" y="2492896"/>
          <a:ext cx="6552728" cy="30226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276364"/>
                <a:gridCol w="32763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Laporan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Keuangan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Sektor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Publik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Laporan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Keuangan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Sektor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Swasta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fi-FI" sz="1400" dirty="0" smtClean="0"/>
                        <a:t>Dipengaruhi oleh proses keuangan dan politik.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fi-FI" sz="1400" dirty="0" smtClean="0"/>
                        <a:t>Pertanggungjawabannya ke</a:t>
                      </a:r>
                      <a:r>
                        <a:rPr lang="fi-FI" sz="1400" baseline="0" dirty="0" smtClean="0"/>
                        <a:t> </a:t>
                      </a:r>
                      <a:r>
                        <a:rPr lang="fi-FI" sz="1400" dirty="0" smtClean="0"/>
                        <a:t>DPR/DPRD/legislatif</a:t>
                      </a:r>
                      <a:r>
                        <a:rPr lang="fi-FI" sz="1400" baseline="0" dirty="0" smtClean="0"/>
                        <a:t> </a:t>
                      </a:r>
                      <a:r>
                        <a:rPr lang="fi-FI" sz="1400" dirty="0" smtClean="0"/>
                        <a:t>dan masyarakat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fi-FI" sz="1400" dirty="0" smtClean="0"/>
                        <a:t>Laporan unit pemerintah ditujukan sebagai</a:t>
                      </a:r>
                      <a:r>
                        <a:rPr lang="fi-FI" sz="1400" baseline="0" dirty="0" smtClean="0"/>
                        <a:t> </a:t>
                      </a:r>
                      <a:r>
                        <a:rPr lang="fi-FI" sz="1400" dirty="0" smtClean="0"/>
                        <a:t>pengembangan akuntabilitas publik.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fi-FI" sz="1400" dirty="0" smtClean="0"/>
                        <a:t>Laporan unit pemerintahan</a:t>
                      </a:r>
                      <a:r>
                        <a:rPr lang="fi-FI" sz="1400" baseline="0" dirty="0" smtClean="0"/>
                        <a:t> </a:t>
                      </a:r>
                      <a:r>
                        <a:rPr lang="fi-FI" sz="1400" dirty="0" smtClean="0"/>
                        <a:t>keseluruhan dijadikan</a:t>
                      </a:r>
                      <a:r>
                        <a:rPr lang="fi-FI" sz="1400" baseline="0" dirty="0" smtClean="0"/>
                        <a:t> </a:t>
                      </a:r>
                      <a:r>
                        <a:rPr lang="fi-FI" sz="1400" dirty="0" smtClean="0"/>
                        <a:t>dasar analisis atas prospek pemerintahan.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fi-FI" sz="1400" dirty="0" smtClean="0"/>
                        <a:t>Laporan unit pemerintah diperiksa</a:t>
                      </a:r>
                      <a:r>
                        <a:rPr lang="fi-FI" sz="1400" baseline="0" dirty="0" smtClean="0"/>
                        <a:t> </a:t>
                      </a:r>
                      <a:r>
                        <a:rPr lang="fi-FI" sz="1400" dirty="0" smtClean="0"/>
                        <a:t>BPK/auditor yang</a:t>
                      </a:r>
                      <a:r>
                        <a:rPr lang="fi-FI" sz="1400" baseline="0" dirty="0" smtClean="0"/>
                        <a:t> </a:t>
                      </a:r>
                      <a:r>
                        <a:rPr lang="fi-FI" sz="1400" dirty="0" smtClean="0"/>
                        <a:t>telah ditetapkan.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400" dirty="0" err="1" smtClean="0"/>
                        <a:t>Terikat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oleh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aturan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criteria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kecurangan</a:t>
                      </a:r>
                      <a:r>
                        <a:rPr lang="en-US" sz="1400" dirty="0" smtClean="0"/>
                        <a:t>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400" dirty="0" err="1" smtClean="0"/>
                        <a:t>Pertanggungjawaban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ditentukan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oleh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para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pemegang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saham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kreditor</a:t>
                      </a:r>
                      <a:r>
                        <a:rPr lang="en-US" sz="1400" dirty="0" smtClean="0"/>
                        <a:t>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400" dirty="0" err="1" smtClean="0"/>
                        <a:t>Laporan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keuangan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sektor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swasta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hanya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diungkap</a:t>
                      </a:r>
                      <a:r>
                        <a:rPr lang="en-US" sz="1400" dirty="0" smtClean="0"/>
                        <a:t> di </a:t>
                      </a:r>
                      <a:r>
                        <a:rPr lang="en-US" sz="1400" dirty="0" err="1" smtClean="0"/>
                        <a:t>tingkat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organisasi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secara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keseluruhan</a:t>
                      </a:r>
                      <a:r>
                        <a:rPr lang="en-US" sz="1400" dirty="0" smtClean="0"/>
                        <a:t>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400" dirty="0" err="1" smtClean="0"/>
                        <a:t>Laporan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keuangan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swasta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diperiksa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oleh</a:t>
                      </a:r>
                      <a:r>
                        <a:rPr lang="en-US" sz="1400" dirty="0" smtClean="0"/>
                        <a:t> auditor </a:t>
                      </a:r>
                      <a:r>
                        <a:rPr lang="en-US" sz="1400" dirty="0" err="1" smtClean="0"/>
                        <a:t>independen</a:t>
                      </a:r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92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772816"/>
            <a:ext cx="7200800" cy="9361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400" dirty="0"/>
              <a:t>Audit </a:t>
            </a:r>
            <a:r>
              <a:rPr lang="en-US" sz="1400" dirty="0" err="1"/>
              <a:t>sektor</a:t>
            </a:r>
            <a:r>
              <a:rPr lang="en-US" sz="1400" dirty="0"/>
              <a:t> </a:t>
            </a:r>
            <a:r>
              <a:rPr lang="en-US" sz="1400" dirty="0" err="1"/>
              <a:t>publik</a:t>
            </a:r>
            <a:r>
              <a:rPr lang="en-US" sz="1400" dirty="0"/>
              <a:t> </a:t>
            </a:r>
            <a:r>
              <a:rPr lang="en-US" sz="1400" dirty="0" err="1"/>
              <a:t>berbeda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audit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sektor</a:t>
            </a:r>
            <a:r>
              <a:rPr lang="en-US" sz="1400" dirty="0"/>
              <a:t> </a:t>
            </a:r>
            <a:r>
              <a:rPr lang="en-US" sz="1400" dirty="0" err="1"/>
              <a:t>bisnis</a:t>
            </a:r>
            <a:r>
              <a:rPr lang="en-US" sz="1400" dirty="0"/>
              <a:t> (</a:t>
            </a:r>
            <a:r>
              <a:rPr lang="en-US" sz="1400" dirty="0" err="1"/>
              <a:t>swasta</a:t>
            </a:r>
            <a:r>
              <a:rPr lang="en-US" sz="1400" dirty="0"/>
              <a:t>). Audit </a:t>
            </a:r>
            <a:r>
              <a:rPr lang="en-US" sz="1400" dirty="0" err="1" smtClean="0"/>
              <a:t>sektor</a:t>
            </a:r>
            <a:r>
              <a:rPr lang="en-US" sz="1400" dirty="0" smtClean="0"/>
              <a:t> </a:t>
            </a:r>
            <a:r>
              <a:rPr lang="en-US" sz="1400" dirty="0" err="1" smtClean="0"/>
              <a:t>publik</a:t>
            </a:r>
            <a:r>
              <a:rPr lang="en-US" sz="1400" dirty="0" smtClean="0"/>
              <a:t> </a:t>
            </a:r>
            <a:r>
              <a:rPr lang="en-US" sz="1400" dirty="0" err="1"/>
              <a:t>dilakukan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organisasi</a:t>
            </a:r>
            <a:r>
              <a:rPr lang="en-US" sz="1400" dirty="0"/>
              <a:t> </a:t>
            </a:r>
            <a:r>
              <a:rPr lang="en-US" sz="1400" dirty="0" err="1"/>
              <a:t>pemerintahan</a:t>
            </a:r>
            <a:r>
              <a:rPr lang="en-US" sz="1400" dirty="0"/>
              <a:t> yang </a:t>
            </a:r>
            <a:r>
              <a:rPr lang="en-US" sz="1400" dirty="0" err="1"/>
              <a:t>bersifat</a:t>
            </a:r>
            <a:r>
              <a:rPr lang="en-US" sz="1400" dirty="0"/>
              <a:t> </a:t>
            </a:r>
            <a:r>
              <a:rPr lang="en-US" sz="1400" dirty="0" err="1"/>
              <a:t>nirlaba</a:t>
            </a:r>
            <a:r>
              <a:rPr lang="en-US" sz="1400" dirty="0"/>
              <a:t>. </a:t>
            </a:r>
            <a:r>
              <a:rPr lang="en-US" sz="1400" dirty="0" err="1"/>
              <a:t>Sementara</a:t>
            </a:r>
            <a:r>
              <a:rPr lang="en-US" sz="1400" dirty="0"/>
              <a:t> </a:t>
            </a:r>
            <a:r>
              <a:rPr lang="en-US" sz="1400" dirty="0" err="1"/>
              <a:t>itu</a:t>
            </a:r>
            <a:r>
              <a:rPr lang="en-US" sz="1400" dirty="0"/>
              <a:t>, audit </a:t>
            </a:r>
            <a:r>
              <a:rPr lang="en-US" sz="1400" dirty="0" err="1" smtClean="0"/>
              <a:t>sektor</a:t>
            </a:r>
            <a:r>
              <a:rPr lang="en-US" sz="1400" dirty="0" smtClean="0"/>
              <a:t> </a:t>
            </a:r>
            <a:r>
              <a:rPr lang="en-US" sz="1400" dirty="0" err="1" smtClean="0"/>
              <a:t>bisnis</a:t>
            </a:r>
            <a:r>
              <a:rPr lang="en-US" sz="1400" dirty="0" smtClean="0"/>
              <a:t> </a:t>
            </a:r>
            <a:r>
              <a:rPr lang="en-US" sz="1400" dirty="0" err="1"/>
              <a:t>dilakukan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perusahaan</a:t>
            </a:r>
            <a:r>
              <a:rPr lang="en-US" sz="1400" dirty="0"/>
              <a:t> </a:t>
            </a:r>
            <a:r>
              <a:rPr lang="en-US" sz="1400" dirty="0" err="1"/>
              <a:t>milik</a:t>
            </a:r>
            <a:r>
              <a:rPr lang="en-US" sz="1400" dirty="0"/>
              <a:t> </a:t>
            </a:r>
            <a:r>
              <a:rPr lang="en-US" sz="1400" dirty="0" err="1"/>
              <a:t>swasta</a:t>
            </a:r>
            <a:r>
              <a:rPr lang="en-US" sz="1400" dirty="0"/>
              <a:t> yang </a:t>
            </a:r>
            <a:r>
              <a:rPr lang="en-US" sz="1400" dirty="0" err="1"/>
              <a:t>bersifat</a:t>
            </a:r>
            <a:r>
              <a:rPr lang="en-US" sz="1400" dirty="0"/>
              <a:t> </a:t>
            </a:r>
            <a:r>
              <a:rPr lang="en-US" sz="1400" dirty="0" err="1"/>
              <a:t>mencari</a:t>
            </a:r>
            <a:r>
              <a:rPr lang="en-US" sz="1400" dirty="0"/>
              <a:t> </a:t>
            </a:r>
            <a:r>
              <a:rPr lang="en-US" sz="1400" dirty="0" err="1"/>
              <a:t>laba</a:t>
            </a:r>
            <a:r>
              <a:rPr lang="en-US" sz="1400" dirty="0"/>
              <a:t>.</a:t>
            </a:r>
            <a:endParaRPr lang="en-US" sz="1400" b="1" dirty="0" smtClean="0"/>
          </a:p>
        </p:txBody>
      </p:sp>
      <p:sp>
        <p:nvSpPr>
          <p:cNvPr id="5" name="Hexagon 4"/>
          <p:cNvSpPr/>
          <p:nvPr/>
        </p:nvSpPr>
        <p:spPr>
          <a:xfrm>
            <a:off x="971600" y="620688"/>
            <a:ext cx="7128792" cy="792088"/>
          </a:xfrm>
          <a:prstGeom prst="hexagon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AUDIT DALAM SEKTOR PUBLIK DAN SEKTOR BISNIS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316290"/>
              </p:ext>
            </p:extLst>
          </p:nvPr>
        </p:nvGraphicFramePr>
        <p:xfrm>
          <a:off x="1475656" y="2852936"/>
          <a:ext cx="6096000" cy="25400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Realisasi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Anggaran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Sektor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Publik</a:t>
                      </a:r>
                      <a:endParaRPr lang="en-US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Sektor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Bisnis</a:t>
                      </a:r>
                      <a:r>
                        <a:rPr lang="en-US" sz="1400" b="1" dirty="0" smtClean="0"/>
                        <a:t> (</a:t>
                      </a:r>
                      <a:r>
                        <a:rPr lang="en-US" sz="1400" b="1" dirty="0" err="1" smtClean="0"/>
                        <a:t>Swasta</a:t>
                      </a:r>
                      <a:r>
                        <a:rPr lang="en-US" sz="1400" b="1" dirty="0" smtClean="0"/>
                        <a:t>)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Organisasi pemerintahan yang</a:t>
                      </a:r>
                      <a:r>
                        <a:rPr lang="fi-FI" sz="1400" baseline="0" dirty="0" smtClean="0"/>
                        <a:t> </a:t>
                      </a:r>
                      <a:r>
                        <a:rPr lang="fi-FI" sz="1400" dirty="0" smtClean="0"/>
                        <a:t>bersifat nirlaba seperti</a:t>
                      </a:r>
                      <a:r>
                        <a:rPr lang="fi-FI" sz="1400" baseline="0" dirty="0" smtClean="0"/>
                        <a:t> </a:t>
                      </a:r>
                      <a:r>
                        <a:rPr lang="fi-FI" sz="1400" dirty="0" smtClean="0"/>
                        <a:t>sector pemerintahan daerah (Pemda),</a:t>
                      </a:r>
                      <a:r>
                        <a:rPr lang="fi-FI" sz="1400" baseline="0" dirty="0" smtClean="0"/>
                        <a:t> </a:t>
                      </a:r>
                      <a:r>
                        <a:rPr lang="fi-FI" sz="1400" dirty="0" smtClean="0"/>
                        <a:t>BUMN,</a:t>
                      </a:r>
                      <a:r>
                        <a:rPr lang="fi-FI" sz="1400" baseline="0" dirty="0" smtClean="0"/>
                        <a:t> </a:t>
                      </a:r>
                      <a:r>
                        <a:rPr lang="fi-FI" sz="1400" dirty="0" smtClean="0"/>
                        <a:t>BUMD dan instansi lain yang berkaitan dengan</a:t>
                      </a:r>
                      <a:r>
                        <a:rPr lang="fi-FI" sz="1400" baseline="0" dirty="0" smtClean="0"/>
                        <a:t> </a:t>
                      </a:r>
                      <a:r>
                        <a:rPr lang="fi-FI" sz="1400" dirty="0" smtClean="0"/>
                        <a:t>pengelolaan aset</a:t>
                      </a:r>
                      <a:r>
                        <a:rPr lang="fi-FI" sz="1400" baseline="0" dirty="0" smtClean="0"/>
                        <a:t> </a:t>
                      </a:r>
                      <a:r>
                        <a:rPr lang="fi-FI" sz="1400" dirty="0" smtClean="0"/>
                        <a:t>perusahaan negara, partai politik,</a:t>
                      </a:r>
                      <a:r>
                        <a:rPr lang="fi-FI" sz="1400" baseline="0" dirty="0" smtClean="0"/>
                        <a:t> </a:t>
                      </a:r>
                      <a:r>
                        <a:rPr lang="fi-FI" sz="1400" dirty="0" smtClean="0"/>
                        <a:t>yasasan, LSM, dan organisasi social</a:t>
                      </a:r>
                      <a:r>
                        <a:rPr lang="fi-FI" sz="1400" baseline="0" dirty="0" smtClean="0"/>
                        <a:t> </a:t>
                      </a:r>
                      <a:r>
                        <a:rPr lang="fi-FI" sz="1400" dirty="0" smtClean="0"/>
                        <a:t>lainnya.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Perusahaan </a:t>
                      </a:r>
                      <a:r>
                        <a:rPr lang="en-US" sz="1400" dirty="0" err="1" smtClean="0"/>
                        <a:t>milik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swasta</a:t>
                      </a:r>
                      <a:r>
                        <a:rPr lang="en-US" sz="1400" dirty="0" smtClean="0"/>
                        <a:t> yang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bersifat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mencari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laba</a:t>
                      </a:r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83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772816"/>
            <a:ext cx="7200800" cy="9361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err="1"/>
              <a:t>Pertanggungjawaban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upaya</a:t>
            </a:r>
            <a:r>
              <a:rPr lang="en-US" sz="1400" dirty="0"/>
              <a:t> </a:t>
            </a:r>
            <a:r>
              <a:rPr lang="en-US" sz="1400" dirty="0" err="1"/>
              <a:t>konkret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mewujudkan</a:t>
            </a:r>
            <a:r>
              <a:rPr lang="en-US" sz="1400" dirty="0"/>
              <a:t> </a:t>
            </a:r>
            <a:r>
              <a:rPr lang="en-US" sz="1400" dirty="0" err="1"/>
              <a:t>akuntabilitas</a:t>
            </a:r>
            <a:r>
              <a:rPr lang="en-US" sz="1400" dirty="0"/>
              <a:t> </a:t>
            </a:r>
            <a:r>
              <a:rPr lang="en-US" sz="1400" dirty="0" err="1" smtClean="0"/>
              <a:t>dan</a:t>
            </a:r>
            <a:r>
              <a:rPr lang="en-US" sz="1400" dirty="0"/>
              <a:t> </a:t>
            </a:r>
            <a:r>
              <a:rPr lang="en-US" sz="1400" dirty="0" err="1" smtClean="0"/>
              <a:t>transparansi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 err="1" smtClean="0"/>
              <a:t>Tabel</a:t>
            </a:r>
            <a:r>
              <a:rPr lang="en-US" sz="1400" b="1" dirty="0" smtClean="0"/>
              <a:t> </a:t>
            </a:r>
            <a:r>
              <a:rPr lang="en-US" sz="1400" b="1" dirty="0"/>
              <a:t>: </a:t>
            </a:r>
            <a:r>
              <a:rPr lang="en-US" sz="1400" b="1" dirty="0" err="1"/>
              <a:t>Pertanggungjawaban</a:t>
            </a:r>
            <a:r>
              <a:rPr lang="en-US" sz="1400" b="1" dirty="0"/>
              <a:t> </a:t>
            </a:r>
            <a:r>
              <a:rPr lang="en-US" sz="1400" b="1" dirty="0" err="1"/>
              <a:t>dalam</a:t>
            </a:r>
            <a:r>
              <a:rPr lang="en-US" sz="1400" b="1" dirty="0"/>
              <a:t> </a:t>
            </a:r>
            <a:r>
              <a:rPr lang="en-US" sz="1400" b="1" dirty="0" err="1"/>
              <a:t>sektor</a:t>
            </a:r>
            <a:r>
              <a:rPr lang="en-US" sz="1400" b="1" dirty="0"/>
              <a:t> </a:t>
            </a:r>
            <a:r>
              <a:rPr lang="en-US" sz="1400" b="1" dirty="0" err="1"/>
              <a:t>publik</a:t>
            </a:r>
            <a:r>
              <a:rPr lang="en-US" sz="1400" b="1" dirty="0"/>
              <a:t> </a:t>
            </a:r>
            <a:r>
              <a:rPr lang="en-US" sz="1400" b="1" dirty="0" err="1"/>
              <a:t>dan</a:t>
            </a:r>
            <a:r>
              <a:rPr lang="en-US" sz="1400" b="1" dirty="0"/>
              <a:t> </a:t>
            </a:r>
            <a:r>
              <a:rPr lang="en-US" sz="1400" b="1" dirty="0" err="1"/>
              <a:t>sektor</a:t>
            </a:r>
            <a:r>
              <a:rPr lang="en-US" sz="1400" b="1" dirty="0"/>
              <a:t> </a:t>
            </a:r>
            <a:r>
              <a:rPr lang="en-US" sz="1400" b="1" dirty="0" err="1"/>
              <a:t>swasta</a:t>
            </a:r>
            <a:endParaRPr lang="en-US" sz="1400" b="1" dirty="0" smtClean="0"/>
          </a:p>
        </p:txBody>
      </p:sp>
      <p:sp>
        <p:nvSpPr>
          <p:cNvPr id="5" name="Hexagon 4"/>
          <p:cNvSpPr/>
          <p:nvPr/>
        </p:nvSpPr>
        <p:spPr>
          <a:xfrm>
            <a:off x="971600" y="620688"/>
            <a:ext cx="7128792" cy="792088"/>
          </a:xfrm>
          <a:prstGeom prst="hexagon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PERTANGGUNGJAWABAN DALAM SEKTOR PUBLIK DAN SEKTOR </a:t>
            </a:r>
            <a:r>
              <a:rPr lang="en-US" b="1" dirty="0" smtClean="0"/>
              <a:t>BISNIS (SWASTA</a:t>
            </a:r>
            <a:r>
              <a:rPr lang="en-US" b="1" dirty="0"/>
              <a:t>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737107"/>
              </p:ext>
            </p:extLst>
          </p:nvPr>
        </p:nvGraphicFramePr>
        <p:xfrm>
          <a:off x="1475656" y="2977232"/>
          <a:ext cx="6096000" cy="263144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Pertanggungjawaban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Sektor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Publik</a:t>
                      </a:r>
                      <a:endParaRPr lang="en-US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Sektor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Bisnis</a:t>
                      </a:r>
                      <a:r>
                        <a:rPr lang="en-US" sz="1400" b="1" dirty="0" smtClean="0"/>
                        <a:t> (</a:t>
                      </a:r>
                      <a:r>
                        <a:rPr lang="en-US" sz="1400" b="1" dirty="0" err="1" smtClean="0"/>
                        <a:t>Swasta</a:t>
                      </a:r>
                      <a:r>
                        <a:rPr lang="en-US" sz="1400" b="1" dirty="0" smtClean="0"/>
                        <a:t>)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Pertanggungjawaban merupakan upaya</a:t>
                      </a:r>
                      <a:r>
                        <a:rPr lang="fi-FI" sz="1400" baseline="0" dirty="0" smtClean="0"/>
                        <a:t> </a:t>
                      </a:r>
                      <a:r>
                        <a:rPr lang="fi-FI" sz="1400" dirty="0" smtClean="0"/>
                        <a:t>konkret dalam mewujudkan akuntabilitas</a:t>
                      </a:r>
                      <a:r>
                        <a:rPr lang="fi-FI" sz="1400" baseline="0" dirty="0" smtClean="0"/>
                        <a:t> </a:t>
                      </a:r>
                      <a:r>
                        <a:rPr lang="fi-FI" sz="1400" dirty="0" smtClean="0"/>
                        <a:t>dan transparansi di lingkungan organisasi</a:t>
                      </a:r>
                      <a:r>
                        <a:rPr lang="fi-FI" sz="1400" baseline="0" dirty="0" smtClean="0"/>
                        <a:t> </a:t>
                      </a:r>
                      <a:r>
                        <a:rPr lang="fi-FI" sz="1400" dirty="0" smtClean="0"/>
                        <a:t>sektor publik.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Pertanggungjawaban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merupakan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upaya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konkret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dalam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mewujudkan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akuntabilitas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transparansi</a:t>
                      </a:r>
                      <a:r>
                        <a:rPr lang="en-US" sz="1400" dirty="0" smtClean="0"/>
                        <a:t> di </a:t>
                      </a:r>
                      <a:r>
                        <a:rPr lang="en-US" sz="1400" dirty="0" err="1" smtClean="0"/>
                        <a:t>lingkungan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organisasi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bisnis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swasta</a:t>
                      </a:r>
                      <a:r>
                        <a:rPr lang="en-US" sz="1400" dirty="0" smtClean="0"/>
                        <a:t>).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Pertanggungjawaban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dilakukan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kepada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masyarakat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konsisten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dewan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pengampu</a:t>
                      </a:r>
                      <a:r>
                        <a:rPr lang="en-US" sz="1400" baseline="0" dirty="0" smtClean="0"/>
                        <a:t> di LSM </a:t>
                      </a:r>
                      <a:r>
                        <a:rPr lang="en-US" sz="1400" baseline="0" dirty="0" err="1" smtClean="0"/>
                        <a:t>atau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yayasan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Pertanggungjawaban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dilakukan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kepada</a:t>
                      </a:r>
                      <a:r>
                        <a:rPr lang="en-US" sz="1400" dirty="0" smtClean="0"/>
                        <a:t> stakeholders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pemegang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saham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oleh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pengelola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organisasi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bisnis</a:t>
                      </a:r>
                      <a:r>
                        <a:rPr lang="en-US" sz="1400" baseline="0" dirty="0" smtClean="0"/>
                        <a:t> (</a:t>
                      </a:r>
                      <a:r>
                        <a:rPr lang="en-US" sz="1400" baseline="0" dirty="0" err="1" smtClean="0"/>
                        <a:t>swasta</a:t>
                      </a:r>
                      <a:r>
                        <a:rPr lang="en-US" sz="1400" baseline="0" smtClean="0"/>
                        <a:t>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13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7793" y="1988840"/>
            <a:ext cx="6196405" cy="30243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dirty="0" err="1"/>
              <a:t>Akuntansi</a:t>
            </a:r>
            <a:r>
              <a:rPr lang="en-US" sz="1800" dirty="0"/>
              <a:t> </a:t>
            </a:r>
            <a:r>
              <a:rPr lang="en-US" sz="1800" dirty="0" err="1"/>
              <a:t>sektor</a:t>
            </a:r>
            <a:r>
              <a:rPr lang="en-US" sz="1800" dirty="0"/>
              <a:t> </a:t>
            </a:r>
            <a:r>
              <a:rPr lang="en-US" sz="1800" dirty="0" err="1"/>
              <a:t>publik</a:t>
            </a:r>
            <a:r>
              <a:rPr lang="en-US" sz="1800" dirty="0"/>
              <a:t> di Indonesia </a:t>
            </a:r>
            <a:r>
              <a:rPr lang="en-US" sz="1800" dirty="0" err="1"/>
              <a:t>jauh</a:t>
            </a:r>
            <a:r>
              <a:rPr lang="en-US" sz="1800" dirty="0"/>
              <a:t> </a:t>
            </a:r>
            <a:r>
              <a:rPr lang="en-US" sz="1800" dirty="0" err="1"/>
              <a:t>tertinggal</a:t>
            </a:r>
            <a:r>
              <a:rPr lang="en-US" sz="1800" dirty="0"/>
              <a:t> </a:t>
            </a:r>
            <a:r>
              <a:rPr lang="en-US" sz="1800" dirty="0" err="1"/>
              <a:t>dibandingkan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 smtClean="0"/>
              <a:t>akuntansi</a:t>
            </a:r>
            <a:r>
              <a:rPr lang="en-US" sz="1800" dirty="0" smtClean="0"/>
              <a:t> </a:t>
            </a:r>
            <a:r>
              <a:rPr lang="en-US" sz="1800" dirty="0" err="1" smtClean="0"/>
              <a:t>bisnis</a:t>
            </a:r>
            <a:r>
              <a:rPr lang="en-US" sz="1800" dirty="0" smtClean="0"/>
              <a:t> </a:t>
            </a:r>
            <a:r>
              <a:rPr lang="en-US" sz="1800" dirty="0"/>
              <a:t>(</a:t>
            </a:r>
            <a:r>
              <a:rPr lang="en-US" sz="1800" dirty="0" err="1"/>
              <a:t>swasta</a:t>
            </a:r>
            <a:r>
              <a:rPr lang="en-US" sz="1800" dirty="0"/>
              <a:t>). Di </a:t>
            </a:r>
            <a:r>
              <a:rPr lang="en-US" sz="1800" dirty="0" err="1"/>
              <a:t>sisi</a:t>
            </a:r>
            <a:r>
              <a:rPr lang="en-US" sz="1800" dirty="0"/>
              <a:t> lain, </a:t>
            </a:r>
            <a:r>
              <a:rPr lang="en-US" sz="1800" dirty="0" err="1"/>
              <a:t>karakteristik</a:t>
            </a:r>
            <a:r>
              <a:rPr lang="en-US" sz="1800" dirty="0"/>
              <a:t> </a:t>
            </a:r>
            <a:r>
              <a:rPr lang="en-US" sz="1800" dirty="0" err="1"/>
              <a:t>sektor</a:t>
            </a:r>
            <a:r>
              <a:rPr lang="en-US" sz="1800" dirty="0"/>
              <a:t> </a:t>
            </a:r>
            <a:r>
              <a:rPr lang="en-US" sz="1800" dirty="0" err="1"/>
              <a:t>publik</a:t>
            </a:r>
            <a:r>
              <a:rPr lang="en-US" sz="1800" dirty="0"/>
              <a:t> </a:t>
            </a:r>
            <a:r>
              <a:rPr lang="en-US" sz="1800" dirty="0" err="1"/>
              <a:t>sangat</a:t>
            </a:r>
            <a:r>
              <a:rPr lang="en-US" sz="1800" dirty="0"/>
              <a:t> </a:t>
            </a:r>
            <a:r>
              <a:rPr lang="en-US" sz="1800" dirty="0" err="1"/>
              <a:t>berbeda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sektor</a:t>
            </a:r>
            <a:r>
              <a:rPr lang="en-US" sz="1800" dirty="0"/>
              <a:t> </a:t>
            </a:r>
            <a:r>
              <a:rPr lang="en-US" sz="1800" dirty="0" err="1" smtClean="0"/>
              <a:t>swasta</a:t>
            </a:r>
            <a:r>
              <a:rPr lang="en-US" sz="1800" dirty="0" smtClean="0"/>
              <a:t>, </a:t>
            </a:r>
            <a:r>
              <a:rPr lang="en-US" sz="1800" dirty="0" err="1" smtClean="0"/>
              <a:t>dimana</a:t>
            </a:r>
            <a:r>
              <a:rPr lang="en-US" sz="1800" dirty="0" smtClean="0"/>
              <a:t> </a:t>
            </a:r>
            <a:r>
              <a:rPr lang="en-US" sz="1800" dirty="0" err="1"/>
              <a:t>pengelolaan</a:t>
            </a:r>
            <a:r>
              <a:rPr lang="en-US" sz="1800" dirty="0"/>
              <a:t> di </a:t>
            </a:r>
            <a:r>
              <a:rPr lang="en-US" sz="1800" dirty="0" err="1"/>
              <a:t>masing-masing</a:t>
            </a:r>
            <a:r>
              <a:rPr lang="en-US" sz="1800" dirty="0"/>
              <a:t> </a:t>
            </a:r>
            <a:r>
              <a:rPr lang="en-US" sz="1800" dirty="0" err="1"/>
              <a:t>organisasi</a:t>
            </a:r>
            <a:r>
              <a:rPr lang="en-US" sz="1800" dirty="0"/>
              <a:t>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diperdalam</a:t>
            </a:r>
            <a:r>
              <a:rPr lang="en-US" sz="1800" dirty="0"/>
              <a:t> </a:t>
            </a:r>
            <a:r>
              <a:rPr lang="en-US" sz="1800" dirty="0" err="1"/>
              <a:t>lagi</a:t>
            </a:r>
            <a:r>
              <a:rPr lang="en-US" sz="1800" dirty="0"/>
              <a:t> agar </a:t>
            </a:r>
            <a:r>
              <a:rPr lang="en-US" sz="1800" dirty="0" err="1"/>
              <a:t>kinerja</a:t>
            </a:r>
            <a:r>
              <a:rPr lang="en-US" sz="1800" dirty="0"/>
              <a:t> </a:t>
            </a:r>
            <a:r>
              <a:rPr lang="en-US" sz="1800" dirty="0" err="1" smtClean="0"/>
              <a:t>masingmasing</a:t>
            </a:r>
            <a:r>
              <a:rPr lang="en-US" sz="1800" dirty="0" smtClean="0"/>
              <a:t> </a:t>
            </a:r>
            <a:r>
              <a:rPr lang="en-US" sz="1800" dirty="0" err="1" smtClean="0"/>
              <a:t>sektor</a:t>
            </a:r>
            <a:r>
              <a:rPr lang="en-US" sz="1800" dirty="0" smtClean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maksimal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mencapai</a:t>
            </a:r>
            <a:r>
              <a:rPr lang="en-US" sz="1800" dirty="0"/>
              <a:t> </a:t>
            </a:r>
            <a:r>
              <a:rPr lang="en-US" sz="1800" dirty="0" err="1" smtClean="0"/>
              <a:t>tujuannya</a:t>
            </a:r>
            <a:r>
              <a:rPr lang="en-US" sz="1800" dirty="0" smtClean="0"/>
              <a:t>. </a:t>
            </a:r>
            <a:r>
              <a:rPr lang="en-US" sz="1800" dirty="0" err="1" smtClean="0"/>
              <a:t>Maksimalisasi</a:t>
            </a:r>
            <a:r>
              <a:rPr lang="en-US" sz="1800" dirty="0" smtClean="0"/>
              <a:t> </a:t>
            </a:r>
            <a:r>
              <a:rPr lang="en-US" sz="1800" dirty="0" err="1"/>
              <a:t>kinerja</a:t>
            </a:r>
            <a:r>
              <a:rPr lang="en-US" sz="1800" dirty="0"/>
              <a:t> </a:t>
            </a:r>
            <a:r>
              <a:rPr lang="en-US" sz="1800" dirty="0" err="1" smtClean="0"/>
              <a:t>organisasi</a:t>
            </a:r>
            <a:r>
              <a:rPr lang="en-US" sz="1800" dirty="0" smtClean="0"/>
              <a:t> </a:t>
            </a:r>
            <a:r>
              <a:rPr lang="en-US" sz="1800" dirty="0" err="1" smtClean="0"/>
              <a:t>sektor</a:t>
            </a:r>
            <a:r>
              <a:rPr lang="en-US" sz="1800" dirty="0" smtClean="0"/>
              <a:t> </a:t>
            </a:r>
            <a:r>
              <a:rPr lang="en-US" sz="1800" dirty="0" err="1"/>
              <a:t>publik</a:t>
            </a:r>
            <a:r>
              <a:rPr lang="en-US" sz="1800" dirty="0"/>
              <a:t> </a:t>
            </a:r>
            <a:r>
              <a:rPr lang="en-US" sz="1800" dirty="0" err="1"/>
              <a:t>inilah</a:t>
            </a:r>
            <a:r>
              <a:rPr lang="en-US" sz="1800" dirty="0"/>
              <a:t> yang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tujuan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 smtClean="0"/>
              <a:t>komparasi</a:t>
            </a:r>
            <a:r>
              <a:rPr lang="en-US" sz="1800" dirty="0" smtClean="0"/>
              <a:t> </a:t>
            </a:r>
            <a:r>
              <a:rPr lang="en-US" sz="1800" dirty="0" err="1" smtClean="0"/>
              <a:t>akuntansi</a:t>
            </a:r>
            <a:r>
              <a:rPr lang="en-US" sz="1800" dirty="0" smtClean="0"/>
              <a:t> </a:t>
            </a:r>
            <a:r>
              <a:rPr lang="en-US" sz="1800" dirty="0" err="1"/>
              <a:t>sektor</a:t>
            </a:r>
            <a:r>
              <a:rPr lang="en-US" sz="1800" dirty="0"/>
              <a:t> </a:t>
            </a:r>
            <a:r>
              <a:rPr lang="en-US" sz="1800" dirty="0" err="1"/>
              <a:t>publik</a:t>
            </a:r>
            <a:r>
              <a:rPr lang="en-US" sz="1800" dirty="0"/>
              <a:t> </a:t>
            </a:r>
            <a:r>
              <a:rPr lang="en-US" sz="1800" dirty="0" err="1"/>
              <a:t>inilah</a:t>
            </a:r>
            <a:r>
              <a:rPr lang="en-US" sz="1800" dirty="0"/>
              <a:t> </a:t>
            </a:r>
            <a:r>
              <a:rPr lang="en-US" sz="1800" dirty="0" smtClean="0"/>
              <a:t>yang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/>
              <a:t>tujuan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komparasi</a:t>
            </a:r>
            <a:r>
              <a:rPr lang="en-US" sz="1800" dirty="0"/>
              <a:t> </a:t>
            </a:r>
            <a:r>
              <a:rPr lang="en-US" sz="1800" dirty="0" err="1"/>
              <a:t>akuntansi</a:t>
            </a:r>
            <a:r>
              <a:rPr lang="en-US" sz="1800" dirty="0"/>
              <a:t> </a:t>
            </a:r>
            <a:r>
              <a:rPr lang="en-US" sz="1800" dirty="0" err="1"/>
              <a:t>sektor</a:t>
            </a:r>
            <a:r>
              <a:rPr lang="en-US" sz="1800" dirty="0"/>
              <a:t> </a:t>
            </a:r>
            <a:r>
              <a:rPr lang="en-US" sz="1800" dirty="0" err="1"/>
              <a:t>publik</a:t>
            </a:r>
            <a:r>
              <a:rPr lang="en-US" sz="1800" dirty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organisasi</a:t>
            </a:r>
            <a:r>
              <a:rPr lang="en-US" sz="1800" dirty="0" smtClean="0"/>
              <a:t> </a:t>
            </a:r>
            <a:r>
              <a:rPr lang="en-US" sz="1800" dirty="0" err="1"/>
              <a:t>bisnis</a:t>
            </a:r>
            <a:r>
              <a:rPr lang="en-US" sz="1800" dirty="0"/>
              <a:t> (</a:t>
            </a:r>
            <a:r>
              <a:rPr lang="en-US" sz="1800" dirty="0" err="1"/>
              <a:t>swasta</a:t>
            </a:r>
            <a:r>
              <a:rPr lang="en-US" sz="1800" dirty="0"/>
              <a:t>).</a:t>
            </a:r>
            <a:endParaRPr lang="en-US" sz="1800" dirty="0"/>
          </a:p>
        </p:txBody>
      </p:sp>
      <p:sp>
        <p:nvSpPr>
          <p:cNvPr id="5" name="Hexagon 4"/>
          <p:cNvSpPr/>
          <p:nvPr/>
        </p:nvSpPr>
        <p:spPr>
          <a:xfrm>
            <a:off x="971600" y="620688"/>
            <a:ext cx="7128792" cy="792088"/>
          </a:xfrm>
          <a:prstGeom prst="hexagon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TUJUAN KOMPARASI AKUNTANSI SEKTOR </a:t>
            </a:r>
            <a:r>
              <a:rPr lang="en-US" b="1" dirty="0" smtClean="0"/>
              <a:t>PUBLIK VERSUS AKUNTANSI SEKTOR </a:t>
            </a:r>
            <a:r>
              <a:rPr lang="en-US" b="1" dirty="0"/>
              <a:t>BISNIS (SWASTA)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647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7793" y="1988840"/>
            <a:ext cx="6196405" cy="3024336"/>
          </a:xfrm>
        </p:spPr>
        <p:txBody>
          <a:bodyPr>
            <a:noAutofit/>
          </a:bodyPr>
          <a:lstStyle/>
          <a:p>
            <a:pPr marL="0" indent="533400" algn="just">
              <a:buNone/>
            </a:pPr>
            <a:r>
              <a:rPr lang="en-US" sz="1600" dirty="0" err="1"/>
              <a:t>Perbedaan</a:t>
            </a:r>
            <a:r>
              <a:rPr lang="en-US" sz="1600" dirty="0"/>
              <a:t> </a:t>
            </a:r>
            <a:r>
              <a:rPr lang="en-US" sz="1600" dirty="0" err="1"/>
              <a:t>antara</a:t>
            </a:r>
            <a:r>
              <a:rPr lang="en-US" sz="1600" dirty="0"/>
              <a:t> </a:t>
            </a:r>
            <a:r>
              <a:rPr lang="en-US" sz="1600" dirty="0" err="1"/>
              <a:t>akuntansi</a:t>
            </a:r>
            <a:r>
              <a:rPr lang="en-US" sz="1600" dirty="0"/>
              <a:t> </a:t>
            </a:r>
            <a:r>
              <a:rPr lang="en-US" sz="1600" dirty="0" err="1"/>
              <a:t>sektor</a:t>
            </a:r>
            <a:r>
              <a:rPr lang="en-US" sz="1600" dirty="0"/>
              <a:t> </a:t>
            </a:r>
            <a:r>
              <a:rPr lang="en-US" sz="1600" dirty="0" err="1"/>
              <a:t>publik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akuntansi</a:t>
            </a:r>
            <a:r>
              <a:rPr lang="en-US" sz="1600" dirty="0"/>
              <a:t> </a:t>
            </a:r>
            <a:r>
              <a:rPr lang="en-US" sz="1600" dirty="0" err="1"/>
              <a:t>swasta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smtClean="0"/>
              <a:t>motif </a:t>
            </a:r>
            <a:r>
              <a:rPr lang="en-US" sz="1600" dirty="0" err="1" smtClean="0"/>
              <a:t>keuntungan</a:t>
            </a:r>
            <a:r>
              <a:rPr lang="en-US" sz="1600" dirty="0"/>
              <a:t>. </a:t>
            </a:r>
            <a:r>
              <a:rPr lang="en-US" sz="1600" dirty="0" err="1"/>
              <a:t>Akuntansi</a:t>
            </a:r>
            <a:r>
              <a:rPr lang="en-US" sz="1600" dirty="0"/>
              <a:t> </a:t>
            </a:r>
            <a:r>
              <a:rPr lang="en-US" sz="1600" dirty="0" err="1"/>
              <a:t>sektor</a:t>
            </a:r>
            <a:r>
              <a:rPr lang="en-US" sz="1600" dirty="0"/>
              <a:t> </a:t>
            </a:r>
            <a:r>
              <a:rPr lang="en-US" sz="1600" dirty="0" err="1"/>
              <a:t>publik</a:t>
            </a:r>
            <a:r>
              <a:rPr lang="en-US" sz="1600" dirty="0"/>
              <a:t> </a:t>
            </a:r>
            <a:r>
              <a:rPr lang="en-US" sz="1600" dirty="0" err="1"/>
              <a:t>hanya</a:t>
            </a:r>
            <a:r>
              <a:rPr lang="en-US" sz="1600" dirty="0"/>
              <a:t> </a:t>
            </a:r>
            <a:r>
              <a:rPr lang="en-US" sz="1600" dirty="0" err="1"/>
              <a:t>memenuhi</a:t>
            </a:r>
            <a:r>
              <a:rPr lang="en-US" sz="1600" dirty="0"/>
              <a:t> </a:t>
            </a:r>
            <a:r>
              <a:rPr lang="en-US" sz="1600" dirty="0" err="1"/>
              <a:t>kebutuhan</a:t>
            </a:r>
            <a:r>
              <a:rPr lang="en-US" sz="1600" dirty="0"/>
              <a:t> </a:t>
            </a:r>
            <a:r>
              <a:rPr lang="en-US" sz="1600" dirty="0" err="1"/>
              <a:t>publik</a:t>
            </a:r>
            <a:r>
              <a:rPr lang="en-US" sz="1600" dirty="0"/>
              <a:t> </a:t>
            </a:r>
            <a:r>
              <a:rPr lang="en-US" sz="1600" dirty="0" err="1"/>
              <a:t>tanpa</a:t>
            </a:r>
            <a:r>
              <a:rPr lang="en-US" sz="1600" dirty="0"/>
              <a:t> motif </a:t>
            </a:r>
            <a:r>
              <a:rPr lang="en-US" sz="1600" dirty="0" err="1" smtClean="0"/>
              <a:t>mencari</a:t>
            </a:r>
            <a:r>
              <a:rPr lang="en-US" sz="1600" dirty="0" smtClean="0"/>
              <a:t> </a:t>
            </a:r>
            <a:r>
              <a:rPr lang="en-US" sz="1600" dirty="0" err="1" smtClean="0"/>
              <a:t>keuntungan</a:t>
            </a:r>
            <a:r>
              <a:rPr lang="en-US" sz="1600" dirty="0" smtClean="0"/>
              <a:t> </a:t>
            </a:r>
            <a:r>
              <a:rPr lang="en-US" sz="1600" dirty="0" err="1"/>
              <a:t>sedangkan</a:t>
            </a:r>
            <a:r>
              <a:rPr lang="en-US" sz="1600" dirty="0"/>
              <a:t> </a:t>
            </a:r>
            <a:r>
              <a:rPr lang="en-US" sz="1600" dirty="0" err="1"/>
              <a:t>akuntansi</a:t>
            </a:r>
            <a:r>
              <a:rPr lang="en-US" sz="1600" dirty="0"/>
              <a:t> </a:t>
            </a:r>
            <a:r>
              <a:rPr lang="en-US" sz="1600" dirty="0" err="1"/>
              <a:t>swasta</a:t>
            </a:r>
            <a:r>
              <a:rPr lang="en-US" sz="1600" dirty="0"/>
              <a:t> </a:t>
            </a:r>
            <a:r>
              <a:rPr lang="en-US" sz="1600" dirty="0" err="1"/>
              <a:t>pasti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mencari</a:t>
            </a:r>
            <a:r>
              <a:rPr lang="en-US" sz="1600" dirty="0"/>
              <a:t> </a:t>
            </a:r>
            <a:r>
              <a:rPr lang="en-US" sz="1600" dirty="0" err="1"/>
              <a:t>keuntungan</a:t>
            </a:r>
            <a:r>
              <a:rPr lang="en-US" sz="1600" dirty="0"/>
              <a:t> </a:t>
            </a:r>
            <a:r>
              <a:rPr lang="en-US" sz="1600" dirty="0" err="1" smtClean="0"/>
              <a:t>sebanyak</a:t>
            </a:r>
            <a:r>
              <a:rPr lang="en-US" sz="1600" dirty="0" smtClean="0"/>
              <a:t> </a:t>
            </a:r>
            <a:r>
              <a:rPr lang="en-US" sz="1600" dirty="0" err="1" smtClean="0"/>
              <a:t>banyaknya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sz="1600" dirty="0" err="1"/>
              <a:t>Awalnya</a:t>
            </a:r>
            <a:r>
              <a:rPr lang="en-US" sz="1600" dirty="0"/>
              <a:t> </a:t>
            </a:r>
            <a:r>
              <a:rPr lang="en-US" sz="1600" dirty="0" err="1"/>
              <a:t>sektor</a:t>
            </a:r>
            <a:r>
              <a:rPr lang="en-US" sz="1600" dirty="0"/>
              <a:t> </a:t>
            </a:r>
            <a:r>
              <a:rPr lang="en-US" sz="1600" dirty="0" err="1"/>
              <a:t>publik</a:t>
            </a:r>
            <a:r>
              <a:rPr lang="en-US" sz="1600" dirty="0"/>
              <a:t> </a:t>
            </a:r>
            <a:r>
              <a:rPr lang="en-US" sz="1600" dirty="0" err="1"/>
              <a:t>muncul</a:t>
            </a:r>
            <a:r>
              <a:rPr lang="en-US" sz="1600" dirty="0"/>
              <a:t> </a:t>
            </a:r>
            <a:r>
              <a:rPr lang="en-US" sz="1600" dirty="0" err="1"/>
              <a:t>akibat</a:t>
            </a:r>
            <a:r>
              <a:rPr lang="en-US" sz="1600" dirty="0"/>
              <a:t> </a:t>
            </a:r>
            <a:r>
              <a:rPr lang="en-US" sz="1600" dirty="0" err="1"/>
              <a:t>kebutuhan</a:t>
            </a:r>
            <a:r>
              <a:rPr lang="en-US" sz="1600" dirty="0"/>
              <a:t> </a:t>
            </a:r>
            <a:r>
              <a:rPr lang="en-US" sz="1600" dirty="0" err="1"/>
              <a:t>masyarakat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barang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layanan</a:t>
            </a:r>
            <a:r>
              <a:rPr lang="en-US" sz="1600" dirty="0"/>
              <a:t> </a:t>
            </a:r>
            <a:r>
              <a:rPr lang="en-US" sz="1600" dirty="0" err="1" smtClean="0"/>
              <a:t>tertentu</a:t>
            </a:r>
            <a:r>
              <a:rPr lang="en-US" sz="1600" dirty="0" smtClean="0"/>
              <a:t>. </a:t>
            </a:r>
            <a:r>
              <a:rPr lang="en-US" sz="1600" dirty="0" err="1" smtClean="0"/>
              <a:t>Sehingga</a:t>
            </a:r>
            <a:r>
              <a:rPr lang="en-US" sz="1600" dirty="0" smtClean="0"/>
              <a:t> </a:t>
            </a:r>
            <a:r>
              <a:rPr lang="en-US" sz="1600" dirty="0"/>
              <a:t>area </a:t>
            </a:r>
            <a:r>
              <a:rPr lang="en-US" sz="1600" dirty="0" err="1"/>
              <a:t>sektor</a:t>
            </a:r>
            <a:r>
              <a:rPr lang="en-US" sz="1600" dirty="0"/>
              <a:t> </a:t>
            </a:r>
            <a:r>
              <a:rPr lang="en-US" sz="1600" dirty="0" err="1"/>
              <a:t>pubik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pemerintah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 </a:t>
            </a:r>
            <a:r>
              <a:rPr lang="en-US" sz="1600" dirty="0" err="1"/>
              <a:t>sektor</a:t>
            </a:r>
            <a:r>
              <a:rPr lang="en-US" sz="1600" dirty="0"/>
              <a:t> </a:t>
            </a:r>
            <a:r>
              <a:rPr lang="en-US" sz="1600" dirty="0" err="1"/>
              <a:t>publik</a:t>
            </a:r>
            <a:r>
              <a:rPr lang="en-US" sz="1600" dirty="0"/>
              <a:t> </a:t>
            </a:r>
            <a:r>
              <a:rPr lang="en-US" sz="1600" dirty="0" err="1"/>
              <a:t>terbesar</a:t>
            </a:r>
            <a:r>
              <a:rPr lang="en-US" sz="1600" dirty="0"/>
              <a:t>. </a:t>
            </a:r>
            <a:r>
              <a:rPr lang="en-US" sz="1600" dirty="0" err="1" smtClean="0"/>
              <a:t>Keunikan</a:t>
            </a:r>
            <a:r>
              <a:rPr lang="en-US" sz="1600" dirty="0" smtClean="0"/>
              <a:t> ASP </a:t>
            </a:r>
            <a:r>
              <a:rPr lang="en-US" sz="1600" dirty="0" err="1"/>
              <a:t>cenderung</a:t>
            </a:r>
            <a:r>
              <a:rPr lang="en-US" sz="1600" dirty="0"/>
              <a:t> </a:t>
            </a:r>
            <a:r>
              <a:rPr lang="en-US" sz="1600" dirty="0" err="1"/>
              <a:t>kurang</a:t>
            </a:r>
            <a:r>
              <a:rPr lang="en-US" sz="1600" dirty="0"/>
              <a:t> </a:t>
            </a:r>
            <a:r>
              <a:rPr lang="en-US" sz="1600" dirty="0" err="1"/>
              <a:t>seragam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</a:t>
            </a:r>
            <a:r>
              <a:rPr lang="en-US" sz="1600" dirty="0" err="1"/>
              <a:t>setiap</a:t>
            </a:r>
            <a:r>
              <a:rPr lang="en-US" sz="1600" dirty="0"/>
              <a:t> </a:t>
            </a:r>
            <a:r>
              <a:rPr lang="en-US" sz="1600" dirty="0" err="1"/>
              <a:t>bidangnya</a:t>
            </a:r>
            <a:r>
              <a:rPr lang="en-US" sz="1600" dirty="0"/>
              <a:t> </a:t>
            </a:r>
            <a:r>
              <a:rPr lang="en-US" sz="1600" dirty="0" err="1" smtClean="0"/>
              <a:t>mempunyai</a:t>
            </a:r>
            <a:r>
              <a:rPr lang="en-US" sz="1600" dirty="0" smtClean="0"/>
              <a:t> </a:t>
            </a:r>
            <a:r>
              <a:rPr lang="en-US" sz="1600" dirty="0" err="1" smtClean="0"/>
              <a:t>karakteristik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berbeda</a:t>
            </a:r>
            <a:r>
              <a:rPr lang="en-US" sz="1600" dirty="0"/>
              <a:t>.</a:t>
            </a:r>
            <a:endParaRPr lang="en-US" sz="1600" dirty="0"/>
          </a:p>
        </p:txBody>
      </p:sp>
      <p:sp>
        <p:nvSpPr>
          <p:cNvPr id="5" name="Hexagon 4"/>
          <p:cNvSpPr/>
          <p:nvPr/>
        </p:nvSpPr>
        <p:spPr>
          <a:xfrm>
            <a:off x="971600" y="620688"/>
            <a:ext cx="7128792" cy="792088"/>
          </a:xfrm>
          <a:prstGeom prst="hexagon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ASUMSI-ASUMSI AKUNTANSI SEKTOR PUBLIK DAN SEKTOR </a:t>
            </a:r>
            <a:r>
              <a:rPr lang="en-US" b="1" dirty="0" smtClean="0"/>
              <a:t>BISNIS (SWASTA</a:t>
            </a:r>
            <a:r>
              <a:rPr lang="en-US" b="1" dirty="0"/>
              <a:t>)</a:t>
            </a:r>
          </a:p>
        </p:txBody>
      </p:sp>
      <p:sp>
        <p:nvSpPr>
          <p:cNvPr id="2" name="Frame 1"/>
          <p:cNvSpPr/>
          <p:nvPr/>
        </p:nvSpPr>
        <p:spPr>
          <a:xfrm>
            <a:off x="1331640" y="3789040"/>
            <a:ext cx="6336704" cy="1512168"/>
          </a:xfrm>
          <a:prstGeom prst="frame">
            <a:avLst>
              <a:gd name="adj1" fmla="val 3779"/>
            </a:avLst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4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348880"/>
            <a:ext cx="7200800" cy="1512168"/>
          </a:xfrm>
        </p:spPr>
        <p:txBody>
          <a:bodyPr>
            <a:noAutofit/>
          </a:bodyPr>
          <a:lstStyle/>
          <a:p>
            <a:pPr marL="0" indent="533400" algn="just">
              <a:buNone/>
            </a:pPr>
            <a:r>
              <a:rPr lang="en-US" sz="1400" dirty="0" err="1"/>
              <a:t>Secara</a:t>
            </a:r>
            <a:r>
              <a:rPr lang="en-US" sz="1400" dirty="0"/>
              <a:t> </a:t>
            </a:r>
            <a:r>
              <a:rPr lang="en-US" sz="1400" dirty="0" err="1"/>
              <a:t>konseptual</a:t>
            </a:r>
            <a:r>
              <a:rPr lang="en-US" sz="1400" dirty="0"/>
              <a:t>, </a:t>
            </a:r>
            <a:r>
              <a:rPr lang="en-US" sz="1400" dirty="0" err="1"/>
              <a:t>perbedaan</a:t>
            </a:r>
            <a:r>
              <a:rPr lang="en-US" sz="1400" dirty="0"/>
              <a:t> </a:t>
            </a:r>
            <a:r>
              <a:rPr lang="en-US" sz="1400" dirty="0" err="1"/>
              <a:t>kedua</a:t>
            </a:r>
            <a:r>
              <a:rPr lang="en-US" sz="1400" dirty="0"/>
              <a:t> </a:t>
            </a:r>
            <a:r>
              <a:rPr lang="en-US" sz="1400" dirty="0" err="1"/>
              <a:t>jenis</a:t>
            </a:r>
            <a:r>
              <a:rPr lang="en-US" sz="1400" dirty="0"/>
              <a:t> </a:t>
            </a:r>
            <a:r>
              <a:rPr lang="en-US" sz="1400" dirty="0" err="1"/>
              <a:t>organisasi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 </a:t>
            </a:r>
            <a:r>
              <a:rPr lang="en-US" sz="1400" dirty="0" err="1"/>
              <a:t>terletak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tujuan</a:t>
            </a:r>
            <a:r>
              <a:rPr lang="en-US" sz="1400" dirty="0"/>
              <a:t> yang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dicapai</a:t>
            </a:r>
            <a:r>
              <a:rPr lang="en-US" sz="1400" dirty="0"/>
              <a:t>.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tahap</a:t>
            </a:r>
            <a:r>
              <a:rPr lang="en-US" sz="1400" dirty="0"/>
              <a:t> </a:t>
            </a:r>
            <a:r>
              <a:rPr lang="en-US" sz="1400" dirty="0" err="1"/>
              <a:t>perencanaan</a:t>
            </a:r>
            <a:r>
              <a:rPr lang="en-US" sz="1400" dirty="0"/>
              <a:t>, </a:t>
            </a:r>
            <a:r>
              <a:rPr lang="en-US" sz="1400" dirty="0" err="1"/>
              <a:t>organisasi</a:t>
            </a:r>
            <a:r>
              <a:rPr lang="en-US" sz="1400" dirty="0"/>
              <a:t> sector </a:t>
            </a:r>
            <a:r>
              <a:rPr lang="en-US" sz="1400" dirty="0" err="1"/>
              <a:t>swasta</a:t>
            </a:r>
            <a:r>
              <a:rPr lang="en-US" sz="1400" dirty="0"/>
              <a:t> </a:t>
            </a:r>
            <a:r>
              <a:rPr lang="en-US" sz="1400" dirty="0" err="1"/>
              <a:t>menitikberatkan</a:t>
            </a:r>
            <a:r>
              <a:rPr lang="en-US" sz="1400" dirty="0"/>
              <a:t> </a:t>
            </a:r>
            <a:r>
              <a:rPr lang="en-US" sz="1400" dirty="0" err="1"/>
              <a:t>keuntungan</a:t>
            </a:r>
            <a:r>
              <a:rPr lang="en-US" sz="1400" dirty="0"/>
              <a:t> </a:t>
            </a:r>
            <a:r>
              <a:rPr lang="en-US" sz="1400" dirty="0" err="1" smtClean="0"/>
              <a:t>usaha</a:t>
            </a:r>
            <a:r>
              <a:rPr lang="en-US" sz="1400" dirty="0" smtClean="0"/>
              <a:t> </a:t>
            </a:r>
            <a:r>
              <a:rPr lang="en-US" sz="1400" dirty="0" err="1" smtClean="0"/>
              <a:t>semaksimal</a:t>
            </a:r>
            <a:r>
              <a:rPr lang="en-US" sz="1400" dirty="0" smtClean="0"/>
              <a:t> </a:t>
            </a:r>
            <a:r>
              <a:rPr lang="en-US" sz="1400" dirty="0" err="1"/>
              <a:t>mungkin</a:t>
            </a:r>
            <a:r>
              <a:rPr lang="en-US" sz="1400" dirty="0"/>
              <a:t>. </a:t>
            </a:r>
            <a:r>
              <a:rPr lang="en-US" sz="1400" dirty="0" err="1"/>
              <a:t>Sementara</a:t>
            </a:r>
            <a:r>
              <a:rPr lang="en-US" sz="1400" dirty="0"/>
              <a:t> </a:t>
            </a:r>
            <a:r>
              <a:rPr lang="en-US" sz="1400" dirty="0" err="1"/>
              <a:t>organisasi</a:t>
            </a:r>
            <a:r>
              <a:rPr lang="en-US" sz="1400" dirty="0"/>
              <a:t> sector </a:t>
            </a:r>
            <a:r>
              <a:rPr lang="en-US" sz="1400" dirty="0" err="1"/>
              <a:t>publik</a:t>
            </a:r>
            <a:r>
              <a:rPr lang="en-US" sz="1400" dirty="0"/>
              <a:t> </a:t>
            </a:r>
            <a:r>
              <a:rPr lang="en-US" sz="1400" dirty="0" err="1"/>
              <a:t>lebih</a:t>
            </a:r>
            <a:r>
              <a:rPr lang="en-US" sz="1400" dirty="0"/>
              <a:t> </a:t>
            </a:r>
            <a:r>
              <a:rPr lang="en-US" sz="1400" dirty="0" err="1"/>
              <a:t>mengutamakan</a:t>
            </a:r>
            <a:r>
              <a:rPr lang="en-US" sz="1400" dirty="0"/>
              <a:t> </a:t>
            </a:r>
            <a:r>
              <a:rPr lang="en-US" sz="1400" dirty="0" err="1" smtClean="0"/>
              <a:t>kesejahteraan</a:t>
            </a:r>
            <a:r>
              <a:rPr lang="en-US" sz="1400" dirty="0" smtClean="0"/>
              <a:t> </a:t>
            </a:r>
            <a:r>
              <a:rPr lang="en-US" sz="1400" dirty="0" err="1" smtClean="0"/>
              <a:t>masyarakat</a:t>
            </a:r>
            <a:r>
              <a:rPr lang="en-US" sz="1400" dirty="0" smtClean="0"/>
              <a:t>.</a:t>
            </a:r>
          </a:p>
        </p:txBody>
      </p:sp>
      <p:sp>
        <p:nvSpPr>
          <p:cNvPr id="5" name="Hexagon 4"/>
          <p:cNvSpPr/>
          <p:nvPr/>
        </p:nvSpPr>
        <p:spPr>
          <a:xfrm>
            <a:off x="971600" y="620688"/>
            <a:ext cx="7128792" cy="792088"/>
          </a:xfrm>
          <a:prstGeom prst="hexagon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AKUNTANSI SEKTOR PUBLIK VERSUS SEKTOR BISNIS</a:t>
            </a:r>
            <a:endParaRPr lang="en-US" b="1" dirty="0"/>
          </a:p>
        </p:txBody>
      </p:sp>
      <p:sp>
        <p:nvSpPr>
          <p:cNvPr id="4" name="Pentagon 3"/>
          <p:cNvSpPr/>
          <p:nvPr/>
        </p:nvSpPr>
        <p:spPr>
          <a:xfrm>
            <a:off x="683568" y="1772816"/>
            <a:ext cx="6192688" cy="432048"/>
          </a:xfrm>
          <a:prstGeom prst="homePlate">
            <a:avLst/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err="1"/>
              <a:t>Perbedaan</a:t>
            </a:r>
            <a:r>
              <a:rPr lang="en-US" sz="1600" dirty="0"/>
              <a:t> </a:t>
            </a:r>
            <a:r>
              <a:rPr lang="en-US" sz="1600" dirty="0" err="1"/>
              <a:t>Akuntansi</a:t>
            </a:r>
            <a:r>
              <a:rPr lang="en-US" sz="1600" dirty="0"/>
              <a:t> </a:t>
            </a:r>
            <a:r>
              <a:rPr lang="en-US" sz="1600" dirty="0" err="1"/>
              <a:t>Sektor</a:t>
            </a:r>
            <a:r>
              <a:rPr lang="en-US" sz="1600" dirty="0"/>
              <a:t> </a:t>
            </a:r>
            <a:r>
              <a:rPr lang="en-US" sz="1600" dirty="0" err="1"/>
              <a:t>Publik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Akuntansi</a:t>
            </a:r>
            <a:r>
              <a:rPr lang="en-US" sz="1600" dirty="0"/>
              <a:t> </a:t>
            </a:r>
            <a:r>
              <a:rPr lang="en-US" sz="1600" dirty="0" err="1"/>
              <a:t>Sektor</a:t>
            </a:r>
            <a:r>
              <a:rPr lang="en-US" sz="1600" dirty="0"/>
              <a:t> </a:t>
            </a:r>
            <a:r>
              <a:rPr lang="en-US" sz="1600" dirty="0" err="1"/>
              <a:t>Bisnis</a:t>
            </a:r>
            <a:endParaRPr lang="en-US" sz="1600" dirty="0"/>
          </a:p>
        </p:txBody>
      </p:sp>
      <p:sp>
        <p:nvSpPr>
          <p:cNvPr id="6" name="Pentagon 5"/>
          <p:cNvSpPr/>
          <p:nvPr/>
        </p:nvSpPr>
        <p:spPr>
          <a:xfrm>
            <a:off x="683568" y="3501008"/>
            <a:ext cx="6192688" cy="432048"/>
          </a:xfrm>
          <a:prstGeom prst="homePlate">
            <a:avLst/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err="1"/>
              <a:t>Akuntansi</a:t>
            </a:r>
            <a:r>
              <a:rPr lang="en-US" sz="1600" dirty="0"/>
              <a:t> </a:t>
            </a:r>
            <a:r>
              <a:rPr lang="en-US" sz="1600" dirty="0" err="1"/>
              <a:t>Sektor</a:t>
            </a:r>
            <a:r>
              <a:rPr lang="en-US" sz="1600" dirty="0"/>
              <a:t> </a:t>
            </a:r>
            <a:r>
              <a:rPr lang="en-US" sz="1600" dirty="0" err="1"/>
              <a:t>Publik</a:t>
            </a:r>
            <a:r>
              <a:rPr lang="en-US" sz="1600" dirty="0"/>
              <a:t> yang </a:t>
            </a:r>
            <a:r>
              <a:rPr lang="en-US" sz="1600" dirty="0" err="1"/>
              <a:t>Tertinggal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Akuntansi</a:t>
            </a:r>
            <a:r>
              <a:rPr lang="en-US" sz="1600" dirty="0"/>
              <a:t> </a:t>
            </a:r>
            <a:r>
              <a:rPr lang="en-US" sz="1600" dirty="0" err="1"/>
              <a:t>Bisnis</a:t>
            </a:r>
            <a:endParaRPr lang="en-US" sz="1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87624" y="4005064"/>
            <a:ext cx="7200800" cy="21602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400" dirty="0" err="1"/>
              <a:t>Akuntansi</a:t>
            </a:r>
            <a:r>
              <a:rPr lang="en-US" sz="1400" dirty="0"/>
              <a:t> </a:t>
            </a:r>
            <a:r>
              <a:rPr lang="en-US" sz="1400" dirty="0" err="1"/>
              <a:t>Sektor</a:t>
            </a:r>
            <a:r>
              <a:rPr lang="en-US" sz="1400" dirty="0"/>
              <a:t> </a:t>
            </a:r>
            <a:r>
              <a:rPr lang="en-US" sz="1400" dirty="0" err="1"/>
              <a:t>Publik</a:t>
            </a:r>
            <a:r>
              <a:rPr lang="en-US" sz="1400" dirty="0"/>
              <a:t> di Indonesia </a:t>
            </a:r>
            <a:r>
              <a:rPr lang="en-US" sz="1400" dirty="0" err="1"/>
              <a:t>sangat</a:t>
            </a:r>
            <a:r>
              <a:rPr lang="en-US" sz="1400" dirty="0"/>
              <a:t> </a:t>
            </a:r>
            <a:r>
              <a:rPr lang="en-US" sz="1400" dirty="0" err="1"/>
              <a:t>jauh</a:t>
            </a:r>
            <a:r>
              <a:rPr lang="en-US" sz="1400" dirty="0"/>
              <a:t> </a:t>
            </a:r>
            <a:r>
              <a:rPr lang="en-US" sz="1400" dirty="0" err="1"/>
              <a:t>tertinggal</a:t>
            </a:r>
            <a:r>
              <a:rPr lang="en-US" sz="1400" dirty="0"/>
              <a:t> </a:t>
            </a:r>
            <a:r>
              <a:rPr lang="en-US" sz="1400" dirty="0" err="1"/>
              <a:t>jika</a:t>
            </a:r>
            <a:r>
              <a:rPr lang="en-US" sz="1400" dirty="0"/>
              <a:t> </a:t>
            </a:r>
            <a:r>
              <a:rPr lang="en-US" sz="1400" dirty="0" err="1"/>
              <a:t>diandingkan</a:t>
            </a:r>
            <a:r>
              <a:rPr lang="en-US" sz="1400" dirty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Akuntansi</a:t>
            </a:r>
            <a:r>
              <a:rPr lang="en-US" sz="1400" dirty="0" smtClean="0"/>
              <a:t> </a:t>
            </a:r>
            <a:r>
              <a:rPr lang="en-US" sz="1400" dirty="0" err="1"/>
              <a:t>Sektor</a:t>
            </a:r>
            <a:r>
              <a:rPr lang="en-US" sz="1400" dirty="0"/>
              <a:t> </a:t>
            </a:r>
            <a:r>
              <a:rPr lang="en-US" sz="1400" dirty="0" err="1"/>
              <a:t>Swasta</a:t>
            </a:r>
            <a:r>
              <a:rPr lang="en-US" sz="1400" dirty="0"/>
              <a:t>. </a:t>
            </a:r>
            <a:r>
              <a:rPr lang="en-US" sz="1400" dirty="0" err="1"/>
              <a:t>Pembuktiannya</a:t>
            </a:r>
            <a:r>
              <a:rPr lang="en-US" sz="1400" dirty="0"/>
              <a:t> </a:t>
            </a:r>
            <a:r>
              <a:rPr lang="en-US" sz="1400" dirty="0" err="1"/>
              <a:t>yaitu</a:t>
            </a:r>
            <a:r>
              <a:rPr lang="en-US" sz="1400" dirty="0"/>
              <a:t> </a:t>
            </a:r>
            <a:r>
              <a:rPr lang="en-US" sz="1400" dirty="0" smtClean="0"/>
              <a:t>:</a:t>
            </a:r>
          </a:p>
          <a:p>
            <a:pPr algn="just"/>
            <a:r>
              <a:rPr lang="en-US" sz="1400" dirty="0" err="1" smtClean="0"/>
              <a:t>Pemerintah</a:t>
            </a:r>
            <a:r>
              <a:rPr lang="en-US" sz="1400" dirty="0" smtClean="0"/>
              <a:t> </a:t>
            </a:r>
            <a:r>
              <a:rPr lang="en-US" sz="1400" dirty="0"/>
              <a:t>Indonesia </a:t>
            </a:r>
            <a:r>
              <a:rPr lang="en-US" sz="1400" dirty="0" err="1"/>
              <a:t>belum</a:t>
            </a:r>
            <a:r>
              <a:rPr lang="en-US" sz="1400" dirty="0"/>
              <a:t> </a:t>
            </a:r>
            <a:r>
              <a:rPr lang="en-US" sz="1400" dirty="0" err="1"/>
              <a:t>memiliki</a:t>
            </a:r>
            <a:r>
              <a:rPr lang="en-US" sz="1400" dirty="0"/>
              <a:t> </a:t>
            </a:r>
            <a:r>
              <a:rPr lang="en-US" sz="1400" dirty="0" err="1"/>
              <a:t>semua</a:t>
            </a:r>
            <a:r>
              <a:rPr lang="en-US" sz="1400" dirty="0"/>
              <a:t> </a:t>
            </a:r>
            <a:r>
              <a:rPr lang="en-US" sz="1400" dirty="0" err="1"/>
              <a:t>infrastruktur</a:t>
            </a:r>
            <a:r>
              <a:rPr lang="en-US" sz="1400" dirty="0"/>
              <a:t> </a:t>
            </a:r>
            <a:r>
              <a:rPr lang="en-US" sz="1400" dirty="0" err="1"/>
              <a:t>akuntansi</a:t>
            </a:r>
            <a:r>
              <a:rPr lang="en-US" sz="1400" dirty="0"/>
              <a:t> </a:t>
            </a:r>
            <a:r>
              <a:rPr lang="en-US" sz="1400" dirty="0" err="1"/>
              <a:t>keuangan</a:t>
            </a:r>
            <a:r>
              <a:rPr lang="en-US" sz="1400" dirty="0"/>
              <a:t> yang </a:t>
            </a:r>
            <a:r>
              <a:rPr lang="en-US" sz="1400" dirty="0" err="1" smtClean="0"/>
              <a:t>dibutuhan</a:t>
            </a:r>
            <a:r>
              <a:rPr lang="en-US" sz="1400" dirty="0" smtClean="0"/>
              <a:t>.</a:t>
            </a:r>
          </a:p>
          <a:p>
            <a:pPr algn="just"/>
            <a:r>
              <a:rPr lang="en-US" sz="1400" dirty="0" err="1" smtClean="0"/>
              <a:t>Standar</a:t>
            </a:r>
            <a:r>
              <a:rPr lang="en-US" sz="1400" dirty="0" smtClean="0"/>
              <a:t> </a:t>
            </a:r>
            <a:r>
              <a:rPr lang="en-US" sz="1400" dirty="0"/>
              <a:t>Audit </a:t>
            </a:r>
            <a:r>
              <a:rPr lang="en-US" sz="1400" dirty="0" err="1"/>
              <a:t>Pemerintahan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tahun</a:t>
            </a:r>
            <a:r>
              <a:rPr lang="en-US" sz="1400" dirty="0"/>
              <a:t> 1990-an </a:t>
            </a:r>
            <a:r>
              <a:rPr lang="en-US" sz="1400" dirty="0" err="1"/>
              <a:t>baru</a:t>
            </a:r>
            <a:r>
              <a:rPr lang="en-US" sz="1400" dirty="0"/>
              <a:t> </a:t>
            </a:r>
            <a:r>
              <a:rPr lang="en-US" sz="1400" dirty="0" err="1"/>
              <a:t>ada</a:t>
            </a:r>
            <a:r>
              <a:rPr lang="en-US" sz="1400" dirty="0"/>
              <a:t> </a:t>
            </a:r>
            <a:r>
              <a:rPr lang="en-US" sz="1400" dirty="0" err="1"/>
              <a:t>dua</a:t>
            </a:r>
            <a:r>
              <a:rPr lang="en-US" sz="1400" dirty="0"/>
              <a:t> </a:t>
            </a:r>
            <a:r>
              <a:rPr lang="en-US" sz="1400" dirty="0" err="1"/>
              <a:t>buah</a:t>
            </a:r>
            <a:r>
              <a:rPr lang="en-US" sz="1400" dirty="0"/>
              <a:t>, </a:t>
            </a:r>
            <a:r>
              <a:rPr lang="en-US" sz="1400" dirty="0" err="1"/>
              <a:t>yaitu</a:t>
            </a:r>
            <a:r>
              <a:rPr lang="en-US" sz="1400" dirty="0"/>
              <a:t> </a:t>
            </a:r>
            <a:r>
              <a:rPr lang="en-US" sz="1400" dirty="0" err="1"/>
              <a:t>satu</a:t>
            </a:r>
            <a:r>
              <a:rPr lang="en-US" sz="1400" dirty="0"/>
              <a:t> </a:t>
            </a:r>
            <a:r>
              <a:rPr lang="en-US" sz="1400" dirty="0" smtClean="0"/>
              <a:t>yang </a:t>
            </a:r>
            <a:r>
              <a:rPr lang="en-US" sz="1400" dirty="0" err="1" smtClean="0"/>
              <a:t>dikeluarkan</a:t>
            </a:r>
            <a:r>
              <a:rPr lang="en-US" sz="1400" dirty="0" smtClean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Badan</a:t>
            </a:r>
            <a:r>
              <a:rPr lang="en-US" sz="1400" dirty="0"/>
              <a:t> </a:t>
            </a:r>
            <a:r>
              <a:rPr lang="en-US" sz="1400" dirty="0" err="1"/>
              <a:t>Pemerintah</a:t>
            </a:r>
            <a:r>
              <a:rPr lang="en-US" sz="1400" dirty="0"/>
              <a:t> </a:t>
            </a:r>
            <a:r>
              <a:rPr lang="en-US" sz="1400" dirty="0" err="1"/>
              <a:t>Keuangan</a:t>
            </a:r>
            <a:r>
              <a:rPr lang="en-US" sz="1400" dirty="0"/>
              <a:t> </a:t>
            </a:r>
            <a:r>
              <a:rPr lang="en-US" sz="1400" dirty="0" err="1"/>
              <a:t>Republik</a:t>
            </a:r>
            <a:r>
              <a:rPr lang="en-US" sz="1400" dirty="0"/>
              <a:t> Indonesia </a:t>
            </a:r>
            <a:r>
              <a:rPr lang="en-US" sz="1400" dirty="0" err="1"/>
              <a:t>dan</a:t>
            </a:r>
            <a:r>
              <a:rPr lang="en-US" sz="1400" dirty="0"/>
              <a:t> di </a:t>
            </a:r>
            <a:r>
              <a:rPr lang="en-US" sz="1400" dirty="0" err="1"/>
              <a:t>pihak</a:t>
            </a:r>
            <a:r>
              <a:rPr lang="en-US" sz="1400" dirty="0"/>
              <a:t> lain, </a:t>
            </a:r>
            <a:r>
              <a:rPr lang="en-US" sz="1400" dirty="0" smtClean="0"/>
              <a:t>BPKP </a:t>
            </a:r>
            <a:r>
              <a:rPr lang="en-US" sz="1400" dirty="0" err="1" smtClean="0"/>
              <a:t>sebagai</a:t>
            </a:r>
            <a:r>
              <a:rPr lang="en-US" sz="1400" dirty="0" smtClean="0"/>
              <a:t> </a:t>
            </a:r>
            <a:r>
              <a:rPr lang="en-US" sz="1400" dirty="0" err="1"/>
              <a:t>Aparat</a:t>
            </a:r>
            <a:r>
              <a:rPr lang="en-US" sz="1400" dirty="0"/>
              <a:t> </a:t>
            </a:r>
            <a:r>
              <a:rPr lang="en-US" sz="1400" dirty="0" err="1"/>
              <a:t>Pengawas</a:t>
            </a:r>
            <a:r>
              <a:rPr lang="en-US" sz="1400" dirty="0"/>
              <a:t> Internal </a:t>
            </a:r>
            <a:r>
              <a:rPr lang="en-US" sz="1400" dirty="0" err="1"/>
              <a:t>Pemerintah</a:t>
            </a:r>
            <a:r>
              <a:rPr lang="en-US" sz="1400" dirty="0"/>
              <a:t> </a:t>
            </a:r>
            <a:r>
              <a:rPr lang="en-US" sz="1400" dirty="0" err="1"/>
              <a:t>juga</a:t>
            </a:r>
            <a:r>
              <a:rPr lang="en-US" sz="1400" dirty="0"/>
              <a:t> </a:t>
            </a:r>
            <a:r>
              <a:rPr lang="en-US" sz="1400" dirty="0" err="1"/>
              <a:t>mengeluarkan</a:t>
            </a:r>
            <a:r>
              <a:rPr lang="en-US" sz="1400" dirty="0"/>
              <a:t> </a:t>
            </a:r>
            <a:r>
              <a:rPr lang="en-US" sz="1400" dirty="0" err="1"/>
              <a:t>Standar</a:t>
            </a:r>
            <a:r>
              <a:rPr lang="en-US" sz="1400" dirty="0"/>
              <a:t> </a:t>
            </a:r>
            <a:r>
              <a:rPr lang="en-US" sz="1400" dirty="0" smtClean="0"/>
              <a:t>Audit.</a:t>
            </a:r>
          </a:p>
          <a:p>
            <a:pPr algn="just"/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/>
              <a:t>organisasi</a:t>
            </a:r>
            <a:r>
              <a:rPr lang="en-US" sz="1400" dirty="0"/>
              <a:t> public </a:t>
            </a:r>
            <a:r>
              <a:rPr lang="en-US" sz="1400" dirty="0" err="1"/>
              <a:t>selain</a:t>
            </a:r>
            <a:r>
              <a:rPr lang="en-US" sz="1400" dirty="0"/>
              <a:t> </a:t>
            </a:r>
            <a:r>
              <a:rPr lang="en-US" sz="1400" dirty="0" err="1"/>
              <a:t>pemerintah</a:t>
            </a:r>
            <a:r>
              <a:rPr lang="en-US" sz="1400" dirty="0"/>
              <a:t> </a:t>
            </a:r>
            <a:r>
              <a:rPr lang="en-US" sz="1400" dirty="0" err="1"/>
              <a:t>ada</a:t>
            </a:r>
            <a:r>
              <a:rPr lang="en-US" sz="1400" dirty="0"/>
              <a:t> </a:t>
            </a:r>
            <a:r>
              <a:rPr lang="en-US" sz="1400" dirty="0" err="1"/>
              <a:t>standar</a:t>
            </a:r>
            <a:r>
              <a:rPr lang="en-US" sz="1400" dirty="0"/>
              <a:t> </a:t>
            </a:r>
            <a:r>
              <a:rPr lang="en-US" sz="1400" dirty="0" err="1"/>
              <a:t>akuntansi</a:t>
            </a:r>
            <a:r>
              <a:rPr lang="en-US" sz="1400" dirty="0"/>
              <a:t> </a:t>
            </a:r>
            <a:r>
              <a:rPr lang="en-US" sz="1400" dirty="0" err="1"/>
              <a:t>keuangan</a:t>
            </a:r>
            <a:r>
              <a:rPr lang="en-US" sz="1400" dirty="0"/>
              <a:t> (SAK) No.45 </a:t>
            </a:r>
            <a:r>
              <a:rPr lang="en-US" sz="1400" dirty="0" err="1" smtClean="0"/>
              <a:t>tentang</a:t>
            </a:r>
            <a:r>
              <a:rPr lang="en-US" sz="1400" dirty="0" smtClean="0"/>
              <a:t> </a:t>
            </a:r>
            <a:r>
              <a:rPr lang="en-US" sz="1400" dirty="0" err="1" smtClean="0"/>
              <a:t>standar</a:t>
            </a:r>
            <a:r>
              <a:rPr lang="en-US" sz="1400" dirty="0" smtClean="0"/>
              <a:t> </a:t>
            </a:r>
            <a:r>
              <a:rPr lang="en-US" sz="1400" dirty="0" err="1"/>
              <a:t>akuntansi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entitas</a:t>
            </a:r>
            <a:r>
              <a:rPr lang="en-US" sz="1400" dirty="0"/>
              <a:t> </a:t>
            </a:r>
            <a:r>
              <a:rPr lang="en-US" sz="1400" dirty="0" err="1"/>
              <a:t>nirlaba</a:t>
            </a:r>
            <a:r>
              <a:rPr lang="en-US" sz="1400" dirty="0"/>
              <a:t>.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20340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484784"/>
            <a:ext cx="7200800" cy="1152128"/>
          </a:xfrm>
        </p:spPr>
        <p:txBody>
          <a:bodyPr>
            <a:noAutofit/>
          </a:bodyPr>
          <a:lstStyle/>
          <a:p>
            <a:pPr marL="0" indent="266700" algn="just">
              <a:buNone/>
            </a:pPr>
            <a:r>
              <a:rPr lang="en-US" sz="1400" dirty="0" err="1"/>
              <a:t>Kelemahan</a:t>
            </a:r>
            <a:r>
              <a:rPr lang="en-US" sz="1400" dirty="0"/>
              <a:t> </a:t>
            </a:r>
            <a:r>
              <a:rPr lang="en-US" sz="1400" dirty="0" err="1"/>
              <a:t>akuntansi</a:t>
            </a:r>
            <a:r>
              <a:rPr lang="en-US" sz="1400" dirty="0"/>
              <a:t> </a:t>
            </a:r>
            <a:r>
              <a:rPr lang="en-US" sz="1400" dirty="0" err="1"/>
              <a:t>keuangan</a:t>
            </a:r>
            <a:r>
              <a:rPr lang="en-US" sz="1400" dirty="0"/>
              <a:t> </a:t>
            </a:r>
            <a:r>
              <a:rPr lang="en-US" sz="1400" dirty="0" err="1"/>
              <a:t>pemerintah</a:t>
            </a:r>
            <a:r>
              <a:rPr lang="en-US" sz="1400" dirty="0"/>
              <a:t> di </a:t>
            </a:r>
            <a:r>
              <a:rPr lang="en-US" sz="1400" dirty="0" err="1"/>
              <a:t>masa</a:t>
            </a:r>
            <a:r>
              <a:rPr lang="en-US" sz="1400" dirty="0"/>
              <a:t> </a:t>
            </a:r>
            <a:r>
              <a:rPr lang="en-US" sz="1400" dirty="0" err="1"/>
              <a:t>lalu</a:t>
            </a:r>
            <a:r>
              <a:rPr lang="en-US" sz="1400" dirty="0"/>
              <a:t> </a:t>
            </a:r>
            <a:r>
              <a:rPr lang="en-US" sz="1400" dirty="0" err="1"/>
              <a:t>harus</a:t>
            </a:r>
            <a:r>
              <a:rPr lang="en-US" sz="1400" dirty="0"/>
              <a:t> </a:t>
            </a:r>
            <a:r>
              <a:rPr lang="en-US" sz="1400" dirty="0" err="1"/>
              <a:t>dipecahkan</a:t>
            </a:r>
            <a:r>
              <a:rPr lang="en-US" sz="1400" dirty="0"/>
              <a:t> </a:t>
            </a:r>
            <a:r>
              <a:rPr lang="en-US" sz="1400" dirty="0" err="1" smtClean="0"/>
              <a:t>melalui</a:t>
            </a:r>
            <a:r>
              <a:rPr lang="en-US" sz="1400" dirty="0" smtClean="0"/>
              <a:t> </a:t>
            </a:r>
            <a:r>
              <a:rPr lang="en-US" sz="1400" dirty="0" err="1" smtClean="0"/>
              <a:t>mekanisme</a:t>
            </a:r>
            <a:r>
              <a:rPr lang="en-US" sz="1400" dirty="0" smtClean="0"/>
              <a:t> </a:t>
            </a:r>
            <a:r>
              <a:rPr lang="en-US" sz="1400" dirty="0" err="1"/>
              <a:t>hukum</a:t>
            </a:r>
            <a:r>
              <a:rPr lang="en-US" sz="1400" dirty="0"/>
              <a:t> yang </a:t>
            </a:r>
            <a:r>
              <a:rPr lang="en-US" sz="1400" dirty="0" err="1"/>
              <a:t>memberdayakan</a:t>
            </a:r>
            <a:r>
              <a:rPr lang="en-US" sz="1400" dirty="0"/>
              <a:t> </a:t>
            </a:r>
            <a:r>
              <a:rPr lang="en-US" sz="1400" dirty="0" err="1"/>
              <a:t>warga</a:t>
            </a:r>
            <a:r>
              <a:rPr lang="en-US" sz="1400" dirty="0"/>
              <a:t> </a:t>
            </a:r>
            <a:r>
              <a:rPr lang="en-US" sz="1400" dirty="0" err="1"/>
              <a:t>masyarakat</a:t>
            </a:r>
            <a:r>
              <a:rPr lang="en-US" sz="1400" dirty="0"/>
              <a:t>. </a:t>
            </a:r>
            <a:r>
              <a:rPr lang="en-US" sz="1400" dirty="0" err="1"/>
              <a:t>Pembagian</a:t>
            </a:r>
            <a:r>
              <a:rPr lang="en-US" sz="1400" dirty="0"/>
              <a:t> </a:t>
            </a:r>
            <a:r>
              <a:rPr lang="en-US" sz="1400" dirty="0" err="1"/>
              <a:t>tugas</a:t>
            </a:r>
            <a:r>
              <a:rPr lang="en-US" sz="1400" dirty="0"/>
              <a:t> yang </a:t>
            </a:r>
            <a:r>
              <a:rPr lang="en-US" sz="1400" dirty="0" err="1"/>
              <a:t>jelas</a:t>
            </a:r>
            <a:r>
              <a:rPr lang="en-US" sz="1400" dirty="0"/>
              <a:t>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menunjukkan</a:t>
            </a:r>
            <a:r>
              <a:rPr lang="en-US" sz="1400" dirty="0" smtClean="0"/>
              <a:t> </a:t>
            </a:r>
            <a:r>
              <a:rPr lang="en-US" sz="1400" dirty="0"/>
              <a:t>unit yang </a:t>
            </a:r>
            <a:r>
              <a:rPr lang="en-US" sz="1400" dirty="0" err="1"/>
              <a:t>bertanggung</a:t>
            </a:r>
            <a:r>
              <a:rPr lang="en-US" sz="1400" dirty="0"/>
              <a:t> </a:t>
            </a:r>
            <a:r>
              <a:rPr lang="en-US" sz="1400" dirty="0" err="1"/>
              <a:t>jawab</a:t>
            </a:r>
            <a:r>
              <a:rPr lang="en-US" sz="1400" dirty="0"/>
              <a:t> </a:t>
            </a:r>
            <a:r>
              <a:rPr lang="en-US" sz="1400" dirty="0" err="1"/>
              <a:t>atas</a:t>
            </a:r>
            <a:r>
              <a:rPr lang="en-US" sz="1400" dirty="0"/>
              <a:t> </a:t>
            </a:r>
            <a:r>
              <a:rPr lang="en-US" sz="1400" dirty="0" err="1"/>
              <a:t>perhitungan</a:t>
            </a:r>
            <a:r>
              <a:rPr lang="en-US" sz="1400" dirty="0"/>
              <a:t> “</a:t>
            </a:r>
            <a:r>
              <a:rPr lang="en-US" sz="1400" dirty="0" err="1"/>
              <a:t>utang</a:t>
            </a:r>
            <a:r>
              <a:rPr lang="en-US" sz="1400" dirty="0"/>
              <a:t> </a:t>
            </a:r>
            <a:r>
              <a:rPr lang="en-US" sz="1400" dirty="0" err="1"/>
              <a:t>pemerintah</a:t>
            </a:r>
            <a:r>
              <a:rPr lang="en-US" sz="1400" dirty="0"/>
              <a:t>”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 smtClean="0"/>
              <a:t>strategI</a:t>
            </a:r>
            <a:r>
              <a:rPr lang="en-US" sz="1400" dirty="0" smtClean="0"/>
              <a:t> </a:t>
            </a:r>
            <a:r>
              <a:rPr lang="en-US" sz="1400" dirty="0" err="1" smtClean="0"/>
              <a:t>pelunasannya</a:t>
            </a:r>
            <a:r>
              <a:rPr lang="en-US" sz="1400" dirty="0"/>
              <a:t>.</a:t>
            </a:r>
            <a:endParaRPr lang="en-US" sz="1400" dirty="0" smtClean="0"/>
          </a:p>
        </p:txBody>
      </p:sp>
      <p:sp>
        <p:nvSpPr>
          <p:cNvPr id="4" name="Pentagon 3"/>
          <p:cNvSpPr/>
          <p:nvPr/>
        </p:nvSpPr>
        <p:spPr>
          <a:xfrm>
            <a:off x="683568" y="908720"/>
            <a:ext cx="5328592" cy="432048"/>
          </a:xfrm>
          <a:prstGeom prst="homePlate">
            <a:avLst/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err="1"/>
              <a:t>Akuntansi</a:t>
            </a:r>
            <a:r>
              <a:rPr lang="en-US" sz="1600" dirty="0"/>
              <a:t>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Utang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Kewajiban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 </a:t>
            </a:r>
            <a:r>
              <a:rPr lang="en-US" sz="1600" dirty="0" err="1"/>
              <a:t>Publik</a:t>
            </a:r>
            <a:endParaRPr lang="en-US" sz="1600" dirty="0"/>
          </a:p>
        </p:txBody>
      </p:sp>
      <p:sp>
        <p:nvSpPr>
          <p:cNvPr id="6" name="Pentagon 5"/>
          <p:cNvSpPr/>
          <p:nvPr/>
        </p:nvSpPr>
        <p:spPr>
          <a:xfrm>
            <a:off x="683568" y="2636912"/>
            <a:ext cx="3312368" cy="432048"/>
          </a:xfrm>
          <a:prstGeom prst="homePlate">
            <a:avLst/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err="1"/>
              <a:t>Ekonomi</a:t>
            </a:r>
            <a:r>
              <a:rPr lang="en-US" sz="1600" dirty="0"/>
              <a:t>, </a:t>
            </a:r>
            <a:r>
              <a:rPr lang="en-US" sz="1600" dirty="0" err="1"/>
              <a:t>Efisiensi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Efektivitas</a:t>
            </a:r>
            <a:endParaRPr lang="en-US" sz="1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87624" y="3140968"/>
            <a:ext cx="7200800" cy="30243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400" dirty="0" err="1" smtClean="0"/>
              <a:t>Efisiensi</a:t>
            </a:r>
            <a:endParaRPr lang="en-US" sz="1400" dirty="0"/>
          </a:p>
          <a:p>
            <a:pPr marL="266700" indent="0" algn="just">
              <a:buNone/>
            </a:pPr>
            <a:r>
              <a:rPr lang="en-US" sz="1400" dirty="0" err="1"/>
              <a:t>Suatu</a:t>
            </a:r>
            <a:r>
              <a:rPr lang="en-US" sz="1400" dirty="0"/>
              <a:t> </a:t>
            </a:r>
            <a:r>
              <a:rPr lang="en-US" sz="1400" dirty="0" err="1"/>
              <a:t>organisasi</a:t>
            </a:r>
            <a:r>
              <a:rPr lang="en-US" sz="1400" dirty="0"/>
              <a:t> </a:t>
            </a:r>
            <a:r>
              <a:rPr lang="en-US" sz="1400" dirty="0" err="1"/>
              <a:t>dianggap</a:t>
            </a:r>
            <a:r>
              <a:rPr lang="en-US" sz="1400" dirty="0"/>
              <a:t> </a:t>
            </a:r>
            <a:r>
              <a:rPr lang="en-US" sz="1400" dirty="0" err="1"/>
              <a:t>semakin</a:t>
            </a:r>
            <a:r>
              <a:rPr lang="en-US" sz="1400" dirty="0"/>
              <a:t> </a:t>
            </a:r>
            <a:r>
              <a:rPr lang="en-US" sz="1400" dirty="0" err="1"/>
              <a:t>efisien</a:t>
            </a:r>
            <a:r>
              <a:rPr lang="en-US" sz="1400" dirty="0"/>
              <a:t> </a:t>
            </a:r>
            <a:r>
              <a:rPr lang="en-US" sz="1400" dirty="0" err="1"/>
              <a:t>apabila</a:t>
            </a:r>
            <a:r>
              <a:rPr lang="en-US" sz="1400" dirty="0"/>
              <a:t> </a:t>
            </a:r>
            <a:r>
              <a:rPr lang="en-US" sz="1400" dirty="0" err="1"/>
              <a:t>rasio</a:t>
            </a:r>
            <a:r>
              <a:rPr lang="en-US" sz="1400" dirty="0"/>
              <a:t> </a:t>
            </a:r>
            <a:r>
              <a:rPr lang="en-US" sz="1400" dirty="0" err="1"/>
              <a:t>efisiensi</a:t>
            </a:r>
            <a:r>
              <a:rPr lang="en-US" sz="1400" dirty="0"/>
              <a:t> </a:t>
            </a:r>
            <a:r>
              <a:rPr lang="en-US" sz="1400" dirty="0" err="1"/>
              <a:t>cenderung</a:t>
            </a:r>
            <a:r>
              <a:rPr lang="en-US" sz="1400" dirty="0"/>
              <a:t> </a:t>
            </a:r>
            <a:r>
              <a:rPr lang="en-US" sz="1400" dirty="0" err="1"/>
              <a:t>diatas</a:t>
            </a:r>
            <a:r>
              <a:rPr lang="en-US" sz="1400" dirty="0"/>
              <a:t> </a:t>
            </a:r>
            <a:r>
              <a:rPr lang="en-US" sz="1400" dirty="0" err="1" smtClean="0"/>
              <a:t>satu</a:t>
            </a:r>
            <a:r>
              <a:rPr lang="en-US" sz="1400" dirty="0" smtClean="0"/>
              <a:t>. </a:t>
            </a:r>
            <a:r>
              <a:rPr lang="en-US" sz="1400" dirty="0" err="1" smtClean="0"/>
              <a:t>Secara</a:t>
            </a:r>
            <a:r>
              <a:rPr lang="en-US" sz="1400" dirty="0" smtClean="0"/>
              <a:t> </a:t>
            </a:r>
            <a:r>
              <a:rPr lang="en-US" sz="1400" dirty="0" err="1"/>
              <a:t>absolut</a:t>
            </a:r>
            <a:r>
              <a:rPr lang="en-US" sz="1400" dirty="0"/>
              <a:t>, </a:t>
            </a:r>
            <a:r>
              <a:rPr lang="en-US" sz="1400" dirty="0" err="1"/>
              <a:t>rasio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 </a:t>
            </a:r>
            <a:r>
              <a:rPr lang="en-US" sz="1400" dirty="0" err="1"/>
              <a:t>tidak</a:t>
            </a:r>
            <a:r>
              <a:rPr lang="en-US" sz="1400" dirty="0"/>
              <a:t> </a:t>
            </a:r>
            <a:r>
              <a:rPr lang="en-US" sz="1400" dirty="0" err="1"/>
              <a:t>menujukkan</a:t>
            </a:r>
            <a:r>
              <a:rPr lang="en-US" sz="1400" dirty="0"/>
              <a:t> </a:t>
            </a:r>
            <a:r>
              <a:rPr lang="en-US" sz="1400" dirty="0" err="1"/>
              <a:t>posisi</a:t>
            </a:r>
            <a:r>
              <a:rPr lang="en-US" sz="1400" dirty="0"/>
              <a:t> </a:t>
            </a:r>
            <a:r>
              <a:rPr lang="en-US" sz="1400" dirty="0" err="1"/>
              <a:t>keuangan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kinerja</a:t>
            </a:r>
            <a:r>
              <a:rPr lang="en-US" sz="1400" dirty="0"/>
              <a:t> </a:t>
            </a:r>
            <a:r>
              <a:rPr lang="en-US" sz="1400" dirty="0" err="1"/>
              <a:t>organisai</a:t>
            </a:r>
            <a:r>
              <a:rPr lang="en-US" sz="1400" dirty="0"/>
              <a:t>.</a:t>
            </a:r>
          </a:p>
          <a:p>
            <a:pPr algn="just"/>
            <a:r>
              <a:rPr lang="en-US" sz="1400" dirty="0" err="1" smtClean="0"/>
              <a:t>Efektivitas</a:t>
            </a:r>
            <a:endParaRPr lang="en-US" sz="1400" dirty="0"/>
          </a:p>
          <a:p>
            <a:pPr marL="266700" indent="0" algn="just">
              <a:buNone/>
            </a:pPr>
            <a:r>
              <a:rPr lang="en-US" sz="1400" dirty="0" err="1"/>
              <a:t>Efektivitas</a:t>
            </a:r>
            <a:r>
              <a:rPr lang="en-US" sz="1400" dirty="0"/>
              <a:t> </a:t>
            </a:r>
            <a:r>
              <a:rPr lang="en-US" sz="1400" dirty="0" err="1"/>
              <a:t>menunjukkan</a:t>
            </a:r>
            <a:r>
              <a:rPr lang="en-US" sz="1400" dirty="0"/>
              <a:t> </a:t>
            </a:r>
            <a:r>
              <a:rPr lang="en-US" sz="1400" dirty="0" err="1"/>
              <a:t>kesuksesan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kegagalan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pencapaian</a:t>
            </a:r>
            <a:r>
              <a:rPr lang="en-US" sz="1400" dirty="0"/>
              <a:t> </a:t>
            </a:r>
            <a:r>
              <a:rPr lang="en-US" sz="1400" dirty="0" err="1"/>
              <a:t>tujuan</a:t>
            </a:r>
            <a:r>
              <a:rPr lang="en-US" sz="1400" dirty="0"/>
              <a:t>.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rangka</a:t>
            </a:r>
            <a:r>
              <a:rPr lang="en-US" sz="1400" dirty="0" smtClean="0"/>
              <a:t> </a:t>
            </a:r>
            <a:r>
              <a:rPr lang="en-US" sz="1400" dirty="0" err="1"/>
              <a:t>mencapai</a:t>
            </a:r>
            <a:r>
              <a:rPr lang="en-US" sz="1400" dirty="0"/>
              <a:t> </a:t>
            </a:r>
            <a:r>
              <a:rPr lang="en-US" sz="1400" dirty="0" err="1"/>
              <a:t>tujuan</a:t>
            </a:r>
            <a:r>
              <a:rPr lang="en-US" sz="1400" dirty="0"/>
              <a:t> </a:t>
            </a:r>
            <a:r>
              <a:rPr lang="en-US" sz="1400" dirty="0" err="1"/>
              <a:t>itu</a:t>
            </a:r>
            <a:r>
              <a:rPr lang="en-US" sz="1400" dirty="0"/>
              <a:t>, </a:t>
            </a:r>
            <a:r>
              <a:rPr lang="en-US" sz="1400" dirty="0" err="1"/>
              <a:t>organisai</a:t>
            </a:r>
            <a:r>
              <a:rPr lang="en-US" sz="1400" dirty="0"/>
              <a:t> sector </a:t>
            </a:r>
            <a:r>
              <a:rPr lang="en-US" sz="1400" dirty="0" err="1"/>
              <a:t>publik</a:t>
            </a:r>
            <a:r>
              <a:rPr lang="en-US" sz="1400" dirty="0"/>
              <a:t> </a:t>
            </a:r>
            <a:r>
              <a:rPr lang="en-US" sz="1400" dirty="0" err="1"/>
              <a:t>sering</a:t>
            </a:r>
            <a:r>
              <a:rPr lang="en-US" sz="1400" dirty="0"/>
              <a:t> kali </a:t>
            </a:r>
            <a:r>
              <a:rPr lang="en-US" sz="1400" dirty="0" err="1"/>
              <a:t>tidak</a:t>
            </a:r>
            <a:r>
              <a:rPr lang="en-US" sz="1400" dirty="0"/>
              <a:t> </a:t>
            </a:r>
            <a:r>
              <a:rPr lang="en-US" sz="1400" dirty="0" err="1"/>
              <a:t>memperhatikan</a:t>
            </a:r>
            <a:r>
              <a:rPr lang="en-US" sz="1400" dirty="0"/>
              <a:t> </a:t>
            </a:r>
            <a:r>
              <a:rPr lang="en-US" sz="1400" dirty="0" err="1"/>
              <a:t>biaya</a:t>
            </a:r>
            <a:r>
              <a:rPr lang="en-US" sz="1400" dirty="0"/>
              <a:t> </a:t>
            </a:r>
            <a:r>
              <a:rPr lang="en-US" sz="1400" dirty="0" smtClean="0"/>
              <a:t>yang di </a:t>
            </a:r>
            <a:r>
              <a:rPr lang="en-US" sz="1400" dirty="0" err="1"/>
              <a:t>keluarkan</a:t>
            </a:r>
            <a:r>
              <a:rPr lang="en-US" sz="1400" dirty="0"/>
              <a:t>. Hal </a:t>
            </a:r>
            <a:r>
              <a:rPr lang="en-US" sz="1400" dirty="0" err="1"/>
              <a:t>seperti</a:t>
            </a:r>
            <a:r>
              <a:rPr lang="en-US" sz="1400" dirty="0"/>
              <a:t> </a:t>
            </a:r>
            <a:r>
              <a:rPr lang="en-US" sz="1400" dirty="0" err="1"/>
              <a:t>itu</a:t>
            </a:r>
            <a:r>
              <a:rPr lang="en-US" sz="1400" dirty="0"/>
              <a:t> </a:t>
            </a:r>
            <a:r>
              <a:rPr lang="en-US" sz="1400" dirty="0" err="1"/>
              <a:t>bisa</a:t>
            </a:r>
            <a:r>
              <a:rPr lang="en-US" sz="1400" dirty="0"/>
              <a:t> </a:t>
            </a:r>
            <a:r>
              <a:rPr lang="en-US" sz="1400" dirty="0" err="1"/>
              <a:t>terjadi</a:t>
            </a:r>
            <a:r>
              <a:rPr lang="en-US" sz="1400" dirty="0"/>
              <a:t>, </a:t>
            </a:r>
            <a:r>
              <a:rPr lang="en-US" sz="1400" dirty="0" err="1"/>
              <a:t>apabila</a:t>
            </a:r>
            <a:r>
              <a:rPr lang="en-US" sz="1400" dirty="0"/>
              <a:t> </a:t>
            </a:r>
            <a:r>
              <a:rPr lang="en-US" sz="1400" dirty="0" err="1"/>
              <a:t>efisiensi</a:t>
            </a:r>
            <a:r>
              <a:rPr lang="en-US" sz="1400" dirty="0"/>
              <a:t> </a:t>
            </a:r>
            <a:r>
              <a:rPr lang="en-US" sz="1400" dirty="0" err="1"/>
              <a:t>biaya</a:t>
            </a:r>
            <a:r>
              <a:rPr lang="en-US" sz="1400" dirty="0"/>
              <a:t> </a:t>
            </a:r>
            <a:r>
              <a:rPr lang="en-US" sz="1400" dirty="0" err="1"/>
              <a:t>bukan</a:t>
            </a:r>
            <a:r>
              <a:rPr lang="en-US" sz="1400" dirty="0"/>
              <a:t> </a:t>
            </a:r>
            <a:r>
              <a:rPr lang="en-US" sz="1400" dirty="0" err="1"/>
              <a:t>merupakan</a:t>
            </a:r>
            <a:r>
              <a:rPr lang="en-US" sz="1400" dirty="0"/>
              <a:t> </a:t>
            </a:r>
            <a:r>
              <a:rPr lang="en-US" sz="1400" dirty="0" err="1"/>
              <a:t>salah</a:t>
            </a:r>
            <a:r>
              <a:rPr lang="en-US" sz="1400" dirty="0"/>
              <a:t> </a:t>
            </a:r>
            <a:r>
              <a:rPr lang="en-US" sz="1400" dirty="0" err="1"/>
              <a:t>satu</a:t>
            </a:r>
            <a:r>
              <a:rPr lang="en-US" sz="1400" dirty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indikator</a:t>
            </a:r>
            <a:r>
              <a:rPr lang="en-US" sz="1400" dirty="0" smtClean="0"/>
              <a:t> </a:t>
            </a:r>
            <a:r>
              <a:rPr lang="en-US" sz="1400" dirty="0" err="1" smtClean="0"/>
              <a:t>hasil</a:t>
            </a:r>
            <a:endParaRPr lang="en-US" sz="1400" dirty="0" smtClean="0"/>
          </a:p>
          <a:p>
            <a:pPr algn="just"/>
            <a:r>
              <a:rPr lang="en-US" sz="1400" dirty="0" err="1"/>
              <a:t>Ekonomi</a:t>
            </a:r>
            <a:endParaRPr lang="en-US" sz="1400" dirty="0"/>
          </a:p>
          <a:p>
            <a:pPr marL="266700" indent="0" algn="just">
              <a:buNone/>
            </a:pPr>
            <a:r>
              <a:rPr lang="en-US" sz="1400" dirty="0" err="1" smtClean="0"/>
              <a:t>Indikator</a:t>
            </a:r>
            <a:r>
              <a:rPr lang="en-US" sz="1400" dirty="0" smtClean="0"/>
              <a:t> </a:t>
            </a:r>
            <a:r>
              <a:rPr lang="en-US" sz="1400" dirty="0" err="1"/>
              <a:t>ekonomi</a:t>
            </a:r>
            <a:r>
              <a:rPr lang="en-US" sz="1400" dirty="0"/>
              <a:t> </a:t>
            </a:r>
            <a:r>
              <a:rPr lang="en-US" sz="1400" dirty="0" err="1"/>
              <a:t>merupakan</a:t>
            </a:r>
            <a:r>
              <a:rPr lang="en-US" sz="1400" dirty="0"/>
              <a:t> </a:t>
            </a:r>
            <a:r>
              <a:rPr lang="en-US" sz="1400" dirty="0" err="1"/>
              <a:t>indikator</a:t>
            </a:r>
            <a:r>
              <a:rPr lang="en-US" sz="1400" dirty="0"/>
              <a:t> </a:t>
            </a:r>
            <a:r>
              <a:rPr lang="en-US" sz="1400" dirty="0" err="1"/>
              <a:t>tentang</a:t>
            </a:r>
            <a:r>
              <a:rPr lang="en-US" sz="1400" dirty="0"/>
              <a:t> </a:t>
            </a:r>
            <a:r>
              <a:rPr lang="en-US" sz="1400" dirty="0" err="1"/>
              <a:t>penggunaan</a:t>
            </a:r>
            <a:r>
              <a:rPr lang="en-US" sz="1400" dirty="0"/>
              <a:t> </a:t>
            </a:r>
            <a:r>
              <a:rPr lang="en-US" sz="1400" dirty="0" err="1"/>
              <a:t>input.ada</a:t>
            </a:r>
            <a:r>
              <a:rPr lang="en-US" sz="1400" dirty="0"/>
              <a:t> 3 </a:t>
            </a:r>
            <a:r>
              <a:rPr lang="en-US" sz="1400" dirty="0" err="1" smtClean="0"/>
              <a:t>indikator</a:t>
            </a:r>
            <a:r>
              <a:rPr lang="en-US" sz="1400" dirty="0" smtClean="0"/>
              <a:t> </a:t>
            </a:r>
            <a:r>
              <a:rPr lang="en-US" sz="1400" dirty="0" err="1" smtClean="0"/>
              <a:t>kinerja</a:t>
            </a:r>
            <a:r>
              <a:rPr lang="en-US" sz="1400" dirty="0" smtClean="0"/>
              <a:t> </a:t>
            </a:r>
            <a:r>
              <a:rPr lang="en-US" sz="1400" dirty="0" err="1"/>
              <a:t>organisai</a:t>
            </a:r>
            <a:r>
              <a:rPr lang="en-US" sz="1400" dirty="0"/>
              <a:t> sector </a:t>
            </a:r>
            <a:r>
              <a:rPr lang="en-US" sz="1400" dirty="0" err="1"/>
              <a:t>publik</a:t>
            </a:r>
            <a:r>
              <a:rPr lang="en-US" sz="1400" dirty="0"/>
              <a:t> </a:t>
            </a:r>
            <a:r>
              <a:rPr lang="en-US" sz="1400" dirty="0" err="1"/>
              <a:t>bisa</a:t>
            </a:r>
            <a:r>
              <a:rPr lang="en-US" sz="1400" dirty="0"/>
              <a:t> di </a:t>
            </a:r>
            <a:r>
              <a:rPr lang="en-US" sz="1400" dirty="0" err="1"/>
              <a:t>rinci</a:t>
            </a:r>
            <a:r>
              <a:rPr lang="en-US" sz="1400" dirty="0"/>
              <a:t>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berikut</a:t>
            </a:r>
            <a:r>
              <a:rPr lang="en-US" sz="1400" dirty="0"/>
              <a:t>: </a:t>
            </a:r>
            <a:r>
              <a:rPr lang="en-US" sz="1400" dirty="0" err="1"/>
              <a:t>ekonomi</a:t>
            </a:r>
            <a:r>
              <a:rPr lang="en-US" sz="1400" dirty="0"/>
              <a:t> </a:t>
            </a:r>
            <a:r>
              <a:rPr lang="en-US" sz="1400" dirty="0" err="1"/>
              <a:t>mengenain</a:t>
            </a:r>
            <a:r>
              <a:rPr lang="en-US" sz="1400" dirty="0"/>
              <a:t> input, </a:t>
            </a:r>
            <a:r>
              <a:rPr lang="en-US" sz="1400" dirty="0" err="1" smtClean="0"/>
              <a:t>efisiensi</a:t>
            </a:r>
            <a:r>
              <a:rPr lang="en-US" sz="1400" dirty="0" smtClean="0"/>
              <a:t> </a:t>
            </a:r>
            <a:r>
              <a:rPr lang="en-US" sz="1400" dirty="0" err="1" smtClean="0"/>
              <a:t>tentang</a:t>
            </a:r>
            <a:r>
              <a:rPr lang="en-US" sz="1400" dirty="0" smtClean="0"/>
              <a:t> </a:t>
            </a:r>
            <a:r>
              <a:rPr lang="en-US" sz="1400" dirty="0"/>
              <a:t>input </a:t>
            </a:r>
            <a:r>
              <a:rPr lang="en-US" sz="1400" dirty="0" err="1"/>
              <a:t>dan</a:t>
            </a:r>
            <a:r>
              <a:rPr lang="en-US" sz="1400" dirty="0"/>
              <a:t> output, </a:t>
            </a:r>
            <a:r>
              <a:rPr lang="en-US" sz="1400" dirty="0" err="1"/>
              <a:t>serta</a:t>
            </a:r>
            <a:r>
              <a:rPr lang="en-US" sz="1400" dirty="0"/>
              <a:t> </a:t>
            </a:r>
            <a:r>
              <a:rPr lang="en-US" sz="1400" dirty="0" err="1"/>
              <a:t>efektifvitas</a:t>
            </a:r>
            <a:r>
              <a:rPr lang="en-US" sz="1400" dirty="0"/>
              <a:t> yang </a:t>
            </a:r>
            <a:r>
              <a:rPr lang="en-US" sz="1400" dirty="0" err="1"/>
              <a:t>berhubungan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output.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54456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412776"/>
            <a:ext cx="7200800" cy="1152128"/>
          </a:xfrm>
        </p:spPr>
        <p:txBody>
          <a:bodyPr>
            <a:noAutofit/>
          </a:bodyPr>
          <a:lstStyle/>
          <a:p>
            <a:pPr marL="0" indent="361950" algn="just">
              <a:buNone/>
            </a:pPr>
            <a:r>
              <a:rPr lang="en-US" sz="1400" dirty="0" err="1"/>
              <a:t>Organisasi</a:t>
            </a:r>
            <a:r>
              <a:rPr lang="en-US" sz="1400" dirty="0"/>
              <a:t> </a:t>
            </a:r>
            <a:r>
              <a:rPr lang="en-US" sz="1400" dirty="0" err="1"/>
              <a:t>sektor</a:t>
            </a:r>
            <a:r>
              <a:rPr lang="en-US" sz="1400" dirty="0"/>
              <a:t> </a:t>
            </a:r>
            <a:r>
              <a:rPr lang="en-US" sz="1400" dirty="0" err="1"/>
              <a:t>publik</a:t>
            </a:r>
            <a:r>
              <a:rPr lang="en-US" sz="1400" dirty="0"/>
              <a:t> </a:t>
            </a:r>
            <a:r>
              <a:rPr lang="en-US" sz="1400" dirty="0" err="1"/>
              <a:t>bertujuan</a:t>
            </a:r>
            <a:r>
              <a:rPr lang="en-US" sz="1400" dirty="0"/>
              <a:t> </a:t>
            </a:r>
            <a:r>
              <a:rPr lang="en-US" sz="1400" dirty="0" err="1"/>
              <a:t>memenuhi</a:t>
            </a:r>
            <a:r>
              <a:rPr lang="en-US" sz="1400" dirty="0"/>
              <a:t> </a:t>
            </a:r>
            <a:r>
              <a:rPr lang="en-US" sz="1400" dirty="0" err="1"/>
              <a:t>kesejahteraan</a:t>
            </a:r>
            <a:r>
              <a:rPr lang="en-US" sz="1400" dirty="0"/>
              <a:t> </a:t>
            </a:r>
            <a:r>
              <a:rPr lang="en-US" sz="1400" dirty="0" err="1"/>
              <a:t>masyarakat</a:t>
            </a:r>
            <a:r>
              <a:rPr lang="en-US" sz="1400" dirty="0"/>
              <a:t>, </a:t>
            </a:r>
            <a:r>
              <a:rPr lang="en-US" sz="1400" dirty="0" err="1" smtClean="0"/>
              <a:t>sedangkan</a:t>
            </a:r>
            <a:r>
              <a:rPr lang="en-US" sz="1400" dirty="0" smtClean="0"/>
              <a:t> </a:t>
            </a:r>
            <a:r>
              <a:rPr lang="en-US" sz="1400" dirty="0" err="1" smtClean="0"/>
              <a:t>tujuan</a:t>
            </a:r>
            <a:r>
              <a:rPr lang="en-US" sz="1400" dirty="0" smtClean="0"/>
              <a:t> </a:t>
            </a:r>
            <a:r>
              <a:rPr lang="en-US" sz="1400" dirty="0" err="1"/>
              <a:t>organisasi</a:t>
            </a:r>
            <a:r>
              <a:rPr lang="en-US" sz="1400" dirty="0"/>
              <a:t> </a:t>
            </a:r>
            <a:r>
              <a:rPr lang="en-US" sz="1400" dirty="0" err="1"/>
              <a:t>sektor</a:t>
            </a:r>
            <a:r>
              <a:rPr lang="en-US" sz="1400" dirty="0"/>
              <a:t> </a:t>
            </a:r>
            <a:r>
              <a:rPr lang="en-US" sz="1400" dirty="0" err="1"/>
              <a:t>swasta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mencari</a:t>
            </a:r>
            <a:r>
              <a:rPr lang="en-US" sz="1400" dirty="0"/>
              <a:t> </a:t>
            </a:r>
            <a:r>
              <a:rPr lang="en-US" sz="1400" dirty="0" err="1"/>
              <a:t>keuntungan</a:t>
            </a:r>
            <a:r>
              <a:rPr lang="en-US" sz="1400" dirty="0"/>
              <a:t>.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organisasi</a:t>
            </a:r>
            <a:r>
              <a:rPr lang="en-US" sz="1400" dirty="0"/>
              <a:t> </a:t>
            </a:r>
            <a:r>
              <a:rPr lang="en-US" sz="1400" dirty="0" err="1"/>
              <a:t>publik</a:t>
            </a:r>
            <a:r>
              <a:rPr lang="en-US" sz="1400" dirty="0"/>
              <a:t> </a:t>
            </a:r>
            <a:r>
              <a:rPr lang="en-US" sz="1400" dirty="0" err="1" smtClean="0"/>
              <a:t>semua</a:t>
            </a:r>
            <a:r>
              <a:rPr lang="en-US" sz="1400" dirty="0" smtClean="0"/>
              <a:t> </a:t>
            </a:r>
            <a:r>
              <a:rPr lang="en-US" sz="1400" dirty="0" err="1" smtClean="0"/>
              <a:t>karyawan</a:t>
            </a:r>
            <a:r>
              <a:rPr lang="en-US" sz="1400" dirty="0" smtClean="0"/>
              <a:t>/</a:t>
            </a:r>
            <a:r>
              <a:rPr lang="en-US" sz="1400" dirty="0" err="1" smtClean="0"/>
              <a:t>pegawai</a:t>
            </a:r>
            <a:r>
              <a:rPr lang="en-US" sz="1400" dirty="0"/>
              <a:t>/ </a:t>
            </a:r>
            <a:r>
              <a:rPr lang="en-US" sz="1400" dirty="0" err="1"/>
              <a:t>pengurus</a:t>
            </a:r>
            <a:r>
              <a:rPr lang="en-US" sz="1400" dirty="0"/>
              <a:t>/</a:t>
            </a:r>
            <a:r>
              <a:rPr lang="en-US" sz="1400" dirty="0" err="1"/>
              <a:t>relawan</a:t>
            </a:r>
            <a:r>
              <a:rPr lang="en-US" sz="1400" dirty="0"/>
              <a:t> </a:t>
            </a:r>
            <a:r>
              <a:rPr lang="en-US" sz="1400" dirty="0" err="1"/>
              <a:t>bekerja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mencapai</a:t>
            </a:r>
            <a:r>
              <a:rPr lang="en-US" sz="1400" dirty="0"/>
              <a:t> </a:t>
            </a:r>
            <a:r>
              <a:rPr lang="en-US" sz="1400" dirty="0" err="1"/>
              <a:t>satu</a:t>
            </a:r>
            <a:r>
              <a:rPr lang="en-US" sz="1400" dirty="0"/>
              <a:t> </a:t>
            </a:r>
            <a:r>
              <a:rPr lang="en-US" sz="1400" dirty="0" err="1"/>
              <a:t>tujuan</a:t>
            </a:r>
            <a:r>
              <a:rPr lang="en-US" sz="1400" dirty="0"/>
              <a:t> </a:t>
            </a:r>
            <a:r>
              <a:rPr lang="en-US" sz="1400" dirty="0" err="1"/>
              <a:t>yakni</a:t>
            </a:r>
            <a:r>
              <a:rPr lang="en-US" sz="1400" dirty="0"/>
              <a:t> </a:t>
            </a:r>
            <a:r>
              <a:rPr lang="en-US" sz="1400" dirty="0" err="1" smtClean="0"/>
              <a:t>pemenuhan</a:t>
            </a:r>
            <a:r>
              <a:rPr lang="en-US" sz="1400" dirty="0" smtClean="0"/>
              <a:t> </a:t>
            </a:r>
            <a:r>
              <a:rPr lang="en-US" sz="1400" dirty="0" err="1" smtClean="0"/>
              <a:t>pelayanan</a:t>
            </a:r>
            <a:r>
              <a:rPr lang="en-US" sz="1400" dirty="0" smtClean="0"/>
              <a:t> </a:t>
            </a:r>
            <a:r>
              <a:rPr lang="en-US" sz="1400" dirty="0" err="1"/>
              <a:t>publik</a:t>
            </a:r>
            <a:r>
              <a:rPr lang="en-US" sz="1400" dirty="0"/>
              <a:t>. </a:t>
            </a:r>
            <a:r>
              <a:rPr lang="en-US" sz="1400" dirty="0" err="1"/>
              <a:t>Persaingan</a:t>
            </a:r>
            <a:r>
              <a:rPr lang="en-US" sz="1400" dirty="0"/>
              <a:t> </a:t>
            </a:r>
            <a:r>
              <a:rPr lang="en-US" sz="1400" dirty="0" err="1"/>
              <a:t>inilah</a:t>
            </a:r>
            <a:r>
              <a:rPr lang="en-US" sz="1400" dirty="0"/>
              <a:t> yang </a:t>
            </a:r>
            <a:r>
              <a:rPr lang="en-US" sz="1400" dirty="0" err="1"/>
              <a:t>menghantarkan</a:t>
            </a:r>
            <a:r>
              <a:rPr lang="en-US" sz="1400" dirty="0"/>
              <a:t> </a:t>
            </a:r>
            <a:r>
              <a:rPr lang="en-US" sz="1400" dirty="0" err="1"/>
              <a:t>kinerja</a:t>
            </a:r>
            <a:r>
              <a:rPr lang="en-US" sz="1400" dirty="0"/>
              <a:t> </a:t>
            </a:r>
            <a:r>
              <a:rPr lang="en-US" sz="1400" dirty="0" err="1"/>
              <a:t>swasta</a:t>
            </a:r>
            <a:r>
              <a:rPr lang="en-US" sz="1400" dirty="0"/>
              <a:t> </a:t>
            </a:r>
            <a:r>
              <a:rPr lang="en-US" sz="1400" dirty="0" err="1"/>
              <a:t>cenderung</a:t>
            </a:r>
            <a:r>
              <a:rPr lang="en-US" sz="1400" dirty="0"/>
              <a:t> </a:t>
            </a:r>
            <a:r>
              <a:rPr lang="en-US" sz="1400" dirty="0" err="1"/>
              <a:t>lebih</a:t>
            </a:r>
            <a:r>
              <a:rPr lang="en-US" sz="1400" dirty="0"/>
              <a:t> </a:t>
            </a:r>
            <a:r>
              <a:rPr lang="en-US" sz="1400" dirty="0" err="1" smtClean="0"/>
              <a:t>cepat</a:t>
            </a:r>
            <a:r>
              <a:rPr lang="en-US" sz="1400" dirty="0" smtClean="0"/>
              <a:t> </a:t>
            </a:r>
            <a:r>
              <a:rPr lang="en-US" sz="1400" dirty="0" err="1" smtClean="0"/>
              <a:t>berkembang</a:t>
            </a:r>
            <a:r>
              <a:rPr lang="en-US" sz="1400" dirty="0" smtClean="0"/>
              <a:t> </a:t>
            </a:r>
            <a:r>
              <a:rPr lang="en-US" sz="1400" dirty="0" err="1"/>
              <a:t>ketimbang</a:t>
            </a:r>
            <a:r>
              <a:rPr lang="en-US" sz="1400" dirty="0"/>
              <a:t> sector </a:t>
            </a:r>
            <a:r>
              <a:rPr lang="en-US" sz="1400" dirty="0" err="1"/>
              <a:t>publik</a:t>
            </a:r>
            <a:r>
              <a:rPr lang="en-US" sz="1400" dirty="0"/>
              <a:t>.</a:t>
            </a:r>
            <a:endParaRPr lang="en-US" sz="1400" dirty="0" smtClean="0"/>
          </a:p>
        </p:txBody>
      </p:sp>
      <p:sp>
        <p:nvSpPr>
          <p:cNvPr id="4" name="Pentagon 3"/>
          <p:cNvSpPr/>
          <p:nvPr/>
        </p:nvSpPr>
        <p:spPr>
          <a:xfrm>
            <a:off x="683568" y="908720"/>
            <a:ext cx="5328592" cy="432048"/>
          </a:xfrm>
          <a:prstGeom prst="homePlate">
            <a:avLst/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err="1"/>
              <a:t>Kultur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 </a:t>
            </a:r>
            <a:r>
              <a:rPr lang="en-US" sz="1600" dirty="0" err="1"/>
              <a:t>Sektor</a:t>
            </a:r>
            <a:r>
              <a:rPr lang="en-US" sz="1600" dirty="0"/>
              <a:t> </a:t>
            </a:r>
            <a:r>
              <a:rPr lang="en-US" sz="1600" dirty="0" err="1"/>
              <a:t>Publik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Sektor</a:t>
            </a:r>
            <a:r>
              <a:rPr lang="en-US" sz="1600" dirty="0"/>
              <a:t> </a:t>
            </a:r>
            <a:r>
              <a:rPr lang="en-US" sz="1600" dirty="0" err="1"/>
              <a:t>Bisnis</a:t>
            </a:r>
            <a:r>
              <a:rPr lang="en-US" sz="1600" dirty="0"/>
              <a:t> (</a:t>
            </a:r>
            <a:r>
              <a:rPr lang="en-US" sz="1600" dirty="0" err="1"/>
              <a:t>Swasta</a:t>
            </a:r>
            <a:r>
              <a:rPr lang="en-US" sz="1600" dirty="0"/>
              <a:t>)</a:t>
            </a:r>
            <a:endParaRPr lang="en-US" sz="1600" dirty="0"/>
          </a:p>
        </p:txBody>
      </p:sp>
      <p:sp>
        <p:nvSpPr>
          <p:cNvPr id="6" name="Pentagon 5"/>
          <p:cNvSpPr/>
          <p:nvPr/>
        </p:nvSpPr>
        <p:spPr>
          <a:xfrm>
            <a:off x="683568" y="2780928"/>
            <a:ext cx="6048672" cy="432048"/>
          </a:xfrm>
          <a:prstGeom prst="homePlate">
            <a:avLst/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err="1"/>
              <a:t>Dasar</a:t>
            </a:r>
            <a:r>
              <a:rPr lang="en-US" sz="1600" dirty="0"/>
              <a:t> </a:t>
            </a:r>
            <a:r>
              <a:rPr lang="en-US" sz="1600" dirty="0" err="1"/>
              <a:t>Hukum</a:t>
            </a:r>
            <a:r>
              <a:rPr lang="en-US" sz="1600" dirty="0"/>
              <a:t> </a:t>
            </a:r>
            <a:r>
              <a:rPr lang="en-US" sz="1600" dirty="0" err="1"/>
              <a:t>Akuntansi</a:t>
            </a:r>
            <a:r>
              <a:rPr lang="en-US" sz="1600" dirty="0"/>
              <a:t> </a:t>
            </a:r>
            <a:r>
              <a:rPr lang="en-US" sz="1600" dirty="0" err="1"/>
              <a:t>Sektor</a:t>
            </a:r>
            <a:r>
              <a:rPr lang="en-US" sz="1600" dirty="0"/>
              <a:t> </a:t>
            </a:r>
            <a:r>
              <a:rPr lang="en-US" sz="1600" dirty="0" err="1"/>
              <a:t>Publik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Sektor</a:t>
            </a:r>
            <a:r>
              <a:rPr lang="en-US" sz="1600" dirty="0"/>
              <a:t> </a:t>
            </a:r>
            <a:r>
              <a:rPr lang="en-US" sz="1600" dirty="0" err="1"/>
              <a:t>Bisnis</a:t>
            </a:r>
            <a:r>
              <a:rPr lang="en-US" sz="1600" dirty="0"/>
              <a:t> (</a:t>
            </a:r>
            <a:r>
              <a:rPr lang="en-US" sz="1600" dirty="0" err="1"/>
              <a:t>Swasta</a:t>
            </a:r>
            <a:r>
              <a:rPr lang="en-US" sz="1600" dirty="0"/>
              <a:t>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87624" y="3356992"/>
            <a:ext cx="7200800" cy="23042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 smtClean="0"/>
              <a:t>Dasar</a:t>
            </a:r>
            <a:r>
              <a:rPr lang="en-US" sz="1400" dirty="0" smtClean="0"/>
              <a:t> </a:t>
            </a:r>
            <a:r>
              <a:rPr lang="en-US" sz="1400" dirty="0" err="1"/>
              <a:t>hukum</a:t>
            </a:r>
            <a:r>
              <a:rPr lang="en-US" sz="1400" dirty="0"/>
              <a:t> </a:t>
            </a:r>
            <a:r>
              <a:rPr lang="en-US" sz="1400" dirty="0" err="1"/>
              <a:t>akuntansi</a:t>
            </a:r>
            <a:r>
              <a:rPr lang="en-US" sz="1400" dirty="0"/>
              <a:t> </a:t>
            </a:r>
            <a:r>
              <a:rPr lang="en-US" sz="1400" dirty="0" err="1"/>
              <a:t>sektor</a:t>
            </a:r>
            <a:r>
              <a:rPr lang="en-US" sz="1400" dirty="0"/>
              <a:t> </a:t>
            </a:r>
            <a:r>
              <a:rPr lang="en-US" sz="1400" dirty="0" err="1"/>
              <a:t>publik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:</a:t>
            </a:r>
          </a:p>
          <a:p>
            <a:pPr marL="533400" indent="-266700">
              <a:buFont typeface="+mj-lt"/>
              <a:buAutoNum type="alphaLcParenR"/>
            </a:pPr>
            <a:r>
              <a:rPr lang="en-US" sz="1400" dirty="0" err="1" smtClean="0"/>
              <a:t>Standar</a:t>
            </a:r>
            <a:r>
              <a:rPr lang="en-US" sz="1400" dirty="0" smtClean="0"/>
              <a:t> </a:t>
            </a:r>
            <a:r>
              <a:rPr lang="en-US" sz="1400" dirty="0" err="1"/>
              <a:t>Akuntansi</a:t>
            </a:r>
            <a:r>
              <a:rPr lang="en-US" sz="1400" dirty="0"/>
              <a:t> </a:t>
            </a:r>
            <a:r>
              <a:rPr lang="en-US" sz="1400" dirty="0" err="1"/>
              <a:t>Pemerintah</a:t>
            </a:r>
            <a:r>
              <a:rPr lang="en-US" sz="1400" dirty="0"/>
              <a:t> (SAP</a:t>
            </a:r>
            <a:r>
              <a:rPr lang="en-US" sz="1400" dirty="0" smtClean="0"/>
              <a:t>);</a:t>
            </a:r>
            <a:endParaRPr lang="en-US" sz="1400" dirty="0"/>
          </a:p>
          <a:p>
            <a:pPr marL="533400" indent="-266700">
              <a:buFont typeface="+mj-lt"/>
              <a:buAutoNum type="alphaLcParenR"/>
            </a:pPr>
            <a:r>
              <a:rPr lang="en-US" sz="1400" dirty="0" err="1" smtClean="0"/>
              <a:t>Pedoman</a:t>
            </a:r>
            <a:r>
              <a:rPr lang="en-US" sz="1400" dirty="0" smtClean="0"/>
              <a:t> </a:t>
            </a:r>
            <a:r>
              <a:rPr lang="en-US" sz="1400" dirty="0" err="1"/>
              <a:t>Standar</a:t>
            </a:r>
            <a:r>
              <a:rPr lang="en-US" sz="1400" dirty="0"/>
              <a:t> </a:t>
            </a:r>
            <a:r>
              <a:rPr lang="en-US" sz="1400" dirty="0" err="1"/>
              <a:t>Akuntansi</a:t>
            </a:r>
            <a:r>
              <a:rPr lang="en-US" sz="1400" dirty="0"/>
              <a:t> </a:t>
            </a:r>
            <a:r>
              <a:rPr lang="en-US" sz="1400" dirty="0" err="1"/>
              <a:t>Keuangan</a:t>
            </a:r>
            <a:r>
              <a:rPr lang="en-US" sz="1400" dirty="0"/>
              <a:t> (PSAK</a:t>
            </a:r>
            <a:r>
              <a:rPr lang="en-US" sz="1400" dirty="0" smtClean="0"/>
              <a:t>);</a:t>
            </a:r>
            <a:endParaRPr lang="en-US" sz="1400" dirty="0"/>
          </a:p>
          <a:p>
            <a:pPr marL="533400" indent="-266700">
              <a:buFont typeface="+mj-lt"/>
              <a:buAutoNum type="alphaLcParenR"/>
            </a:pPr>
            <a:r>
              <a:rPr lang="en-US" sz="1400" dirty="0" err="1" smtClean="0"/>
              <a:t>Standar</a:t>
            </a:r>
            <a:r>
              <a:rPr lang="en-US" sz="1400" dirty="0" smtClean="0"/>
              <a:t> </a:t>
            </a:r>
            <a:r>
              <a:rPr lang="en-US" sz="1400" dirty="0" err="1"/>
              <a:t>Pemeriksaan</a:t>
            </a:r>
            <a:r>
              <a:rPr lang="en-US" sz="1400" dirty="0"/>
              <a:t> </a:t>
            </a:r>
            <a:r>
              <a:rPr lang="en-US" sz="1400" dirty="0" err="1"/>
              <a:t>Keuangan</a:t>
            </a:r>
            <a:r>
              <a:rPr lang="en-US" sz="1400" dirty="0"/>
              <a:t> Negara (SPKN</a:t>
            </a:r>
            <a:r>
              <a:rPr lang="en-US" sz="1400" dirty="0" smtClean="0"/>
              <a:t>).</a:t>
            </a:r>
            <a:endParaRPr lang="en-US" sz="1400" dirty="0"/>
          </a:p>
          <a:p>
            <a:r>
              <a:rPr lang="en-US" sz="1400" dirty="0" err="1" smtClean="0"/>
              <a:t>Dasar</a:t>
            </a:r>
            <a:r>
              <a:rPr lang="en-US" sz="1400" dirty="0" smtClean="0"/>
              <a:t> </a:t>
            </a:r>
            <a:r>
              <a:rPr lang="en-US" sz="1400" dirty="0" err="1"/>
              <a:t>hukum</a:t>
            </a:r>
            <a:r>
              <a:rPr lang="en-US" sz="1400" dirty="0"/>
              <a:t> </a:t>
            </a:r>
            <a:r>
              <a:rPr lang="en-US" sz="1400" dirty="0" err="1"/>
              <a:t>akuntansi</a:t>
            </a:r>
            <a:r>
              <a:rPr lang="en-US" sz="1400" dirty="0"/>
              <a:t> </a:t>
            </a:r>
            <a:r>
              <a:rPr lang="en-US" sz="1400" dirty="0" err="1"/>
              <a:t>sektor</a:t>
            </a:r>
            <a:r>
              <a:rPr lang="en-US" sz="1400" dirty="0"/>
              <a:t> </a:t>
            </a:r>
            <a:r>
              <a:rPr lang="en-US" sz="1400" dirty="0" err="1"/>
              <a:t>bisnis</a:t>
            </a:r>
            <a:r>
              <a:rPr lang="en-US" sz="1400" dirty="0"/>
              <a:t> (</a:t>
            </a:r>
            <a:r>
              <a:rPr lang="en-US" sz="1400" dirty="0" err="1"/>
              <a:t>swasta</a:t>
            </a:r>
            <a:r>
              <a:rPr lang="en-US" sz="1400" dirty="0"/>
              <a:t>) </a:t>
            </a:r>
            <a:r>
              <a:rPr lang="en-US" sz="1400" dirty="0" err="1" smtClean="0"/>
              <a:t>adalah</a:t>
            </a:r>
            <a:r>
              <a:rPr lang="en-US" sz="1400" dirty="0" smtClean="0"/>
              <a:t>:</a:t>
            </a:r>
          </a:p>
          <a:p>
            <a:pPr marL="533400" indent="-266700">
              <a:buFont typeface="+mj-lt"/>
              <a:buAutoNum type="alphaLcParenR"/>
            </a:pPr>
            <a:r>
              <a:rPr lang="en-US" sz="1400" dirty="0" err="1" smtClean="0"/>
              <a:t>Pedoman</a:t>
            </a:r>
            <a:r>
              <a:rPr lang="en-US" sz="1400" dirty="0" smtClean="0"/>
              <a:t> </a:t>
            </a:r>
            <a:r>
              <a:rPr lang="en-US" sz="1400" dirty="0" err="1"/>
              <a:t>Standar</a:t>
            </a:r>
            <a:r>
              <a:rPr lang="en-US" sz="1400" dirty="0"/>
              <a:t> </a:t>
            </a:r>
            <a:r>
              <a:rPr lang="en-US" sz="1400" dirty="0" err="1"/>
              <a:t>Akuntansi</a:t>
            </a:r>
            <a:r>
              <a:rPr lang="en-US" sz="1400" dirty="0"/>
              <a:t> </a:t>
            </a:r>
            <a:r>
              <a:rPr lang="en-US" sz="1400" dirty="0" err="1"/>
              <a:t>Keuangan</a:t>
            </a:r>
            <a:r>
              <a:rPr lang="en-US" sz="1400" dirty="0"/>
              <a:t> (PSAK</a:t>
            </a:r>
            <a:r>
              <a:rPr lang="en-US" sz="1400" dirty="0" smtClean="0"/>
              <a:t>);</a:t>
            </a:r>
            <a:endParaRPr lang="en-US" sz="1400" dirty="0"/>
          </a:p>
          <a:p>
            <a:pPr marL="533400" indent="-266700">
              <a:buFont typeface="+mj-lt"/>
              <a:buAutoNum type="alphaLcParenR"/>
            </a:pPr>
            <a:r>
              <a:rPr lang="en-US" sz="1400" dirty="0" err="1" smtClean="0"/>
              <a:t>Standar</a:t>
            </a:r>
            <a:r>
              <a:rPr lang="en-US" sz="1400" dirty="0" smtClean="0"/>
              <a:t> </a:t>
            </a:r>
            <a:r>
              <a:rPr lang="en-US" sz="1400" dirty="0" err="1"/>
              <a:t>Profesional</a:t>
            </a:r>
            <a:r>
              <a:rPr lang="en-US" sz="1400" dirty="0"/>
              <a:t> </a:t>
            </a:r>
            <a:r>
              <a:rPr lang="en-US" sz="1400" dirty="0" err="1"/>
              <a:t>Akuntan</a:t>
            </a:r>
            <a:r>
              <a:rPr lang="en-US" sz="1400" dirty="0"/>
              <a:t> </a:t>
            </a:r>
            <a:r>
              <a:rPr lang="en-US" sz="1400" dirty="0" err="1"/>
              <a:t>Publik</a:t>
            </a:r>
            <a:r>
              <a:rPr lang="en-US" sz="1400" dirty="0"/>
              <a:t> (SPAP</a:t>
            </a:r>
            <a:r>
              <a:rPr lang="en-US" sz="1400" dirty="0" smtClean="0"/>
              <a:t>).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93478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700808"/>
            <a:ext cx="7200800" cy="12961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sektor</a:t>
            </a:r>
            <a:r>
              <a:rPr lang="en-US" sz="1400" dirty="0"/>
              <a:t> public </a:t>
            </a:r>
            <a:r>
              <a:rPr lang="en-US" sz="1400" dirty="0" err="1"/>
              <a:t>pengambilan</a:t>
            </a:r>
            <a:r>
              <a:rPr lang="en-US" sz="1400" dirty="0"/>
              <a:t> </a:t>
            </a:r>
            <a:r>
              <a:rPr lang="en-US" sz="1400" dirty="0" err="1"/>
              <a:t>keputusan</a:t>
            </a:r>
            <a:r>
              <a:rPr lang="en-US" sz="1400" dirty="0"/>
              <a:t> </a:t>
            </a:r>
            <a:r>
              <a:rPr lang="en-US" sz="1400" dirty="0" err="1"/>
              <a:t>dilakukan</a:t>
            </a:r>
            <a:r>
              <a:rPr lang="en-US" sz="1400" dirty="0"/>
              <a:t> </a:t>
            </a:r>
            <a:r>
              <a:rPr lang="en-US" sz="1400" dirty="0" err="1"/>
              <a:t>melalui</a:t>
            </a:r>
            <a:r>
              <a:rPr lang="en-US" sz="1400" dirty="0"/>
              <a:t> </a:t>
            </a:r>
            <a:r>
              <a:rPr lang="en-US" sz="1400" dirty="0" err="1"/>
              <a:t>mekanisme</a:t>
            </a:r>
            <a:r>
              <a:rPr lang="en-US" sz="1400" dirty="0"/>
              <a:t> </a:t>
            </a:r>
            <a:r>
              <a:rPr lang="en-US" sz="1400" dirty="0" smtClean="0"/>
              <a:t>formal. </a:t>
            </a:r>
            <a:r>
              <a:rPr lang="en-US" sz="1400" dirty="0" err="1" smtClean="0"/>
              <a:t>Sedangkan</a:t>
            </a:r>
            <a:r>
              <a:rPr lang="en-US" sz="1400" dirty="0" smtClean="0"/>
              <a:t> </a:t>
            </a:r>
            <a:r>
              <a:rPr lang="en-US" sz="1400" dirty="0" err="1"/>
              <a:t>organisasi</a:t>
            </a:r>
            <a:r>
              <a:rPr lang="en-US" sz="1400" dirty="0"/>
              <a:t> </a:t>
            </a:r>
            <a:r>
              <a:rPr lang="en-US" sz="1400" dirty="0" err="1"/>
              <a:t>bisnis</a:t>
            </a:r>
            <a:r>
              <a:rPr lang="en-US" sz="1400" dirty="0"/>
              <a:t> (</a:t>
            </a:r>
            <a:r>
              <a:rPr lang="en-US" sz="1400" dirty="0" err="1"/>
              <a:t>swasta</a:t>
            </a:r>
            <a:r>
              <a:rPr lang="en-US" sz="1400" dirty="0"/>
              <a:t>) </a:t>
            </a:r>
            <a:r>
              <a:rPr lang="en-US" sz="1400" dirty="0" err="1"/>
              <a:t>juga</a:t>
            </a:r>
            <a:r>
              <a:rPr lang="en-US" sz="1400" dirty="0"/>
              <a:t> </a:t>
            </a:r>
            <a:r>
              <a:rPr lang="en-US" sz="1400" dirty="0" err="1"/>
              <a:t>mengambil</a:t>
            </a:r>
            <a:r>
              <a:rPr lang="en-US" sz="1400" dirty="0"/>
              <a:t> </a:t>
            </a:r>
            <a:r>
              <a:rPr lang="en-US" sz="1400" dirty="0" err="1"/>
              <a:t>keputusan</a:t>
            </a:r>
            <a:r>
              <a:rPr lang="en-US" sz="1400" dirty="0"/>
              <a:t> </a:t>
            </a:r>
            <a:r>
              <a:rPr lang="en-US" sz="1400" dirty="0" err="1"/>
              <a:t>secara</a:t>
            </a:r>
            <a:r>
              <a:rPr lang="en-US" sz="1400" dirty="0"/>
              <a:t> </a:t>
            </a:r>
            <a:r>
              <a:rPr lang="en-US" sz="1400" dirty="0" err="1"/>
              <a:t>musyawarah</a:t>
            </a:r>
            <a:r>
              <a:rPr lang="en-US" sz="1400" dirty="0"/>
              <a:t> </a:t>
            </a:r>
            <a:r>
              <a:rPr lang="en-US" sz="1400" dirty="0" err="1"/>
              <a:t>mufakat</a:t>
            </a:r>
            <a:r>
              <a:rPr lang="en-US" sz="1400" dirty="0" smtClean="0"/>
              <a:t>.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 err="1"/>
              <a:t>Tabel</a:t>
            </a:r>
            <a:r>
              <a:rPr lang="en-US" sz="1400" b="1" dirty="0"/>
              <a:t> : </a:t>
            </a:r>
            <a:r>
              <a:rPr lang="en-US" sz="1400" b="1" dirty="0" err="1"/>
              <a:t>Pengambilan</a:t>
            </a:r>
            <a:r>
              <a:rPr lang="en-US" sz="1400" b="1" dirty="0"/>
              <a:t> </a:t>
            </a:r>
            <a:r>
              <a:rPr lang="en-US" sz="1400" b="1" dirty="0" err="1"/>
              <a:t>keputusan</a:t>
            </a:r>
            <a:r>
              <a:rPr lang="en-US" sz="1400" b="1" dirty="0"/>
              <a:t> </a:t>
            </a:r>
            <a:r>
              <a:rPr lang="en-US" sz="1400" b="1" dirty="0" err="1"/>
              <a:t>dalam</a:t>
            </a:r>
            <a:r>
              <a:rPr lang="en-US" sz="1400" b="1" dirty="0"/>
              <a:t> </a:t>
            </a:r>
            <a:r>
              <a:rPr lang="en-US" sz="1400" b="1" dirty="0" err="1"/>
              <a:t>sektor</a:t>
            </a:r>
            <a:r>
              <a:rPr lang="en-US" sz="1400" b="1" dirty="0"/>
              <a:t> </a:t>
            </a:r>
            <a:r>
              <a:rPr lang="en-US" sz="1400" b="1" dirty="0" err="1"/>
              <a:t>publik</a:t>
            </a:r>
            <a:r>
              <a:rPr lang="en-US" sz="1400" b="1" dirty="0"/>
              <a:t> </a:t>
            </a:r>
            <a:r>
              <a:rPr lang="en-US" sz="1400" b="1" dirty="0" err="1"/>
              <a:t>dan</a:t>
            </a:r>
            <a:r>
              <a:rPr lang="en-US" sz="1400" b="1" dirty="0"/>
              <a:t> </a:t>
            </a:r>
            <a:r>
              <a:rPr lang="en-US" sz="1400" b="1" dirty="0" err="1"/>
              <a:t>sektor</a:t>
            </a:r>
            <a:r>
              <a:rPr lang="en-US" sz="1400" b="1" dirty="0"/>
              <a:t> </a:t>
            </a:r>
            <a:r>
              <a:rPr lang="en-US" sz="1400" b="1" dirty="0" err="1"/>
              <a:t>swasta</a:t>
            </a:r>
            <a:endParaRPr lang="en-US" sz="1400" b="1" dirty="0" smtClean="0"/>
          </a:p>
        </p:txBody>
      </p:sp>
      <p:sp>
        <p:nvSpPr>
          <p:cNvPr id="5" name="Hexagon 4"/>
          <p:cNvSpPr/>
          <p:nvPr/>
        </p:nvSpPr>
        <p:spPr>
          <a:xfrm>
            <a:off x="971600" y="620688"/>
            <a:ext cx="7128792" cy="792088"/>
          </a:xfrm>
          <a:prstGeom prst="hexagon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PENGAMBILAN KEPUTUSAN DALAM SEKTOR PUBLIK </a:t>
            </a:r>
            <a:r>
              <a:rPr lang="en-US" b="1" dirty="0" smtClean="0"/>
              <a:t>DAN SEKTOR BISNIS (SWASTA</a:t>
            </a:r>
            <a:r>
              <a:rPr lang="en-US" b="1" dirty="0"/>
              <a:t>)</a:t>
            </a:r>
            <a:endParaRPr lang="en-US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820860"/>
              </p:ext>
            </p:extLst>
          </p:nvPr>
        </p:nvGraphicFramePr>
        <p:xfrm>
          <a:off x="1475656" y="3140968"/>
          <a:ext cx="6096000" cy="263144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Pengambilan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Keputusan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Sektor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Publik</a:t>
                      </a:r>
                      <a:endParaRPr lang="en-US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Sektor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Bisnis</a:t>
                      </a:r>
                      <a:r>
                        <a:rPr lang="en-US" sz="1400" b="1" dirty="0" smtClean="0"/>
                        <a:t> (</a:t>
                      </a:r>
                      <a:r>
                        <a:rPr lang="en-US" sz="1400" b="1" dirty="0" err="1" smtClean="0"/>
                        <a:t>Swasta</a:t>
                      </a:r>
                      <a:r>
                        <a:rPr lang="en-US" sz="1400" b="1" dirty="0" smtClean="0"/>
                        <a:t>)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Mekanisme</a:t>
                      </a:r>
                      <a:r>
                        <a:rPr lang="en-US" sz="1400" dirty="0" smtClean="0"/>
                        <a:t> formal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telah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ditetapkan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dengan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keputusan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organisasi</a:t>
                      </a:r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Mekanisme</a:t>
                      </a:r>
                      <a:r>
                        <a:rPr lang="en-US" sz="1400" dirty="0" smtClean="0"/>
                        <a:t> formal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telah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ditetapkan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dengan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keputusan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organisasi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atau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tidak</a:t>
                      </a:r>
                      <a:r>
                        <a:rPr lang="en-US" sz="1400" dirty="0" smtClean="0"/>
                        <a:t> formal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Segala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keputusan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dilakukan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melalui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musyawarah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mufakat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antara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pimpinan</a:t>
                      </a:r>
                      <a:r>
                        <a:rPr lang="en-US" sz="1400" dirty="0" smtClean="0"/>
                        <a:t>/ </a:t>
                      </a:r>
                      <a:r>
                        <a:rPr lang="en-US" sz="1400" dirty="0" err="1" smtClean="0"/>
                        <a:t>pengurus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anggota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Mengambil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keputusan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secara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musyawarah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mufakat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atau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dapat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juga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diputuskan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secara</a:t>
                      </a:r>
                      <a:r>
                        <a:rPr lang="en-US" sz="1400" dirty="0" smtClean="0"/>
                        <a:t> individual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61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700808"/>
            <a:ext cx="7200800" cy="41764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mencapai</a:t>
            </a:r>
            <a:r>
              <a:rPr lang="en-US" sz="1400" dirty="0"/>
              <a:t> </a:t>
            </a:r>
            <a:r>
              <a:rPr lang="en-US" sz="1400" dirty="0" err="1"/>
              <a:t>suatu</a:t>
            </a:r>
            <a:r>
              <a:rPr lang="en-US" sz="1400" dirty="0"/>
              <a:t> </a:t>
            </a:r>
            <a:r>
              <a:rPr lang="en-US" sz="1400" dirty="0" err="1"/>
              <a:t>tujuan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setiap</a:t>
            </a:r>
            <a:r>
              <a:rPr lang="en-US" sz="1400" dirty="0"/>
              <a:t> </a:t>
            </a:r>
            <a:r>
              <a:rPr lang="en-US" sz="1400" dirty="0" err="1"/>
              <a:t>organisasi</a:t>
            </a:r>
            <a:r>
              <a:rPr lang="en-US" sz="1400" dirty="0"/>
              <a:t> sector public </a:t>
            </a:r>
            <a:r>
              <a:rPr lang="en-US" sz="1400" dirty="0" err="1"/>
              <a:t>maupun</a:t>
            </a:r>
            <a:r>
              <a:rPr lang="en-US" sz="1400" dirty="0"/>
              <a:t> </a:t>
            </a:r>
            <a:r>
              <a:rPr lang="en-US" sz="1400" dirty="0" err="1" smtClean="0"/>
              <a:t>swasta</a:t>
            </a:r>
            <a:r>
              <a:rPr lang="en-US" sz="1400" dirty="0"/>
              <a:t> </a:t>
            </a:r>
            <a:r>
              <a:rPr lang="en-US" sz="1400" dirty="0" err="1" smtClean="0"/>
              <a:t>diperlukan</a:t>
            </a:r>
            <a:r>
              <a:rPr lang="en-US" sz="1400" dirty="0" smtClean="0"/>
              <a:t> </a:t>
            </a:r>
            <a:r>
              <a:rPr lang="en-US" sz="1400" dirty="0" err="1"/>
              <a:t>suatu</a:t>
            </a:r>
            <a:r>
              <a:rPr lang="en-US" sz="1400" dirty="0"/>
              <a:t> </a:t>
            </a:r>
            <a:r>
              <a:rPr lang="en-US" sz="1400" dirty="0" err="1"/>
              <a:t>perencanaan</a:t>
            </a:r>
            <a:r>
              <a:rPr lang="en-US" sz="1400" dirty="0"/>
              <a:t> yang </a:t>
            </a:r>
            <a:r>
              <a:rPr lang="en-US" sz="1400" dirty="0" err="1"/>
              <a:t>terdiri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Proses </a:t>
            </a:r>
            <a:r>
              <a:rPr lang="en-US" sz="1400" dirty="0" err="1"/>
              <a:t>perencanaan</a:t>
            </a:r>
            <a:r>
              <a:rPr lang="en-US" sz="1400" dirty="0"/>
              <a:t>: </a:t>
            </a:r>
            <a:r>
              <a:rPr lang="en-US" sz="1400" dirty="0" err="1"/>
              <a:t>strategi</a:t>
            </a:r>
            <a:r>
              <a:rPr lang="en-US" sz="1400" dirty="0"/>
              <a:t> yang </a:t>
            </a:r>
            <a:r>
              <a:rPr lang="en-US" sz="1400" dirty="0" err="1"/>
              <a:t>digunakan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memilih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memodifikasi</a:t>
            </a:r>
            <a:r>
              <a:rPr lang="en-US" sz="1400" dirty="0"/>
              <a:t> </a:t>
            </a:r>
            <a:r>
              <a:rPr lang="en-US" sz="1400" dirty="0" err="1"/>
              <a:t>aktivitas</a:t>
            </a: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Proses </a:t>
            </a:r>
            <a:r>
              <a:rPr lang="en-US" sz="1400" dirty="0" err="1"/>
              <a:t>pengendalian</a:t>
            </a:r>
            <a:r>
              <a:rPr lang="en-US" sz="1400" dirty="0"/>
              <a:t>: </a:t>
            </a:r>
            <a:r>
              <a:rPr lang="en-US" sz="1400" dirty="0" err="1"/>
              <a:t>penetapan</a:t>
            </a:r>
            <a:r>
              <a:rPr lang="en-US" sz="1400" dirty="0"/>
              <a:t> </a:t>
            </a:r>
            <a:r>
              <a:rPr lang="en-US" sz="1400" dirty="0" err="1"/>
              <a:t>perencanaan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suatu</a:t>
            </a:r>
            <a:r>
              <a:rPr lang="en-US" sz="1400" dirty="0"/>
              <a:t> system </a:t>
            </a:r>
            <a:r>
              <a:rPr lang="en-US" sz="1400" dirty="0" err="1"/>
              <a:t>menjamin</a:t>
            </a:r>
            <a:r>
              <a:rPr lang="en-US" sz="1400" dirty="0"/>
              <a:t> </a:t>
            </a:r>
            <a:r>
              <a:rPr lang="en-US" sz="1400" dirty="0" err="1" smtClean="0"/>
              <a:t>bahwa</a:t>
            </a:r>
            <a:r>
              <a:rPr lang="en-US" sz="1400" dirty="0" smtClean="0"/>
              <a:t> proses </a:t>
            </a:r>
            <a:r>
              <a:rPr lang="en-US" sz="1400" dirty="0" err="1"/>
              <a:t>perencanaan</a:t>
            </a:r>
            <a:r>
              <a:rPr lang="en-US" sz="1400" dirty="0"/>
              <a:t> </a:t>
            </a:r>
            <a:r>
              <a:rPr lang="en-US" sz="1400" dirty="0" err="1"/>
              <a:t>dapat</a:t>
            </a:r>
            <a:r>
              <a:rPr lang="en-US" sz="1400" dirty="0"/>
              <a:t> </a:t>
            </a:r>
            <a:r>
              <a:rPr lang="en-US" sz="1400" dirty="0" err="1"/>
              <a:t>dilakukan</a:t>
            </a:r>
            <a:r>
              <a:rPr lang="en-US" sz="1400" dirty="0"/>
              <a:t>, </a:t>
            </a:r>
            <a:r>
              <a:rPr lang="en-US" sz="1400" dirty="0" err="1"/>
              <a:t>baik</a:t>
            </a:r>
            <a:r>
              <a:rPr lang="en-US" sz="1400" dirty="0"/>
              <a:t> </a:t>
            </a:r>
            <a:r>
              <a:rPr lang="en-US" sz="1400" dirty="0" err="1"/>
              <a:t>jangka</a:t>
            </a:r>
            <a:r>
              <a:rPr lang="en-US" sz="1400" dirty="0"/>
              <a:t> </a:t>
            </a:r>
            <a:r>
              <a:rPr lang="en-US" sz="1400" dirty="0" err="1"/>
              <a:t>panjang</a:t>
            </a:r>
            <a:r>
              <a:rPr lang="en-US" sz="1400" dirty="0"/>
              <a:t>, </a:t>
            </a:r>
            <a:r>
              <a:rPr lang="en-US" sz="1400" dirty="0" err="1"/>
              <a:t>pendek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menengah</a:t>
            </a:r>
            <a:r>
              <a:rPr lang="en-US" sz="1400" dirty="0"/>
              <a:t>.</a:t>
            </a:r>
          </a:p>
          <a:p>
            <a:pPr marL="0" indent="0">
              <a:buNone/>
            </a:pPr>
            <a:endParaRPr lang="en-US" sz="1400" dirty="0" smtClean="0"/>
          </a:p>
          <a:p>
            <a:pPr marL="628650" indent="-171450">
              <a:buNone/>
            </a:pPr>
            <a:r>
              <a:rPr lang="en-US" sz="1400" dirty="0" err="1" smtClean="0"/>
              <a:t>Penyediaan</a:t>
            </a:r>
            <a:r>
              <a:rPr lang="en-US" sz="1400" dirty="0" smtClean="0"/>
              <a:t> </a:t>
            </a:r>
            <a:r>
              <a:rPr lang="en-US" sz="1400" dirty="0" err="1"/>
              <a:t>informasi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tahap</a:t>
            </a:r>
            <a:r>
              <a:rPr lang="en-US" sz="1400" dirty="0"/>
              <a:t> </a:t>
            </a:r>
            <a:r>
              <a:rPr lang="en-US" sz="1400" dirty="0" err="1"/>
              <a:t>perencanaan</a:t>
            </a:r>
            <a:r>
              <a:rPr lang="en-US" sz="1400" dirty="0"/>
              <a:t> </a:t>
            </a:r>
            <a:r>
              <a:rPr lang="en-US" sz="1400" dirty="0" err="1"/>
              <a:t>dilakukan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cara</a:t>
            </a:r>
            <a:r>
              <a:rPr lang="en-US" sz="1400" dirty="0" smtClean="0"/>
              <a:t>:</a:t>
            </a:r>
            <a:endParaRPr lang="en-US" sz="1400" dirty="0"/>
          </a:p>
          <a:p>
            <a:pPr marL="628650" indent="-171450">
              <a:buFont typeface="+mj-lt"/>
              <a:buAutoNum type="alphaLcPeriod"/>
            </a:pPr>
            <a:r>
              <a:rPr lang="en-US" sz="1400" dirty="0" err="1" smtClean="0"/>
              <a:t>Penilaian</a:t>
            </a:r>
            <a:r>
              <a:rPr lang="en-US" sz="1400" dirty="0" smtClean="0"/>
              <a:t> </a:t>
            </a:r>
            <a:r>
              <a:rPr lang="en-US" sz="1400" dirty="0" err="1"/>
              <a:t>investasi</a:t>
            </a:r>
            <a:r>
              <a:rPr lang="en-US" sz="1400" dirty="0"/>
              <a:t>, </a:t>
            </a:r>
            <a:r>
              <a:rPr lang="en-US" sz="1400" dirty="0" err="1"/>
              <a:t>yaitu</a:t>
            </a:r>
            <a:r>
              <a:rPr lang="en-US" sz="1400" dirty="0"/>
              <a:t>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informasi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tahap</a:t>
            </a:r>
            <a:r>
              <a:rPr lang="en-US" sz="1400" dirty="0"/>
              <a:t> </a:t>
            </a:r>
            <a:r>
              <a:rPr lang="en-US" sz="1400" dirty="0" err="1"/>
              <a:t>perencanaan</a:t>
            </a:r>
            <a:endParaRPr lang="en-US" sz="1400" dirty="0"/>
          </a:p>
          <a:p>
            <a:pPr marL="628650" indent="-171450">
              <a:buFont typeface="+mj-lt"/>
              <a:buAutoNum type="alphaLcPeriod"/>
            </a:pPr>
            <a:r>
              <a:rPr lang="en-US" sz="1400" dirty="0" err="1" smtClean="0"/>
              <a:t>Perencanaan</a:t>
            </a:r>
            <a:r>
              <a:rPr lang="en-US" sz="1400" dirty="0" smtClean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penganggaran</a:t>
            </a:r>
            <a:r>
              <a:rPr lang="en-US" sz="1400" dirty="0"/>
              <a:t> </a:t>
            </a:r>
            <a:r>
              <a:rPr lang="en-US" sz="1400" dirty="0" err="1"/>
              <a:t>keuangan</a:t>
            </a:r>
            <a:endParaRPr lang="en-US" sz="1400" dirty="0"/>
          </a:p>
          <a:p>
            <a:pPr marL="800100" indent="-171450">
              <a:buFont typeface="Arial" pitchFamily="34" charset="0"/>
              <a:buChar char="•"/>
            </a:pPr>
            <a:r>
              <a:rPr lang="en-US" sz="1400" dirty="0" err="1" smtClean="0"/>
              <a:t>Perencanaan</a:t>
            </a:r>
            <a:r>
              <a:rPr lang="en-US" sz="1400" dirty="0" smtClean="0"/>
              <a:t> </a:t>
            </a:r>
            <a:r>
              <a:rPr lang="en-US" sz="1400" dirty="0" err="1"/>
              <a:t>keuangan</a:t>
            </a:r>
            <a:endParaRPr lang="en-US" sz="1400" dirty="0"/>
          </a:p>
          <a:p>
            <a:pPr marL="800100" indent="-171450">
              <a:buFont typeface="Arial" pitchFamily="34" charset="0"/>
              <a:buChar char="•"/>
            </a:pPr>
            <a:r>
              <a:rPr lang="en-US" sz="1400" dirty="0" err="1" smtClean="0"/>
              <a:t>Anggaran</a:t>
            </a:r>
            <a:r>
              <a:rPr lang="en-US" sz="1400" dirty="0" smtClean="0"/>
              <a:t> </a:t>
            </a:r>
            <a:r>
              <a:rPr lang="en-US" sz="1400" dirty="0"/>
              <a:t>modal</a:t>
            </a:r>
          </a:p>
          <a:p>
            <a:pPr marL="628650" indent="-171450">
              <a:buFont typeface="+mj-lt"/>
              <a:buAutoNum type="alphaLcPeriod" startAt="3"/>
            </a:pPr>
            <a:r>
              <a:rPr lang="en-US" sz="1400" dirty="0" err="1" smtClean="0"/>
              <a:t>Anggaran</a:t>
            </a:r>
            <a:r>
              <a:rPr lang="en-US" sz="1400" dirty="0" smtClean="0"/>
              <a:t> </a:t>
            </a:r>
            <a:r>
              <a:rPr lang="en-US" sz="1400" dirty="0" err="1"/>
              <a:t>pendapatan</a:t>
            </a:r>
            <a:r>
              <a:rPr lang="en-US" sz="1400" dirty="0"/>
              <a:t>, </a:t>
            </a:r>
            <a:r>
              <a:rPr lang="en-US" sz="1400" dirty="0" err="1"/>
              <a:t>yaitu</a:t>
            </a:r>
            <a:r>
              <a:rPr lang="en-US" sz="1400" dirty="0"/>
              <a:t> </a:t>
            </a:r>
            <a:r>
              <a:rPr lang="en-US" sz="1400" dirty="0" err="1"/>
              <a:t>dokumen</a:t>
            </a:r>
            <a:r>
              <a:rPr lang="en-US" sz="1400" dirty="0"/>
              <a:t> </a:t>
            </a:r>
            <a:r>
              <a:rPr lang="en-US" sz="1400" dirty="0" err="1"/>
              <a:t>penting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perencanaan</a:t>
            </a:r>
            <a:endParaRPr lang="en-US" sz="1400" dirty="0"/>
          </a:p>
          <a:p>
            <a:pPr marL="628650" indent="-171450">
              <a:buFont typeface="+mj-lt"/>
              <a:buAutoNum type="alphaLcPeriod" startAt="3"/>
            </a:pPr>
            <a:r>
              <a:rPr lang="en-US" sz="1400" dirty="0" smtClean="0"/>
              <a:t>Model </a:t>
            </a:r>
            <a:r>
              <a:rPr lang="en-US" sz="1400" dirty="0" err="1"/>
              <a:t>keuangan</a:t>
            </a:r>
            <a:r>
              <a:rPr lang="en-US" sz="1400" dirty="0"/>
              <a:t>, </a:t>
            </a:r>
            <a:r>
              <a:rPr lang="en-US" sz="1400" dirty="0" err="1"/>
              <a:t>yaitu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memprediksi</a:t>
            </a:r>
            <a:r>
              <a:rPr lang="en-US" sz="1400" dirty="0"/>
              <a:t> </a:t>
            </a:r>
            <a:r>
              <a:rPr lang="en-US" sz="1400" dirty="0" err="1"/>
              <a:t>kondisi</a:t>
            </a:r>
            <a:r>
              <a:rPr lang="en-US" sz="1400" dirty="0"/>
              <a:t> </a:t>
            </a:r>
            <a:r>
              <a:rPr lang="en-US" sz="1400" dirty="0" err="1"/>
              <a:t>masa</a:t>
            </a:r>
            <a:r>
              <a:rPr lang="en-US" sz="1400" dirty="0"/>
              <a:t> </a:t>
            </a:r>
            <a:r>
              <a:rPr lang="en-US" sz="1400" dirty="0" err="1"/>
              <a:t>depan</a:t>
            </a:r>
            <a:endParaRPr lang="en-US" sz="1400" dirty="0"/>
          </a:p>
          <a:p>
            <a:pPr marL="628650" indent="-171450">
              <a:buFont typeface="+mj-lt"/>
              <a:buAutoNum type="alphaLcPeriod" startAt="3"/>
            </a:pPr>
            <a:r>
              <a:rPr lang="en-US" sz="1400" dirty="0" smtClean="0"/>
              <a:t>Target </a:t>
            </a:r>
            <a:r>
              <a:rPr lang="en-US" sz="1400" dirty="0" err="1"/>
              <a:t>perencanaan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pengangguran</a:t>
            </a:r>
            <a:r>
              <a:rPr lang="en-US" sz="1400" dirty="0"/>
              <a:t>, </a:t>
            </a:r>
            <a:r>
              <a:rPr lang="en-US" sz="1400" dirty="0" err="1"/>
              <a:t>yaitu</a:t>
            </a:r>
            <a:r>
              <a:rPr lang="en-US" sz="1400" dirty="0"/>
              <a:t> </a:t>
            </a:r>
            <a:r>
              <a:rPr lang="en-US" sz="1400" dirty="0" err="1"/>
              <a:t>seperangkat</a:t>
            </a:r>
            <a:r>
              <a:rPr lang="en-US" sz="1400" dirty="0"/>
              <a:t> </a:t>
            </a:r>
            <a:r>
              <a:rPr lang="en-US" sz="1400" dirty="0" err="1"/>
              <a:t>sasaran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bentuk</a:t>
            </a:r>
            <a:r>
              <a:rPr lang="en-US" sz="1400" dirty="0"/>
              <a:t> </a:t>
            </a:r>
            <a:r>
              <a:rPr lang="en-US" sz="1400" dirty="0" err="1"/>
              <a:t>kuantitatif</a:t>
            </a:r>
            <a:r>
              <a:rPr lang="en-US" sz="1400" dirty="0"/>
              <a:t> </a:t>
            </a:r>
            <a:r>
              <a:rPr lang="en-US" sz="1400" dirty="0" smtClean="0"/>
              <a:t>yang </a:t>
            </a:r>
            <a:r>
              <a:rPr lang="en-US" sz="1400" dirty="0" err="1" smtClean="0"/>
              <a:t>harus</a:t>
            </a:r>
            <a:r>
              <a:rPr lang="en-US" sz="1400" dirty="0" smtClean="0"/>
              <a:t> </a:t>
            </a:r>
            <a:r>
              <a:rPr lang="en-US" sz="1400" dirty="0" err="1"/>
              <a:t>dicapai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pihak</a:t>
            </a:r>
            <a:r>
              <a:rPr lang="en-US" sz="1400" dirty="0"/>
              <a:t> </a:t>
            </a:r>
            <a:r>
              <a:rPr lang="en-US" sz="1400" dirty="0" err="1"/>
              <a:t>manajemen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waktu</a:t>
            </a:r>
            <a:r>
              <a:rPr lang="en-US" sz="1400" dirty="0"/>
              <a:t> </a:t>
            </a:r>
            <a:r>
              <a:rPr lang="en-US" sz="1400" dirty="0" err="1"/>
              <a:t>tertentu</a:t>
            </a:r>
            <a:r>
              <a:rPr lang="en-US" sz="1400" dirty="0"/>
              <a:t> di </a:t>
            </a:r>
            <a:r>
              <a:rPr lang="en-US" sz="1400" dirty="0" err="1"/>
              <a:t>masa</a:t>
            </a:r>
            <a:r>
              <a:rPr lang="en-US" sz="1400" dirty="0"/>
              <a:t> yang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datang</a:t>
            </a:r>
            <a:r>
              <a:rPr lang="en-US" sz="1400" dirty="0"/>
              <a:t>, </a:t>
            </a:r>
            <a:r>
              <a:rPr lang="en-US" sz="1400" dirty="0" err="1" smtClean="0"/>
              <a:t>seperti</a:t>
            </a:r>
            <a:r>
              <a:rPr lang="en-US" sz="1400" dirty="0" smtClean="0"/>
              <a:t> output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kinerja</a:t>
            </a:r>
            <a:r>
              <a:rPr lang="en-US" sz="1400" dirty="0"/>
              <a:t>.</a:t>
            </a:r>
            <a:endParaRPr lang="en-US" sz="1400" b="1" dirty="0" smtClean="0"/>
          </a:p>
        </p:txBody>
      </p:sp>
      <p:sp>
        <p:nvSpPr>
          <p:cNvPr id="5" name="Hexagon 4"/>
          <p:cNvSpPr/>
          <p:nvPr/>
        </p:nvSpPr>
        <p:spPr>
          <a:xfrm>
            <a:off x="971600" y="620688"/>
            <a:ext cx="7128792" cy="792088"/>
          </a:xfrm>
          <a:prstGeom prst="hexagon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PERENCANAAN DALAM SEKTOR PUBLIK DAN SEKTOR BISNIS (SWASTA)</a:t>
            </a:r>
          </a:p>
        </p:txBody>
      </p:sp>
    </p:spTree>
    <p:extLst>
      <p:ext uri="{BB962C8B-B14F-4D97-AF65-F5344CB8AC3E}">
        <p14:creationId xmlns:p14="http://schemas.microsoft.com/office/powerpoint/2010/main" val="129452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43608" y="980728"/>
            <a:ext cx="7200800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1600" dirty="0" err="1"/>
              <a:t>Berikut</a:t>
            </a:r>
            <a:r>
              <a:rPr lang="es-ES" sz="1600" dirty="0"/>
              <a:t> </a:t>
            </a:r>
            <a:r>
              <a:rPr lang="es-ES" sz="1600" dirty="0" err="1"/>
              <a:t>ini</a:t>
            </a:r>
            <a:r>
              <a:rPr lang="es-ES" sz="1600" dirty="0"/>
              <a:t> </a:t>
            </a:r>
            <a:r>
              <a:rPr lang="es-ES" sz="1600" dirty="0" err="1"/>
              <a:t>adalah</a:t>
            </a:r>
            <a:r>
              <a:rPr lang="es-ES" sz="1600" dirty="0"/>
              <a:t> </a:t>
            </a:r>
            <a:r>
              <a:rPr lang="es-ES" sz="1600" dirty="0" err="1"/>
              <a:t>tahap</a:t>
            </a:r>
            <a:r>
              <a:rPr lang="es-ES" sz="1600" dirty="0"/>
              <a:t> </a:t>
            </a:r>
            <a:r>
              <a:rPr lang="es-ES" sz="1600" dirty="0" err="1"/>
              <a:t>pokok</a:t>
            </a:r>
            <a:r>
              <a:rPr lang="es-ES" sz="1600" dirty="0"/>
              <a:t> </a:t>
            </a:r>
            <a:r>
              <a:rPr lang="es-ES" sz="1600" dirty="0" err="1"/>
              <a:t>dari</a:t>
            </a:r>
            <a:r>
              <a:rPr lang="es-ES" sz="1600" dirty="0"/>
              <a:t> </a:t>
            </a:r>
            <a:r>
              <a:rPr lang="es-ES" sz="1600" dirty="0" err="1"/>
              <a:t>perencanaan</a:t>
            </a:r>
            <a:r>
              <a:rPr lang="es-ES" sz="1600" dirty="0"/>
              <a:t> dan </a:t>
            </a:r>
            <a:r>
              <a:rPr lang="es-ES" sz="1600" dirty="0" err="1"/>
              <a:t>pengendalian</a:t>
            </a:r>
            <a:r>
              <a:rPr lang="es-ES" sz="1600" dirty="0"/>
              <a:t>:</a:t>
            </a:r>
          </a:p>
          <a:p>
            <a:pPr marL="368300" indent="-273050"/>
            <a:r>
              <a:rPr lang="es-ES" sz="1400" dirty="0" err="1" smtClean="0"/>
              <a:t>Perencanaan</a:t>
            </a:r>
            <a:r>
              <a:rPr lang="es-ES" sz="1400" dirty="0" smtClean="0"/>
              <a:t> </a:t>
            </a:r>
            <a:r>
              <a:rPr lang="es-ES" sz="1400" dirty="0" err="1"/>
              <a:t>sasaran</a:t>
            </a:r>
            <a:r>
              <a:rPr lang="es-ES" sz="1400" dirty="0"/>
              <a:t> dan </a:t>
            </a:r>
            <a:r>
              <a:rPr lang="es-ES" sz="1400" dirty="0" err="1"/>
              <a:t>tujuan</a:t>
            </a:r>
            <a:r>
              <a:rPr lang="es-ES" sz="1400" dirty="0"/>
              <a:t> </a:t>
            </a:r>
            <a:r>
              <a:rPr lang="es-ES" sz="1400" dirty="0" err="1" smtClean="0"/>
              <a:t>dasar</a:t>
            </a:r>
            <a:r>
              <a:rPr lang="es-ES" sz="1400" dirty="0" smtClean="0"/>
              <a:t>;</a:t>
            </a:r>
            <a:endParaRPr lang="es-ES" sz="1400" dirty="0"/>
          </a:p>
          <a:p>
            <a:pPr marL="368300" indent="-273050"/>
            <a:r>
              <a:rPr lang="es-ES" sz="1400" dirty="0" err="1" smtClean="0"/>
              <a:t>Perencanaan</a:t>
            </a:r>
            <a:r>
              <a:rPr lang="es-ES" sz="1400" dirty="0" smtClean="0"/>
              <a:t> </a:t>
            </a:r>
            <a:r>
              <a:rPr lang="es-ES" sz="1400" dirty="0" err="1" smtClean="0"/>
              <a:t>operasional</a:t>
            </a:r>
            <a:r>
              <a:rPr lang="es-ES" sz="1400" dirty="0" smtClean="0"/>
              <a:t>;</a:t>
            </a:r>
            <a:endParaRPr lang="es-ES" sz="1400" dirty="0"/>
          </a:p>
          <a:p>
            <a:pPr marL="368300" indent="-273050"/>
            <a:r>
              <a:rPr lang="es-ES" sz="1400" dirty="0" err="1" smtClean="0"/>
              <a:t>Penganggaran</a:t>
            </a:r>
            <a:r>
              <a:rPr lang="es-ES" sz="1400" dirty="0" smtClean="0"/>
              <a:t>;</a:t>
            </a:r>
            <a:endParaRPr lang="es-ES" sz="1400" dirty="0"/>
          </a:p>
          <a:p>
            <a:pPr marL="368300" indent="-273050"/>
            <a:r>
              <a:rPr lang="es-ES" sz="1400" dirty="0" err="1" smtClean="0"/>
              <a:t>Pengukuran</a:t>
            </a:r>
            <a:r>
              <a:rPr lang="es-ES" sz="1400" dirty="0" smtClean="0"/>
              <a:t> </a:t>
            </a:r>
            <a:r>
              <a:rPr lang="es-ES" sz="1400" dirty="0"/>
              <a:t>dan </a:t>
            </a:r>
            <a:r>
              <a:rPr lang="es-ES" sz="1400" dirty="0" err="1" smtClean="0"/>
              <a:t>pengendalian</a:t>
            </a:r>
            <a:r>
              <a:rPr lang="es-ES" sz="1400" dirty="0"/>
              <a:t>;</a:t>
            </a:r>
          </a:p>
          <a:p>
            <a:pPr marL="368300" indent="-273050"/>
            <a:r>
              <a:rPr lang="es-ES" sz="1400" dirty="0" err="1" smtClean="0"/>
              <a:t>Pelaporan</a:t>
            </a:r>
            <a:r>
              <a:rPr lang="es-ES" sz="1400" dirty="0"/>
              <a:t>, </a:t>
            </a:r>
            <a:r>
              <a:rPr lang="es-ES" sz="1400" dirty="0" err="1"/>
              <a:t>analisis</a:t>
            </a:r>
            <a:r>
              <a:rPr lang="es-ES" sz="1400" dirty="0"/>
              <a:t>, dan </a:t>
            </a:r>
            <a:r>
              <a:rPr lang="es-ES" sz="1400" dirty="0" err="1"/>
              <a:t>umpan</a:t>
            </a:r>
            <a:r>
              <a:rPr lang="es-ES" sz="1400" dirty="0"/>
              <a:t> </a:t>
            </a:r>
            <a:r>
              <a:rPr lang="es-ES" sz="1400" dirty="0" err="1"/>
              <a:t>balik</a:t>
            </a:r>
            <a:r>
              <a:rPr lang="es-ES" sz="1400" dirty="0" smtClean="0"/>
              <a:t>.</a:t>
            </a:r>
          </a:p>
          <a:p>
            <a:pPr marL="9525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1400" b="1" dirty="0" err="1"/>
              <a:t>Tabel</a:t>
            </a:r>
            <a:r>
              <a:rPr lang="en-US" sz="1400" b="1" dirty="0"/>
              <a:t> : </a:t>
            </a:r>
            <a:r>
              <a:rPr lang="en-US" sz="1400" b="1" dirty="0" err="1"/>
              <a:t>Perencanaan</a:t>
            </a:r>
            <a:r>
              <a:rPr lang="en-US" sz="1400" b="1" dirty="0"/>
              <a:t> </a:t>
            </a:r>
            <a:r>
              <a:rPr lang="en-US" sz="1400" b="1" dirty="0" err="1"/>
              <a:t>dalam</a:t>
            </a:r>
            <a:r>
              <a:rPr lang="en-US" sz="1400" b="1" dirty="0"/>
              <a:t> </a:t>
            </a:r>
            <a:r>
              <a:rPr lang="en-US" sz="1400" b="1" dirty="0" err="1"/>
              <a:t>sektor</a:t>
            </a:r>
            <a:r>
              <a:rPr lang="en-US" sz="1400" b="1" dirty="0"/>
              <a:t> </a:t>
            </a:r>
            <a:r>
              <a:rPr lang="en-US" sz="1400" b="1" dirty="0" err="1"/>
              <a:t>publik</a:t>
            </a:r>
            <a:r>
              <a:rPr lang="en-US" sz="1400" b="1" dirty="0"/>
              <a:t> </a:t>
            </a:r>
            <a:r>
              <a:rPr lang="en-US" sz="1400" b="1" dirty="0" err="1"/>
              <a:t>dan</a:t>
            </a:r>
            <a:r>
              <a:rPr lang="en-US" sz="1400" b="1" dirty="0"/>
              <a:t> </a:t>
            </a:r>
            <a:r>
              <a:rPr lang="en-US" sz="1400" b="1" dirty="0" err="1"/>
              <a:t>sektor</a:t>
            </a:r>
            <a:r>
              <a:rPr lang="en-US" sz="1400" b="1" dirty="0"/>
              <a:t> </a:t>
            </a:r>
            <a:r>
              <a:rPr lang="en-US" sz="1400" b="1" dirty="0" err="1"/>
              <a:t>swasta</a:t>
            </a:r>
            <a:endParaRPr lang="en-US" sz="1400" b="1" dirty="0"/>
          </a:p>
          <a:p>
            <a:pPr marL="95250" indent="0">
              <a:buNone/>
            </a:pPr>
            <a:endParaRPr lang="es-ES" sz="1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19480"/>
              </p:ext>
            </p:extLst>
          </p:nvPr>
        </p:nvGraphicFramePr>
        <p:xfrm>
          <a:off x="971600" y="3317840"/>
          <a:ext cx="7056784" cy="250952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28392"/>
                <a:gridCol w="352839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Perencanaan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Sektor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Publik</a:t>
                      </a:r>
                      <a:endParaRPr lang="en-US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Sektor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Bisnis</a:t>
                      </a:r>
                      <a:r>
                        <a:rPr lang="en-US" sz="1400" b="1" dirty="0" smtClean="0"/>
                        <a:t> (</a:t>
                      </a:r>
                      <a:r>
                        <a:rPr lang="en-US" sz="1400" b="1" dirty="0" err="1" smtClean="0"/>
                        <a:t>Swasta</a:t>
                      </a:r>
                      <a:r>
                        <a:rPr lang="en-US" sz="1400" b="1" dirty="0" smtClean="0"/>
                        <a:t>)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Disusun oleh bagian perencanaan</a:t>
                      </a:r>
                      <a:r>
                        <a:rPr lang="fi-FI" sz="1400" baseline="0" dirty="0" smtClean="0"/>
                        <a:t> </a:t>
                      </a:r>
                      <a:r>
                        <a:rPr lang="fi-FI" sz="1400" dirty="0" smtClean="0"/>
                        <a:t>organisasi, staf,</a:t>
                      </a:r>
                      <a:r>
                        <a:rPr lang="fi-FI" sz="1400" baseline="0" dirty="0" smtClean="0"/>
                        <a:t> </a:t>
                      </a:r>
                      <a:r>
                        <a:rPr lang="fi-FI" sz="1400" dirty="0" smtClean="0"/>
                        <a:t>atau pengelola</a:t>
                      </a:r>
                      <a:r>
                        <a:rPr lang="fi-FI" sz="1400" baseline="0" dirty="0" smtClean="0"/>
                        <a:t> </a:t>
                      </a:r>
                      <a:r>
                        <a:rPr lang="fi-FI" sz="1400" dirty="0" smtClean="0"/>
                        <a:t>organisasi.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Disusun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oleh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para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pegawai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serta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manajer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ada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dalam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organisasi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tersebut</a:t>
                      </a:r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Disahkan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dengan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regulasi</a:t>
                      </a:r>
                      <a:r>
                        <a:rPr lang="en-US" sz="1400" dirty="0" smtClean="0"/>
                        <a:t> public.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Disahkan dengan aturan perusahaan atau keputusan pemilik/pengelola perusahaan.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Hasil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ingin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dicapai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adalah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kesejahteraan</a:t>
                      </a:r>
                      <a:r>
                        <a:rPr lang="en-US" sz="1400" dirty="0" smtClean="0"/>
                        <a:t> public.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Hasil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ingin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dicapai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adalah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meraup</a:t>
                      </a:r>
                      <a:r>
                        <a:rPr lang="en-US" sz="1400" dirty="0" smtClean="0"/>
                        <a:t> profit/</a:t>
                      </a:r>
                      <a:r>
                        <a:rPr lang="en-US" sz="1400" dirty="0" err="1" smtClean="0"/>
                        <a:t>laba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yang </a:t>
                      </a:r>
                      <a:r>
                        <a:rPr lang="en-US" sz="1400" dirty="0" err="1" smtClean="0"/>
                        <a:t>tinggi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serta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peningkatan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kekayaan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pertumbuhan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organisasi</a:t>
                      </a:r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28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101</TotalTime>
  <Words>1530</Words>
  <Application>Microsoft Office PowerPoint</Application>
  <PresentationFormat>On-screen Show (4:3)</PresentationFormat>
  <Paragraphs>142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Pushpin</vt:lpstr>
      <vt:lpstr>AKUNTANSI SEKTOR PUBLIK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AKUNTANSI SEKTOR PUBLIK</dc:title>
  <dc:creator>Dadan</dc:creator>
  <cp:lastModifiedBy>Dadan</cp:lastModifiedBy>
  <cp:revision>16</cp:revision>
  <dcterms:created xsi:type="dcterms:W3CDTF">2014-12-19T23:58:04Z</dcterms:created>
  <dcterms:modified xsi:type="dcterms:W3CDTF">2014-12-22T22:34:13Z</dcterms:modified>
</cp:coreProperties>
</file>