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78" r:id="rId4"/>
    <p:sldId id="279" r:id="rId5"/>
    <p:sldId id="280" r:id="rId6"/>
    <p:sldId id="283" r:id="rId7"/>
    <p:sldId id="281" r:id="rId8"/>
    <p:sldId id="282" r:id="rId9"/>
    <p:sldId id="284" r:id="rId10"/>
    <p:sldId id="285" r:id="rId11"/>
    <p:sldId id="28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10" autoAdjust="0"/>
    <p:restoredTop sz="94660"/>
  </p:normalViewPr>
  <p:slideViewPr>
    <p:cSldViewPr>
      <p:cViewPr>
        <p:scale>
          <a:sx n="90" d="100"/>
          <a:sy n="90" d="100"/>
        </p:scale>
        <p:origin x="-1074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0C63DD1-FDAB-4ED3-BB64-CFFE25F79537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3DD1-FDAB-4ED3-BB64-CFFE25F79537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fld id="{A0C63DD1-FDAB-4ED3-BB64-CFFE25F79537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3DD1-FDAB-4ED3-BB64-CFFE25F79537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3DD1-FDAB-4ED3-BB64-CFFE25F79537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0C63DD1-FDAB-4ED3-BB64-CFFE25F79537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0C63DD1-FDAB-4ED3-BB64-CFFE25F79537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3DD1-FDAB-4ED3-BB64-CFFE25F79537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3DD1-FDAB-4ED3-BB64-CFFE25F79537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3DD1-FDAB-4ED3-BB64-CFFE25F79537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A0C63DD1-FDAB-4ED3-BB64-CFFE25F79537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0C63DD1-FDAB-4ED3-BB64-CFFE25F79537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3768" y="1666798"/>
            <a:ext cx="5760640" cy="676672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Perpajakan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lanjutan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22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475656" y="1411238"/>
            <a:ext cx="6552728" cy="0"/>
          </a:xfrm>
          <a:prstGeom prst="line">
            <a:avLst/>
          </a:prstGeom>
          <a:ln w="63500" cap="sq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91680" y="1563638"/>
            <a:ext cx="6552728" cy="0"/>
          </a:xfrm>
          <a:prstGeom prst="line">
            <a:avLst/>
          </a:prstGeom>
          <a:ln w="63500" cap="sq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187352" y="411510"/>
            <a:ext cx="0" cy="3816424"/>
          </a:xfrm>
          <a:prstGeom prst="line">
            <a:avLst/>
          </a:prstGeom>
          <a:ln w="63500" cap="sq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339752" y="627534"/>
            <a:ext cx="0" cy="3816424"/>
          </a:xfrm>
          <a:prstGeom prst="line">
            <a:avLst/>
          </a:prstGeom>
          <a:ln w="63500" cap="sq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180975" indent="-180975" algn="just">
              <a:spcBef>
                <a:spcPts val="0"/>
              </a:spcBef>
              <a:buFont typeface="+mj-lt"/>
              <a:buAutoNum type="arabicPeriod" startAt="2"/>
            </a:pPr>
            <a:r>
              <a:rPr lang="en-US" sz="1200" dirty="0" err="1"/>
              <a:t>Direktorat</a:t>
            </a:r>
            <a:r>
              <a:rPr lang="en-US" sz="1200" dirty="0"/>
              <a:t> </a:t>
            </a:r>
            <a:r>
              <a:rPr lang="en-US" sz="1200" dirty="0" err="1"/>
              <a:t>Jenderal</a:t>
            </a:r>
            <a:r>
              <a:rPr lang="en-US" sz="1200" dirty="0"/>
              <a:t> </a:t>
            </a:r>
            <a:r>
              <a:rPr lang="en-US" sz="1200" dirty="0" err="1"/>
              <a:t>Anggaran</a:t>
            </a:r>
            <a:r>
              <a:rPr lang="en-US" sz="1200" dirty="0"/>
              <a:t>, </a:t>
            </a:r>
            <a:r>
              <a:rPr lang="en-US" sz="1200" dirty="0" err="1"/>
              <a:t>Bendaharawan</a:t>
            </a:r>
            <a:r>
              <a:rPr lang="en-US" sz="1200" dirty="0"/>
              <a:t> </a:t>
            </a:r>
            <a:r>
              <a:rPr lang="en-US" sz="1200" dirty="0" err="1"/>
              <a:t>Pemerintah</a:t>
            </a:r>
            <a:r>
              <a:rPr lang="en-US" sz="1200" dirty="0"/>
              <a:t> </a:t>
            </a:r>
            <a:r>
              <a:rPr lang="en-US" sz="1200" dirty="0" err="1"/>
              <a:t>Pusat</a:t>
            </a:r>
            <a:r>
              <a:rPr lang="en-US" sz="1200" dirty="0"/>
              <a:t>/Daerah, BUMN/D, </a:t>
            </a:r>
            <a:r>
              <a:rPr lang="en-US" sz="1200" dirty="0" err="1"/>
              <a:t>harus</a:t>
            </a:r>
            <a:r>
              <a:rPr lang="en-US" sz="1200" dirty="0"/>
              <a:t> </a:t>
            </a:r>
            <a:r>
              <a:rPr lang="en-US" sz="1200" dirty="0" err="1"/>
              <a:t>memungut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menyetorkan</a:t>
            </a:r>
            <a:r>
              <a:rPr lang="en-US" sz="1200" dirty="0"/>
              <a:t> </a:t>
            </a:r>
            <a:r>
              <a:rPr lang="en-US" sz="1200" dirty="0" err="1"/>
              <a:t>pemungutan</a:t>
            </a:r>
            <a:r>
              <a:rPr lang="en-US" sz="1200" dirty="0"/>
              <a:t> </a:t>
            </a:r>
            <a:r>
              <a:rPr lang="en-US" sz="1200" dirty="0" err="1"/>
              <a:t>PPh</a:t>
            </a:r>
            <a:r>
              <a:rPr lang="en-US" sz="1200" dirty="0"/>
              <a:t> </a:t>
            </a:r>
            <a:r>
              <a:rPr lang="en-US" sz="1200" dirty="0" err="1"/>
              <a:t>Pasal</a:t>
            </a:r>
            <a:r>
              <a:rPr lang="en-US" sz="1200" dirty="0"/>
              <a:t> 22 </a:t>
            </a:r>
            <a:r>
              <a:rPr lang="en-US" sz="1200" dirty="0" err="1"/>
              <a:t>ke</a:t>
            </a:r>
            <a:r>
              <a:rPr lang="en-US" sz="1200" dirty="0"/>
              <a:t> Kantor </a:t>
            </a:r>
            <a:r>
              <a:rPr lang="en-US" sz="1200" dirty="0" err="1"/>
              <a:t>Pos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Giro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bank-bank </a:t>
            </a:r>
            <a:r>
              <a:rPr lang="en-US" sz="1200" dirty="0" err="1"/>
              <a:t>persepsi</a:t>
            </a:r>
            <a:r>
              <a:rPr lang="en-US" sz="1200" dirty="0"/>
              <a:t>, </a:t>
            </a:r>
            <a:r>
              <a:rPr lang="en-US" sz="1200" dirty="0" err="1"/>
              <a:t>pada</a:t>
            </a:r>
            <a:r>
              <a:rPr lang="en-US" sz="1200" dirty="0"/>
              <a:t> </a:t>
            </a:r>
            <a:r>
              <a:rPr lang="en-US" sz="1200" dirty="0" err="1"/>
              <a:t>hari</a:t>
            </a:r>
            <a:r>
              <a:rPr lang="en-US" sz="1200" dirty="0"/>
              <a:t> yang </a:t>
            </a:r>
            <a:r>
              <a:rPr lang="en-US" sz="1200" dirty="0" err="1"/>
              <a:t>sama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pelaksanaan</a:t>
            </a:r>
            <a:r>
              <a:rPr lang="en-US" sz="1200" dirty="0"/>
              <a:t> </a:t>
            </a:r>
            <a:r>
              <a:rPr lang="en-US" sz="1200" dirty="0" err="1"/>
              <a:t>pembayaran</a:t>
            </a:r>
            <a:r>
              <a:rPr lang="en-US" sz="1200" dirty="0"/>
              <a:t>,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menggunakan</a:t>
            </a:r>
            <a:r>
              <a:rPr lang="en-US" sz="1200" dirty="0"/>
              <a:t> </a:t>
            </a:r>
            <a:r>
              <a:rPr lang="en-US" sz="1200" dirty="0" err="1"/>
              <a:t>formulir</a:t>
            </a:r>
            <a:r>
              <a:rPr lang="en-US" sz="1200" dirty="0"/>
              <a:t> </a:t>
            </a:r>
            <a:r>
              <a:rPr lang="en-US" sz="1200" dirty="0" err="1"/>
              <a:t>Surat</a:t>
            </a:r>
            <a:r>
              <a:rPr lang="en-US" sz="1200" dirty="0"/>
              <a:t> </a:t>
            </a:r>
            <a:r>
              <a:rPr lang="en-US" sz="1200" dirty="0" err="1"/>
              <a:t>Setoran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(SSP) yang </a:t>
            </a:r>
            <a:r>
              <a:rPr lang="en-US" sz="1200" dirty="0" err="1"/>
              <a:t>telah</a:t>
            </a:r>
            <a:r>
              <a:rPr lang="en-US" sz="1200" dirty="0"/>
              <a:t> </a:t>
            </a:r>
            <a:r>
              <a:rPr lang="en-US" sz="1200" dirty="0" err="1"/>
              <a:t>diisi</a:t>
            </a:r>
            <a:r>
              <a:rPr lang="en-US" sz="1200" dirty="0"/>
              <a:t> </a:t>
            </a:r>
            <a:r>
              <a:rPr lang="en-US" sz="1200" dirty="0" err="1"/>
              <a:t>oleh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atas</a:t>
            </a:r>
            <a:r>
              <a:rPr lang="en-US" sz="1200" dirty="0"/>
              <a:t> </a:t>
            </a:r>
            <a:r>
              <a:rPr lang="en-US" sz="1200" dirty="0" err="1"/>
              <a:t>nama</a:t>
            </a:r>
            <a:r>
              <a:rPr lang="en-US" sz="1200" dirty="0"/>
              <a:t> </a:t>
            </a:r>
            <a:r>
              <a:rPr lang="en-US" sz="1200" dirty="0" err="1"/>
              <a:t>rekanan</a:t>
            </a:r>
            <a:r>
              <a:rPr lang="en-US" sz="1200" dirty="0"/>
              <a:t> </a:t>
            </a:r>
            <a:r>
              <a:rPr lang="en-US" sz="1200" dirty="0" err="1"/>
              <a:t>serta</a:t>
            </a:r>
            <a:r>
              <a:rPr lang="en-US" sz="1200" dirty="0"/>
              <a:t> </a:t>
            </a:r>
            <a:r>
              <a:rPr lang="en-US" sz="1200" dirty="0" err="1"/>
              <a:t>ditandatangani</a:t>
            </a:r>
            <a:r>
              <a:rPr lang="en-US" sz="1200" dirty="0"/>
              <a:t> </a:t>
            </a:r>
            <a:r>
              <a:rPr lang="en-US" sz="1200" dirty="0" err="1"/>
              <a:t>oleh</a:t>
            </a:r>
            <a:r>
              <a:rPr lang="en-US" sz="1200" dirty="0"/>
              <a:t> </a:t>
            </a:r>
            <a:r>
              <a:rPr lang="en-US" sz="1200" dirty="0" err="1"/>
              <a:t>Bendaharawan</a:t>
            </a:r>
            <a:r>
              <a:rPr lang="en-US" sz="1200" dirty="0"/>
              <a:t>. SSP </a:t>
            </a:r>
            <a:r>
              <a:rPr lang="en-US" sz="1200" dirty="0" err="1"/>
              <a:t>berlaku</a:t>
            </a:r>
            <a:r>
              <a:rPr lang="en-US" sz="1200" dirty="0"/>
              <a:t> </a:t>
            </a:r>
            <a:r>
              <a:rPr lang="en-US" sz="1200" dirty="0" err="1"/>
              <a:t>sebagai</a:t>
            </a:r>
            <a:r>
              <a:rPr lang="en-US" sz="1200" dirty="0"/>
              <a:t> </a:t>
            </a:r>
            <a:r>
              <a:rPr lang="en-US" sz="1200" dirty="0" err="1"/>
              <a:t>bukti</a:t>
            </a:r>
            <a:r>
              <a:rPr lang="en-US" sz="1200" dirty="0"/>
              <a:t> </a:t>
            </a:r>
            <a:r>
              <a:rPr lang="en-US" sz="1200" dirty="0" err="1"/>
              <a:t>pungutan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. </a:t>
            </a:r>
            <a:r>
              <a:rPr lang="en-US" sz="1200" dirty="0" err="1"/>
              <a:t>Pelaporan</a:t>
            </a:r>
            <a:r>
              <a:rPr lang="en-US" sz="1200" dirty="0"/>
              <a:t> </a:t>
            </a:r>
            <a:r>
              <a:rPr lang="en-US" sz="1200" dirty="0" err="1"/>
              <a:t>harus</a:t>
            </a:r>
            <a:r>
              <a:rPr lang="en-US" sz="1200" dirty="0"/>
              <a:t> </a:t>
            </a:r>
            <a:r>
              <a:rPr lang="en-US" sz="1200" dirty="0" err="1"/>
              <a:t>disampaikan</a:t>
            </a:r>
            <a:r>
              <a:rPr lang="en-US" sz="1200" dirty="0"/>
              <a:t> </a:t>
            </a:r>
            <a:r>
              <a:rPr lang="en-US" sz="1200" dirty="0" err="1">
                <a:solidFill>
                  <a:srgbClr val="FF0000"/>
                </a:solidFill>
              </a:rPr>
              <a:t>selambat-lambatnya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smtClean="0">
                <a:solidFill>
                  <a:srgbClr val="FF0000"/>
                </a:solidFill>
              </a:rPr>
              <a:t>14 (</a:t>
            </a:r>
            <a:r>
              <a:rPr lang="en-US" sz="1200" dirty="0" err="1" smtClean="0">
                <a:solidFill>
                  <a:srgbClr val="FF0000"/>
                </a:solidFill>
              </a:rPr>
              <a:t>empat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belas</a:t>
            </a:r>
            <a:r>
              <a:rPr lang="en-US" sz="1200" dirty="0" smtClean="0">
                <a:solidFill>
                  <a:srgbClr val="FF0000"/>
                </a:solidFill>
              </a:rPr>
              <a:t>) </a:t>
            </a:r>
            <a:r>
              <a:rPr lang="en-US" sz="1200" dirty="0" err="1">
                <a:solidFill>
                  <a:srgbClr val="FF0000"/>
                </a:solidFill>
              </a:rPr>
              <a:t>hari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err="1">
                <a:solidFill>
                  <a:srgbClr val="FF0000"/>
                </a:solidFill>
              </a:rPr>
              <a:t>setelah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err="1">
                <a:solidFill>
                  <a:srgbClr val="FF0000"/>
                </a:solidFill>
              </a:rPr>
              <a:t>Masa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err="1">
                <a:solidFill>
                  <a:srgbClr val="FF0000"/>
                </a:solidFill>
              </a:rPr>
              <a:t>Pajak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err="1">
                <a:solidFill>
                  <a:srgbClr val="FF0000"/>
                </a:solidFill>
              </a:rPr>
              <a:t>berakhir</a:t>
            </a:r>
            <a:r>
              <a:rPr lang="en-US" sz="1200" dirty="0" smtClean="0">
                <a:solidFill>
                  <a:srgbClr val="FF0000"/>
                </a:solidFill>
              </a:rPr>
              <a:t>.</a:t>
            </a:r>
          </a:p>
          <a:p>
            <a:pPr marL="180975" indent="-180975" algn="just">
              <a:spcBef>
                <a:spcPts val="0"/>
              </a:spcBef>
              <a:buFont typeface="+mj-lt"/>
              <a:buAutoNum type="arabicPeriod" startAt="2"/>
            </a:pPr>
            <a:endParaRPr lang="en-US" sz="1200" dirty="0"/>
          </a:p>
          <a:p>
            <a:pPr marL="180975" indent="-180975" algn="just">
              <a:spcBef>
                <a:spcPts val="0"/>
              </a:spcBef>
              <a:buFont typeface="+mj-lt"/>
              <a:buAutoNum type="arabicPeriod" startAt="2"/>
            </a:pPr>
            <a:r>
              <a:rPr lang="en-US" sz="1200" dirty="0" err="1"/>
              <a:t>Badan</a:t>
            </a:r>
            <a:r>
              <a:rPr lang="en-US" sz="1200" dirty="0"/>
              <a:t> </a:t>
            </a:r>
            <a:r>
              <a:rPr lang="en-US" sz="1200" dirty="0" err="1"/>
              <a:t>usaha</a:t>
            </a:r>
            <a:r>
              <a:rPr lang="en-US" sz="1200" dirty="0"/>
              <a:t> yang </a:t>
            </a:r>
            <a:r>
              <a:rPr lang="en-US" sz="1200" dirty="0" err="1"/>
              <a:t>bergerak</a:t>
            </a:r>
            <a:r>
              <a:rPr lang="en-US" sz="1200" dirty="0"/>
              <a:t> di </a:t>
            </a:r>
            <a:r>
              <a:rPr lang="en-US" sz="1200" dirty="0" err="1"/>
              <a:t>bidang</a:t>
            </a:r>
            <a:r>
              <a:rPr lang="en-US" sz="1200" dirty="0"/>
              <a:t> </a:t>
            </a:r>
            <a:r>
              <a:rPr lang="en-US" sz="1200" dirty="0" err="1"/>
              <a:t>industri</a:t>
            </a:r>
            <a:r>
              <a:rPr lang="en-US" sz="1200" dirty="0"/>
              <a:t> semen, </a:t>
            </a:r>
            <a:r>
              <a:rPr lang="en-US" sz="1200" dirty="0" err="1"/>
              <a:t>rokok</a:t>
            </a:r>
            <a:r>
              <a:rPr lang="en-US" sz="1200" dirty="0"/>
              <a:t>, </a:t>
            </a:r>
            <a:r>
              <a:rPr lang="en-US" sz="1200" dirty="0" err="1"/>
              <a:t>kertas</a:t>
            </a:r>
            <a:r>
              <a:rPr lang="en-US" sz="1200" dirty="0"/>
              <a:t>, </a:t>
            </a:r>
            <a:r>
              <a:rPr lang="en-US" sz="1200" dirty="0" err="1"/>
              <a:t>baja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otomotif</a:t>
            </a:r>
            <a:r>
              <a:rPr lang="en-US" sz="1200" dirty="0"/>
              <a:t> yang </a:t>
            </a:r>
            <a:r>
              <a:rPr lang="en-US" sz="1200" dirty="0" err="1"/>
              <a:t>ditunjuk</a:t>
            </a:r>
            <a:r>
              <a:rPr lang="en-US" sz="1200" dirty="0"/>
              <a:t> </a:t>
            </a:r>
            <a:r>
              <a:rPr lang="en-US" sz="1200" dirty="0" err="1"/>
              <a:t>oleh</a:t>
            </a:r>
            <a:r>
              <a:rPr lang="en-US" sz="1200" dirty="0"/>
              <a:t> </a:t>
            </a:r>
            <a:r>
              <a:rPr lang="en-US" sz="1200" dirty="0" err="1"/>
              <a:t>Kepala</a:t>
            </a:r>
            <a:r>
              <a:rPr lang="en-US" sz="1200" dirty="0"/>
              <a:t> Kantor </a:t>
            </a:r>
            <a:r>
              <a:rPr lang="en-US" sz="1200" dirty="0" err="1"/>
              <a:t>Pelayanan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</a:t>
            </a:r>
            <a:r>
              <a:rPr lang="en-US" sz="1200" dirty="0" err="1"/>
              <a:t>harus</a:t>
            </a:r>
            <a:r>
              <a:rPr lang="en-US" sz="1200" dirty="0"/>
              <a:t> </a:t>
            </a:r>
            <a:r>
              <a:rPr lang="en-US" sz="1200" dirty="0" err="1"/>
              <a:t>memungut</a:t>
            </a:r>
            <a:r>
              <a:rPr lang="en-US" sz="1200" dirty="0"/>
              <a:t> </a:t>
            </a:r>
            <a:r>
              <a:rPr lang="en-US" sz="1200" dirty="0" err="1"/>
              <a:t>PPh</a:t>
            </a:r>
            <a:r>
              <a:rPr lang="en-US" sz="1200" dirty="0"/>
              <a:t> </a:t>
            </a:r>
            <a:r>
              <a:rPr lang="en-US" sz="1200" dirty="0" err="1"/>
              <a:t>Pasal</a:t>
            </a:r>
            <a:r>
              <a:rPr lang="en-US" sz="1200" dirty="0"/>
              <a:t> 22 </a:t>
            </a:r>
            <a:r>
              <a:rPr lang="en-US" sz="1200" dirty="0" err="1"/>
              <a:t>atas</a:t>
            </a:r>
            <a:r>
              <a:rPr lang="en-US" sz="1200" dirty="0"/>
              <a:t> </a:t>
            </a:r>
            <a:r>
              <a:rPr lang="en-US" sz="1200" dirty="0" err="1"/>
              <a:t>penjualan</a:t>
            </a:r>
            <a:r>
              <a:rPr lang="en-US" sz="1200" dirty="0"/>
              <a:t> </a:t>
            </a:r>
            <a:r>
              <a:rPr lang="en-US" sz="1200" dirty="0" err="1"/>
              <a:t>hasil</a:t>
            </a:r>
            <a:r>
              <a:rPr lang="en-US" sz="1200" dirty="0"/>
              <a:t> </a:t>
            </a:r>
            <a:r>
              <a:rPr lang="en-US" sz="1200" dirty="0" err="1"/>
              <a:t>produksinya</a:t>
            </a:r>
            <a:r>
              <a:rPr lang="en-US" sz="1200" dirty="0"/>
              <a:t> di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negeri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wajib</a:t>
            </a:r>
            <a:r>
              <a:rPr lang="en-US" sz="1200" dirty="0"/>
              <a:t> </a:t>
            </a:r>
            <a:r>
              <a:rPr lang="en-US" sz="1200" dirty="0" err="1"/>
              <a:t>menerbitkan</a:t>
            </a:r>
            <a:r>
              <a:rPr lang="en-US" sz="1200" dirty="0"/>
              <a:t> </a:t>
            </a:r>
            <a:r>
              <a:rPr lang="en-US" sz="1200" dirty="0" err="1"/>
              <a:t>Bukti</a:t>
            </a:r>
            <a:r>
              <a:rPr lang="en-US" sz="1200" dirty="0"/>
              <a:t> </a:t>
            </a:r>
            <a:r>
              <a:rPr lang="en-US" sz="1200" dirty="0" err="1"/>
              <a:t>Pemungutan</a:t>
            </a:r>
            <a:r>
              <a:rPr lang="en-US" sz="1200" dirty="0"/>
              <a:t> </a:t>
            </a:r>
            <a:r>
              <a:rPr lang="en-US" sz="1200" dirty="0" err="1"/>
              <a:t>PPh</a:t>
            </a:r>
            <a:r>
              <a:rPr lang="en-US" sz="1200" dirty="0"/>
              <a:t> </a:t>
            </a:r>
            <a:r>
              <a:rPr lang="en-US" sz="1200" dirty="0" err="1"/>
              <a:t>Pasal</a:t>
            </a:r>
            <a:r>
              <a:rPr lang="en-US" sz="1200" dirty="0"/>
              <a:t> 22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rangkap</a:t>
            </a:r>
            <a:r>
              <a:rPr lang="en-US" sz="1200" dirty="0"/>
              <a:t> </a:t>
            </a:r>
            <a:r>
              <a:rPr lang="en-US" sz="1200" dirty="0" err="1"/>
              <a:t>tiga</a:t>
            </a:r>
            <a:r>
              <a:rPr lang="en-US" sz="1200" dirty="0"/>
              <a:t>, </a:t>
            </a:r>
            <a:r>
              <a:rPr lang="en-US" sz="1200" dirty="0" err="1"/>
              <a:t>yaitu</a:t>
            </a:r>
            <a:r>
              <a:rPr lang="en-US" sz="1200" dirty="0"/>
              <a:t> :</a:t>
            </a:r>
          </a:p>
          <a:p>
            <a:pPr marL="319088" indent="-138113" algn="just">
              <a:spcBef>
                <a:spcPts val="0"/>
              </a:spcBef>
            </a:pPr>
            <a:r>
              <a:rPr lang="en-US" sz="1200" dirty="0" err="1"/>
              <a:t>Lembar</a:t>
            </a:r>
            <a:r>
              <a:rPr lang="en-US" sz="1200" dirty="0"/>
              <a:t> </a:t>
            </a:r>
            <a:r>
              <a:rPr lang="en-US" sz="1200" dirty="0" err="1"/>
              <a:t>pertama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pembeli</a:t>
            </a:r>
            <a:r>
              <a:rPr lang="en-US" sz="1200" dirty="0"/>
              <a:t>;</a:t>
            </a:r>
          </a:p>
          <a:p>
            <a:pPr marL="319088" indent="-138113" algn="just">
              <a:spcBef>
                <a:spcPts val="0"/>
              </a:spcBef>
            </a:pPr>
            <a:r>
              <a:rPr lang="en-US" sz="1200" dirty="0" err="1"/>
              <a:t>Lembar</a:t>
            </a:r>
            <a:r>
              <a:rPr lang="en-US" sz="1200" dirty="0"/>
              <a:t> </a:t>
            </a:r>
            <a:r>
              <a:rPr lang="en-US" sz="1200" dirty="0" err="1"/>
              <a:t>kedua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disampaikan</a:t>
            </a:r>
            <a:r>
              <a:rPr lang="en-US" sz="1200" dirty="0"/>
              <a:t> </a:t>
            </a:r>
            <a:r>
              <a:rPr lang="en-US" sz="1200" dirty="0" err="1"/>
              <a:t>kepada</a:t>
            </a:r>
            <a:r>
              <a:rPr lang="en-US" sz="1200" dirty="0"/>
              <a:t> </a:t>
            </a:r>
            <a:r>
              <a:rPr lang="en-US" sz="1200" dirty="0" err="1"/>
              <a:t>Direktorat</a:t>
            </a:r>
            <a:r>
              <a:rPr lang="en-US" sz="1200" dirty="0"/>
              <a:t> </a:t>
            </a:r>
            <a:r>
              <a:rPr lang="en-US" sz="1200" dirty="0" err="1"/>
              <a:t>Jenderal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</a:t>
            </a:r>
            <a:r>
              <a:rPr lang="en-US" sz="1200" dirty="0" err="1"/>
              <a:t>sebagai</a:t>
            </a:r>
            <a:r>
              <a:rPr lang="en-US" sz="1200" dirty="0"/>
              <a:t> </a:t>
            </a:r>
            <a:r>
              <a:rPr lang="en-US" sz="1200" dirty="0" err="1"/>
              <a:t>lampiran</a:t>
            </a:r>
            <a:r>
              <a:rPr lang="en-US" sz="1200" dirty="0"/>
              <a:t> </a:t>
            </a:r>
            <a:r>
              <a:rPr lang="en-US" sz="1200" dirty="0" err="1"/>
              <a:t>laporan</a:t>
            </a:r>
            <a:r>
              <a:rPr lang="en-US" sz="1200" dirty="0"/>
              <a:t> </a:t>
            </a:r>
            <a:r>
              <a:rPr lang="en-US" sz="1200" dirty="0" err="1"/>
              <a:t>bulanan</a:t>
            </a:r>
            <a:r>
              <a:rPr lang="en-US" sz="1200" dirty="0"/>
              <a:t>;</a:t>
            </a:r>
          </a:p>
          <a:p>
            <a:pPr marL="319088" indent="-138113" algn="just">
              <a:spcBef>
                <a:spcPts val="0"/>
              </a:spcBef>
            </a:pPr>
            <a:r>
              <a:rPr lang="en-US" sz="1200" dirty="0" err="1"/>
              <a:t>Lembar</a:t>
            </a:r>
            <a:r>
              <a:rPr lang="en-US" sz="1200" dirty="0"/>
              <a:t> </a:t>
            </a:r>
            <a:r>
              <a:rPr lang="en-US" sz="1200" dirty="0" err="1"/>
              <a:t>ketiga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arsip</a:t>
            </a:r>
            <a:r>
              <a:rPr lang="en-US" sz="1200" dirty="0"/>
              <a:t> </a:t>
            </a:r>
            <a:r>
              <a:rPr lang="en-US" sz="1200" dirty="0" err="1"/>
              <a:t>Pemungut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yang </a:t>
            </a:r>
            <a:r>
              <a:rPr lang="en-US" sz="1200" dirty="0" err="1"/>
              <a:t>bersangkutan</a:t>
            </a:r>
            <a:r>
              <a:rPr lang="en-US" sz="1200" dirty="0" smtClean="0"/>
              <a:t>.</a:t>
            </a:r>
          </a:p>
          <a:p>
            <a:pPr marL="319088" indent="-138113" algn="just">
              <a:spcBef>
                <a:spcPts val="0"/>
              </a:spcBef>
            </a:pPr>
            <a:endParaRPr lang="en-US" sz="1200" dirty="0"/>
          </a:p>
          <a:p>
            <a:pPr marL="180975" indent="0" algn="just">
              <a:spcBef>
                <a:spcPts val="0"/>
              </a:spcBef>
              <a:buNone/>
            </a:pPr>
            <a:r>
              <a:rPr lang="en-US" sz="1200" dirty="0" err="1"/>
              <a:t>Badan</a:t>
            </a:r>
            <a:r>
              <a:rPr lang="en-US" sz="1200" dirty="0"/>
              <a:t> </a:t>
            </a:r>
            <a:r>
              <a:rPr lang="en-US" sz="1200" dirty="0" err="1"/>
              <a:t>usaha</a:t>
            </a:r>
            <a:r>
              <a:rPr lang="en-US" sz="1200" dirty="0"/>
              <a:t> </a:t>
            </a:r>
            <a:r>
              <a:rPr lang="en-US" sz="1200" dirty="0" err="1"/>
              <a:t>tersebut</a:t>
            </a:r>
            <a:r>
              <a:rPr lang="en-US" sz="1200" dirty="0"/>
              <a:t> </a:t>
            </a:r>
            <a:r>
              <a:rPr lang="en-US" sz="1200" dirty="0" err="1"/>
              <a:t>harus</a:t>
            </a:r>
            <a:r>
              <a:rPr lang="en-US" sz="1200" dirty="0"/>
              <a:t> </a:t>
            </a:r>
            <a:r>
              <a:rPr lang="en-US" sz="1200" dirty="0" err="1"/>
              <a:t>menyetorkan</a:t>
            </a:r>
            <a:r>
              <a:rPr lang="en-US" sz="1200" dirty="0"/>
              <a:t> </a:t>
            </a:r>
            <a:r>
              <a:rPr lang="en-US" sz="1200" dirty="0" err="1"/>
              <a:t>secara</a:t>
            </a:r>
            <a:r>
              <a:rPr lang="en-US" sz="1200" dirty="0"/>
              <a:t> </a:t>
            </a:r>
            <a:r>
              <a:rPr lang="en-US" sz="1200" dirty="0" err="1"/>
              <a:t>kolektif</a:t>
            </a:r>
            <a:r>
              <a:rPr lang="en-US" sz="1200" dirty="0"/>
              <a:t> </a:t>
            </a:r>
            <a:r>
              <a:rPr lang="en-US" sz="1200" dirty="0" err="1"/>
              <a:t>pemungutan</a:t>
            </a:r>
            <a:r>
              <a:rPr lang="en-US" sz="1200" dirty="0"/>
              <a:t> </a:t>
            </a:r>
            <a:r>
              <a:rPr lang="en-US" sz="1200" dirty="0" err="1"/>
              <a:t>PPh</a:t>
            </a:r>
            <a:r>
              <a:rPr lang="en-US" sz="1200" dirty="0"/>
              <a:t> </a:t>
            </a:r>
            <a:r>
              <a:rPr lang="en-US" sz="1200" dirty="0" err="1"/>
              <a:t>Pasal</a:t>
            </a:r>
            <a:r>
              <a:rPr lang="en-US" sz="1200" dirty="0"/>
              <a:t> 22 </a:t>
            </a:r>
            <a:r>
              <a:rPr lang="en-US" sz="1200" dirty="0" err="1"/>
              <a:t>selambat-lambatnya</a:t>
            </a:r>
            <a:r>
              <a:rPr lang="en-US" sz="1200" dirty="0"/>
              <a:t> </a:t>
            </a:r>
            <a:r>
              <a:rPr lang="en-US" sz="1200" dirty="0" err="1"/>
              <a:t>tanggal</a:t>
            </a:r>
            <a:r>
              <a:rPr lang="en-US" sz="1200" dirty="0"/>
              <a:t> lima </a:t>
            </a:r>
            <a:r>
              <a:rPr lang="en-US" sz="1200" dirty="0" err="1"/>
              <a:t>belas</a:t>
            </a:r>
            <a:r>
              <a:rPr lang="en-US" sz="1200" dirty="0"/>
              <a:t> </a:t>
            </a:r>
            <a:r>
              <a:rPr lang="en-US" sz="1200" dirty="0" err="1"/>
              <a:t>bulan</a:t>
            </a:r>
            <a:r>
              <a:rPr lang="en-US" sz="1200" dirty="0"/>
              <a:t> </a:t>
            </a:r>
            <a:r>
              <a:rPr lang="en-US" sz="1200" dirty="0" err="1"/>
              <a:t>takwim</a:t>
            </a:r>
            <a:r>
              <a:rPr lang="en-US" sz="1200" dirty="0"/>
              <a:t> </a:t>
            </a:r>
            <a:r>
              <a:rPr lang="en-US" sz="1200" dirty="0" err="1"/>
              <a:t>berikutnya</a:t>
            </a:r>
            <a:r>
              <a:rPr lang="en-US" sz="1200" dirty="0"/>
              <a:t> </a:t>
            </a:r>
            <a:r>
              <a:rPr lang="en-US" sz="1200" dirty="0" err="1"/>
              <a:t>setelah</a:t>
            </a:r>
            <a:r>
              <a:rPr lang="en-US" sz="1200" dirty="0"/>
              <a:t> </a:t>
            </a:r>
            <a:r>
              <a:rPr lang="en-US" sz="1200" dirty="0" err="1"/>
              <a:t>Masa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</a:t>
            </a:r>
            <a:r>
              <a:rPr lang="en-US" sz="1200" dirty="0" err="1"/>
              <a:t>berakhir</a:t>
            </a:r>
            <a:r>
              <a:rPr lang="en-US" sz="1200" dirty="0"/>
              <a:t>. </a:t>
            </a:r>
            <a:r>
              <a:rPr lang="en-US" sz="1200" dirty="0" err="1"/>
              <a:t>Pelaporan</a:t>
            </a:r>
            <a:r>
              <a:rPr lang="en-US" sz="1200" dirty="0"/>
              <a:t> </a:t>
            </a:r>
            <a:r>
              <a:rPr lang="en-US" sz="1200" dirty="0" err="1"/>
              <a:t>dilakukan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cara</a:t>
            </a:r>
            <a:r>
              <a:rPr lang="en-US" sz="1200" dirty="0"/>
              <a:t> </a:t>
            </a:r>
            <a:r>
              <a:rPr lang="en-US" sz="1200" dirty="0" err="1"/>
              <a:t>menyampaikan</a:t>
            </a:r>
            <a:r>
              <a:rPr lang="en-US" sz="1200" dirty="0"/>
              <a:t> SPT </a:t>
            </a:r>
            <a:r>
              <a:rPr lang="en-US" sz="1200" dirty="0" err="1">
                <a:solidFill>
                  <a:srgbClr val="FF0000"/>
                </a:solidFill>
              </a:rPr>
              <a:t>Masa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err="1">
                <a:solidFill>
                  <a:srgbClr val="FF0000"/>
                </a:solidFill>
              </a:rPr>
              <a:t>selambat-lambatnya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smtClean="0">
                <a:solidFill>
                  <a:srgbClr val="FF0000"/>
                </a:solidFill>
              </a:rPr>
              <a:t>20 (</a:t>
            </a:r>
            <a:r>
              <a:rPr lang="en-US" sz="1200" dirty="0" err="1" smtClean="0">
                <a:solidFill>
                  <a:srgbClr val="FF0000"/>
                </a:solidFill>
              </a:rPr>
              <a:t>dua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puluh</a:t>
            </a:r>
            <a:r>
              <a:rPr lang="en-US" sz="1200" dirty="0" smtClean="0">
                <a:solidFill>
                  <a:srgbClr val="FF0000"/>
                </a:solidFill>
              </a:rPr>
              <a:t>) </a:t>
            </a:r>
            <a:r>
              <a:rPr lang="en-US" sz="1200" dirty="0" err="1"/>
              <a:t>hari</a:t>
            </a:r>
            <a:r>
              <a:rPr lang="en-US" sz="1200" dirty="0"/>
              <a:t> </a:t>
            </a:r>
            <a:r>
              <a:rPr lang="en-US" sz="1200" dirty="0" err="1"/>
              <a:t>setelah</a:t>
            </a:r>
            <a:r>
              <a:rPr lang="en-US" sz="1200" dirty="0"/>
              <a:t> </a:t>
            </a:r>
            <a:r>
              <a:rPr lang="en-US" sz="1200" dirty="0" err="1"/>
              <a:t>Masa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</a:t>
            </a:r>
            <a:r>
              <a:rPr lang="en-US" sz="1200" dirty="0" err="1"/>
              <a:t>berakhir</a:t>
            </a:r>
            <a:r>
              <a:rPr lang="en-US" sz="1200" dirty="0"/>
              <a:t>.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6" name="Flowchart: Off-page Connector 5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Pembayaran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Pelaporan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PPh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Pasal</a:t>
            </a:r>
            <a:r>
              <a:rPr lang="en-US" sz="3600" b="1" dirty="0" smtClean="0"/>
              <a:t> 22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221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180975" indent="-180975" algn="just">
              <a:spcBef>
                <a:spcPts val="0"/>
              </a:spcBef>
              <a:buFont typeface="+mj-lt"/>
              <a:buAutoNum type="arabicPeriod" startAt="4"/>
            </a:pPr>
            <a:r>
              <a:rPr lang="en-US" sz="1200" dirty="0" err="1"/>
              <a:t>PPh</a:t>
            </a:r>
            <a:r>
              <a:rPr lang="en-US" sz="1200" dirty="0"/>
              <a:t> </a:t>
            </a:r>
            <a:r>
              <a:rPr lang="en-US" sz="1200" dirty="0" err="1"/>
              <a:t>Pasal</a:t>
            </a:r>
            <a:r>
              <a:rPr lang="en-US" sz="1200" dirty="0"/>
              <a:t> 22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penyerahan</a:t>
            </a:r>
            <a:r>
              <a:rPr lang="en-US" sz="1200" dirty="0"/>
              <a:t> </a:t>
            </a:r>
            <a:r>
              <a:rPr lang="en-US" sz="1200" dirty="0" err="1"/>
              <a:t>oleh</a:t>
            </a:r>
            <a:r>
              <a:rPr lang="en-US" sz="1200" dirty="0"/>
              <a:t> </a:t>
            </a:r>
            <a:r>
              <a:rPr lang="en-US" sz="1200" dirty="0" err="1"/>
              <a:t>Pertamina</a:t>
            </a:r>
            <a:r>
              <a:rPr lang="en-US" sz="1200" dirty="0"/>
              <a:t> </a:t>
            </a:r>
            <a:r>
              <a:rPr lang="en-US" sz="1200" dirty="0" err="1"/>
              <a:t>atas</a:t>
            </a:r>
            <a:r>
              <a:rPr lang="en-US" sz="1200" dirty="0"/>
              <a:t> </a:t>
            </a:r>
            <a:r>
              <a:rPr lang="en-US" sz="1200" dirty="0" err="1"/>
              <a:t>hasil</a:t>
            </a:r>
            <a:r>
              <a:rPr lang="en-US" sz="1200" dirty="0"/>
              <a:t> </a:t>
            </a:r>
            <a:r>
              <a:rPr lang="en-US" sz="1200" dirty="0" err="1"/>
              <a:t>produksinya</a:t>
            </a:r>
            <a:r>
              <a:rPr lang="en-US" sz="1200" dirty="0"/>
              <a:t>,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penyerahan</a:t>
            </a:r>
            <a:r>
              <a:rPr lang="en-US" sz="1200" dirty="0"/>
              <a:t> </a:t>
            </a:r>
            <a:r>
              <a:rPr lang="en-US" sz="1200" dirty="0" err="1"/>
              <a:t>bahan</a:t>
            </a:r>
            <a:r>
              <a:rPr lang="en-US" sz="1200" dirty="0"/>
              <a:t> </a:t>
            </a:r>
            <a:r>
              <a:rPr lang="en-US" sz="1200" dirty="0" err="1"/>
              <a:t>bakar</a:t>
            </a:r>
            <a:r>
              <a:rPr lang="en-US" sz="1200" dirty="0"/>
              <a:t> </a:t>
            </a:r>
            <a:r>
              <a:rPr lang="en-US" sz="1200" dirty="0" err="1"/>
              <a:t>minyak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gas </a:t>
            </a:r>
            <a:r>
              <a:rPr lang="en-US" sz="1200" dirty="0" err="1"/>
              <a:t>oleh</a:t>
            </a:r>
            <a:r>
              <a:rPr lang="en-US" sz="1200" dirty="0"/>
              <a:t> </a:t>
            </a:r>
            <a:r>
              <a:rPr lang="en-US" sz="1200" dirty="0" err="1"/>
              <a:t>badan</a:t>
            </a:r>
            <a:r>
              <a:rPr lang="en-US" sz="1200" dirty="0"/>
              <a:t> </a:t>
            </a:r>
            <a:r>
              <a:rPr lang="en-US" sz="1200" dirty="0" err="1"/>
              <a:t>usaha</a:t>
            </a:r>
            <a:r>
              <a:rPr lang="en-US" sz="1200" dirty="0"/>
              <a:t> </a:t>
            </a:r>
            <a:r>
              <a:rPr lang="en-US" sz="1200" dirty="0" err="1"/>
              <a:t>selain</a:t>
            </a:r>
            <a:r>
              <a:rPr lang="en-US" sz="1200" dirty="0"/>
              <a:t> </a:t>
            </a:r>
            <a:r>
              <a:rPr lang="en-US" sz="1200" dirty="0" err="1"/>
              <a:t>Pertamina</a:t>
            </a:r>
            <a:r>
              <a:rPr lang="en-US" sz="1200" dirty="0"/>
              <a:t>,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penyerahan</a:t>
            </a:r>
            <a:r>
              <a:rPr lang="en-US" sz="1200" dirty="0"/>
              <a:t> </a:t>
            </a:r>
            <a:r>
              <a:rPr lang="en-US" sz="1200" dirty="0" err="1"/>
              <a:t>gula</a:t>
            </a:r>
            <a:r>
              <a:rPr lang="en-US" sz="1200" dirty="0"/>
              <a:t> </a:t>
            </a:r>
            <a:r>
              <a:rPr lang="en-US" sz="1200" dirty="0" err="1"/>
              <a:t>pasir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tepung</a:t>
            </a:r>
            <a:r>
              <a:rPr lang="en-US" sz="1200" dirty="0"/>
              <a:t> </a:t>
            </a:r>
            <a:r>
              <a:rPr lang="en-US" sz="1200" dirty="0" err="1"/>
              <a:t>terigu</a:t>
            </a:r>
            <a:r>
              <a:rPr lang="en-US" sz="1200" dirty="0"/>
              <a:t> </a:t>
            </a:r>
            <a:r>
              <a:rPr lang="en-US" sz="1200" dirty="0" err="1"/>
              <a:t>oleh</a:t>
            </a:r>
            <a:r>
              <a:rPr lang="en-US" sz="1200" dirty="0"/>
              <a:t> </a:t>
            </a:r>
            <a:r>
              <a:rPr lang="en-US" sz="1200" dirty="0" err="1"/>
              <a:t>Bulog</a:t>
            </a:r>
            <a:r>
              <a:rPr lang="en-US" sz="1200" dirty="0"/>
              <a:t>, </a:t>
            </a:r>
            <a:r>
              <a:rPr lang="en-US" sz="1200" dirty="0" err="1"/>
              <a:t>dipungut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cara</a:t>
            </a:r>
            <a:r>
              <a:rPr lang="en-US" sz="1200" dirty="0"/>
              <a:t> </a:t>
            </a:r>
            <a:r>
              <a:rPr lang="en-US" sz="1200" dirty="0" err="1"/>
              <a:t>dilunasi</a:t>
            </a:r>
            <a:r>
              <a:rPr lang="en-US" sz="1200" dirty="0"/>
              <a:t> </a:t>
            </a:r>
            <a:r>
              <a:rPr lang="en-US" sz="1200" dirty="0" err="1"/>
              <a:t>sendiri</a:t>
            </a:r>
            <a:r>
              <a:rPr lang="en-US" sz="1200" dirty="0"/>
              <a:t> </a:t>
            </a:r>
            <a:r>
              <a:rPr lang="en-US" sz="1200" dirty="0" err="1"/>
              <a:t>oleh</a:t>
            </a:r>
            <a:r>
              <a:rPr lang="en-US" sz="1200" dirty="0"/>
              <a:t> </a:t>
            </a:r>
            <a:r>
              <a:rPr lang="en-US" sz="1200" dirty="0" err="1"/>
              <a:t>Wajib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</a:t>
            </a:r>
            <a:r>
              <a:rPr lang="en-US" sz="1200" dirty="0" err="1"/>
              <a:t>ke</a:t>
            </a:r>
            <a:r>
              <a:rPr lang="en-US" sz="1200" dirty="0"/>
              <a:t> bank </a:t>
            </a:r>
            <a:r>
              <a:rPr lang="en-US" sz="1200" dirty="0" err="1"/>
              <a:t>persepsi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Kantor </a:t>
            </a:r>
            <a:r>
              <a:rPr lang="en-US" sz="1200" dirty="0" err="1"/>
              <a:t>Pos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Giro</a:t>
            </a:r>
            <a:r>
              <a:rPr lang="en-US" sz="1200" dirty="0"/>
              <a:t> </a:t>
            </a:r>
            <a:r>
              <a:rPr lang="en-US" sz="1200" dirty="0" err="1"/>
              <a:t>sebelum</a:t>
            </a:r>
            <a:r>
              <a:rPr lang="en-US" sz="1200" dirty="0"/>
              <a:t> </a:t>
            </a:r>
            <a:r>
              <a:rPr lang="en-US" sz="1200" dirty="0" err="1"/>
              <a:t>Surat</a:t>
            </a:r>
            <a:r>
              <a:rPr lang="en-US" sz="1200" dirty="0"/>
              <a:t> </a:t>
            </a:r>
            <a:r>
              <a:rPr lang="en-US" sz="1200" dirty="0" err="1"/>
              <a:t>Perintah</a:t>
            </a:r>
            <a:r>
              <a:rPr lang="en-US" sz="1200" dirty="0"/>
              <a:t> </a:t>
            </a:r>
            <a:r>
              <a:rPr lang="en-US" sz="1200" dirty="0" err="1"/>
              <a:t>Pengeluaran</a:t>
            </a:r>
            <a:r>
              <a:rPr lang="en-US" sz="1200" dirty="0"/>
              <a:t> </a:t>
            </a:r>
            <a:r>
              <a:rPr lang="en-US" sz="1200" dirty="0" err="1"/>
              <a:t>Barang</a:t>
            </a:r>
            <a:r>
              <a:rPr lang="en-US" sz="1200" dirty="0"/>
              <a:t> (</a:t>
            </a:r>
            <a:r>
              <a:rPr lang="en-US" sz="1200" i="1" dirty="0"/>
              <a:t>Delivery Order</a:t>
            </a:r>
            <a:r>
              <a:rPr lang="en-US" sz="1200" dirty="0"/>
              <a:t>) </a:t>
            </a:r>
            <a:r>
              <a:rPr lang="en-US" sz="1200" dirty="0" err="1"/>
              <a:t>ditebus</a:t>
            </a:r>
            <a:r>
              <a:rPr lang="en-US" sz="1200" dirty="0"/>
              <a:t>,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menggunakan</a:t>
            </a:r>
            <a:r>
              <a:rPr lang="en-US" sz="1200" dirty="0"/>
              <a:t> SSP yang </a:t>
            </a:r>
            <a:r>
              <a:rPr lang="en-US" sz="1200" dirty="0" err="1"/>
              <a:t>juga</a:t>
            </a:r>
            <a:r>
              <a:rPr lang="en-US" sz="1200" dirty="0"/>
              <a:t> </a:t>
            </a:r>
            <a:r>
              <a:rPr lang="en-US" sz="1200" dirty="0" err="1"/>
              <a:t>merupakan</a:t>
            </a:r>
            <a:r>
              <a:rPr lang="en-US" sz="1200" dirty="0"/>
              <a:t> </a:t>
            </a:r>
            <a:r>
              <a:rPr lang="en-US" sz="1200" dirty="0" err="1"/>
              <a:t>bukti</a:t>
            </a:r>
            <a:r>
              <a:rPr lang="en-US" sz="1200" dirty="0"/>
              <a:t> </a:t>
            </a:r>
            <a:r>
              <a:rPr lang="en-US" sz="1200" dirty="0" err="1"/>
              <a:t>pungutan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 smtClean="0"/>
              <a:t>.</a:t>
            </a:r>
          </a:p>
          <a:p>
            <a:pPr marL="180975" indent="-180975" algn="just">
              <a:spcBef>
                <a:spcPts val="0"/>
              </a:spcBef>
              <a:buFont typeface="+mj-lt"/>
              <a:buAutoNum type="arabicPeriod" startAt="4"/>
            </a:pPr>
            <a:endParaRPr lang="en-US" sz="1200" dirty="0"/>
          </a:p>
          <a:p>
            <a:pPr marL="180975" indent="0" algn="just">
              <a:spcBef>
                <a:spcPts val="0"/>
              </a:spcBef>
              <a:buNone/>
            </a:pPr>
            <a:r>
              <a:rPr lang="en-US" sz="1200" dirty="0" err="1"/>
              <a:t>Pelaporan</a:t>
            </a:r>
            <a:r>
              <a:rPr lang="en-US" sz="1200" dirty="0"/>
              <a:t> </a:t>
            </a:r>
            <a:r>
              <a:rPr lang="en-US" sz="1200" dirty="0" err="1"/>
              <a:t>dilakukan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cara</a:t>
            </a:r>
            <a:r>
              <a:rPr lang="en-US" sz="1200" dirty="0"/>
              <a:t> </a:t>
            </a:r>
            <a:r>
              <a:rPr lang="en-US" sz="1200" dirty="0" err="1"/>
              <a:t>menyampaikan</a:t>
            </a:r>
            <a:r>
              <a:rPr lang="en-US" sz="1200" dirty="0"/>
              <a:t> SPT </a:t>
            </a:r>
            <a:r>
              <a:rPr lang="en-US" sz="1200" dirty="0" err="1"/>
              <a:t>Masa</a:t>
            </a:r>
            <a:r>
              <a:rPr lang="en-US" sz="1200" dirty="0"/>
              <a:t> </a:t>
            </a:r>
            <a:r>
              <a:rPr lang="en-US" sz="1200" dirty="0" err="1">
                <a:solidFill>
                  <a:srgbClr val="FF0000"/>
                </a:solidFill>
              </a:rPr>
              <a:t>selambat-lambatnya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smtClean="0">
                <a:solidFill>
                  <a:srgbClr val="FF0000"/>
                </a:solidFill>
              </a:rPr>
              <a:t>20 (</a:t>
            </a:r>
            <a:r>
              <a:rPr lang="en-US" sz="1200" dirty="0" err="1" smtClean="0">
                <a:solidFill>
                  <a:srgbClr val="FF0000"/>
                </a:solidFill>
              </a:rPr>
              <a:t>dua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puluh</a:t>
            </a:r>
            <a:r>
              <a:rPr lang="en-US" sz="1200" dirty="0" smtClean="0">
                <a:solidFill>
                  <a:srgbClr val="FF0000"/>
                </a:solidFill>
              </a:rPr>
              <a:t>)</a:t>
            </a:r>
            <a:r>
              <a:rPr lang="en-US" sz="1200" dirty="0" smtClean="0"/>
              <a:t> </a:t>
            </a:r>
            <a:r>
              <a:rPr lang="en-US" sz="1200" dirty="0" err="1"/>
              <a:t>hari</a:t>
            </a:r>
            <a:r>
              <a:rPr lang="en-US" sz="1200" dirty="0"/>
              <a:t> </a:t>
            </a:r>
            <a:r>
              <a:rPr lang="en-US" sz="1200" dirty="0" err="1"/>
              <a:t>setelah</a:t>
            </a:r>
            <a:r>
              <a:rPr lang="en-US" sz="1200" dirty="0"/>
              <a:t> </a:t>
            </a:r>
            <a:r>
              <a:rPr lang="en-US" sz="1200" dirty="0" err="1"/>
              <a:t>Masa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</a:t>
            </a:r>
            <a:r>
              <a:rPr lang="en-US" sz="1200" dirty="0" err="1"/>
              <a:t>berakhir</a:t>
            </a:r>
            <a:r>
              <a:rPr lang="en-US" sz="1200" dirty="0"/>
              <a:t>.</a:t>
            </a:r>
            <a:endParaRPr lang="en-US" sz="1200" dirty="0"/>
          </a:p>
        </p:txBody>
      </p:sp>
      <p:sp>
        <p:nvSpPr>
          <p:cNvPr id="6" name="Flowchart: Off-page Connector 5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Pembayaran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Pelaporan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PPh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Pasal</a:t>
            </a:r>
            <a:r>
              <a:rPr lang="en-US" sz="3600" b="1" dirty="0" smtClean="0"/>
              <a:t> 22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2764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39702"/>
            <a:ext cx="8153400" cy="1515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err="1"/>
              <a:t>PPh</a:t>
            </a:r>
            <a:r>
              <a:rPr lang="en-US" sz="2000" b="1" dirty="0"/>
              <a:t> </a:t>
            </a:r>
            <a:r>
              <a:rPr lang="en-US" sz="2000" dirty="0" err="1"/>
              <a:t>Pasal</a:t>
            </a:r>
            <a:r>
              <a:rPr lang="en-US" sz="2000" dirty="0"/>
              <a:t> 22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salah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uang</a:t>
            </a:r>
            <a:r>
              <a:rPr lang="en-US" sz="2000" dirty="0"/>
              <a:t> </a:t>
            </a:r>
            <a:r>
              <a:rPr lang="en-US" sz="2000" dirty="0" err="1"/>
              <a:t>muka</a:t>
            </a:r>
            <a:r>
              <a:rPr lang="en-US" sz="2000" dirty="0"/>
              <a:t> </a:t>
            </a:r>
            <a:r>
              <a:rPr lang="en-US" sz="2000" dirty="0" err="1"/>
              <a:t>PPh</a:t>
            </a:r>
            <a:r>
              <a:rPr lang="en-US" sz="2000" dirty="0"/>
              <a:t> yang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dibayar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WP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Negeri</a:t>
            </a:r>
            <a:r>
              <a:rPr lang="en-US" sz="2000" dirty="0"/>
              <a:t>  </a:t>
            </a:r>
            <a:r>
              <a:rPr lang="en-US" sz="2000" dirty="0" err="1"/>
              <a:t>atau</a:t>
            </a:r>
            <a:r>
              <a:rPr lang="en-US" sz="2000" dirty="0"/>
              <a:t> WP BUT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transaksi</a:t>
            </a:r>
            <a:r>
              <a:rPr lang="en-US" sz="2000" dirty="0"/>
              <a:t> </a:t>
            </a:r>
            <a:r>
              <a:rPr lang="en-US" sz="2000" dirty="0" err="1"/>
              <a:t>penjualan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pembelian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badan-badan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mekanisme</a:t>
            </a:r>
            <a:r>
              <a:rPr lang="en-US" sz="2000" dirty="0"/>
              <a:t> </a:t>
            </a:r>
            <a:r>
              <a:rPr lang="en-US" sz="2000" dirty="0" err="1"/>
              <a:t>pemungutan</a:t>
            </a:r>
            <a:r>
              <a:rPr lang="en-US" sz="2000" dirty="0"/>
              <a:t>. 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Pengertian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22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err="1" smtClean="0"/>
              <a:t>Sesuai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ketentuan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berlaku</a:t>
            </a:r>
            <a:r>
              <a:rPr lang="en-US" sz="1800" dirty="0" smtClean="0"/>
              <a:t>,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Bendaharawan</a:t>
            </a:r>
            <a:r>
              <a:rPr lang="en-US" sz="1800" dirty="0" smtClean="0"/>
              <a:t> </a:t>
            </a:r>
            <a:r>
              <a:rPr lang="en-US" sz="1800" dirty="0" err="1" smtClean="0"/>
              <a:t>Pemerintah</a:t>
            </a:r>
            <a:r>
              <a:rPr lang="en-US" sz="1800" dirty="0" smtClean="0"/>
              <a:t> </a:t>
            </a:r>
            <a:r>
              <a:rPr lang="en-US" sz="1800" dirty="0" err="1" smtClean="0"/>
              <a:t>wajib</a:t>
            </a:r>
            <a:r>
              <a:rPr lang="en-US" sz="1800" dirty="0" smtClean="0"/>
              <a:t> 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pemungutan</a:t>
            </a:r>
            <a:r>
              <a:rPr lang="en-US" sz="1800" dirty="0" smtClean="0"/>
              <a:t> (</a:t>
            </a:r>
            <a:r>
              <a:rPr lang="en-US" sz="1800" dirty="0" err="1" smtClean="0"/>
              <a:t>pemotongan</a:t>
            </a:r>
            <a:r>
              <a:rPr lang="en-US" sz="1800" dirty="0" smtClean="0"/>
              <a:t>) </a:t>
            </a:r>
            <a:r>
              <a:rPr lang="en-US" sz="1800" dirty="0" err="1" smtClean="0"/>
              <a:t>PPh</a:t>
            </a:r>
            <a:r>
              <a:rPr lang="en-US" sz="1800" dirty="0" smtClean="0"/>
              <a:t> </a:t>
            </a:r>
            <a:r>
              <a:rPr lang="en-US" sz="1800" dirty="0" err="1" smtClean="0"/>
              <a:t>Pasal</a:t>
            </a:r>
            <a:r>
              <a:rPr lang="en-US" sz="1800" dirty="0" smtClean="0"/>
              <a:t> 22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rekanan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saat</a:t>
            </a:r>
            <a:r>
              <a:rPr lang="en-US" sz="1800" dirty="0" smtClean="0"/>
              <a:t> </a:t>
            </a:r>
            <a:r>
              <a:rPr lang="en-US" sz="1800" dirty="0" err="1" smtClean="0"/>
              <a:t>Bendaharawan</a:t>
            </a:r>
            <a:r>
              <a:rPr lang="en-US" sz="1800" dirty="0" smtClean="0"/>
              <a:t> 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pembayaran</a:t>
            </a:r>
            <a:r>
              <a:rPr lang="en-US" sz="1800" dirty="0" smtClean="0"/>
              <a:t>. Kata “</a:t>
            </a:r>
            <a:r>
              <a:rPr lang="en-US" sz="1800" dirty="0" err="1" smtClean="0"/>
              <a:t>pembayaran</a:t>
            </a:r>
            <a:r>
              <a:rPr lang="en-US" sz="1800" dirty="0" smtClean="0"/>
              <a:t>” di </a:t>
            </a:r>
            <a:r>
              <a:rPr lang="en-US" sz="1800" dirty="0" err="1" smtClean="0"/>
              <a:t>sini</a:t>
            </a:r>
            <a:r>
              <a:rPr lang="en-US" sz="1800" dirty="0" smtClean="0"/>
              <a:t> </a:t>
            </a:r>
            <a:r>
              <a:rPr lang="en-US" sz="1800" dirty="0" err="1" smtClean="0"/>
              <a:t>maksudnya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pembayaran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 smtClean="0"/>
              <a:t>pembelian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pengadaan</a:t>
            </a:r>
            <a:r>
              <a:rPr lang="en-US" sz="1800" dirty="0" smtClean="0"/>
              <a:t> </a:t>
            </a:r>
            <a:r>
              <a:rPr lang="en-US" sz="1800" dirty="0" err="1" smtClean="0"/>
              <a:t>barang</a:t>
            </a:r>
            <a:r>
              <a:rPr lang="en-US" sz="1800" dirty="0" smtClean="0"/>
              <a:t>, </a:t>
            </a:r>
            <a:r>
              <a:rPr lang="en-US" sz="1800" dirty="0" err="1" smtClean="0"/>
              <a:t>bukan</a:t>
            </a:r>
            <a:r>
              <a:rPr lang="en-US" sz="1800" dirty="0" smtClean="0"/>
              <a:t> </a:t>
            </a:r>
            <a:r>
              <a:rPr lang="en-US" sz="1800" dirty="0" err="1" smtClean="0"/>
              <a:t>pembelian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pengadaan</a:t>
            </a:r>
            <a:r>
              <a:rPr lang="en-US" sz="1800" dirty="0" smtClean="0"/>
              <a:t> </a:t>
            </a:r>
            <a:r>
              <a:rPr lang="en-US" sz="1800" dirty="0" err="1" smtClean="0"/>
              <a:t>jasa</a:t>
            </a:r>
            <a:r>
              <a:rPr lang="en-US" sz="1800" dirty="0" smtClean="0"/>
              <a:t>. </a:t>
            </a:r>
            <a:r>
              <a:rPr lang="en-US" sz="1800" dirty="0" err="1" smtClean="0"/>
              <a:t>Sebab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pembayaran</a:t>
            </a:r>
            <a:r>
              <a:rPr lang="en-US" sz="1800" dirty="0" smtClean="0"/>
              <a:t> </a:t>
            </a:r>
            <a:r>
              <a:rPr lang="en-US" sz="1800" dirty="0" err="1" smtClean="0"/>
              <a:t>jasa</a:t>
            </a:r>
            <a:r>
              <a:rPr lang="en-US" sz="1800" dirty="0" smtClean="0"/>
              <a:t>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objek</a:t>
            </a:r>
            <a:r>
              <a:rPr lang="en-US" sz="1800" dirty="0" smtClean="0"/>
              <a:t> </a:t>
            </a:r>
            <a:r>
              <a:rPr lang="en-US" sz="1800" dirty="0" err="1" smtClean="0"/>
              <a:t>PPh</a:t>
            </a:r>
            <a:r>
              <a:rPr lang="en-US" sz="1800" dirty="0" smtClean="0"/>
              <a:t> withholding </a:t>
            </a:r>
            <a:r>
              <a:rPr lang="en-US" sz="1800" dirty="0" err="1" smtClean="0"/>
              <a:t>lainnya</a:t>
            </a:r>
            <a:r>
              <a:rPr lang="en-US" sz="1800" dirty="0" smtClean="0"/>
              <a:t>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PPh</a:t>
            </a:r>
            <a:r>
              <a:rPr lang="en-US" sz="1800" dirty="0" smtClean="0"/>
              <a:t> </a:t>
            </a:r>
            <a:r>
              <a:rPr lang="en-US" sz="1800" dirty="0" err="1" smtClean="0"/>
              <a:t>Pasal</a:t>
            </a:r>
            <a:r>
              <a:rPr lang="en-US" sz="1800" dirty="0" smtClean="0"/>
              <a:t> 21, </a:t>
            </a:r>
            <a:r>
              <a:rPr lang="en-US" sz="1800" dirty="0" err="1" smtClean="0"/>
              <a:t>PPh</a:t>
            </a:r>
            <a:r>
              <a:rPr lang="en-US" sz="1800" dirty="0" smtClean="0"/>
              <a:t> </a:t>
            </a:r>
            <a:r>
              <a:rPr lang="en-US" sz="1800" dirty="0" err="1" smtClean="0"/>
              <a:t>Pasal</a:t>
            </a:r>
            <a:r>
              <a:rPr lang="en-US" sz="1800" dirty="0" smtClean="0"/>
              <a:t> 23, </a:t>
            </a:r>
            <a:r>
              <a:rPr lang="en-US" sz="1800" dirty="0" err="1" smtClean="0"/>
              <a:t>PPh</a:t>
            </a:r>
            <a:r>
              <a:rPr lang="en-US" sz="1800" dirty="0" smtClean="0"/>
              <a:t> </a:t>
            </a:r>
            <a:r>
              <a:rPr lang="en-US" sz="1800" dirty="0" err="1" smtClean="0"/>
              <a:t>Pasal</a:t>
            </a:r>
            <a:r>
              <a:rPr lang="en-US" sz="1800" dirty="0" smtClean="0"/>
              <a:t> 4 </a:t>
            </a:r>
            <a:r>
              <a:rPr lang="en-US" sz="1800" dirty="0" err="1" smtClean="0"/>
              <a:t>ayat</a:t>
            </a:r>
            <a:r>
              <a:rPr lang="en-US" sz="1800" dirty="0" smtClean="0"/>
              <a:t> (2) </a:t>
            </a:r>
            <a:r>
              <a:rPr lang="en-US" sz="1800" dirty="0" err="1" smtClean="0"/>
              <a:t>dan</a:t>
            </a:r>
            <a:r>
              <a:rPr lang="en-US" sz="1800" dirty="0" smtClean="0"/>
              <a:t> lain-lain.</a:t>
            </a:r>
          </a:p>
          <a:p>
            <a:pPr marL="0" indent="0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1800" dirty="0" err="1" smtClean="0">
                <a:solidFill>
                  <a:srgbClr val="0070C0"/>
                </a:solidFill>
              </a:rPr>
              <a:t>Subjek</a:t>
            </a:r>
            <a:r>
              <a:rPr lang="en-US" sz="1800" dirty="0" smtClean="0">
                <a:solidFill>
                  <a:srgbClr val="0070C0"/>
                </a:solidFill>
              </a:rPr>
              <a:t> yang </a:t>
            </a:r>
            <a:r>
              <a:rPr lang="en-US" sz="1800" dirty="0" err="1" smtClean="0">
                <a:solidFill>
                  <a:srgbClr val="0070C0"/>
                </a:solidFill>
              </a:rPr>
              <a:t>dikenakan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PPh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Pasal</a:t>
            </a:r>
            <a:r>
              <a:rPr lang="en-US" sz="1800" dirty="0" smtClean="0">
                <a:solidFill>
                  <a:srgbClr val="0070C0"/>
                </a:solidFill>
              </a:rPr>
              <a:t> 22, </a:t>
            </a:r>
            <a:r>
              <a:rPr lang="en-US" sz="1800" dirty="0" err="1" smtClean="0">
                <a:solidFill>
                  <a:srgbClr val="0070C0"/>
                </a:solidFill>
              </a:rPr>
              <a:t>atau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subjek</a:t>
            </a:r>
            <a:r>
              <a:rPr lang="en-US" sz="1800" dirty="0" smtClean="0">
                <a:solidFill>
                  <a:srgbClr val="0070C0"/>
                </a:solidFill>
              </a:rPr>
              <a:t> yang </a:t>
            </a:r>
            <a:r>
              <a:rPr lang="en-US" sz="1800" dirty="0" err="1" smtClean="0">
                <a:solidFill>
                  <a:srgbClr val="0070C0"/>
                </a:solidFill>
              </a:rPr>
              <a:t>dipungut</a:t>
            </a:r>
            <a:r>
              <a:rPr lang="en-US" sz="1800" dirty="0" smtClean="0">
                <a:solidFill>
                  <a:srgbClr val="0070C0"/>
                </a:solidFill>
              </a:rPr>
              <a:t>, </a:t>
            </a:r>
            <a:r>
              <a:rPr lang="en-US" sz="1800" dirty="0" err="1" smtClean="0">
                <a:solidFill>
                  <a:srgbClr val="0070C0"/>
                </a:solidFill>
              </a:rPr>
              <a:t>adalah</a:t>
            </a:r>
            <a:r>
              <a:rPr lang="en-US" sz="1800" dirty="0" smtClean="0">
                <a:solidFill>
                  <a:srgbClr val="0070C0"/>
                </a:solidFill>
              </a:rPr>
              <a:t> vendor </a:t>
            </a:r>
            <a:r>
              <a:rPr lang="en-US" sz="1800" dirty="0" err="1" smtClean="0">
                <a:solidFill>
                  <a:srgbClr val="0070C0"/>
                </a:solidFill>
              </a:rPr>
              <a:t>atau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rekanan</a:t>
            </a:r>
            <a:r>
              <a:rPr lang="en-US" sz="1800" dirty="0" smtClean="0">
                <a:solidFill>
                  <a:srgbClr val="0070C0"/>
                </a:solidFill>
              </a:rPr>
              <a:t> yang </a:t>
            </a:r>
            <a:r>
              <a:rPr lang="en-US" sz="1800" dirty="0" err="1" smtClean="0">
                <a:solidFill>
                  <a:srgbClr val="0070C0"/>
                </a:solidFill>
              </a:rPr>
              <a:t>menjual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barang</a:t>
            </a:r>
            <a:r>
              <a:rPr lang="en-US" sz="1800" dirty="0" smtClean="0">
                <a:solidFill>
                  <a:srgbClr val="0070C0"/>
                </a:solidFill>
              </a:rPr>
              <a:t> (</a:t>
            </a:r>
            <a:r>
              <a:rPr lang="en-US" sz="1800" dirty="0" err="1" smtClean="0">
                <a:solidFill>
                  <a:srgbClr val="0070C0"/>
                </a:solidFill>
              </a:rPr>
              <a:t>atau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melakukan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pengadaan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barang</a:t>
            </a:r>
            <a:r>
              <a:rPr lang="en-US" sz="1800" dirty="0" smtClean="0">
                <a:solidFill>
                  <a:srgbClr val="0070C0"/>
                </a:solidFill>
              </a:rPr>
              <a:t>) </a:t>
            </a:r>
            <a:r>
              <a:rPr lang="en-US" sz="1800" dirty="0" err="1" smtClean="0">
                <a:solidFill>
                  <a:srgbClr val="0070C0"/>
                </a:solidFill>
              </a:rPr>
              <a:t>kepada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instansi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atau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lembaga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pemerintah</a:t>
            </a:r>
            <a:r>
              <a:rPr lang="en-US" sz="1800" dirty="0" smtClean="0">
                <a:solidFill>
                  <a:srgbClr val="0070C0"/>
                </a:solidFill>
              </a:rPr>
              <a:t>.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6" name="Flowchart: Off-page Connector 5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/>
              <a:t>Subjek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PPh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Pasal</a:t>
            </a:r>
            <a:r>
              <a:rPr lang="en-US" sz="4000" b="1" dirty="0" smtClean="0"/>
              <a:t> 22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4091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800" dirty="0" err="1" smtClean="0"/>
              <a:t>Berbeda</a:t>
            </a:r>
            <a:r>
              <a:rPr lang="en-US" sz="1800" dirty="0" smtClean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objek</a:t>
            </a:r>
            <a:r>
              <a:rPr lang="en-US" sz="1800" dirty="0"/>
              <a:t> </a:t>
            </a:r>
            <a:r>
              <a:rPr lang="en-US" sz="1800" dirty="0" err="1"/>
              <a:t>PPh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umumnya</a:t>
            </a:r>
            <a:r>
              <a:rPr lang="en-US" sz="1800" dirty="0"/>
              <a:t> yang </a:t>
            </a:r>
            <a:r>
              <a:rPr lang="en-US" sz="1800" dirty="0" err="1"/>
              <a:t>berupa</a:t>
            </a:r>
            <a:r>
              <a:rPr lang="en-US" sz="1800" dirty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(income), </a:t>
            </a:r>
            <a:r>
              <a:rPr lang="en-US" sz="1800" dirty="0" err="1"/>
              <a:t>sebagian</a:t>
            </a:r>
            <a:r>
              <a:rPr lang="en-US" sz="1800" dirty="0"/>
              <a:t> </a:t>
            </a:r>
            <a:r>
              <a:rPr lang="en-US" sz="1800" dirty="0" err="1"/>
              <a:t>besar</a:t>
            </a:r>
            <a:r>
              <a:rPr lang="en-US" sz="1800" dirty="0"/>
              <a:t> </a:t>
            </a:r>
            <a:r>
              <a:rPr lang="en-US" sz="1800" dirty="0" err="1"/>
              <a:t>objek</a:t>
            </a:r>
            <a:r>
              <a:rPr lang="en-US" sz="1800" dirty="0"/>
              <a:t> </a:t>
            </a:r>
            <a:r>
              <a:rPr lang="en-US" sz="1800" dirty="0" err="1"/>
              <a:t>pemungutan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pengenaan</a:t>
            </a:r>
            <a:r>
              <a:rPr lang="en-US" sz="1800" dirty="0"/>
              <a:t> </a:t>
            </a:r>
            <a:r>
              <a:rPr lang="en-US" sz="1800" dirty="0" err="1"/>
              <a:t>PPh</a:t>
            </a:r>
            <a:r>
              <a:rPr lang="en-US" sz="1800" dirty="0"/>
              <a:t> </a:t>
            </a:r>
            <a:r>
              <a:rPr lang="en-US" sz="1800" dirty="0" err="1"/>
              <a:t>Pasal</a:t>
            </a:r>
            <a:r>
              <a:rPr lang="en-US" sz="1800" dirty="0"/>
              <a:t> 22 </a:t>
            </a:r>
            <a:r>
              <a:rPr lang="en-US" sz="1800" dirty="0" err="1"/>
              <a:t>justru</a:t>
            </a:r>
            <a:r>
              <a:rPr lang="en-US" sz="1800" dirty="0"/>
              <a:t> </a:t>
            </a:r>
            <a:r>
              <a:rPr lang="en-US" sz="1800" dirty="0" err="1" smtClean="0"/>
              <a:t>berupa</a:t>
            </a:r>
            <a:r>
              <a:rPr lang="en-US" sz="1800" dirty="0" smtClean="0"/>
              <a:t> </a:t>
            </a:r>
            <a:r>
              <a:rPr lang="en-US" sz="1800" dirty="0" err="1" smtClean="0"/>
              <a:t>biaya</a:t>
            </a:r>
            <a:r>
              <a:rPr lang="en-US" sz="1800" dirty="0" smtClean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pengeluaran</a:t>
            </a:r>
            <a:r>
              <a:rPr lang="en-US" sz="1800" dirty="0"/>
              <a:t> (expenditure). </a:t>
            </a:r>
            <a:r>
              <a:rPr lang="en-US" sz="1800" dirty="0" err="1"/>
              <a:t>Jika</a:t>
            </a:r>
            <a:r>
              <a:rPr lang="en-US" sz="1800" dirty="0"/>
              <a:t> </a:t>
            </a:r>
            <a:r>
              <a:rPr lang="en-US" sz="1800" dirty="0" err="1"/>
              <a:t>dilihat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sisi</a:t>
            </a:r>
            <a:r>
              <a:rPr lang="en-US" sz="1800" dirty="0"/>
              <a:t> </a:t>
            </a:r>
            <a:r>
              <a:rPr lang="en-US" sz="1800" dirty="0" err="1"/>
              <a:t>subjek</a:t>
            </a:r>
            <a:r>
              <a:rPr lang="en-US" sz="1800" dirty="0"/>
              <a:t> yang </a:t>
            </a:r>
            <a:r>
              <a:rPr lang="en-US" sz="1800" dirty="0" err="1"/>
              <a:t>dipungut</a:t>
            </a:r>
            <a:r>
              <a:rPr lang="en-US" sz="1800" dirty="0"/>
              <a:t>, </a:t>
            </a:r>
            <a:r>
              <a:rPr lang="en-US" sz="1800" dirty="0" err="1"/>
              <a:t>hanya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beberapa</a:t>
            </a:r>
            <a:r>
              <a:rPr lang="en-US" sz="1800" dirty="0"/>
              <a:t> </a:t>
            </a:r>
            <a:r>
              <a:rPr lang="en-US" sz="1800" dirty="0" err="1"/>
              <a:t>objek</a:t>
            </a:r>
            <a:r>
              <a:rPr lang="en-US" sz="1800" dirty="0"/>
              <a:t> </a:t>
            </a:r>
            <a:r>
              <a:rPr lang="en-US" sz="1800" dirty="0" err="1"/>
              <a:t>PPh</a:t>
            </a:r>
            <a:r>
              <a:rPr lang="en-US" sz="1800" dirty="0"/>
              <a:t> </a:t>
            </a:r>
            <a:r>
              <a:rPr lang="en-US" sz="1800" dirty="0" err="1"/>
              <a:t>Pasal</a:t>
            </a:r>
            <a:r>
              <a:rPr lang="en-US" sz="1800" dirty="0"/>
              <a:t> 22 yang </a:t>
            </a:r>
            <a:r>
              <a:rPr lang="en-US" sz="1800" dirty="0" err="1"/>
              <a:t>berupa</a:t>
            </a:r>
            <a:r>
              <a:rPr lang="en-US" sz="1800" dirty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(income). </a:t>
            </a:r>
            <a:r>
              <a:rPr lang="en-US" sz="1800" dirty="0" smtClean="0"/>
              <a:t>Dan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/>
              <a:t>dikelompokkan</a:t>
            </a:r>
            <a:r>
              <a:rPr lang="en-US" sz="1800" dirty="0"/>
              <a:t>,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jenis</a:t>
            </a:r>
            <a:r>
              <a:rPr lang="en-US" sz="1800" dirty="0"/>
              <a:t> </a:t>
            </a:r>
            <a:r>
              <a:rPr lang="en-US" sz="1800" dirty="0" err="1"/>
              <a:t>PPh</a:t>
            </a:r>
            <a:r>
              <a:rPr lang="en-US" sz="1800" dirty="0"/>
              <a:t> </a:t>
            </a:r>
            <a:r>
              <a:rPr lang="en-US" sz="1800" dirty="0" err="1"/>
              <a:t>Pasal</a:t>
            </a:r>
            <a:r>
              <a:rPr lang="en-US" sz="1800" dirty="0"/>
              <a:t> 22 </a:t>
            </a:r>
            <a:r>
              <a:rPr lang="en-US" sz="1800" dirty="0" err="1"/>
              <a:t>terdiri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:</a:t>
            </a:r>
          </a:p>
          <a:p>
            <a:pPr marL="342900" indent="-161925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22 </a:t>
            </a:r>
            <a:r>
              <a:rPr lang="en-US" sz="1600" dirty="0" err="1"/>
              <a:t>Impor</a:t>
            </a:r>
            <a:r>
              <a:rPr lang="en-US" sz="1600" dirty="0"/>
              <a:t>;</a:t>
            </a:r>
          </a:p>
          <a:p>
            <a:pPr marL="342900" indent="-161925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22 </a:t>
            </a:r>
            <a:r>
              <a:rPr lang="en-US" sz="1600" dirty="0" err="1"/>
              <a:t>Bendahara</a:t>
            </a:r>
            <a:r>
              <a:rPr lang="en-US" sz="1600" dirty="0"/>
              <a:t> </a:t>
            </a:r>
            <a:r>
              <a:rPr lang="en-US" sz="1600" dirty="0" err="1"/>
              <a:t>Pemerintah</a:t>
            </a:r>
            <a:r>
              <a:rPr lang="en-US" sz="1600" dirty="0"/>
              <a:t>;</a:t>
            </a:r>
          </a:p>
          <a:p>
            <a:pPr marL="342900" indent="-161925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22 BUMN;</a:t>
            </a:r>
          </a:p>
          <a:p>
            <a:pPr marL="342900" indent="-161925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22 Semen;</a:t>
            </a:r>
          </a:p>
          <a:p>
            <a:pPr marL="342900" indent="-161925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22 </a:t>
            </a:r>
            <a:r>
              <a:rPr lang="en-US" sz="1600" dirty="0" err="1"/>
              <a:t>Kertas</a:t>
            </a:r>
            <a:r>
              <a:rPr lang="en-US" sz="1600" dirty="0"/>
              <a:t>;</a:t>
            </a:r>
          </a:p>
          <a:p>
            <a:pPr marL="342900" indent="-161925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22 Baja;</a:t>
            </a:r>
          </a:p>
          <a:p>
            <a:pPr marL="342900" indent="-161925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22 </a:t>
            </a:r>
            <a:r>
              <a:rPr lang="en-US" sz="1600" dirty="0" err="1"/>
              <a:t>Otomotif</a:t>
            </a:r>
            <a:r>
              <a:rPr lang="en-US" sz="1600" dirty="0"/>
              <a:t>;</a:t>
            </a:r>
          </a:p>
          <a:p>
            <a:pPr marL="342900" indent="-161925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22 </a:t>
            </a:r>
            <a:r>
              <a:rPr lang="en-US" sz="1600" dirty="0" err="1"/>
              <a:t>Farmasi</a:t>
            </a:r>
            <a:r>
              <a:rPr lang="en-US" sz="1600" dirty="0"/>
              <a:t>;</a:t>
            </a:r>
          </a:p>
          <a:p>
            <a:pPr marL="342900" indent="-161925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22 </a:t>
            </a:r>
            <a:r>
              <a:rPr lang="en-US" sz="1600" dirty="0" err="1"/>
              <a:t>Bahan</a:t>
            </a:r>
            <a:r>
              <a:rPr lang="en-US" sz="1600" dirty="0"/>
              <a:t> </a:t>
            </a:r>
            <a:r>
              <a:rPr lang="en-US" sz="1600" dirty="0" err="1"/>
              <a:t>Bakar</a:t>
            </a:r>
            <a:r>
              <a:rPr lang="en-US" sz="1600" dirty="0"/>
              <a:t> </a:t>
            </a:r>
            <a:r>
              <a:rPr lang="en-US" sz="1600" dirty="0" err="1"/>
              <a:t>Minyak</a:t>
            </a:r>
            <a:r>
              <a:rPr lang="en-US" sz="1600" dirty="0"/>
              <a:t>; </a:t>
            </a:r>
            <a:r>
              <a:rPr lang="en-US" sz="1600" dirty="0" err="1"/>
              <a:t>dan</a:t>
            </a:r>
            <a:endParaRPr lang="en-US" sz="1600" dirty="0"/>
          </a:p>
          <a:p>
            <a:pPr marL="342900" indent="-161925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22 </a:t>
            </a:r>
            <a:r>
              <a:rPr lang="en-US" sz="1600" dirty="0" err="1"/>
              <a:t>Pedagang</a:t>
            </a:r>
            <a:r>
              <a:rPr lang="en-US" sz="1600" dirty="0"/>
              <a:t> </a:t>
            </a:r>
            <a:r>
              <a:rPr lang="en-US" sz="1600" dirty="0" err="1"/>
              <a:t>Pengumpul</a:t>
            </a:r>
            <a:r>
              <a:rPr lang="en-US" sz="1600" dirty="0" smtClean="0"/>
              <a:t>;</a:t>
            </a:r>
          </a:p>
          <a:p>
            <a:pPr marL="342900" indent="-161925" algn="just">
              <a:spcBef>
                <a:spcPts val="0"/>
              </a:spcBef>
              <a:buFont typeface="+mj-lt"/>
              <a:buAutoNum type="arabicPeriod"/>
            </a:pPr>
            <a:endParaRPr lang="en-US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dirty="0"/>
              <a:t>Dari </a:t>
            </a:r>
            <a:r>
              <a:rPr lang="en-US" sz="1800" dirty="0" err="1"/>
              <a:t>kesepuluh</a:t>
            </a:r>
            <a:r>
              <a:rPr lang="en-US" sz="1800" dirty="0"/>
              <a:t> </a:t>
            </a:r>
            <a:r>
              <a:rPr lang="en-US" sz="1800" dirty="0" err="1"/>
              <a:t>objek</a:t>
            </a:r>
            <a:r>
              <a:rPr lang="en-US" sz="1800" dirty="0"/>
              <a:t> </a:t>
            </a:r>
            <a:r>
              <a:rPr lang="en-US" sz="1800" dirty="0" err="1"/>
              <a:t>pemotongan</a:t>
            </a:r>
            <a:r>
              <a:rPr lang="en-US" sz="1800" dirty="0"/>
              <a:t>/</a:t>
            </a:r>
            <a:r>
              <a:rPr lang="en-US" sz="1800" dirty="0" err="1"/>
              <a:t>pemungutan</a:t>
            </a:r>
            <a:r>
              <a:rPr lang="en-US" sz="1800" dirty="0"/>
              <a:t> </a:t>
            </a:r>
            <a:r>
              <a:rPr lang="en-US" sz="1800" dirty="0" err="1"/>
              <a:t>PPh</a:t>
            </a:r>
            <a:r>
              <a:rPr lang="en-US" sz="1800" dirty="0"/>
              <a:t> </a:t>
            </a:r>
            <a:r>
              <a:rPr lang="en-US" sz="1800" dirty="0" err="1"/>
              <a:t>Pasal</a:t>
            </a:r>
            <a:r>
              <a:rPr lang="en-US" sz="1800" dirty="0"/>
              <a:t> 22 </a:t>
            </a:r>
            <a:r>
              <a:rPr lang="en-US" sz="1800" dirty="0" err="1"/>
              <a:t>tersebut</a:t>
            </a:r>
            <a:r>
              <a:rPr lang="en-US" sz="1800" dirty="0"/>
              <a:t>,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garis</a:t>
            </a:r>
            <a:r>
              <a:rPr lang="en-US" sz="1800" dirty="0"/>
              <a:t> </a:t>
            </a:r>
            <a:r>
              <a:rPr lang="en-US" sz="1800" dirty="0" err="1"/>
              <a:t>besar</a:t>
            </a:r>
            <a:r>
              <a:rPr lang="en-US" sz="1800" dirty="0"/>
              <a:t> </a:t>
            </a:r>
            <a:r>
              <a:rPr lang="en-US" sz="1800" dirty="0" err="1"/>
              <a:t>sebenarnya</a:t>
            </a:r>
            <a:r>
              <a:rPr lang="en-US" sz="1800" dirty="0"/>
              <a:t> </a:t>
            </a:r>
            <a:r>
              <a:rPr lang="en-US" sz="1800" dirty="0" err="1"/>
              <a:t>hanya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tiga</a:t>
            </a:r>
            <a:r>
              <a:rPr lang="en-US" sz="1800" dirty="0"/>
              <a:t> </a:t>
            </a:r>
            <a:r>
              <a:rPr lang="en-US" sz="1800" dirty="0" err="1"/>
              <a:t>kelompok</a:t>
            </a:r>
            <a:r>
              <a:rPr lang="en-US" sz="1800" dirty="0"/>
              <a:t> </a:t>
            </a:r>
            <a:r>
              <a:rPr lang="en-US" sz="1800" dirty="0" err="1"/>
              <a:t>kegiatan</a:t>
            </a:r>
            <a:r>
              <a:rPr lang="en-US" sz="1800" dirty="0"/>
              <a:t> yang </a:t>
            </a:r>
            <a:r>
              <a:rPr lang="en-US" sz="1800" dirty="0" err="1"/>
              <a:t>dijadikan</a:t>
            </a:r>
            <a:r>
              <a:rPr lang="en-US" sz="1800" dirty="0"/>
              <a:t> </a:t>
            </a:r>
            <a:r>
              <a:rPr lang="en-US" sz="1800" dirty="0" err="1"/>
              <a:t>objek</a:t>
            </a:r>
            <a:r>
              <a:rPr lang="en-US" sz="1800" dirty="0"/>
              <a:t> </a:t>
            </a:r>
            <a:r>
              <a:rPr lang="en-US" sz="1800" dirty="0" err="1" smtClean="0"/>
              <a:t>PPh</a:t>
            </a:r>
            <a:r>
              <a:rPr lang="en-US" sz="1800" dirty="0" smtClean="0"/>
              <a:t> </a:t>
            </a:r>
            <a:r>
              <a:rPr lang="en-US" sz="1800" dirty="0" err="1" smtClean="0"/>
              <a:t>Pasal</a:t>
            </a:r>
            <a:r>
              <a:rPr lang="en-US" sz="1800" dirty="0" smtClean="0"/>
              <a:t> </a:t>
            </a:r>
            <a:r>
              <a:rPr lang="en-US" sz="1800" dirty="0"/>
              <a:t>22 </a:t>
            </a:r>
            <a:r>
              <a:rPr lang="en-US" sz="1800" dirty="0" err="1"/>
              <a:t>yaitu</a:t>
            </a:r>
            <a:r>
              <a:rPr lang="en-US" sz="1800" dirty="0"/>
              <a:t>: </a:t>
            </a:r>
            <a:r>
              <a:rPr lang="en-US" sz="1800" b="1" dirty="0" err="1"/>
              <a:t>kegiatan</a:t>
            </a:r>
            <a:r>
              <a:rPr lang="en-US" sz="1800" b="1" dirty="0"/>
              <a:t> </a:t>
            </a:r>
            <a:r>
              <a:rPr lang="en-US" sz="1800" b="1" dirty="0" err="1"/>
              <a:t>impor</a:t>
            </a:r>
            <a:r>
              <a:rPr lang="en-US" sz="1800" b="1" dirty="0"/>
              <a:t>, </a:t>
            </a:r>
            <a:r>
              <a:rPr lang="en-US" sz="1800" b="1" dirty="0" err="1"/>
              <a:t>kegiatan</a:t>
            </a:r>
            <a:r>
              <a:rPr lang="en-US" sz="1800" b="1" dirty="0"/>
              <a:t> </a:t>
            </a:r>
            <a:r>
              <a:rPr lang="en-US" sz="1800" b="1" dirty="0" err="1"/>
              <a:t>penjualan</a:t>
            </a:r>
            <a:r>
              <a:rPr lang="en-US" sz="1800" b="1" dirty="0"/>
              <a:t> </a:t>
            </a:r>
            <a:r>
              <a:rPr lang="en-US" sz="1800" b="1" dirty="0" err="1"/>
              <a:t>kepada</a:t>
            </a:r>
            <a:r>
              <a:rPr lang="en-US" sz="1800" b="1" dirty="0"/>
              <a:t> </a:t>
            </a:r>
            <a:r>
              <a:rPr lang="en-US" sz="1800" b="1" dirty="0" err="1"/>
              <a:t>pembeli</a:t>
            </a:r>
            <a:r>
              <a:rPr lang="en-US" sz="1800" b="1" dirty="0"/>
              <a:t> </a:t>
            </a:r>
            <a:r>
              <a:rPr lang="en-US" sz="1800" b="1" dirty="0" err="1"/>
              <a:t>tertentu</a:t>
            </a:r>
            <a:r>
              <a:rPr lang="en-US" sz="1800" b="1" dirty="0"/>
              <a:t>, </a:t>
            </a:r>
            <a:r>
              <a:rPr lang="en-US" sz="1800" b="1" dirty="0" err="1"/>
              <a:t>dan</a:t>
            </a:r>
            <a:r>
              <a:rPr lang="en-US" sz="1800" b="1" dirty="0"/>
              <a:t> </a:t>
            </a:r>
            <a:r>
              <a:rPr lang="en-US" sz="1800" b="1" dirty="0" err="1"/>
              <a:t>kegiatan</a:t>
            </a:r>
            <a:r>
              <a:rPr lang="en-US" sz="1800" b="1" dirty="0"/>
              <a:t> </a:t>
            </a:r>
            <a:r>
              <a:rPr lang="en-US" sz="1800" b="1" dirty="0" err="1"/>
              <a:t>pembelian</a:t>
            </a:r>
            <a:r>
              <a:rPr lang="en-US" sz="1800" b="1" dirty="0"/>
              <a:t> </a:t>
            </a:r>
            <a:r>
              <a:rPr lang="en-US" sz="1800" b="1" dirty="0" err="1"/>
              <a:t>produk</a:t>
            </a:r>
            <a:r>
              <a:rPr lang="en-US" sz="1800" b="1" dirty="0"/>
              <a:t> </a:t>
            </a:r>
            <a:r>
              <a:rPr lang="en-US" sz="1800" b="1" dirty="0" err="1"/>
              <a:t>tertentu</a:t>
            </a:r>
            <a:r>
              <a:rPr lang="en-US" sz="1800" b="1" dirty="0"/>
              <a:t> </a:t>
            </a:r>
            <a:r>
              <a:rPr lang="en-US" sz="1800" b="1" dirty="0" err="1"/>
              <a:t>dari</a:t>
            </a:r>
            <a:r>
              <a:rPr lang="en-US" sz="1800" b="1" dirty="0"/>
              <a:t> </a:t>
            </a:r>
            <a:r>
              <a:rPr lang="en-US" sz="1800" b="1" dirty="0" err="1"/>
              <a:t>penjual</a:t>
            </a:r>
            <a:r>
              <a:rPr lang="en-US" sz="1800" b="1" dirty="0"/>
              <a:t> </a:t>
            </a:r>
            <a:r>
              <a:rPr lang="en-US" sz="1800" b="1" dirty="0" err="1"/>
              <a:t>tertentu</a:t>
            </a:r>
            <a:r>
              <a:rPr lang="en-US" sz="1800" b="1" dirty="0"/>
              <a:t>. </a:t>
            </a:r>
            <a:r>
              <a:rPr lang="en-US" sz="1800" dirty="0"/>
              <a:t>Dan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ketiga</a:t>
            </a:r>
            <a:r>
              <a:rPr lang="en-US" sz="1800" dirty="0"/>
              <a:t> </a:t>
            </a:r>
            <a:r>
              <a:rPr lang="en-US" sz="1800" dirty="0" err="1" smtClean="0"/>
              <a:t>kegiatan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/>
              <a:t>, </a:t>
            </a:r>
            <a:r>
              <a:rPr lang="en-US" sz="1800" dirty="0" err="1"/>
              <a:t>hanya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yang </a:t>
            </a:r>
            <a:r>
              <a:rPr lang="en-US" sz="1800" dirty="0" err="1"/>
              <a:t>kegiatan</a:t>
            </a:r>
            <a:r>
              <a:rPr lang="en-US" sz="1800" dirty="0"/>
              <a:t> </a:t>
            </a:r>
            <a:r>
              <a:rPr lang="en-US" sz="1800" dirty="0" err="1"/>
              <a:t>masuk</a:t>
            </a:r>
            <a:r>
              <a:rPr lang="en-US" sz="1800" dirty="0"/>
              <a:t> </a:t>
            </a:r>
            <a:r>
              <a:rPr lang="en-US" sz="1800" dirty="0" err="1"/>
              <a:t>kategori</a:t>
            </a:r>
            <a:r>
              <a:rPr lang="en-US" sz="1800" dirty="0"/>
              <a:t> </a:t>
            </a:r>
            <a:r>
              <a:rPr lang="en-US" sz="1800" i="1" dirty="0"/>
              <a:t>income</a:t>
            </a:r>
            <a:r>
              <a:rPr lang="en-US" sz="1800" dirty="0"/>
              <a:t>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kegiatan</a:t>
            </a:r>
            <a:r>
              <a:rPr lang="en-US" sz="1800" dirty="0"/>
              <a:t> </a:t>
            </a:r>
            <a:r>
              <a:rPr lang="en-US" sz="1800" dirty="0" err="1"/>
              <a:t>penjualan</a:t>
            </a:r>
            <a:r>
              <a:rPr lang="en-US" sz="1800" dirty="0"/>
              <a:t> yang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pembeli</a:t>
            </a:r>
            <a:r>
              <a:rPr lang="en-US" sz="1800" dirty="0"/>
              <a:t> </a:t>
            </a:r>
            <a:r>
              <a:rPr lang="en-US" sz="1800" dirty="0" err="1"/>
              <a:t>tertentu</a:t>
            </a:r>
            <a:r>
              <a:rPr lang="en-US" sz="1800" dirty="0"/>
              <a:t>. </a:t>
            </a:r>
            <a:r>
              <a:rPr lang="en-US" sz="1800" dirty="0" err="1"/>
              <a:t>Itulah</a:t>
            </a:r>
            <a:r>
              <a:rPr lang="en-US" sz="1800" dirty="0"/>
              <a:t> </a:t>
            </a:r>
            <a:r>
              <a:rPr lang="en-US" sz="1800" dirty="0" err="1"/>
              <a:t>sebabnya</a:t>
            </a:r>
            <a:r>
              <a:rPr lang="en-US" sz="1800" dirty="0"/>
              <a:t> </a:t>
            </a:r>
            <a:r>
              <a:rPr lang="en-US" sz="1800" dirty="0" err="1"/>
              <a:t>banyak</a:t>
            </a:r>
            <a:r>
              <a:rPr lang="en-US" sz="1800" dirty="0"/>
              <a:t> </a:t>
            </a:r>
            <a:r>
              <a:rPr lang="en-US" sz="1800" dirty="0" err="1"/>
              <a:t>praktisi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</a:t>
            </a:r>
            <a:r>
              <a:rPr lang="en-US" sz="1800" dirty="0" smtClean="0"/>
              <a:t>yang </a:t>
            </a:r>
            <a:r>
              <a:rPr lang="en-US" sz="1800" dirty="0" err="1" smtClean="0"/>
              <a:t>mengatakan</a:t>
            </a:r>
            <a:r>
              <a:rPr lang="en-US" sz="1800" dirty="0" smtClean="0"/>
              <a:t> </a:t>
            </a:r>
            <a:r>
              <a:rPr lang="en-US" sz="1800" dirty="0" err="1"/>
              <a:t>pengenaan</a:t>
            </a:r>
            <a:r>
              <a:rPr lang="en-US" sz="1800" dirty="0"/>
              <a:t> </a:t>
            </a:r>
            <a:r>
              <a:rPr lang="en-US" sz="1800" dirty="0" err="1"/>
              <a:t>PPh</a:t>
            </a:r>
            <a:r>
              <a:rPr lang="en-US" sz="1800" dirty="0"/>
              <a:t> </a:t>
            </a:r>
            <a:r>
              <a:rPr lang="en-US" sz="1800" dirty="0" err="1"/>
              <a:t>Pasal</a:t>
            </a:r>
            <a:r>
              <a:rPr lang="en-US" sz="1800" dirty="0"/>
              <a:t> 22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agak</a:t>
            </a:r>
            <a:r>
              <a:rPr lang="en-US" sz="1800" dirty="0"/>
              <a:t> </a:t>
            </a:r>
            <a:r>
              <a:rPr lang="en-US" sz="1800" dirty="0" err="1"/>
              <a:t>bertolak</a:t>
            </a:r>
            <a:r>
              <a:rPr lang="en-US" sz="1800" dirty="0"/>
              <a:t> </a:t>
            </a:r>
            <a:r>
              <a:rPr lang="en-US" sz="1800" dirty="0" err="1"/>
              <a:t>belakang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konsep</a:t>
            </a:r>
            <a:r>
              <a:rPr lang="en-US" sz="1800" dirty="0"/>
              <a:t> </a:t>
            </a:r>
            <a:r>
              <a:rPr lang="en-US" sz="1800" dirty="0" err="1"/>
              <a:t>umum</a:t>
            </a:r>
            <a:r>
              <a:rPr lang="en-US" sz="1800" dirty="0"/>
              <a:t> </a:t>
            </a:r>
            <a:r>
              <a:rPr lang="en-US" sz="1800" dirty="0" err="1"/>
              <a:t>PPh</a:t>
            </a:r>
            <a:r>
              <a:rPr lang="en-US" sz="1800" dirty="0"/>
              <a:t> 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menjadikan</a:t>
            </a:r>
            <a:r>
              <a:rPr lang="en-US" sz="1800" dirty="0"/>
              <a:t> </a:t>
            </a:r>
            <a:r>
              <a:rPr lang="en-US" sz="1800" i="1" dirty="0"/>
              <a:t>expenditure/expense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objeknya</a:t>
            </a:r>
            <a:r>
              <a:rPr lang="en-US" sz="1800" dirty="0"/>
              <a:t>.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6" name="Flowchart: Off-page Connector 5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/>
              <a:t>Objek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PPh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Pasal</a:t>
            </a:r>
            <a:r>
              <a:rPr lang="en-US" sz="4000" b="1" dirty="0" smtClean="0"/>
              <a:t> 22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0612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943350"/>
          </a:xfrm>
        </p:spPr>
        <p:txBody>
          <a:bodyPr>
            <a:noAutofit/>
          </a:bodyPr>
          <a:lstStyle/>
          <a:p>
            <a:pPr marL="180975" indent="-180975" algn="just">
              <a:spcBef>
                <a:spcPts val="0"/>
              </a:spcBef>
            </a:pPr>
            <a:r>
              <a:rPr lang="en-US" sz="1200" dirty="0" err="1"/>
              <a:t>Atas</a:t>
            </a:r>
            <a:r>
              <a:rPr lang="en-US" sz="1200" dirty="0"/>
              <a:t> </a:t>
            </a:r>
            <a:r>
              <a:rPr lang="en-US" sz="1200" dirty="0" err="1"/>
              <a:t>impor</a:t>
            </a:r>
            <a:r>
              <a:rPr lang="en-US" sz="1200" dirty="0"/>
              <a:t> :</a:t>
            </a:r>
          </a:p>
          <a:p>
            <a:pPr marL="647700" indent="-28575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1200" dirty="0"/>
              <a:t>yang </a:t>
            </a:r>
            <a:r>
              <a:rPr lang="en-US" sz="1200" dirty="0" err="1"/>
              <a:t>menggunakan</a:t>
            </a:r>
            <a:r>
              <a:rPr lang="en-US" sz="1200" dirty="0"/>
              <a:t> </a:t>
            </a:r>
            <a:r>
              <a:rPr lang="en-US" sz="1200" dirty="0" err="1"/>
              <a:t>Angka</a:t>
            </a:r>
            <a:r>
              <a:rPr lang="en-US" sz="1200" dirty="0"/>
              <a:t> </a:t>
            </a:r>
            <a:r>
              <a:rPr lang="en-US" sz="1200" dirty="0" err="1"/>
              <a:t>Pengenal</a:t>
            </a:r>
            <a:r>
              <a:rPr lang="en-US" sz="1200" dirty="0"/>
              <a:t> </a:t>
            </a:r>
            <a:r>
              <a:rPr lang="en-US" sz="1200" dirty="0" err="1"/>
              <a:t>Importir</a:t>
            </a:r>
            <a:r>
              <a:rPr lang="en-US" sz="1200" dirty="0"/>
              <a:t> (API), 2,5% (</a:t>
            </a:r>
            <a:r>
              <a:rPr lang="en-US" sz="1200" dirty="0" err="1"/>
              <a:t>dua</a:t>
            </a:r>
            <a:r>
              <a:rPr lang="en-US" sz="1200" dirty="0"/>
              <a:t> </a:t>
            </a:r>
            <a:r>
              <a:rPr lang="en-US" sz="1200" dirty="0" err="1"/>
              <a:t>setengah</a:t>
            </a:r>
            <a:r>
              <a:rPr lang="en-US" sz="1200" dirty="0"/>
              <a:t> </a:t>
            </a:r>
            <a:r>
              <a:rPr lang="en-US" sz="1200" dirty="0" err="1"/>
              <a:t>persen</a:t>
            </a:r>
            <a:r>
              <a:rPr lang="en-US" sz="1200" dirty="0"/>
              <a:t>)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nilai</a:t>
            </a:r>
            <a:r>
              <a:rPr lang="en-US" sz="1200" dirty="0"/>
              <a:t> </a:t>
            </a:r>
            <a:r>
              <a:rPr lang="en-US" sz="1200" dirty="0" err="1"/>
              <a:t>impor</a:t>
            </a:r>
            <a:r>
              <a:rPr lang="en-US" sz="1200" dirty="0"/>
              <a:t>;</a:t>
            </a:r>
          </a:p>
          <a:p>
            <a:pPr marL="647700" indent="-28575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1200" dirty="0"/>
              <a:t>yang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menggunakan</a:t>
            </a:r>
            <a:r>
              <a:rPr lang="en-US" sz="1200" dirty="0"/>
              <a:t> API, 7,5% (</a:t>
            </a:r>
            <a:r>
              <a:rPr lang="en-US" sz="1200" dirty="0" err="1"/>
              <a:t>tujuh</a:t>
            </a:r>
            <a:r>
              <a:rPr lang="en-US" sz="1200" dirty="0"/>
              <a:t> </a:t>
            </a:r>
            <a:r>
              <a:rPr lang="en-US" sz="1200" dirty="0" err="1"/>
              <a:t>setengah</a:t>
            </a:r>
            <a:r>
              <a:rPr lang="en-US" sz="1200" dirty="0"/>
              <a:t> </a:t>
            </a:r>
            <a:r>
              <a:rPr lang="en-US" sz="1200" dirty="0" err="1"/>
              <a:t>persen</a:t>
            </a:r>
            <a:r>
              <a:rPr lang="en-US" sz="1200" dirty="0"/>
              <a:t>)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nilai</a:t>
            </a:r>
            <a:r>
              <a:rPr lang="en-US" sz="1200" dirty="0"/>
              <a:t> </a:t>
            </a:r>
            <a:r>
              <a:rPr lang="en-US" sz="1200" dirty="0" err="1"/>
              <a:t>impor</a:t>
            </a:r>
            <a:r>
              <a:rPr lang="en-US" sz="1200" dirty="0"/>
              <a:t>;</a:t>
            </a:r>
          </a:p>
          <a:p>
            <a:pPr marL="647700" indent="-28575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1200" dirty="0"/>
              <a:t>yang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dikuasai</a:t>
            </a:r>
            <a:r>
              <a:rPr lang="en-US" sz="1200" dirty="0"/>
              <a:t>, 7,5% (</a:t>
            </a:r>
            <a:r>
              <a:rPr lang="en-US" sz="1200" dirty="0" err="1"/>
              <a:t>tujuh</a:t>
            </a:r>
            <a:r>
              <a:rPr lang="en-US" sz="1200" dirty="0"/>
              <a:t> </a:t>
            </a:r>
            <a:r>
              <a:rPr lang="en-US" sz="1200" dirty="0" err="1"/>
              <a:t>setengah</a:t>
            </a:r>
            <a:r>
              <a:rPr lang="en-US" sz="1200" dirty="0"/>
              <a:t> </a:t>
            </a:r>
            <a:r>
              <a:rPr lang="en-US" sz="1200" dirty="0" err="1"/>
              <a:t>persen</a:t>
            </a:r>
            <a:r>
              <a:rPr lang="en-US" sz="1200" dirty="0"/>
              <a:t>)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harga</a:t>
            </a:r>
            <a:r>
              <a:rPr lang="en-US" sz="1200" dirty="0"/>
              <a:t> </a:t>
            </a:r>
            <a:r>
              <a:rPr lang="en-US" sz="1200" dirty="0" err="1"/>
              <a:t>jual</a:t>
            </a:r>
            <a:r>
              <a:rPr lang="en-US" sz="1200" dirty="0"/>
              <a:t> </a:t>
            </a:r>
            <a:r>
              <a:rPr lang="en-US" sz="1200" dirty="0" err="1"/>
              <a:t>lelang</a:t>
            </a:r>
            <a:r>
              <a:rPr lang="en-US" sz="1200" dirty="0" smtClean="0"/>
              <a:t>.</a:t>
            </a:r>
          </a:p>
          <a:p>
            <a:pPr marL="647700" indent="-285750" algn="just">
              <a:spcBef>
                <a:spcPts val="0"/>
              </a:spcBef>
              <a:buFont typeface="Wingdings" pitchFamily="2" charset="2"/>
              <a:buChar char="ü"/>
            </a:pPr>
            <a:endParaRPr lang="en-US" sz="1200" dirty="0"/>
          </a:p>
          <a:p>
            <a:pPr marL="180975" indent="-180975" algn="just">
              <a:spcBef>
                <a:spcPts val="0"/>
              </a:spcBef>
            </a:pPr>
            <a:r>
              <a:rPr lang="en-US" sz="1200" dirty="0" err="1"/>
              <a:t>Atas</a:t>
            </a:r>
            <a:r>
              <a:rPr lang="en-US" sz="1200" dirty="0"/>
              <a:t> </a:t>
            </a:r>
            <a:r>
              <a:rPr lang="en-US" sz="1200" dirty="0" err="1"/>
              <a:t>pembelian</a:t>
            </a:r>
            <a:r>
              <a:rPr lang="en-US" sz="1200" dirty="0"/>
              <a:t> </a:t>
            </a:r>
            <a:r>
              <a:rPr lang="en-US" sz="1200" dirty="0" err="1"/>
              <a:t>barang</a:t>
            </a:r>
            <a:r>
              <a:rPr lang="en-US" sz="1200" dirty="0"/>
              <a:t> yang </a:t>
            </a:r>
            <a:r>
              <a:rPr lang="en-US" sz="1200" dirty="0" err="1"/>
              <a:t>dilakukan</a:t>
            </a:r>
            <a:r>
              <a:rPr lang="en-US" sz="1200" dirty="0"/>
              <a:t> </a:t>
            </a:r>
            <a:r>
              <a:rPr lang="en-US" sz="1200" dirty="0" err="1"/>
              <a:t>oleh</a:t>
            </a:r>
            <a:r>
              <a:rPr lang="en-US" sz="1200" dirty="0"/>
              <a:t> DJPB, </a:t>
            </a:r>
            <a:r>
              <a:rPr lang="en-US" sz="1200" dirty="0" err="1"/>
              <a:t>Bendahara</a:t>
            </a:r>
            <a:r>
              <a:rPr lang="en-US" sz="1200" dirty="0"/>
              <a:t> </a:t>
            </a:r>
            <a:r>
              <a:rPr lang="en-US" sz="1200" dirty="0" err="1"/>
              <a:t>Pemerintah</a:t>
            </a:r>
            <a:r>
              <a:rPr lang="en-US" sz="1200" dirty="0"/>
              <a:t>, BUMN/BUMD (</a:t>
            </a:r>
            <a:r>
              <a:rPr lang="en-US" sz="1200" dirty="0" err="1"/>
              <a:t>Lihat</a:t>
            </a:r>
            <a:r>
              <a:rPr lang="en-US" sz="1200" dirty="0"/>
              <a:t> </a:t>
            </a:r>
            <a:r>
              <a:rPr lang="en-US" sz="1200" dirty="0" err="1"/>
              <a:t>Pemungut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Objek</a:t>
            </a:r>
            <a:r>
              <a:rPr lang="en-US" sz="1200" dirty="0"/>
              <a:t> </a:t>
            </a:r>
            <a:r>
              <a:rPr lang="en-US" sz="1200" dirty="0" err="1"/>
              <a:t>PPh</a:t>
            </a:r>
            <a:r>
              <a:rPr lang="en-US" sz="1200" dirty="0"/>
              <a:t> </a:t>
            </a:r>
            <a:r>
              <a:rPr lang="en-US" sz="1200" dirty="0" err="1"/>
              <a:t>Pasal</a:t>
            </a:r>
            <a:r>
              <a:rPr lang="en-US" sz="1200" dirty="0"/>
              <a:t> 22 </a:t>
            </a:r>
            <a:r>
              <a:rPr lang="en-US" sz="1200" dirty="0" err="1"/>
              <a:t>butir</a:t>
            </a:r>
            <a:r>
              <a:rPr lang="en-US" sz="1200" dirty="0"/>
              <a:t> 2,3, </a:t>
            </a:r>
            <a:r>
              <a:rPr lang="en-US" sz="1200" dirty="0" err="1"/>
              <a:t>dan</a:t>
            </a:r>
            <a:r>
              <a:rPr lang="en-US" sz="1200" dirty="0"/>
              <a:t> 4) </a:t>
            </a:r>
            <a:r>
              <a:rPr lang="en-US" sz="1200" dirty="0" err="1"/>
              <a:t>sebesar</a:t>
            </a:r>
            <a:r>
              <a:rPr lang="en-US" sz="1200" dirty="0"/>
              <a:t> 1,5% (</a:t>
            </a:r>
            <a:r>
              <a:rPr lang="en-US" sz="1200" dirty="0" err="1"/>
              <a:t>satu</a:t>
            </a:r>
            <a:r>
              <a:rPr lang="en-US" sz="1200" dirty="0"/>
              <a:t> </a:t>
            </a:r>
            <a:r>
              <a:rPr lang="en-US" sz="1200" dirty="0" err="1"/>
              <a:t>setengah</a:t>
            </a:r>
            <a:r>
              <a:rPr lang="en-US" sz="1200" dirty="0"/>
              <a:t> </a:t>
            </a:r>
            <a:r>
              <a:rPr lang="en-US" sz="1200" dirty="0" err="1"/>
              <a:t>persen</a:t>
            </a:r>
            <a:r>
              <a:rPr lang="en-US" sz="1200" dirty="0"/>
              <a:t>)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harga</a:t>
            </a:r>
            <a:r>
              <a:rPr lang="en-US" sz="1200" dirty="0"/>
              <a:t> </a:t>
            </a:r>
            <a:r>
              <a:rPr lang="en-US" sz="1200" dirty="0" err="1"/>
              <a:t>pembelian</a:t>
            </a:r>
            <a:r>
              <a:rPr lang="en-US" sz="1200" dirty="0"/>
              <a:t>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termasuk</a:t>
            </a:r>
            <a:r>
              <a:rPr lang="en-US" sz="1200" dirty="0"/>
              <a:t> PPN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tidak</a:t>
            </a:r>
            <a:r>
              <a:rPr lang="en-US" sz="1200" dirty="0"/>
              <a:t> final</a:t>
            </a:r>
            <a:r>
              <a:rPr lang="en-US" sz="1200" dirty="0" smtClean="0"/>
              <a:t>.</a:t>
            </a:r>
          </a:p>
          <a:p>
            <a:pPr marL="180975" indent="-180975" algn="just">
              <a:spcBef>
                <a:spcPts val="0"/>
              </a:spcBef>
            </a:pPr>
            <a:endParaRPr lang="en-US" sz="1200" dirty="0"/>
          </a:p>
          <a:p>
            <a:pPr marL="180975" indent="-180975" algn="just">
              <a:spcBef>
                <a:spcPts val="0"/>
              </a:spcBef>
            </a:pPr>
            <a:r>
              <a:rPr lang="en-US" sz="1200" dirty="0" err="1"/>
              <a:t>Atas</a:t>
            </a:r>
            <a:r>
              <a:rPr lang="en-US" sz="1200" dirty="0"/>
              <a:t> </a:t>
            </a:r>
            <a:r>
              <a:rPr lang="en-US" sz="1200" dirty="0" err="1"/>
              <a:t>penjualan</a:t>
            </a:r>
            <a:r>
              <a:rPr lang="en-US" sz="1200" dirty="0"/>
              <a:t> </a:t>
            </a:r>
            <a:r>
              <a:rPr lang="en-US" sz="1200" dirty="0" err="1"/>
              <a:t>hasil</a:t>
            </a:r>
            <a:r>
              <a:rPr lang="en-US" sz="1200" dirty="0"/>
              <a:t> </a:t>
            </a:r>
            <a:r>
              <a:rPr lang="en-US" sz="1200" dirty="0" err="1"/>
              <a:t>produksi</a:t>
            </a:r>
            <a:r>
              <a:rPr lang="en-US" sz="1200" dirty="0"/>
              <a:t> (</a:t>
            </a:r>
            <a:r>
              <a:rPr lang="en-US" sz="1200" dirty="0" err="1"/>
              <a:t>Lihat</a:t>
            </a:r>
            <a:r>
              <a:rPr lang="en-US" sz="1200" dirty="0"/>
              <a:t> </a:t>
            </a:r>
            <a:r>
              <a:rPr lang="en-US" sz="1200" dirty="0" err="1"/>
              <a:t>Pemungut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Objek</a:t>
            </a:r>
            <a:r>
              <a:rPr lang="en-US" sz="1200" dirty="0"/>
              <a:t> </a:t>
            </a:r>
            <a:r>
              <a:rPr lang="en-US" sz="1200" dirty="0" err="1"/>
              <a:t>PPh</a:t>
            </a:r>
            <a:r>
              <a:rPr lang="en-US" sz="1200" dirty="0"/>
              <a:t> </a:t>
            </a:r>
            <a:r>
              <a:rPr lang="en-US" sz="1200" dirty="0" err="1"/>
              <a:t>Pasal</a:t>
            </a:r>
            <a:r>
              <a:rPr lang="en-US" sz="1200" dirty="0"/>
              <a:t> 22 </a:t>
            </a:r>
            <a:r>
              <a:rPr lang="en-US" sz="1200" dirty="0" err="1"/>
              <a:t>butir</a:t>
            </a:r>
            <a:r>
              <a:rPr lang="en-US" sz="1200" dirty="0"/>
              <a:t> 5) </a:t>
            </a:r>
            <a:r>
              <a:rPr lang="en-US" sz="1200" dirty="0" err="1"/>
              <a:t>ditetapkan</a:t>
            </a:r>
            <a:r>
              <a:rPr lang="en-US" sz="1200" dirty="0"/>
              <a:t> </a:t>
            </a:r>
            <a:r>
              <a:rPr lang="en-US" sz="1200" dirty="0" err="1"/>
              <a:t>berdasarkan</a:t>
            </a:r>
            <a:r>
              <a:rPr lang="en-US" sz="1200" dirty="0"/>
              <a:t> </a:t>
            </a:r>
            <a:r>
              <a:rPr lang="en-US" sz="1200" dirty="0" err="1"/>
              <a:t>Keputusan</a:t>
            </a:r>
            <a:r>
              <a:rPr lang="en-US" sz="1200" dirty="0"/>
              <a:t> </a:t>
            </a:r>
            <a:r>
              <a:rPr lang="en-US" sz="1200" dirty="0" err="1"/>
              <a:t>Direktur</a:t>
            </a:r>
            <a:r>
              <a:rPr lang="en-US" sz="1200" dirty="0"/>
              <a:t> </a:t>
            </a:r>
            <a:r>
              <a:rPr lang="en-US" sz="1200" dirty="0" err="1"/>
              <a:t>Jenderal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, </a:t>
            </a:r>
            <a:r>
              <a:rPr lang="en-US" sz="1200" dirty="0" err="1"/>
              <a:t>yaitu</a:t>
            </a:r>
            <a:r>
              <a:rPr lang="en-US" sz="1200" dirty="0"/>
              <a:t>:</a:t>
            </a:r>
          </a:p>
          <a:p>
            <a:pPr marL="647700" indent="-28575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1200" dirty="0" err="1"/>
              <a:t>Kertas</a:t>
            </a:r>
            <a:r>
              <a:rPr lang="en-US" sz="1200" dirty="0"/>
              <a:t> = 0.1% x DPP PPN (</a:t>
            </a:r>
            <a:r>
              <a:rPr lang="en-US" sz="1200" dirty="0" err="1"/>
              <a:t>Tidak</a:t>
            </a:r>
            <a:r>
              <a:rPr lang="en-US" sz="1200" dirty="0"/>
              <a:t> Final)</a:t>
            </a:r>
          </a:p>
          <a:p>
            <a:pPr marL="647700" indent="-28575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1200" dirty="0"/>
              <a:t>Semen = 0.25% x DPP PPN (</a:t>
            </a:r>
            <a:r>
              <a:rPr lang="en-US" sz="1200" dirty="0" err="1"/>
              <a:t>Tidak</a:t>
            </a:r>
            <a:r>
              <a:rPr lang="en-US" sz="1200" dirty="0"/>
              <a:t> Final)</a:t>
            </a:r>
          </a:p>
          <a:p>
            <a:pPr marL="647700" indent="-28575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1200" dirty="0"/>
              <a:t>Baja = 0.3% x DPP PPN (</a:t>
            </a:r>
            <a:r>
              <a:rPr lang="en-US" sz="1200" dirty="0" err="1"/>
              <a:t>Tidak</a:t>
            </a:r>
            <a:r>
              <a:rPr lang="en-US" sz="1200" dirty="0"/>
              <a:t> Final)</a:t>
            </a:r>
          </a:p>
          <a:p>
            <a:pPr marL="647700" indent="-28575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1200" dirty="0" err="1"/>
              <a:t>Otomotif</a:t>
            </a:r>
            <a:r>
              <a:rPr lang="en-US" sz="1200" dirty="0"/>
              <a:t> = 0.45% x DPP PPN (</a:t>
            </a:r>
            <a:r>
              <a:rPr lang="en-US" sz="1200" dirty="0" err="1"/>
              <a:t>Tidak</a:t>
            </a:r>
            <a:r>
              <a:rPr lang="en-US" sz="1200" dirty="0"/>
              <a:t> Final</a:t>
            </a:r>
            <a:r>
              <a:rPr lang="en-US" sz="1200" dirty="0" smtClean="0"/>
              <a:t>)</a:t>
            </a:r>
          </a:p>
          <a:p>
            <a:pPr marL="647700" indent="-285750" algn="just">
              <a:spcBef>
                <a:spcPts val="0"/>
              </a:spcBef>
              <a:buFont typeface="Wingdings" pitchFamily="2" charset="2"/>
              <a:buChar char="ü"/>
            </a:pPr>
            <a:endParaRPr lang="en-US" sz="1200" dirty="0"/>
          </a:p>
          <a:p>
            <a:pPr marL="180975" indent="-180975" algn="just">
              <a:spcBef>
                <a:spcPts val="0"/>
              </a:spcBef>
            </a:pPr>
            <a:r>
              <a:rPr lang="en-US" sz="1200" dirty="0" err="1"/>
              <a:t>Atas</a:t>
            </a:r>
            <a:r>
              <a:rPr lang="en-US" sz="1200" dirty="0"/>
              <a:t> </a:t>
            </a:r>
            <a:r>
              <a:rPr lang="en-US" sz="1200" dirty="0" err="1"/>
              <a:t>penjualan</a:t>
            </a:r>
            <a:r>
              <a:rPr lang="en-US" sz="1200" dirty="0"/>
              <a:t> </a:t>
            </a:r>
            <a:r>
              <a:rPr lang="en-US" sz="1200" dirty="0" err="1"/>
              <a:t>hasil</a:t>
            </a:r>
            <a:r>
              <a:rPr lang="en-US" sz="1200" dirty="0"/>
              <a:t> </a:t>
            </a:r>
            <a:r>
              <a:rPr lang="en-US" sz="1200" dirty="0" err="1"/>
              <a:t>produksi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penyerahan</a:t>
            </a:r>
            <a:r>
              <a:rPr lang="en-US" sz="1200" dirty="0"/>
              <a:t> </a:t>
            </a:r>
            <a:r>
              <a:rPr lang="en-US" sz="1200" dirty="0" err="1"/>
              <a:t>barang</a:t>
            </a:r>
            <a:r>
              <a:rPr lang="en-US" sz="1200" dirty="0"/>
              <a:t> </a:t>
            </a:r>
            <a:r>
              <a:rPr lang="en-US" sz="1200" dirty="0" err="1"/>
              <a:t>oleh</a:t>
            </a:r>
            <a:r>
              <a:rPr lang="en-US" sz="1200" dirty="0"/>
              <a:t> </a:t>
            </a:r>
            <a:r>
              <a:rPr lang="en-US" sz="1200" dirty="0" err="1"/>
              <a:t>produsen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importir</a:t>
            </a:r>
            <a:r>
              <a:rPr lang="en-US" sz="1200" dirty="0"/>
              <a:t> </a:t>
            </a:r>
            <a:r>
              <a:rPr lang="en-US" sz="1200" dirty="0" err="1"/>
              <a:t>bahan</a:t>
            </a:r>
            <a:r>
              <a:rPr lang="en-US" sz="1200" dirty="0"/>
              <a:t> </a:t>
            </a:r>
            <a:r>
              <a:rPr lang="en-US" sz="1200" dirty="0" err="1"/>
              <a:t>bakar</a:t>
            </a:r>
            <a:r>
              <a:rPr lang="en-US" sz="1200" dirty="0"/>
              <a:t> </a:t>
            </a:r>
            <a:r>
              <a:rPr lang="en-US" sz="1200" dirty="0" err="1"/>
              <a:t>minyak</a:t>
            </a:r>
            <a:r>
              <a:rPr lang="en-US" sz="1200" dirty="0"/>
              <a:t>, gas,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pelumas</a:t>
            </a:r>
            <a:r>
              <a:rPr lang="en-US" sz="1200" dirty="0"/>
              <a:t> </a:t>
            </a:r>
            <a:r>
              <a:rPr lang="en-US" sz="1200" dirty="0" err="1"/>
              <a:t>adalah</a:t>
            </a:r>
            <a:r>
              <a:rPr lang="en-US" sz="1200" dirty="0"/>
              <a:t> </a:t>
            </a:r>
            <a:r>
              <a:rPr lang="en-US" sz="1200" dirty="0" err="1"/>
              <a:t>sebagai</a:t>
            </a:r>
            <a:r>
              <a:rPr lang="en-US" sz="1200" dirty="0"/>
              <a:t> </a:t>
            </a:r>
            <a:r>
              <a:rPr lang="en-US" sz="1200" dirty="0" err="1"/>
              <a:t>berikut</a:t>
            </a:r>
            <a:r>
              <a:rPr lang="en-US" sz="1200" dirty="0" smtClean="0"/>
              <a:t>:</a:t>
            </a:r>
          </a:p>
          <a:p>
            <a:pPr marL="180975" indent="-180975" algn="just">
              <a:spcBef>
                <a:spcPts val="0"/>
              </a:spcBef>
            </a:pPr>
            <a:endParaRPr lang="en-US" sz="12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1200" b="1" dirty="0" err="1">
                <a:solidFill>
                  <a:srgbClr val="C00000"/>
                </a:solidFill>
              </a:rPr>
              <a:t>Catatan</a:t>
            </a:r>
            <a:r>
              <a:rPr lang="en-US" sz="1200" b="1" dirty="0">
                <a:solidFill>
                  <a:srgbClr val="C00000"/>
                </a:solidFill>
              </a:rPr>
              <a:t>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200" b="1" dirty="0" err="1">
                <a:solidFill>
                  <a:srgbClr val="C00000"/>
                </a:solidFill>
              </a:rPr>
              <a:t>Pungutan</a:t>
            </a:r>
            <a:r>
              <a:rPr lang="en-US" sz="1200" b="1" dirty="0">
                <a:solidFill>
                  <a:srgbClr val="C00000"/>
                </a:solidFill>
              </a:rPr>
              <a:t> </a:t>
            </a:r>
            <a:r>
              <a:rPr lang="en-US" sz="1200" b="1" dirty="0" err="1">
                <a:solidFill>
                  <a:srgbClr val="C00000"/>
                </a:solidFill>
              </a:rPr>
              <a:t>PPh</a:t>
            </a:r>
            <a:r>
              <a:rPr lang="en-US" sz="1200" b="1" dirty="0">
                <a:solidFill>
                  <a:srgbClr val="C00000"/>
                </a:solidFill>
              </a:rPr>
              <a:t> </a:t>
            </a:r>
            <a:r>
              <a:rPr lang="en-US" sz="1200" b="1" dirty="0" err="1">
                <a:solidFill>
                  <a:srgbClr val="C00000"/>
                </a:solidFill>
              </a:rPr>
              <a:t>Pasal</a:t>
            </a:r>
            <a:r>
              <a:rPr lang="en-US" sz="1200" b="1" dirty="0">
                <a:solidFill>
                  <a:srgbClr val="C00000"/>
                </a:solidFill>
              </a:rPr>
              <a:t> 22 </a:t>
            </a:r>
            <a:r>
              <a:rPr lang="en-US" sz="1200" b="1" dirty="0" err="1">
                <a:solidFill>
                  <a:srgbClr val="C00000"/>
                </a:solidFill>
              </a:rPr>
              <a:t>kepada</a:t>
            </a:r>
            <a:r>
              <a:rPr lang="en-US" sz="1200" b="1" dirty="0">
                <a:solidFill>
                  <a:srgbClr val="C00000"/>
                </a:solidFill>
              </a:rPr>
              <a:t> </a:t>
            </a:r>
            <a:r>
              <a:rPr lang="en-US" sz="1200" b="1" dirty="0" err="1">
                <a:solidFill>
                  <a:srgbClr val="C00000"/>
                </a:solidFill>
              </a:rPr>
              <a:t>penyalur</a:t>
            </a:r>
            <a:r>
              <a:rPr lang="en-US" sz="1200" b="1" dirty="0">
                <a:solidFill>
                  <a:srgbClr val="C00000"/>
                </a:solidFill>
              </a:rPr>
              <a:t>/</a:t>
            </a:r>
            <a:r>
              <a:rPr lang="en-US" sz="1200" b="1" dirty="0" err="1">
                <a:solidFill>
                  <a:srgbClr val="C00000"/>
                </a:solidFill>
              </a:rPr>
              <a:t>agen</a:t>
            </a:r>
            <a:r>
              <a:rPr lang="en-US" sz="1200" b="1" dirty="0">
                <a:solidFill>
                  <a:srgbClr val="C00000"/>
                </a:solidFill>
              </a:rPr>
              <a:t>, </a:t>
            </a:r>
            <a:r>
              <a:rPr lang="en-US" sz="1200" b="1" dirty="0" err="1">
                <a:solidFill>
                  <a:srgbClr val="C00000"/>
                </a:solidFill>
              </a:rPr>
              <a:t>bersifat</a:t>
            </a:r>
            <a:r>
              <a:rPr lang="en-US" sz="1200" b="1" dirty="0">
                <a:solidFill>
                  <a:srgbClr val="C00000"/>
                </a:solidFill>
              </a:rPr>
              <a:t> final. </a:t>
            </a:r>
            <a:r>
              <a:rPr lang="en-US" sz="1200" b="1" dirty="0" err="1">
                <a:solidFill>
                  <a:srgbClr val="C00000"/>
                </a:solidFill>
              </a:rPr>
              <a:t>Selain</a:t>
            </a:r>
            <a:r>
              <a:rPr lang="en-US" sz="1200" b="1" dirty="0">
                <a:solidFill>
                  <a:srgbClr val="C00000"/>
                </a:solidFill>
              </a:rPr>
              <a:t> </a:t>
            </a:r>
            <a:r>
              <a:rPr lang="en-US" sz="1200" b="1" dirty="0" err="1">
                <a:solidFill>
                  <a:srgbClr val="C00000"/>
                </a:solidFill>
              </a:rPr>
              <a:t>penyalur</a:t>
            </a:r>
            <a:r>
              <a:rPr lang="en-US" sz="1200" b="1" dirty="0">
                <a:solidFill>
                  <a:srgbClr val="C00000"/>
                </a:solidFill>
              </a:rPr>
              <a:t>/</a:t>
            </a:r>
            <a:r>
              <a:rPr lang="en-US" sz="1200" b="1" dirty="0" err="1">
                <a:solidFill>
                  <a:srgbClr val="C00000"/>
                </a:solidFill>
              </a:rPr>
              <a:t>agen</a:t>
            </a:r>
            <a:r>
              <a:rPr lang="en-US" sz="1200" b="1" dirty="0">
                <a:solidFill>
                  <a:srgbClr val="C00000"/>
                </a:solidFill>
              </a:rPr>
              <a:t> </a:t>
            </a:r>
            <a:r>
              <a:rPr lang="en-US" sz="1200" b="1" dirty="0" err="1">
                <a:solidFill>
                  <a:srgbClr val="C00000"/>
                </a:solidFill>
              </a:rPr>
              <a:t>bersifat</a:t>
            </a:r>
            <a:r>
              <a:rPr lang="en-US" sz="1200" b="1" dirty="0">
                <a:solidFill>
                  <a:srgbClr val="C00000"/>
                </a:solidFill>
              </a:rPr>
              <a:t> </a:t>
            </a:r>
            <a:r>
              <a:rPr lang="en-US" sz="1200" b="1" dirty="0" err="1">
                <a:solidFill>
                  <a:srgbClr val="C00000"/>
                </a:solidFill>
              </a:rPr>
              <a:t>tidak</a:t>
            </a:r>
            <a:r>
              <a:rPr lang="en-US" sz="1200" b="1" dirty="0">
                <a:solidFill>
                  <a:srgbClr val="C00000"/>
                </a:solidFill>
              </a:rPr>
              <a:t> final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6" name="Flowchart: Off-page Connector 5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/>
              <a:t>Tarif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PPh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Pasal</a:t>
            </a:r>
            <a:r>
              <a:rPr lang="en-US" sz="4000" b="1" dirty="0" smtClean="0"/>
              <a:t> 22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3013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943350"/>
          </a:xfrm>
        </p:spPr>
        <p:txBody>
          <a:bodyPr>
            <a:noAutofit/>
          </a:bodyPr>
          <a:lstStyle/>
          <a:p>
            <a:pPr marL="180975" indent="-180975" algn="just">
              <a:spcBef>
                <a:spcPts val="0"/>
              </a:spcBef>
            </a:pPr>
            <a:r>
              <a:rPr lang="en-US" sz="1200" dirty="0" err="1"/>
              <a:t>Atas</a:t>
            </a:r>
            <a:r>
              <a:rPr lang="en-US" sz="1200" dirty="0"/>
              <a:t> </a:t>
            </a:r>
            <a:r>
              <a:rPr lang="en-US" sz="1200" dirty="0" err="1"/>
              <a:t>pembelian</a:t>
            </a:r>
            <a:r>
              <a:rPr lang="en-US" sz="1200" dirty="0"/>
              <a:t> </a:t>
            </a:r>
            <a:r>
              <a:rPr lang="en-US" sz="1200" dirty="0" err="1"/>
              <a:t>bahan-bahan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keperluan</a:t>
            </a:r>
            <a:r>
              <a:rPr lang="en-US" sz="1200" dirty="0"/>
              <a:t> </a:t>
            </a:r>
            <a:r>
              <a:rPr lang="en-US" sz="1200" dirty="0" err="1"/>
              <a:t>industri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ekspor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pedagang</a:t>
            </a:r>
            <a:r>
              <a:rPr lang="en-US" sz="1200" dirty="0"/>
              <a:t> </a:t>
            </a:r>
            <a:r>
              <a:rPr lang="en-US" sz="1200" dirty="0" err="1"/>
              <a:t>pengumpul</a:t>
            </a:r>
            <a:r>
              <a:rPr lang="en-US" sz="1200" dirty="0"/>
              <a:t> (</a:t>
            </a:r>
            <a:r>
              <a:rPr lang="en-US" sz="1200" dirty="0" err="1"/>
              <a:t>Lihat</a:t>
            </a:r>
            <a:r>
              <a:rPr lang="en-US" sz="1200" dirty="0"/>
              <a:t> </a:t>
            </a:r>
            <a:r>
              <a:rPr lang="en-US" sz="1200" dirty="0" err="1"/>
              <a:t>Pemungut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Objek</a:t>
            </a:r>
            <a:r>
              <a:rPr lang="en-US" sz="1200" dirty="0"/>
              <a:t> </a:t>
            </a:r>
            <a:r>
              <a:rPr lang="en-US" sz="1200" dirty="0" err="1"/>
              <a:t>PPh</a:t>
            </a:r>
            <a:r>
              <a:rPr lang="en-US" sz="1200" dirty="0"/>
              <a:t> </a:t>
            </a:r>
            <a:r>
              <a:rPr lang="en-US" sz="1200" dirty="0" err="1"/>
              <a:t>Pasal</a:t>
            </a:r>
            <a:r>
              <a:rPr lang="en-US" sz="1200" dirty="0"/>
              <a:t> 22 </a:t>
            </a:r>
            <a:r>
              <a:rPr lang="en-US" sz="1200" dirty="0" err="1"/>
              <a:t>butir</a:t>
            </a:r>
            <a:r>
              <a:rPr lang="en-US" sz="1200" dirty="0"/>
              <a:t> 7) </a:t>
            </a:r>
            <a:r>
              <a:rPr lang="en-US" sz="1200" dirty="0" err="1"/>
              <a:t>ditetapkan</a:t>
            </a:r>
            <a:r>
              <a:rPr lang="en-US" sz="1200" dirty="0"/>
              <a:t> </a:t>
            </a:r>
            <a:r>
              <a:rPr lang="en-US" sz="1200" dirty="0" err="1"/>
              <a:t>sebesar</a:t>
            </a:r>
            <a:r>
              <a:rPr lang="en-US" sz="1200" dirty="0"/>
              <a:t> 2,5 %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harga</a:t>
            </a:r>
            <a:r>
              <a:rPr lang="en-US" sz="1200" dirty="0"/>
              <a:t> </a:t>
            </a:r>
            <a:r>
              <a:rPr lang="en-US" sz="1200" dirty="0" err="1"/>
              <a:t>pembelian</a:t>
            </a:r>
            <a:r>
              <a:rPr lang="en-US" sz="1200" dirty="0"/>
              <a:t>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termasuk</a:t>
            </a:r>
            <a:r>
              <a:rPr lang="en-US" sz="1200" dirty="0"/>
              <a:t> PPN</a:t>
            </a:r>
            <a:r>
              <a:rPr lang="en-US" sz="1200" dirty="0" smtClean="0"/>
              <a:t>.</a:t>
            </a:r>
          </a:p>
          <a:p>
            <a:pPr marL="180975" indent="-180975" algn="just">
              <a:spcBef>
                <a:spcPts val="0"/>
              </a:spcBef>
            </a:pPr>
            <a:endParaRPr lang="en-US" sz="1200" dirty="0"/>
          </a:p>
          <a:p>
            <a:pPr marL="180975" indent="-180975" algn="just">
              <a:spcBef>
                <a:spcPts val="0"/>
              </a:spcBef>
            </a:pPr>
            <a:r>
              <a:rPr lang="en-US" sz="1200" dirty="0" err="1"/>
              <a:t>Atas</a:t>
            </a:r>
            <a:r>
              <a:rPr lang="en-US" sz="1200" dirty="0"/>
              <a:t> </a:t>
            </a:r>
            <a:r>
              <a:rPr lang="en-US" sz="1200" dirty="0" err="1"/>
              <a:t>impor</a:t>
            </a:r>
            <a:r>
              <a:rPr lang="en-US" sz="1200" dirty="0"/>
              <a:t> </a:t>
            </a:r>
            <a:r>
              <a:rPr lang="en-US" sz="1200" dirty="0" err="1"/>
              <a:t>kedelai</a:t>
            </a:r>
            <a:r>
              <a:rPr lang="en-US" sz="1200" dirty="0"/>
              <a:t>, </a:t>
            </a:r>
            <a:r>
              <a:rPr lang="en-US" sz="1200" dirty="0" err="1"/>
              <a:t>gandum</a:t>
            </a:r>
            <a:r>
              <a:rPr lang="en-US" sz="1200" dirty="0"/>
              <a:t>,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tepung</a:t>
            </a:r>
            <a:r>
              <a:rPr lang="en-US" sz="1200" dirty="0"/>
              <a:t> </a:t>
            </a:r>
            <a:r>
              <a:rPr lang="en-US" sz="1200" dirty="0" err="1"/>
              <a:t>terigu</a:t>
            </a:r>
            <a:r>
              <a:rPr lang="en-US" sz="1200" dirty="0"/>
              <a:t> </a:t>
            </a:r>
            <a:r>
              <a:rPr lang="en-US" sz="1200" dirty="0" err="1"/>
              <a:t>oleh</a:t>
            </a:r>
            <a:r>
              <a:rPr lang="en-US" sz="1200" dirty="0"/>
              <a:t> </a:t>
            </a:r>
            <a:r>
              <a:rPr lang="en-US" sz="1200" dirty="0" err="1"/>
              <a:t>importir</a:t>
            </a:r>
            <a:r>
              <a:rPr lang="en-US" sz="1200" dirty="0"/>
              <a:t> yang </a:t>
            </a:r>
            <a:r>
              <a:rPr lang="en-US" sz="1200" dirty="0" err="1"/>
              <a:t>menggunakan</a:t>
            </a:r>
            <a:r>
              <a:rPr lang="en-US" sz="1200" dirty="0"/>
              <a:t> API </a:t>
            </a:r>
            <a:r>
              <a:rPr lang="en-US" sz="1200" dirty="0" err="1"/>
              <a:t>sebagaimana</a:t>
            </a:r>
            <a:r>
              <a:rPr lang="en-US" sz="1200" dirty="0"/>
              <a:t> </a:t>
            </a:r>
            <a:r>
              <a:rPr lang="en-US" sz="1200" dirty="0" err="1"/>
              <a:t>dimaksud</a:t>
            </a:r>
            <a:r>
              <a:rPr lang="en-US" sz="1200" dirty="0"/>
              <a:t> </a:t>
            </a:r>
            <a:r>
              <a:rPr lang="en-US" sz="1200" dirty="0" err="1"/>
              <a:t>pada</a:t>
            </a:r>
            <a:r>
              <a:rPr lang="en-US" sz="1200" dirty="0"/>
              <a:t> </a:t>
            </a:r>
            <a:r>
              <a:rPr lang="en-US" sz="1200" dirty="0" err="1"/>
              <a:t>angka</a:t>
            </a:r>
            <a:r>
              <a:rPr lang="en-US" sz="1200" dirty="0"/>
              <a:t> 1 </a:t>
            </a:r>
            <a:r>
              <a:rPr lang="en-US" sz="1200" dirty="0" err="1"/>
              <a:t>huruf</a:t>
            </a:r>
            <a:r>
              <a:rPr lang="en-US" sz="1200" dirty="0"/>
              <a:t> a </a:t>
            </a:r>
            <a:r>
              <a:rPr lang="en-US" sz="1200" dirty="0" err="1"/>
              <a:t>sebesar</a:t>
            </a:r>
            <a:r>
              <a:rPr lang="en-US" sz="1200" dirty="0"/>
              <a:t> 0,5% (</a:t>
            </a:r>
            <a:r>
              <a:rPr lang="en-US" sz="1200" dirty="0" err="1"/>
              <a:t>setengah</a:t>
            </a:r>
            <a:r>
              <a:rPr lang="en-US" sz="1200" dirty="0"/>
              <a:t> </a:t>
            </a:r>
            <a:r>
              <a:rPr lang="en-US" sz="1200" dirty="0" err="1"/>
              <a:t>persen</a:t>
            </a:r>
            <a:r>
              <a:rPr lang="en-US" sz="1200" dirty="0"/>
              <a:t>)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nilai</a:t>
            </a:r>
            <a:r>
              <a:rPr lang="en-US" sz="1200" dirty="0"/>
              <a:t> </a:t>
            </a:r>
            <a:r>
              <a:rPr lang="en-US" sz="1200" dirty="0" err="1"/>
              <a:t>impor</a:t>
            </a:r>
            <a:r>
              <a:rPr lang="en-US" sz="1200" dirty="0" smtClean="0"/>
              <a:t>.</a:t>
            </a:r>
          </a:p>
          <a:p>
            <a:pPr marL="180975" indent="-180975" algn="just">
              <a:spcBef>
                <a:spcPts val="0"/>
              </a:spcBef>
            </a:pPr>
            <a:endParaRPr lang="en-US" sz="1200" dirty="0"/>
          </a:p>
          <a:p>
            <a:pPr marL="180975" indent="-180975" algn="just">
              <a:spcBef>
                <a:spcPts val="0"/>
              </a:spcBef>
            </a:pPr>
            <a:r>
              <a:rPr lang="en-US" sz="1200" dirty="0" err="1"/>
              <a:t>Atas</a:t>
            </a:r>
            <a:r>
              <a:rPr lang="en-US" sz="1200" dirty="0"/>
              <a:t> </a:t>
            </a:r>
            <a:r>
              <a:rPr lang="en-US" sz="1200" dirty="0" err="1"/>
              <a:t>Penjualan</a:t>
            </a:r>
            <a:endParaRPr lang="en-US" sz="1200" dirty="0"/>
          </a:p>
          <a:p>
            <a:pPr marL="361950" indent="-180975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1200" dirty="0" err="1"/>
              <a:t>Pesawat</a:t>
            </a:r>
            <a:r>
              <a:rPr lang="en-US" sz="1200" dirty="0"/>
              <a:t> </a:t>
            </a:r>
            <a:r>
              <a:rPr lang="en-US" sz="1200" dirty="0" err="1"/>
              <a:t>udara</a:t>
            </a:r>
            <a:r>
              <a:rPr lang="en-US" sz="1200" dirty="0"/>
              <a:t> </a:t>
            </a:r>
            <a:r>
              <a:rPr lang="en-US" sz="1200" dirty="0" err="1"/>
              <a:t>pribadi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harga</a:t>
            </a:r>
            <a:r>
              <a:rPr lang="en-US" sz="1200" dirty="0"/>
              <a:t> </a:t>
            </a:r>
            <a:r>
              <a:rPr lang="en-US" sz="1200" dirty="0" err="1"/>
              <a:t>jual</a:t>
            </a:r>
            <a:r>
              <a:rPr lang="en-US" sz="1200" dirty="0"/>
              <a:t> </a:t>
            </a:r>
            <a:r>
              <a:rPr lang="en-US" sz="1200" dirty="0" err="1"/>
              <a:t>lebih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smtClean="0"/>
              <a:t>Rp20.000.000.000,00;</a:t>
            </a:r>
            <a:endParaRPr lang="en-US" sz="1200" dirty="0"/>
          </a:p>
          <a:p>
            <a:pPr marL="361950" indent="-180975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1200" dirty="0" err="1"/>
              <a:t>Kapal</a:t>
            </a:r>
            <a:r>
              <a:rPr lang="en-US" sz="1200" dirty="0"/>
              <a:t> </a:t>
            </a:r>
            <a:r>
              <a:rPr lang="en-US" sz="1200" dirty="0" err="1"/>
              <a:t>pesiar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sejenisnya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harga</a:t>
            </a:r>
            <a:r>
              <a:rPr lang="en-US" sz="1200" dirty="0"/>
              <a:t> </a:t>
            </a:r>
            <a:r>
              <a:rPr lang="en-US" sz="1200" dirty="0" err="1"/>
              <a:t>jual</a:t>
            </a:r>
            <a:r>
              <a:rPr lang="en-US" sz="1200" dirty="0"/>
              <a:t> </a:t>
            </a:r>
            <a:r>
              <a:rPr lang="en-US" sz="1200" dirty="0" err="1"/>
              <a:t>lebih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smtClean="0"/>
              <a:t>Rp10.000.000.000,00;</a:t>
            </a:r>
            <a:endParaRPr lang="en-US" sz="1200" dirty="0"/>
          </a:p>
          <a:p>
            <a:pPr marL="361950" indent="-180975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1200" dirty="0" err="1"/>
              <a:t>Rumah</a:t>
            </a:r>
            <a:r>
              <a:rPr lang="en-US" sz="1200" dirty="0"/>
              <a:t> </a:t>
            </a:r>
            <a:r>
              <a:rPr lang="en-US" sz="1200" dirty="0" err="1"/>
              <a:t>beserta</a:t>
            </a:r>
            <a:r>
              <a:rPr lang="en-US" sz="1200" dirty="0"/>
              <a:t> </a:t>
            </a:r>
            <a:r>
              <a:rPr lang="en-US" sz="1200" dirty="0" err="1"/>
              <a:t>tanahnya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harga</a:t>
            </a:r>
            <a:r>
              <a:rPr lang="en-US" sz="1200" dirty="0"/>
              <a:t> </a:t>
            </a:r>
            <a:r>
              <a:rPr lang="en-US" sz="1200" dirty="0" err="1"/>
              <a:t>jual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harga</a:t>
            </a:r>
            <a:r>
              <a:rPr lang="en-US" sz="1200" dirty="0"/>
              <a:t> </a:t>
            </a:r>
            <a:r>
              <a:rPr lang="en-US" sz="1200" dirty="0" err="1"/>
              <a:t>pengalihannya</a:t>
            </a:r>
            <a:r>
              <a:rPr lang="en-US" sz="1200" dirty="0"/>
              <a:t> </a:t>
            </a:r>
            <a:r>
              <a:rPr lang="en-US" sz="1200" dirty="0" err="1"/>
              <a:t>lebih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Rp10.000.000.000,00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luas</a:t>
            </a:r>
            <a:r>
              <a:rPr lang="en-US" sz="1200" dirty="0"/>
              <a:t> </a:t>
            </a:r>
            <a:r>
              <a:rPr lang="en-US" sz="1200" dirty="0" err="1"/>
              <a:t>bangunan</a:t>
            </a:r>
            <a:r>
              <a:rPr lang="en-US" sz="1200" dirty="0"/>
              <a:t> </a:t>
            </a:r>
            <a:r>
              <a:rPr lang="en-US" sz="1200" dirty="0" err="1"/>
              <a:t>lebih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500 </a:t>
            </a:r>
            <a:r>
              <a:rPr lang="en-US" sz="1200" dirty="0" smtClean="0"/>
              <a:t>m2;</a:t>
            </a:r>
            <a:endParaRPr lang="en-US" sz="1200" dirty="0"/>
          </a:p>
          <a:p>
            <a:pPr marL="361950" indent="-180975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1200" dirty="0" err="1"/>
              <a:t>Apartemen</a:t>
            </a:r>
            <a:r>
              <a:rPr lang="en-US" sz="1200" dirty="0"/>
              <a:t>, </a:t>
            </a:r>
            <a:r>
              <a:rPr lang="en-US" sz="1200" dirty="0" err="1"/>
              <a:t>kondominium,dan</a:t>
            </a:r>
            <a:r>
              <a:rPr lang="en-US" sz="1200" dirty="0"/>
              <a:t> </a:t>
            </a:r>
            <a:r>
              <a:rPr lang="en-US" sz="1200" dirty="0" err="1"/>
              <a:t>sejenisnya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harga</a:t>
            </a:r>
            <a:r>
              <a:rPr lang="en-US" sz="1200" dirty="0"/>
              <a:t> </a:t>
            </a:r>
            <a:r>
              <a:rPr lang="en-US" sz="1200" dirty="0" err="1"/>
              <a:t>jual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pengalihannya</a:t>
            </a:r>
            <a:r>
              <a:rPr lang="en-US" sz="1200" dirty="0"/>
              <a:t> </a:t>
            </a:r>
            <a:r>
              <a:rPr lang="en-US" sz="1200" dirty="0" err="1"/>
              <a:t>lebih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Rp10.000.000.000,00 </a:t>
            </a:r>
            <a:r>
              <a:rPr lang="en-US" sz="1200" dirty="0" err="1"/>
              <a:t>dan</a:t>
            </a:r>
            <a:r>
              <a:rPr lang="en-US" sz="1200" dirty="0"/>
              <a:t>/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luas</a:t>
            </a:r>
            <a:r>
              <a:rPr lang="en-US" sz="1200" dirty="0"/>
              <a:t> </a:t>
            </a:r>
            <a:r>
              <a:rPr lang="en-US" sz="1200" dirty="0" err="1"/>
              <a:t>bangunan</a:t>
            </a:r>
            <a:r>
              <a:rPr lang="en-US" sz="1200" dirty="0"/>
              <a:t> </a:t>
            </a:r>
            <a:r>
              <a:rPr lang="en-US" sz="1200" dirty="0" err="1"/>
              <a:t>lebih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400 </a:t>
            </a:r>
            <a:r>
              <a:rPr lang="en-US" sz="1200" dirty="0" smtClean="0"/>
              <a:t>m2;</a:t>
            </a:r>
            <a:endParaRPr lang="en-US" sz="1200" dirty="0"/>
          </a:p>
          <a:p>
            <a:pPr marL="361950" indent="-180975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1200" dirty="0" err="1"/>
              <a:t>Kendaraan</a:t>
            </a:r>
            <a:r>
              <a:rPr lang="en-US" sz="1200" dirty="0"/>
              <a:t> </a:t>
            </a:r>
            <a:r>
              <a:rPr lang="en-US" sz="1200" dirty="0" err="1"/>
              <a:t>bermotor</a:t>
            </a:r>
            <a:r>
              <a:rPr lang="en-US" sz="1200" dirty="0"/>
              <a:t> </a:t>
            </a:r>
            <a:r>
              <a:rPr lang="en-US" sz="1200" dirty="0" err="1"/>
              <a:t>roda</a:t>
            </a:r>
            <a:r>
              <a:rPr lang="en-US" sz="1200" dirty="0"/>
              <a:t> </a:t>
            </a:r>
            <a:r>
              <a:rPr lang="en-US" sz="1200" dirty="0" err="1"/>
              <a:t>empat</a:t>
            </a:r>
            <a:r>
              <a:rPr lang="en-US" sz="1200" dirty="0"/>
              <a:t> </a:t>
            </a:r>
            <a:r>
              <a:rPr lang="en-US" sz="1200" dirty="0" err="1"/>
              <a:t>pengangkutan</a:t>
            </a:r>
            <a:r>
              <a:rPr lang="en-US" sz="1200" dirty="0"/>
              <a:t> orang </a:t>
            </a:r>
            <a:r>
              <a:rPr lang="en-US" sz="1200" dirty="0" err="1"/>
              <a:t>kurang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10 orang </a:t>
            </a:r>
            <a:r>
              <a:rPr lang="en-US" sz="1200" dirty="0" err="1"/>
              <a:t>berupa</a:t>
            </a:r>
            <a:r>
              <a:rPr lang="en-US" sz="1200" dirty="0"/>
              <a:t> sedan, jeep, sport utility vehicle(</a:t>
            </a:r>
            <a:r>
              <a:rPr lang="en-US" sz="1200" dirty="0" err="1"/>
              <a:t>suv</a:t>
            </a:r>
            <a:r>
              <a:rPr lang="en-US" sz="1200" dirty="0"/>
              <a:t>), multi purpose vehicle (</a:t>
            </a:r>
            <a:r>
              <a:rPr lang="en-US" sz="1200" dirty="0" err="1"/>
              <a:t>mpv</a:t>
            </a:r>
            <a:r>
              <a:rPr lang="en-US" sz="1200" dirty="0"/>
              <a:t>), minibus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sejenisnya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harga</a:t>
            </a:r>
            <a:r>
              <a:rPr lang="en-US" sz="1200" dirty="0"/>
              <a:t> </a:t>
            </a:r>
            <a:r>
              <a:rPr lang="en-US" sz="1200" dirty="0" err="1"/>
              <a:t>jual</a:t>
            </a:r>
            <a:r>
              <a:rPr lang="en-US" sz="1200" dirty="0"/>
              <a:t> </a:t>
            </a:r>
            <a:r>
              <a:rPr lang="en-US" sz="1200" dirty="0" err="1"/>
              <a:t>lebih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Rp5.000.000.000,00 (lima </a:t>
            </a:r>
            <a:r>
              <a:rPr lang="en-US" sz="1200" dirty="0" err="1"/>
              <a:t>milyar</a:t>
            </a:r>
            <a:r>
              <a:rPr lang="en-US" sz="1200" dirty="0"/>
              <a:t> rupiah)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kapasitas</a:t>
            </a:r>
            <a:r>
              <a:rPr lang="en-US" sz="1200" dirty="0"/>
              <a:t> </a:t>
            </a:r>
            <a:r>
              <a:rPr lang="en-US" sz="1200" dirty="0" err="1"/>
              <a:t>silinder</a:t>
            </a:r>
            <a:r>
              <a:rPr lang="en-US" sz="1200" dirty="0"/>
              <a:t> </a:t>
            </a:r>
            <a:r>
              <a:rPr lang="en-US" sz="1200" dirty="0" err="1"/>
              <a:t>lebih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3.000 cc. </a:t>
            </a:r>
            <a:r>
              <a:rPr lang="en-US" sz="1200" dirty="0" err="1"/>
              <a:t>Sebesar</a:t>
            </a:r>
            <a:r>
              <a:rPr lang="en-US" sz="1200" dirty="0"/>
              <a:t> 5%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harga</a:t>
            </a:r>
            <a:r>
              <a:rPr lang="en-US" sz="1200" dirty="0"/>
              <a:t> </a:t>
            </a:r>
            <a:r>
              <a:rPr lang="en-US" sz="1200" dirty="0" err="1"/>
              <a:t>jual</a:t>
            </a:r>
            <a:r>
              <a:rPr lang="en-US" sz="1200" dirty="0"/>
              <a:t>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termasuk</a:t>
            </a:r>
            <a:r>
              <a:rPr lang="en-US" sz="1200" dirty="0"/>
              <a:t> PPN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 smtClean="0"/>
              <a:t>PPnBM</a:t>
            </a:r>
            <a:r>
              <a:rPr lang="en-US" sz="1200" dirty="0"/>
              <a:t>.</a:t>
            </a:r>
            <a:endParaRPr lang="en-US" sz="1200" dirty="0" smtClean="0"/>
          </a:p>
          <a:p>
            <a:pPr marL="361950" indent="-180975" algn="just">
              <a:spcBef>
                <a:spcPts val="0"/>
              </a:spcBef>
              <a:buFont typeface="Wingdings" pitchFamily="2" charset="2"/>
              <a:buChar char="ü"/>
            </a:pPr>
            <a:endParaRPr lang="en-US" sz="1200" dirty="0"/>
          </a:p>
          <a:p>
            <a:pPr marL="180975" indent="-180975" algn="just">
              <a:spcBef>
                <a:spcPts val="0"/>
              </a:spcBef>
            </a:pPr>
            <a:r>
              <a:rPr lang="en-US" sz="1200" dirty="0" err="1"/>
              <a:t>Untuk</a:t>
            </a:r>
            <a:r>
              <a:rPr lang="en-US" sz="1200" dirty="0"/>
              <a:t> yang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ber</a:t>
            </a:r>
            <a:r>
              <a:rPr lang="en-US" sz="1200" dirty="0"/>
              <a:t>-NPWP </a:t>
            </a:r>
            <a:r>
              <a:rPr lang="en-US" sz="1200" dirty="0" err="1"/>
              <a:t>dipotong</a:t>
            </a:r>
            <a:r>
              <a:rPr lang="en-US" sz="1200" dirty="0"/>
              <a:t> 100% </a:t>
            </a:r>
            <a:r>
              <a:rPr lang="en-US" sz="1200" dirty="0" err="1"/>
              <a:t>lebih</a:t>
            </a:r>
            <a:r>
              <a:rPr lang="en-US" sz="1200" dirty="0"/>
              <a:t> </a:t>
            </a:r>
            <a:r>
              <a:rPr lang="en-US" sz="1200" dirty="0" err="1"/>
              <a:t>tinggi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tarif</a:t>
            </a:r>
            <a:r>
              <a:rPr lang="en-US" sz="1200" dirty="0"/>
              <a:t> </a:t>
            </a:r>
            <a:r>
              <a:rPr lang="en-US" sz="1200" dirty="0" err="1"/>
              <a:t>PPh</a:t>
            </a:r>
            <a:r>
              <a:rPr lang="en-US" sz="1200" dirty="0"/>
              <a:t> </a:t>
            </a:r>
            <a:r>
              <a:rPr lang="en-US" sz="1200" dirty="0" err="1"/>
              <a:t>Pasal</a:t>
            </a:r>
            <a:r>
              <a:rPr lang="en-US" sz="1200" dirty="0"/>
              <a:t> </a:t>
            </a:r>
            <a:r>
              <a:rPr lang="en-US" sz="1200" dirty="0" smtClean="0"/>
              <a:t>22.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6" name="Flowchart: Off-page Connector 5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/>
              <a:t>Tarif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PPh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Pasal</a:t>
            </a:r>
            <a:r>
              <a:rPr lang="en-US" sz="4000" b="1" dirty="0" smtClean="0"/>
              <a:t> 22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26602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400" dirty="0" err="1"/>
              <a:t>Importir</a:t>
            </a:r>
            <a:r>
              <a:rPr lang="en-US" sz="1400" dirty="0"/>
              <a:t> </a:t>
            </a:r>
            <a:r>
              <a:rPr lang="en-US" sz="1400" dirty="0" err="1"/>
              <a:t>PT.Importindo</a:t>
            </a:r>
            <a:r>
              <a:rPr lang="en-US" sz="1400" dirty="0"/>
              <a:t> (</a:t>
            </a:r>
            <a:r>
              <a:rPr lang="en-US" sz="1400" dirty="0" err="1"/>
              <a:t>tidak</a:t>
            </a:r>
            <a:r>
              <a:rPr lang="en-US" sz="1400" dirty="0"/>
              <a:t> </a:t>
            </a:r>
            <a:r>
              <a:rPr lang="en-US" sz="1400" dirty="0" err="1"/>
              <a:t>memiliki</a:t>
            </a:r>
            <a:r>
              <a:rPr lang="en-US" sz="1400" dirty="0"/>
              <a:t> API) </a:t>
            </a:r>
            <a:r>
              <a:rPr lang="en-US" sz="1400" dirty="0" err="1"/>
              <a:t>tgl</a:t>
            </a:r>
            <a:r>
              <a:rPr lang="en-US" sz="1400" dirty="0"/>
              <a:t> 4 April 2009 </a:t>
            </a:r>
            <a:r>
              <a:rPr lang="en-US" sz="1400" dirty="0" err="1"/>
              <a:t>mengimpor</a:t>
            </a:r>
            <a:r>
              <a:rPr lang="en-US" sz="1400" dirty="0"/>
              <a:t> 400 unit computer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jepang</a:t>
            </a:r>
            <a:r>
              <a:rPr lang="en-US" sz="1400" dirty="0"/>
              <a:t>. </a:t>
            </a:r>
            <a:r>
              <a:rPr lang="en-US" sz="1400" dirty="0" err="1"/>
              <a:t>Sesuai</a:t>
            </a:r>
            <a:r>
              <a:rPr lang="en-US" sz="1400" dirty="0"/>
              <a:t> </a:t>
            </a:r>
            <a:r>
              <a:rPr lang="en-US" sz="1400" dirty="0" err="1"/>
              <a:t>dokumen</a:t>
            </a:r>
            <a:r>
              <a:rPr lang="en-US" sz="1400" dirty="0"/>
              <a:t> </a:t>
            </a:r>
            <a:r>
              <a:rPr lang="en-US" sz="1400" dirty="0" err="1"/>
              <a:t>impor</a:t>
            </a:r>
            <a:r>
              <a:rPr lang="en-US" sz="1400" dirty="0"/>
              <a:t> </a:t>
            </a:r>
            <a:r>
              <a:rPr lang="en-US" sz="1400" dirty="0" err="1"/>
              <a:t>nilai</a:t>
            </a:r>
            <a:r>
              <a:rPr lang="en-US" sz="1400" dirty="0"/>
              <a:t> </a:t>
            </a:r>
            <a:r>
              <a:rPr lang="en-US" sz="1400" dirty="0" err="1"/>
              <a:t>pembelian</a:t>
            </a:r>
            <a:r>
              <a:rPr lang="en-US" sz="1400" dirty="0"/>
              <a:t> US $ 40.000, </a:t>
            </a:r>
            <a:r>
              <a:rPr lang="en-US" sz="1400" dirty="0" err="1"/>
              <a:t>biaya</a:t>
            </a:r>
            <a:r>
              <a:rPr lang="en-US" sz="1400" dirty="0"/>
              <a:t> </a:t>
            </a:r>
            <a:r>
              <a:rPr lang="en-US" sz="1400" dirty="0" err="1"/>
              <a:t>angkut</a:t>
            </a:r>
            <a:r>
              <a:rPr lang="en-US" sz="1400" dirty="0"/>
              <a:t> US$ 5.000, </a:t>
            </a:r>
            <a:r>
              <a:rPr lang="en-US" sz="1400" dirty="0" err="1"/>
              <a:t>asuransi</a:t>
            </a:r>
            <a:r>
              <a:rPr lang="en-US" sz="1400" dirty="0"/>
              <a:t> US $ 2.000, </a:t>
            </a:r>
            <a:r>
              <a:rPr lang="en-US" sz="1400" dirty="0" err="1"/>
              <a:t>tarif</a:t>
            </a:r>
            <a:r>
              <a:rPr lang="en-US" sz="1400" dirty="0"/>
              <a:t> </a:t>
            </a:r>
            <a:r>
              <a:rPr lang="en-US" sz="1400" dirty="0" err="1"/>
              <a:t>bea</a:t>
            </a:r>
            <a:r>
              <a:rPr lang="en-US" sz="1400" dirty="0"/>
              <a:t> </a:t>
            </a:r>
            <a:r>
              <a:rPr lang="en-US" sz="1400" dirty="0" err="1"/>
              <a:t>masuk</a:t>
            </a:r>
            <a:r>
              <a:rPr lang="en-US" sz="1400" dirty="0"/>
              <a:t> 20%. PPN </a:t>
            </a:r>
            <a:r>
              <a:rPr lang="en-US" sz="1400" dirty="0" err="1"/>
              <a:t>impor</a:t>
            </a:r>
            <a:r>
              <a:rPr lang="en-US" sz="1400" dirty="0"/>
              <a:t> 10% </a:t>
            </a:r>
            <a:r>
              <a:rPr lang="en-US" sz="1400" dirty="0" err="1"/>
              <a:t>serta</a:t>
            </a:r>
            <a:r>
              <a:rPr lang="en-US" sz="1400" dirty="0"/>
              <a:t> </a:t>
            </a:r>
            <a:r>
              <a:rPr lang="en-US" sz="1400" dirty="0" err="1"/>
              <a:t>PPn</a:t>
            </a:r>
            <a:r>
              <a:rPr lang="en-US" sz="1400" dirty="0"/>
              <a:t> BM 20%. </a:t>
            </a:r>
            <a:r>
              <a:rPr lang="en-US" sz="1400" dirty="0" err="1"/>
              <a:t>Kurs</a:t>
            </a:r>
            <a:r>
              <a:rPr lang="en-US" sz="1400" dirty="0"/>
              <a:t> RP 10.000/ US$. </a:t>
            </a:r>
            <a:r>
              <a:rPr lang="en-US" sz="1400" dirty="0" err="1"/>
              <a:t>Tentukan</a:t>
            </a:r>
            <a:r>
              <a:rPr lang="en-US" sz="1400" dirty="0"/>
              <a:t> </a:t>
            </a:r>
            <a:r>
              <a:rPr lang="en-US" sz="1400" dirty="0" err="1"/>
              <a:t>PPh</a:t>
            </a:r>
            <a:r>
              <a:rPr lang="en-US" sz="1400" dirty="0"/>
              <a:t> </a:t>
            </a:r>
            <a:r>
              <a:rPr lang="en-US" sz="1400" dirty="0" err="1"/>
              <a:t>Pasal</a:t>
            </a:r>
            <a:r>
              <a:rPr lang="en-US" sz="1400" dirty="0"/>
              <a:t> 22 !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400" dirty="0" err="1"/>
              <a:t>Harga</a:t>
            </a:r>
            <a:r>
              <a:rPr lang="en-US" sz="1400" dirty="0"/>
              <a:t> </a:t>
            </a:r>
            <a:r>
              <a:rPr lang="en-US" sz="1400" dirty="0" err="1"/>
              <a:t>Faktur</a:t>
            </a:r>
            <a:r>
              <a:rPr lang="en-US" sz="1400" dirty="0"/>
              <a:t> (</a:t>
            </a:r>
            <a:r>
              <a:rPr lang="en-US" sz="1400" i="1" dirty="0"/>
              <a:t>cost</a:t>
            </a:r>
            <a:r>
              <a:rPr lang="en-US" sz="1400" dirty="0"/>
              <a:t>) </a:t>
            </a:r>
            <a:r>
              <a:rPr lang="en-US" sz="1400" dirty="0" smtClean="0"/>
              <a:t>		40.000 </a:t>
            </a:r>
            <a:r>
              <a:rPr lang="en-US" sz="1400" dirty="0"/>
              <a:t>US$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400" dirty="0" err="1"/>
              <a:t>Asuransi</a:t>
            </a:r>
            <a:r>
              <a:rPr lang="en-US" sz="1400" dirty="0"/>
              <a:t> (</a:t>
            </a:r>
            <a:r>
              <a:rPr lang="en-US" sz="1400" i="1" dirty="0"/>
              <a:t>insurance</a:t>
            </a:r>
            <a:r>
              <a:rPr lang="en-US" sz="1400" dirty="0" smtClean="0"/>
              <a:t>)	 	  2.000</a:t>
            </a:r>
            <a:endParaRPr lang="en-US" sz="1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400" dirty="0" err="1"/>
              <a:t>Pengapalan</a:t>
            </a:r>
            <a:r>
              <a:rPr lang="en-US" sz="1400" dirty="0"/>
              <a:t> (</a:t>
            </a:r>
            <a:r>
              <a:rPr lang="en-US" sz="1400" i="1" dirty="0"/>
              <a:t>Freight</a:t>
            </a:r>
            <a:r>
              <a:rPr lang="en-US" sz="1400" dirty="0"/>
              <a:t> ) </a:t>
            </a:r>
            <a:r>
              <a:rPr lang="en-US" sz="1400" dirty="0" smtClean="0"/>
              <a:t>	 	  5.000</a:t>
            </a:r>
            <a:endParaRPr lang="en-US" sz="1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400" dirty="0" err="1"/>
              <a:t>Harga</a:t>
            </a:r>
            <a:r>
              <a:rPr lang="en-US" sz="1400" dirty="0"/>
              <a:t> </a:t>
            </a:r>
            <a:r>
              <a:rPr lang="en-US" sz="1400" dirty="0" err="1"/>
              <a:t>Pabean</a:t>
            </a:r>
            <a:r>
              <a:rPr lang="en-US" sz="1400" dirty="0"/>
              <a:t> (</a:t>
            </a:r>
            <a:r>
              <a:rPr lang="en-US" sz="1400" i="1" dirty="0"/>
              <a:t>CIF</a:t>
            </a:r>
            <a:r>
              <a:rPr lang="en-US" sz="1400" dirty="0"/>
              <a:t>) </a:t>
            </a:r>
            <a:r>
              <a:rPr lang="en-US" sz="1400" dirty="0" smtClean="0"/>
              <a:t>		47.000</a:t>
            </a:r>
            <a:endParaRPr lang="en-US" sz="1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400" dirty="0"/>
              <a:t>Bea </a:t>
            </a:r>
            <a:r>
              <a:rPr lang="en-US" sz="1400" dirty="0" err="1"/>
              <a:t>masuk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</a:rPr>
              <a:t>20% x </a:t>
            </a:r>
            <a:r>
              <a:rPr lang="en-US" sz="1400" dirty="0" smtClean="0">
                <a:solidFill>
                  <a:srgbClr val="FF0000"/>
                </a:solidFill>
              </a:rPr>
              <a:t>47.000</a:t>
            </a:r>
            <a:r>
              <a:rPr lang="en-US" sz="1400" dirty="0" smtClean="0"/>
              <a:t>	</a:t>
            </a:r>
            <a:r>
              <a:rPr lang="en-US" sz="1400" u="sng" dirty="0" smtClean="0"/>
              <a:t>  9.400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400" u="sng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400" dirty="0" err="1"/>
              <a:t>Nilai</a:t>
            </a:r>
            <a:r>
              <a:rPr lang="en-US" sz="1400" dirty="0"/>
              <a:t> </a:t>
            </a:r>
            <a:r>
              <a:rPr lang="en-US" sz="1400" dirty="0" err="1"/>
              <a:t>Impor</a:t>
            </a:r>
            <a:r>
              <a:rPr lang="en-US" sz="1400" dirty="0"/>
              <a:t> </a:t>
            </a:r>
            <a:r>
              <a:rPr lang="en-US" sz="1400" dirty="0" smtClean="0"/>
              <a:t>			</a:t>
            </a:r>
            <a:r>
              <a:rPr lang="en-US" sz="1400" b="1" dirty="0" smtClean="0"/>
              <a:t>56.400</a:t>
            </a:r>
            <a:endParaRPr lang="en-US" sz="1400" b="1" dirty="0"/>
          </a:p>
          <a:p>
            <a:pPr marL="0" indent="0" algn="just">
              <a:spcBef>
                <a:spcPts val="0"/>
              </a:spcBef>
              <a:buNone/>
            </a:pPr>
            <a:endParaRPr lang="en-US" sz="1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400" dirty="0"/>
              <a:t>NILAI IMPOR </a:t>
            </a:r>
            <a:r>
              <a:rPr lang="en-US" sz="1400" dirty="0" smtClean="0"/>
              <a:t>		</a:t>
            </a:r>
            <a:r>
              <a:rPr lang="en-US" sz="1400" b="1" dirty="0" err="1" smtClean="0"/>
              <a:t>Rp</a:t>
            </a:r>
            <a:r>
              <a:rPr lang="en-US" sz="1400" b="1" dirty="0" smtClean="0"/>
              <a:t> 564.000.000</a:t>
            </a:r>
            <a:endParaRPr lang="en-US" sz="1400" b="1" dirty="0"/>
          </a:p>
          <a:p>
            <a:pPr marL="0" indent="0" algn="just">
              <a:spcBef>
                <a:spcPts val="0"/>
              </a:spcBef>
              <a:buNone/>
            </a:pPr>
            <a:endParaRPr lang="en-US" sz="1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400" dirty="0" err="1"/>
              <a:t>PPh</a:t>
            </a:r>
            <a:r>
              <a:rPr lang="en-US" sz="1400" dirty="0"/>
              <a:t> </a:t>
            </a:r>
            <a:r>
              <a:rPr lang="en-US" sz="1400" dirty="0" err="1"/>
              <a:t>pasal</a:t>
            </a:r>
            <a:r>
              <a:rPr lang="en-US" sz="1400" dirty="0"/>
              <a:t> 22 (</a:t>
            </a:r>
            <a:r>
              <a:rPr lang="en-US" sz="1400" dirty="0">
                <a:solidFill>
                  <a:srgbClr val="FF0000"/>
                </a:solidFill>
              </a:rPr>
              <a:t>7,5% x 564.000.000</a:t>
            </a:r>
            <a:r>
              <a:rPr lang="en-US" sz="1400" dirty="0"/>
              <a:t>) = </a:t>
            </a:r>
            <a:r>
              <a:rPr lang="en-US" sz="1400" b="1" dirty="0"/>
              <a:t>42.300.000</a:t>
            </a:r>
            <a:endParaRPr lang="en-US" sz="1400" b="1" dirty="0">
              <a:solidFill>
                <a:srgbClr val="0070C0"/>
              </a:solidFill>
            </a:endParaRPr>
          </a:p>
        </p:txBody>
      </p:sp>
      <p:sp>
        <p:nvSpPr>
          <p:cNvPr id="6" name="Flowchart: Off-page Connector 5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/>
              <a:t>Perhitungan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PPh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Pasal</a:t>
            </a:r>
            <a:r>
              <a:rPr lang="en-US" sz="4000" b="1" dirty="0" smtClean="0"/>
              <a:t> 22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1199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600" b="1" dirty="0" err="1"/>
              <a:t>Saat</a:t>
            </a:r>
            <a:r>
              <a:rPr lang="en-US" sz="1600" b="1" dirty="0"/>
              <a:t> </a:t>
            </a:r>
            <a:r>
              <a:rPr lang="en-US" sz="1600" b="1" dirty="0" err="1"/>
              <a:t>Terutang</a:t>
            </a:r>
            <a:r>
              <a:rPr lang="en-US" sz="1600" b="1" dirty="0"/>
              <a:t> </a:t>
            </a:r>
            <a:r>
              <a:rPr lang="en-US" sz="1600" b="1" dirty="0" err="1"/>
              <a:t>dan</a:t>
            </a:r>
            <a:r>
              <a:rPr lang="en-US" sz="1600" b="1" dirty="0"/>
              <a:t> </a:t>
            </a:r>
            <a:r>
              <a:rPr lang="en-US" sz="1600" b="1" dirty="0" err="1"/>
              <a:t>Pelunasan</a:t>
            </a:r>
            <a:r>
              <a:rPr lang="en-US" sz="1600" b="1" dirty="0"/>
              <a:t>/</a:t>
            </a:r>
            <a:r>
              <a:rPr lang="en-US" sz="1600" b="1" dirty="0" err="1"/>
              <a:t>Pemungutan</a:t>
            </a:r>
            <a:r>
              <a:rPr lang="en-US" sz="1600" b="1" dirty="0"/>
              <a:t> </a:t>
            </a:r>
            <a:r>
              <a:rPr lang="en-US" sz="1600" b="1" dirty="0" err="1"/>
              <a:t>PPh</a:t>
            </a:r>
            <a:r>
              <a:rPr lang="en-US" sz="1600" b="1" dirty="0"/>
              <a:t> </a:t>
            </a:r>
            <a:r>
              <a:rPr lang="en-US" sz="1600" b="1" dirty="0" err="1"/>
              <a:t>Pasal</a:t>
            </a:r>
            <a:r>
              <a:rPr lang="en-US" sz="1600" b="1" dirty="0"/>
              <a:t> 22</a:t>
            </a:r>
          </a:p>
          <a:p>
            <a:pPr marL="0" indent="0" algn="just">
              <a:buNone/>
            </a:pPr>
            <a:endParaRPr lang="en-US" sz="1600" dirty="0"/>
          </a:p>
          <a:p>
            <a:pPr marL="342900" indent="-161925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impor</a:t>
            </a:r>
            <a:r>
              <a:rPr lang="en-US" sz="1600" dirty="0"/>
              <a:t> </a:t>
            </a:r>
            <a:r>
              <a:rPr lang="en-US" sz="1600" dirty="0" err="1"/>
              <a:t>barang</a:t>
            </a:r>
            <a:r>
              <a:rPr lang="en-US" sz="1600" dirty="0"/>
              <a:t> </a:t>
            </a:r>
            <a:r>
              <a:rPr lang="en-US" sz="1600" dirty="0" err="1"/>
              <a:t>terutang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dilunasi</a:t>
            </a:r>
            <a:r>
              <a:rPr lang="en-US" sz="1600" dirty="0"/>
              <a:t> </a:t>
            </a:r>
            <a:r>
              <a:rPr lang="en-US" sz="1600" dirty="0" err="1"/>
              <a:t>bersamaan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saat</a:t>
            </a:r>
            <a:r>
              <a:rPr lang="en-US" sz="1600" dirty="0"/>
              <a:t> </a:t>
            </a:r>
            <a:r>
              <a:rPr lang="en-US" sz="1600" dirty="0" err="1"/>
              <a:t>pembayaran</a:t>
            </a:r>
            <a:r>
              <a:rPr lang="en-US" sz="1600" dirty="0"/>
              <a:t> Bea </a:t>
            </a:r>
            <a:r>
              <a:rPr lang="en-US" sz="1600" dirty="0" err="1"/>
              <a:t>Masuk</a:t>
            </a:r>
            <a:r>
              <a:rPr lang="en-US" sz="1600" dirty="0"/>
              <a:t>.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hal</a:t>
            </a:r>
            <a:r>
              <a:rPr lang="en-US" sz="1600" dirty="0"/>
              <a:t> </a:t>
            </a:r>
            <a:r>
              <a:rPr lang="en-US" sz="1600" dirty="0" err="1"/>
              <a:t>pembayaran</a:t>
            </a:r>
            <a:r>
              <a:rPr lang="en-US" sz="1600" dirty="0"/>
              <a:t> Bea </a:t>
            </a:r>
            <a:r>
              <a:rPr lang="en-US" sz="1600" dirty="0" err="1"/>
              <a:t>Masuk</a:t>
            </a:r>
            <a:r>
              <a:rPr lang="en-US" sz="1600" dirty="0"/>
              <a:t> </a:t>
            </a:r>
            <a:r>
              <a:rPr lang="en-US" sz="1600" dirty="0" err="1"/>
              <a:t>ditunda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dibebaskan</a:t>
            </a:r>
            <a:r>
              <a:rPr lang="en-US" sz="1600" dirty="0"/>
              <a:t>, </a:t>
            </a: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22 </a:t>
            </a:r>
            <a:r>
              <a:rPr lang="en-US" sz="1600" dirty="0" err="1"/>
              <a:t>terutang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dilunasi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saat</a:t>
            </a:r>
            <a:r>
              <a:rPr lang="en-US" sz="1600" dirty="0"/>
              <a:t> </a:t>
            </a:r>
            <a:r>
              <a:rPr lang="en-US" sz="1600" dirty="0" err="1"/>
              <a:t>penyelesaian</a:t>
            </a:r>
            <a:r>
              <a:rPr lang="en-US" sz="1600" dirty="0"/>
              <a:t> </a:t>
            </a:r>
            <a:r>
              <a:rPr lang="en-US" sz="1600" dirty="0" err="1"/>
              <a:t>dokumen</a:t>
            </a:r>
            <a:r>
              <a:rPr lang="en-US" sz="1600" dirty="0"/>
              <a:t> </a:t>
            </a:r>
            <a:r>
              <a:rPr lang="en-US" sz="1600" dirty="0" err="1"/>
              <a:t>Pemberitahuan</a:t>
            </a:r>
            <a:r>
              <a:rPr lang="en-US" sz="1600" dirty="0"/>
              <a:t> </a:t>
            </a:r>
            <a:r>
              <a:rPr lang="en-US" sz="1600" dirty="0" err="1"/>
              <a:t>Impor</a:t>
            </a:r>
            <a:r>
              <a:rPr lang="en-US" sz="1600" dirty="0"/>
              <a:t> </a:t>
            </a:r>
            <a:r>
              <a:rPr lang="en-US" sz="1600" dirty="0" err="1"/>
              <a:t>Barang</a:t>
            </a:r>
            <a:r>
              <a:rPr lang="en-US" sz="1600" dirty="0"/>
              <a:t> (PIB);</a:t>
            </a:r>
          </a:p>
          <a:p>
            <a:pPr marL="342900" indent="-161925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pembelian</a:t>
            </a:r>
            <a:r>
              <a:rPr lang="en-US" sz="1600" dirty="0"/>
              <a:t> </a:t>
            </a:r>
            <a:r>
              <a:rPr lang="en-US" sz="1600" dirty="0" err="1"/>
              <a:t>barang</a:t>
            </a:r>
            <a:r>
              <a:rPr lang="en-US" sz="1600" dirty="0"/>
              <a:t> (</a:t>
            </a:r>
            <a:r>
              <a:rPr lang="en-US" sz="1600" dirty="0" err="1"/>
              <a:t>Lihat</a:t>
            </a:r>
            <a:r>
              <a:rPr lang="en-US" sz="1600" dirty="0"/>
              <a:t> </a:t>
            </a:r>
            <a:r>
              <a:rPr lang="en-US" sz="1600" dirty="0" err="1"/>
              <a:t>Pemungut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Objek</a:t>
            </a:r>
            <a:r>
              <a:rPr lang="en-US" sz="1600" dirty="0"/>
              <a:t> </a:t>
            </a: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22 </a:t>
            </a:r>
            <a:r>
              <a:rPr lang="en-US" sz="1600" dirty="0" err="1"/>
              <a:t>butir</a:t>
            </a:r>
            <a:r>
              <a:rPr lang="en-US" sz="1600" dirty="0"/>
              <a:t> 2,3, </a:t>
            </a:r>
            <a:r>
              <a:rPr lang="en-US" sz="1600" dirty="0" err="1"/>
              <a:t>dan</a:t>
            </a:r>
            <a:r>
              <a:rPr lang="en-US" sz="1600" dirty="0"/>
              <a:t> 4 ) </a:t>
            </a:r>
            <a:r>
              <a:rPr lang="en-US" sz="1600" dirty="0" err="1"/>
              <a:t>terutang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dipungut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saat</a:t>
            </a:r>
            <a:r>
              <a:rPr lang="en-US" sz="1600" dirty="0"/>
              <a:t> </a:t>
            </a:r>
            <a:r>
              <a:rPr lang="en-US" sz="1600" dirty="0" err="1"/>
              <a:t>pembayaran</a:t>
            </a:r>
            <a:r>
              <a:rPr lang="en-US" sz="1600" dirty="0"/>
              <a:t>;</a:t>
            </a:r>
          </a:p>
          <a:p>
            <a:pPr marL="342900" indent="-161925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penjualan</a:t>
            </a:r>
            <a:r>
              <a:rPr lang="en-US" sz="1600" dirty="0"/>
              <a:t> </a:t>
            </a:r>
            <a:r>
              <a:rPr lang="en-US" sz="1600" dirty="0" err="1"/>
              <a:t>hasil</a:t>
            </a:r>
            <a:r>
              <a:rPr lang="en-US" sz="1600" dirty="0"/>
              <a:t> </a:t>
            </a:r>
            <a:r>
              <a:rPr lang="en-US" sz="1600" dirty="0" err="1"/>
              <a:t>produksi</a:t>
            </a:r>
            <a:r>
              <a:rPr lang="en-US" sz="1600" dirty="0"/>
              <a:t> (</a:t>
            </a:r>
            <a:r>
              <a:rPr lang="en-US" sz="1600" dirty="0" err="1"/>
              <a:t>Lihat</a:t>
            </a:r>
            <a:r>
              <a:rPr lang="en-US" sz="1600" dirty="0"/>
              <a:t> </a:t>
            </a:r>
            <a:r>
              <a:rPr lang="en-US" sz="1600" dirty="0" err="1"/>
              <a:t>Pemungut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Objek</a:t>
            </a:r>
            <a:r>
              <a:rPr lang="en-US" sz="1600" dirty="0"/>
              <a:t> </a:t>
            </a: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22 </a:t>
            </a:r>
            <a:r>
              <a:rPr lang="en-US" sz="1600" dirty="0" err="1"/>
              <a:t>butir</a:t>
            </a:r>
            <a:r>
              <a:rPr lang="en-US" sz="1600" dirty="0"/>
              <a:t> 5) </a:t>
            </a:r>
            <a:r>
              <a:rPr lang="en-US" sz="1600" dirty="0" err="1"/>
              <a:t>terutang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dipungut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saat</a:t>
            </a:r>
            <a:r>
              <a:rPr lang="en-US" sz="1600" dirty="0"/>
              <a:t> </a:t>
            </a:r>
            <a:r>
              <a:rPr lang="en-US" sz="1600" dirty="0" err="1"/>
              <a:t>penjualan</a:t>
            </a:r>
            <a:r>
              <a:rPr lang="en-US" sz="1600" dirty="0"/>
              <a:t>;</a:t>
            </a:r>
          </a:p>
          <a:p>
            <a:pPr marL="342900" indent="-161925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penjualan</a:t>
            </a:r>
            <a:r>
              <a:rPr lang="en-US" sz="1600" dirty="0"/>
              <a:t> </a:t>
            </a:r>
            <a:r>
              <a:rPr lang="en-US" sz="1600" dirty="0" err="1"/>
              <a:t>hasil</a:t>
            </a:r>
            <a:r>
              <a:rPr lang="en-US" sz="1600" dirty="0"/>
              <a:t> </a:t>
            </a:r>
            <a:r>
              <a:rPr lang="en-US" sz="1600" dirty="0" err="1"/>
              <a:t>produksi</a:t>
            </a:r>
            <a:r>
              <a:rPr lang="en-US" sz="1600" dirty="0"/>
              <a:t> (</a:t>
            </a:r>
            <a:r>
              <a:rPr lang="en-US" sz="1600" dirty="0" err="1"/>
              <a:t>Lihat</a:t>
            </a:r>
            <a:r>
              <a:rPr lang="en-US" sz="1600" dirty="0"/>
              <a:t> </a:t>
            </a:r>
            <a:r>
              <a:rPr lang="en-US" sz="1600" dirty="0" err="1"/>
              <a:t>Pemungut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Objek</a:t>
            </a:r>
            <a:r>
              <a:rPr lang="en-US" sz="1600" dirty="0"/>
              <a:t> </a:t>
            </a: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22 </a:t>
            </a:r>
            <a:r>
              <a:rPr lang="en-US" sz="1600" dirty="0" err="1"/>
              <a:t>butir</a:t>
            </a:r>
            <a:r>
              <a:rPr lang="en-US" sz="1600" dirty="0"/>
              <a:t> 6) </a:t>
            </a:r>
            <a:r>
              <a:rPr lang="en-US" sz="1600" dirty="0" err="1"/>
              <a:t>dipungut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saat</a:t>
            </a:r>
            <a:r>
              <a:rPr lang="en-US" sz="1600" dirty="0"/>
              <a:t> </a:t>
            </a:r>
            <a:r>
              <a:rPr lang="en-US" sz="1600" dirty="0" err="1"/>
              <a:t>penerbitan</a:t>
            </a:r>
            <a:r>
              <a:rPr lang="en-US" sz="1600" dirty="0"/>
              <a:t> </a:t>
            </a:r>
            <a:r>
              <a:rPr lang="en-US" sz="1600" dirty="0" err="1"/>
              <a:t>Surat</a:t>
            </a:r>
            <a:r>
              <a:rPr lang="en-US" sz="1600" dirty="0"/>
              <a:t> </a:t>
            </a:r>
            <a:r>
              <a:rPr lang="en-US" sz="1600" dirty="0" err="1"/>
              <a:t>Perintah</a:t>
            </a:r>
            <a:r>
              <a:rPr lang="en-US" sz="1600" dirty="0"/>
              <a:t> </a:t>
            </a:r>
            <a:r>
              <a:rPr lang="en-US" sz="1600" dirty="0" err="1"/>
              <a:t>Pengeluaran</a:t>
            </a:r>
            <a:r>
              <a:rPr lang="en-US" sz="1600" dirty="0"/>
              <a:t> </a:t>
            </a:r>
            <a:r>
              <a:rPr lang="en-US" sz="1600" dirty="0" err="1"/>
              <a:t>Barang</a:t>
            </a:r>
            <a:r>
              <a:rPr lang="en-US" sz="1600" dirty="0"/>
              <a:t> (Delivery Order);</a:t>
            </a:r>
          </a:p>
          <a:p>
            <a:pPr marL="342900" indent="-161925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pembelian</a:t>
            </a:r>
            <a:r>
              <a:rPr lang="en-US" sz="1600" dirty="0"/>
              <a:t> </a:t>
            </a:r>
            <a:r>
              <a:rPr lang="en-US" sz="1600" dirty="0" err="1"/>
              <a:t>bahan-bahan</a:t>
            </a:r>
            <a:r>
              <a:rPr lang="en-US" sz="1600" dirty="0"/>
              <a:t> (</a:t>
            </a:r>
            <a:r>
              <a:rPr lang="en-US" sz="1600" dirty="0" err="1"/>
              <a:t>Lihat</a:t>
            </a:r>
            <a:r>
              <a:rPr lang="en-US" sz="1600" dirty="0"/>
              <a:t> </a:t>
            </a:r>
            <a:r>
              <a:rPr lang="en-US" sz="1600" dirty="0" err="1"/>
              <a:t>Pemungut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Objek</a:t>
            </a:r>
            <a:r>
              <a:rPr lang="en-US" sz="1600" dirty="0"/>
              <a:t> </a:t>
            </a: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22 </a:t>
            </a:r>
            <a:r>
              <a:rPr lang="en-US" sz="1600" dirty="0" err="1"/>
              <a:t>butir</a:t>
            </a:r>
            <a:r>
              <a:rPr lang="en-US" sz="1600" dirty="0"/>
              <a:t> 7) </a:t>
            </a:r>
            <a:r>
              <a:rPr lang="en-US" sz="1600" dirty="0" err="1"/>
              <a:t>terutang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dipungut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saat</a:t>
            </a:r>
            <a:r>
              <a:rPr lang="en-US" sz="1600" dirty="0"/>
              <a:t> </a:t>
            </a:r>
            <a:r>
              <a:rPr lang="en-US" sz="1600" dirty="0" err="1"/>
              <a:t>pembelian</a:t>
            </a:r>
            <a:r>
              <a:rPr lang="en-US" sz="1600" dirty="0"/>
              <a:t>.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6" name="Flowchart: Off-page Connector 5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Pembayaran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Pelaporan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PPh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Pasal</a:t>
            </a:r>
            <a:r>
              <a:rPr lang="en-US" sz="3600" b="1" dirty="0" smtClean="0"/>
              <a:t> 22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1464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180975" indent="-180975" algn="just">
              <a:spcBef>
                <a:spcPts val="0"/>
              </a:spcBef>
              <a:buFont typeface="+mj-lt"/>
              <a:buAutoNum type="arabicPeriod"/>
            </a:pPr>
            <a:r>
              <a:rPr lang="en-US" sz="1200" b="1" dirty="0" err="1"/>
              <a:t>Atas</a:t>
            </a:r>
            <a:r>
              <a:rPr lang="en-US" sz="1200" b="1" dirty="0"/>
              <a:t> </a:t>
            </a:r>
            <a:r>
              <a:rPr lang="en-US" sz="1200" b="1" dirty="0" err="1"/>
              <a:t>Impor</a:t>
            </a:r>
            <a:endParaRPr lang="en-US" sz="1200" b="1" dirty="0"/>
          </a:p>
          <a:p>
            <a:pPr marL="342900" indent="-161925" algn="just">
              <a:spcBef>
                <a:spcPts val="0"/>
              </a:spcBef>
              <a:buFont typeface="+mj-lt"/>
              <a:buAutoNum type="alphaLcPeriod"/>
            </a:pPr>
            <a:r>
              <a:rPr lang="en-US" sz="1200" dirty="0" err="1"/>
              <a:t>Impor</a:t>
            </a:r>
            <a:r>
              <a:rPr lang="en-US" sz="1200" dirty="0"/>
              <a:t> </a:t>
            </a:r>
            <a:r>
              <a:rPr lang="en-US" sz="1200" dirty="0" err="1"/>
              <a:t>dilengkapi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LKP </a:t>
            </a:r>
            <a:r>
              <a:rPr lang="en-US" sz="1200" dirty="0" err="1"/>
              <a:t>PPh</a:t>
            </a:r>
            <a:r>
              <a:rPr lang="en-US" sz="1200" dirty="0"/>
              <a:t> </a:t>
            </a:r>
            <a:r>
              <a:rPr lang="en-US" sz="1200" dirty="0" err="1"/>
              <a:t>Pasal</a:t>
            </a:r>
            <a:r>
              <a:rPr lang="en-US" sz="1200" dirty="0"/>
              <a:t> 22 </a:t>
            </a:r>
            <a:r>
              <a:rPr lang="en-US" sz="1200" dirty="0" err="1"/>
              <a:t>disetor</a:t>
            </a:r>
            <a:r>
              <a:rPr lang="en-US" sz="1200" dirty="0"/>
              <a:t> </a:t>
            </a:r>
            <a:r>
              <a:rPr lang="en-US" sz="1200" dirty="0" err="1"/>
              <a:t>oleh</a:t>
            </a:r>
            <a:r>
              <a:rPr lang="en-US" sz="1200" dirty="0"/>
              <a:t> </a:t>
            </a:r>
            <a:r>
              <a:rPr lang="en-US" sz="1200" dirty="0" err="1"/>
              <a:t>importir</a:t>
            </a:r>
            <a:r>
              <a:rPr lang="en-US" sz="1200" dirty="0"/>
              <a:t> </a:t>
            </a:r>
            <a:r>
              <a:rPr lang="en-US" sz="1200" dirty="0" err="1"/>
              <a:t>ke</a:t>
            </a:r>
            <a:r>
              <a:rPr lang="en-US" sz="1200" dirty="0"/>
              <a:t> Bank </a:t>
            </a:r>
            <a:r>
              <a:rPr lang="en-US" sz="1200" dirty="0" err="1"/>
              <a:t>Devisa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menggunakan</a:t>
            </a:r>
            <a:r>
              <a:rPr lang="en-US" sz="1200" dirty="0"/>
              <a:t> </a:t>
            </a:r>
            <a:r>
              <a:rPr lang="en-US" sz="1200" dirty="0" err="1"/>
              <a:t>formulir</a:t>
            </a:r>
            <a:r>
              <a:rPr lang="en-US" sz="1200" dirty="0"/>
              <a:t> </a:t>
            </a:r>
            <a:r>
              <a:rPr lang="en-US" sz="1200" dirty="0" err="1"/>
              <a:t>Surat</a:t>
            </a:r>
            <a:r>
              <a:rPr lang="en-US" sz="1200" dirty="0"/>
              <a:t> </a:t>
            </a:r>
            <a:r>
              <a:rPr lang="en-US" sz="1200" dirty="0" err="1"/>
              <a:t>Setoran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yang </a:t>
            </a:r>
            <a:r>
              <a:rPr lang="en-US" sz="1200" dirty="0" err="1"/>
              <a:t>berlaku</a:t>
            </a:r>
            <a:r>
              <a:rPr lang="en-US" sz="1200" dirty="0"/>
              <a:t> </a:t>
            </a:r>
            <a:r>
              <a:rPr lang="en-US" sz="1200" dirty="0" err="1"/>
              <a:t>sebagai</a:t>
            </a:r>
            <a:r>
              <a:rPr lang="en-US" sz="1200" dirty="0"/>
              <a:t> </a:t>
            </a:r>
            <a:r>
              <a:rPr lang="en-US" sz="1200" dirty="0" err="1"/>
              <a:t>bukti</a:t>
            </a:r>
            <a:r>
              <a:rPr lang="en-US" sz="1200" dirty="0"/>
              <a:t> </a:t>
            </a:r>
            <a:r>
              <a:rPr lang="en-US" sz="1200" dirty="0" err="1"/>
              <a:t>pungutan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;</a:t>
            </a:r>
          </a:p>
          <a:p>
            <a:pPr marL="342900" indent="-161925" algn="just">
              <a:spcBef>
                <a:spcPts val="0"/>
              </a:spcBef>
              <a:buFont typeface="+mj-lt"/>
              <a:buAutoNum type="alphaLcPeriod"/>
            </a:pPr>
            <a:r>
              <a:rPr lang="en-US" sz="1200" dirty="0" err="1"/>
              <a:t>Impor</a:t>
            </a:r>
            <a:r>
              <a:rPr lang="en-US" sz="1200" dirty="0"/>
              <a:t>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dilengkapi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LKP </a:t>
            </a:r>
            <a:r>
              <a:rPr lang="en-US" sz="1200" dirty="0" err="1"/>
              <a:t>PPh</a:t>
            </a:r>
            <a:r>
              <a:rPr lang="en-US" sz="1200" dirty="0"/>
              <a:t> </a:t>
            </a:r>
            <a:r>
              <a:rPr lang="en-US" sz="1200" dirty="0" err="1"/>
              <a:t>Pasal</a:t>
            </a:r>
            <a:r>
              <a:rPr lang="en-US" sz="1200" dirty="0"/>
              <a:t> 22 </a:t>
            </a:r>
            <a:r>
              <a:rPr lang="en-US" sz="1200" dirty="0" err="1"/>
              <a:t>dipungut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disetor</a:t>
            </a:r>
            <a:r>
              <a:rPr lang="en-US" sz="1200" dirty="0"/>
              <a:t> </a:t>
            </a:r>
            <a:r>
              <a:rPr lang="en-US" sz="1200" dirty="0" err="1"/>
              <a:t>oleh</a:t>
            </a:r>
            <a:r>
              <a:rPr lang="en-US" sz="1200" dirty="0"/>
              <a:t> </a:t>
            </a:r>
            <a:r>
              <a:rPr lang="en-US" sz="1200" dirty="0" err="1"/>
              <a:t>Direktorat</a:t>
            </a:r>
            <a:r>
              <a:rPr lang="en-US" sz="1200" dirty="0"/>
              <a:t> </a:t>
            </a:r>
            <a:r>
              <a:rPr lang="en-US" sz="1200" dirty="0" err="1"/>
              <a:t>Jenderal</a:t>
            </a:r>
            <a:r>
              <a:rPr lang="en-US" sz="1200" dirty="0"/>
              <a:t> Bea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Cukai</a:t>
            </a:r>
            <a:r>
              <a:rPr lang="en-US" sz="1200" dirty="0" smtClean="0"/>
              <a:t>.</a:t>
            </a:r>
          </a:p>
          <a:p>
            <a:pPr marL="342900" indent="-161925" algn="just">
              <a:spcBef>
                <a:spcPts val="0"/>
              </a:spcBef>
              <a:buFont typeface="+mj-lt"/>
              <a:buAutoNum type="alphaLcPeriod"/>
            </a:pPr>
            <a:endParaRPr lang="en-US" sz="1200" dirty="0"/>
          </a:p>
          <a:p>
            <a:pPr marL="180975" indent="0" algn="just">
              <a:spcBef>
                <a:spcPts val="0"/>
              </a:spcBef>
              <a:buNone/>
            </a:pPr>
            <a:r>
              <a:rPr lang="en-US" sz="1200" dirty="0" err="1"/>
              <a:t>Direktorat</a:t>
            </a:r>
            <a:r>
              <a:rPr lang="en-US" sz="1200" dirty="0"/>
              <a:t> </a:t>
            </a:r>
            <a:r>
              <a:rPr lang="en-US" sz="1200" dirty="0" err="1"/>
              <a:t>Jenderal</a:t>
            </a:r>
            <a:r>
              <a:rPr lang="en-US" sz="1200" dirty="0"/>
              <a:t> Bea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Cukai</a:t>
            </a:r>
            <a:r>
              <a:rPr lang="en-US" sz="1200" dirty="0"/>
              <a:t> </a:t>
            </a:r>
            <a:r>
              <a:rPr lang="en-US" sz="1200" dirty="0" err="1"/>
              <a:t>wajib</a:t>
            </a:r>
            <a:r>
              <a:rPr lang="en-US" sz="1200" dirty="0"/>
              <a:t> </a:t>
            </a:r>
            <a:r>
              <a:rPr lang="en-US" sz="1200" dirty="0" err="1"/>
              <a:t>menerbitkan</a:t>
            </a:r>
            <a:r>
              <a:rPr lang="en-US" sz="1200" dirty="0"/>
              <a:t> </a:t>
            </a:r>
            <a:r>
              <a:rPr lang="en-US" sz="1200" dirty="0" err="1"/>
              <a:t>Bukti</a:t>
            </a:r>
            <a:r>
              <a:rPr lang="en-US" sz="1200" dirty="0"/>
              <a:t> </a:t>
            </a:r>
            <a:r>
              <a:rPr lang="en-US" sz="1200" dirty="0" err="1"/>
              <a:t>Pemungutan</a:t>
            </a:r>
            <a:r>
              <a:rPr lang="en-US" sz="1200" dirty="0"/>
              <a:t> </a:t>
            </a:r>
            <a:r>
              <a:rPr lang="en-US" sz="1200" dirty="0" err="1"/>
              <a:t>PPh</a:t>
            </a:r>
            <a:r>
              <a:rPr lang="en-US" sz="1200" dirty="0"/>
              <a:t> </a:t>
            </a:r>
            <a:r>
              <a:rPr lang="en-US" sz="1200" dirty="0" err="1"/>
              <a:t>Pasal</a:t>
            </a:r>
            <a:r>
              <a:rPr lang="en-US" sz="1200" dirty="0"/>
              <a:t> 22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rangkap</a:t>
            </a:r>
            <a:r>
              <a:rPr lang="en-US" sz="1200" dirty="0"/>
              <a:t> 3 </a:t>
            </a:r>
            <a:r>
              <a:rPr lang="en-US" sz="1200" dirty="0" err="1"/>
              <a:t>yaitu</a:t>
            </a:r>
            <a:r>
              <a:rPr lang="en-US" sz="1200" dirty="0"/>
              <a:t> :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200" dirty="0"/>
          </a:p>
          <a:p>
            <a:pPr marL="319088" indent="-138113" algn="just">
              <a:spcBef>
                <a:spcPts val="0"/>
              </a:spcBef>
            </a:pPr>
            <a:r>
              <a:rPr lang="en-US" sz="1200" dirty="0" err="1"/>
              <a:t>Lembar</a:t>
            </a:r>
            <a:r>
              <a:rPr lang="en-US" sz="1200" dirty="0"/>
              <a:t> </a:t>
            </a:r>
            <a:r>
              <a:rPr lang="en-US" sz="1200" dirty="0" err="1"/>
              <a:t>pertama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pembeli</a:t>
            </a:r>
            <a:r>
              <a:rPr lang="en-US" sz="1200" dirty="0"/>
              <a:t>;</a:t>
            </a:r>
          </a:p>
          <a:p>
            <a:pPr marL="319088" indent="-138113" algn="just">
              <a:spcBef>
                <a:spcPts val="0"/>
              </a:spcBef>
            </a:pPr>
            <a:r>
              <a:rPr lang="en-US" sz="1200" dirty="0" err="1"/>
              <a:t>Lembar</a:t>
            </a:r>
            <a:r>
              <a:rPr lang="en-US" sz="1200" dirty="0"/>
              <a:t> </a:t>
            </a:r>
            <a:r>
              <a:rPr lang="en-US" sz="1200" dirty="0" err="1"/>
              <a:t>kedua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disampaikan</a:t>
            </a:r>
            <a:r>
              <a:rPr lang="en-US" sz="1200" dirty="0"/>
              <a:t> </a:t>
            </a:r>
            <a:r>
              <a:rPr lang="en-US" sz="1200" dirty="0" err="1"/>
              <a:t>kepada</a:t>
            </a:r>
            <a:r>
              <a:rPr lang="en-US" sz="1200" dirty="0"/>
              <a:t> </a:t>
            </a:r>
            <a:r>
              <a:rPr lang="en-US" sz="1200" dirty="0" err="1"/>
              <a:t>Direktorat</a:t>
            </a:r>
            <a:r>
              <a:rPr lang="en-US" sz="1200" dirty="0"/>
              <a:t> </a:t>
            </a:r>
            <a:r>
              <a:rPr lang="en-US" sz="1200" dirty="0" err="1"/>
              <a:t>Jenderal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</a:t>
            </a:r>
            <a:r>
              <a:rPr lang="en-US" sz="1200" dirty="0" err="1"/>
              <a:t>sebagai</a:t>
            </a:r>
            <a:r>
              <a:rPr lang="en-US" sz="1200" dirty="0"/>
              <a:t> </a:t>
            </a:r>
            <a:r>
              <a:rPr lang="en-US" sz="1200" dirty="0" err="1"/>
              <a:t>lampiran</a:t>
            </a:r>
            <a:r>
              <a:rPr lang="en-US" sz="1200" dirty="0"/>
              <a:t> </a:t>
            </a:r>
            <a:r>
              <a:rPr lang="en-US" sz="1200" dirty="0" err="1"/>
              <a:t>laporan</a:t>
            </a:r>
            <a:r>
              <a:rPr lang="en-US" sz="1200" dirty="0"/>
              <a:t> </a:t>
            </a:r>
            <a:r>
              <a:rPr lang="en-US" sz="1200" dirty="0" err="1"/>
              <a:t>bulanan</a:t>
            </a:r>
            <a:r>
              <a:rPr lang="en-US" sz="1200" dirty="0"/>
              <a:t>;</a:t>
            </a:r>
          </a:p>
          <a:p>
            <a:pPr marL="319088" indent="-138113" algn="just">
              <a:spcBef>
                <a:spcPts val="0"/>
              </a:spcBef>
            </a:pPr>
            <a:r>
              <a:rPr lang="en-US" sz="1200" dirty="0" err="1"/>
              <a:t>Lembar</a:t>
            </a:r>
            <a:r>
              <a:rPr lang="en-US" sz="1200" dirty="0"/>
              <a:t> </a:t>
            </a:r>
            <a:r>
              <a:rPr lang="en-US" sz="1200" dirty="0" err="1"/>
              <a:t>ketiga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arsip</a:t>
            </a:r>
            <a:r>
              <a:rPr lang="en-US" sz="1200" dirty="0"/>
              <a:t> </a:t>
            </a:r>
            <a:r>
              <a:rPr lang="en-US" sz="1200" dirty="0" err="1"/>
              <a:t>Pemungut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yang </a:t>
            </a:r>
            <a:r>
              <a:rPr lang="en-US" sz="1200" dirty="0" err="1"/>
              <a:t>bersangkutan</a:t>
            </a:r>
            <a:r>
              <a:rPr lang="en-US" sz="1200" dirty="0" smtClean="0"/>
              <a:t>.</a:t>
            </a:r>
          </a:p>
          <a:p>
            <a:pPr marL="319088" indent="-138113" algn="just">
              <a:spcBef>
                <a:spcPts val="0"/>
              </a:spcBef>
            </a:pPr>
            <a:endParaRPr lang="en-US" sz="1200" dirty="0"/>
          </a:p>
          <a:p>
            <a:pPr marL="180975" indent="0" algn="just">
              <a:spcBef>
                <a:spcPts val="0"/>
              </a:spcBef>
              <a:buNone/>
            </a:pPr>
            <a:r>
              <a:rPr lang="en-US" sz="1200" dirty="0" err="1"/>
              <a:t>Direktorat</a:t>
            </a:r>
            <a:r>
              <a:rPr lang="en-US" sz="1200" dirty="0"/>
              <a:t> </a:t>
            </a:r>
            <a:r>
              <a:rPr lang="en-US" sz="1200" dirty="0" err="1"/>
              <a:t>Jenderal</a:t>
            </a:r>
            <a:r>
              <a:rPr lang="en-US" sz="1200" dirty="0"/>
              <a:t> Bea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Cukai</a:t>
            </a:r>
            <a:r>
              <a:rPr lang="en-US" sz="1200" dirty="0"/>
              <a:t> </a:t>
            </a:r>
            <a:r>
              <a:rPr lang="en-US" sz="1200" dirty="0" err="1"/>
              <a:t>harus</a:t>
            </a:r>
            <a:r>
              <a:rPr lang="en-US" sz="1200" dirty="0"/>
              <a:t> </a:t>
            </a:r>
            <a:r>
              <a:rPr lang="en-US" sz="1200" dirty="0" err="1"/>
              <a:t>menyetorkan</a:t>
            </a:r>
            <a:r>
              <a:rPr lang="en-US" sz="1200" dirty="0"/>
              <a:t> </a:t>
            </a:r>
            <a:r>
              <a:rPr lang="en-US" sz="1200" dirty="0" err="1"/>
              <a:t>pemungutan</a:t>
            </a:r>
            <a:r>
              <a:rPr lang="en-US" sz="1200" dirty="0"/>
              <a:t> </a:t>
            </a:r>
            <a:r>
              <a:rPr lang="en-US" sz="1200" dirty="0" err="1"/>
              <a:t>PPh</a:t>
            </a:r>
            <a:r>
              <a:rPr lang="en-US" sz="1200" dirty="0"/>
              <a:t> </a:t>
            </a:r>
            <a:r>
              <a:rPr lang="en-US" sz="1200" dirty="0" err="1"/>
              <a:t>Pasal</a:t>
            </a:r>
            <a:r>
              <a:rPr lang="en-US" sz="1200" dirty="0"/>
              <a:t> 22 </a:t>
            </a:r>
            <a:r>
              <a:rPr lang="en-US" sz="1200" dirty="0" err="1"/>
              <a:t>atas</a:t>
            </a:r>
            <a:r>
              <a:rPr lang="en-US" sz="1200" dirty="0"/>
              <a:t> </a:t>
            </a:r>
            <a:r>
              <a:rPr lang="en-US" sz="1200" dirty="0" err="1"/>
              <a:t>impor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jangka</a:t>
            </a:r>
            <a:r>
              <a:rPr lang="en-US" sz="1200" dirty="0"/>
              <a:t> </a:t>
            </a:r>
            <a:r>
              <a:rPr lang="en-US" sz="1200" dirty="0" err="1"/>
              <a:t>waktu</a:t>
            </a:r>
            <a:r>
              <a:rPr lang="en-US" sz="1200" dirty="0"/>
              <a:t> </a:t>
            </a:r>
            <a:r>
              <a:rPr lang="en-US" sz="1200" dirty="0" err="1"/>
              <a:t>sehari</a:t>
            </a:r>
            <a:r>
              <a:rPr lang="en-US" sz="1200" dirty="0"/>
              <a:t> </a:t>
            </a:r>
            <a:r>
              <a:rPr lang="en-US" sz="1200" dirty="0" err="1"/>
              <a:t>setelah</a:t>
            </a:r>
            <a:r>
              <a:rPr lang="en-US" sz="1200" dirty="0"/>
              <a:t> </a:t>
            </a:r>
            <a:r>
              <a:rPr lang="en-US" sz="1200" dirty="0" err="1"/>
              <a:t>pemungutan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</a:t>
            </a:r>
            <a:r>
              <a:rPr lang="en-US" sz="1200" dirty="0" err="1"/>
              <a:t>dilakukan</a:t>
            </a:r>
            <a:r>
              <a:rPr lang="en-US" sz="1200" dirty="0"/>
              <a:t> </a:t>
            </a:r>
            <a:r>
              <a:rPr lang="en-US" sz="1200" dirty="0" err="1"/>
              <a:t>ke</a:t>
            </a:r>
            <a:r>
              <a:rPr lang="en-US" sz="1200" dirty="0"/>
              <a:t> Kantor </a:t>
            </a:r>
            <a:r>
              <a:rPr lang="en-US" sz="1200" dirty="0" err="1"/>
              <a:t>Pos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Giro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bank-bank </a:t>
            </a:r>
            <a:r>
              <a:rPr lang="en-US" sz="1200" dirty="0" err="1"/>
              <a:t>persepsi</a:t>
            </a:r>
            <a:r>
              <a:rPr lang="en-US" sz="1200" dirty="0"/>
              <a:t>,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harus</a:t>
            </a:r>
            <a:r>
              <a:rPr lang="en-US" sz="1200" dirty="0"/>
              <a:t> </a:t>
            </a:r>
            <a:r>
              <a:rPr lang="en-US" sz="1200" dirty="0" err="1"/>
              <a:t>melaporkan</a:t>
            </a:r>
            <a:r>
              <a:rPr lang="en-US" sz="1200" dirty="0"/>
              <a:t> </a:t>
            </a:r>
            <a:r>
              <a:rPr lang="en-US" sz="1200" dirty="0" err="1"/>
              <a:t>hasil</a:t>
            </a:r>
            <a:r>
              <a:rPr lang="en-US" sz="1200" dirty="0"/>
              <a:t> </a:t>
            </a:r>
            <a:r>
              <a:rPr lang="en-US" sz="1200" dirty="0" err="1"/>
              <a:t>pemungutannya</a:t>
            </a:r>
            <a:r>
              <a:rPr lang="en-US" sz="1200" dirty="0"/>
              <a:t> </a:t>
            </a:r>
            <a:r>
              <a:rPr lang="en-US" sz="1200" dirty="0" err="1"/>
              <a:t>tersebut</a:t>
            </a:r>
            <a:r>
              <a:rPr lang="en-US" sz="1200" dirty="0"/>
              <a:t> </a:t>
            </a:r>
            <a:r>
              <a:rPr lang="en-US" sz="1200" dirty="0" err="1"/>
              <a:t>ke</a:t>
            </a:r>
            <a:r>
              <a:rPr lang="en-US" sz="1200" dirty="0"/>
              <a:t> Kantor </a:t>
            </a:r>
            <a:r>
              <a:rPr lang="en-US" sz="1200" dirty="0" err="1"/>
              <a:t>Pelayanan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</a:t>
            </a:r>
            <a:r>
              <a:rPr lang="en-US" sz="1200" dirty="0" err="1"/>
              <a:t>secara</a:t>
            </a:r>
            <a:r>
              <a:rPr lang="en-US" sz="1200" dirty="0"/>
              <a:t> </a:t>
            </a:r>
            <a:r>
              <a:rPr lang="en-US" sz="1200" dirty="0" err="1"/>
              <a:t>mingguan</a:t>
            </a:r>
            <a:r>
              <a:rPr lang="en-US" sz="1200" dirty="0"/>
              <a:t> </a:t>
            </a:r>
            <a:r>
              <a:rPr lang="en-US" sz="1200" dirty="0" err="1">
                <a:solidFill>
                  <a:srgbClr val="FF0000"/>
                </a:solidFill>
              </a:rPr>
              <a:t>selambat-lambatnya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smtClean="0">
                <a:solidFill>
                  <a:srgbClr val="FF0000"/>
                </a:solidFill>
              </a:rPr>
              <a:t>7 (</a:t>
            </a:r>
            <a:r>
              <a:rPr lang="en-US" sz="1200" dirty="0" err="1" smtClean="0">
                <a:solidFill>
                  <a:srgbClr val="FF0000"/>
                </a:solidFill>
              </a:rPr>
              <a:t>tujuh</a:t>
            </a:r>
            <a:r>
              <a:rPr lang="en-US" sz="1200" dirty="0" smtClean="0">
                <a:solidFill>
                  <a:srgbClr val="FF0000"/>
                </a:solidFill>
              </a:rPr>
              <a:t>) </a:t>
            </a:r>
            <a:r>
              <a:rPr lang="en-US" sz="1200" dirty="0" err="1">
                <a:solidFill>
                  <a:srgbClr val="FF0000"/>
                </a:solidFill>
              </a:rPr>
              <a:t>hari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err="1"/>
              <a:t>setelah</a:t>
            </a:r>
            <a:r>
              <a:rPr lang="en-US" sz="1200" dirty="0"/>
              <a:t> </a:t>
            </a:r>
            <a:r>
              <a:rPr lang="en-US" sz="1200" dirty="0" err="1"/>
              <a:t>batas</a:t>
            </a:r>
            <a:r>
              <a:rPr lang="en-US" sz="1200" dirty="0"/>
              <a:t> </a:t>
            </a:r>
            <a:r>
              <a:rPr lang="en-US" sz="1200" dirty="0" err="1"/>
              <a:t>waktu</a:t>
            </a:r>
            <a:r>
              <a:rPr lang="en-US" sz="1200" dirty="0"/>
              <a:t> </a:t>
            </a:r>
            <a:r>
              <a:rPr lang="en-US" sz="1200" dirty="0" err="1"/>
              <a:t>penyetoran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</a:t>
            </a:r>
            <a:r>
              <a:rPr lang="en-US" sz="1200" dirty="0" err="1"/>
              <a:t>berakhir</a:t>
            </a:r>
            <a:r>
              <a:rPr lang="en-US" sz="1200" dirty="0"/>
              <a:t>.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6" name="Flowchart: Off-page Connector 5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Pembayaran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Pelaporan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PPh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Pasal</a:t>
            </a:r>
            <a:r>
              <a:rPr lang="en-US" sz="3600" b="1" dirty="0" smtClean="0"/>
              <a:t> 22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8261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305</TotalTime>
  <Words>1454</Words>
  <Application>Microsoft Office PowerPoint</Application>
  <PresentationFormat>On-screen Show (16:9)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Perpajakan lanjutan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Perpajakan lanjutan</dc:title>
  <dc:creator>user</dc:creator>
  <cp:lastModifiedBy>Dadan</cp:lastModifiedBy>
  <cp:revision>35</cp:revision>
  <dcterms:created xsi:type="dcterms:W3CDTF">2015-02-04T08:02:34Z</dcterms:created>
  <dcterms:modified xsi:type="dcterms:W3CDTF">2015-02-06T18:53:15Z</dcterms:modified>
</cp:coreProperties>
</file>