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8" r:id="rId2"/>
    <p:sldId id="286" r:id="rId3"/>
    <p:sldId id="314" r:id="rId4"/>
    <p:sldId id="315" r:id="rId5"/>
    <p:sldId id="316" r:id="rId6"/>
    <p:sldId id="317" r:id="rId7"/>
    <p:sldId id="312" r:id="rId8"/>
    <p:sldId id="319" r:id="rId9"/>
    <p:sldId id="318" r:id="rId10"/>
    <p:sldId id="32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TEKNIK KOMPILASI</a:t>
            </a: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6670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3657600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6</a:t>
            </a:r>
            <a:endParaRPr lang="en-US" sz="3600" b="1" dirty="0" smtClean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843213" cy="85445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3528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819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ANALISIS SINTAKSIS / </a:t>
            </a:r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Bottom-up Parser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914400"/>
            <a:ext cx="874654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7620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REFERENSI . . .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13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143000" y="2286000"/>
            <a:ext cx="7095460" cy="13716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b="1" dirty="0" err="1" smtClean="0"/>
              <a:t>Firrar</a:t>
            </a:r>
            <a:r>
              <a:rPr lang="en-US" sz="2400" b="1" dirty="0" smtClean="0"/>
              <a:t> U., </a:t>
            </a:r>
            <a:r>
              <a:rPr lang="en-US" sz="2400" b="1" dirty="0" err="1" smtClean="0"/>
              <a:t>Teknik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Kompilasi</a:t>
            </a:r>
            <a:r>
              <a:rPr lang="en-US" sz="2400" b="1" dirty="0" smtClean="0"/>
              <a:t>, J&amp;J Learning Yogyakarta, 2001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828800" y="4038600"/>
            <a:ext cx="6705600" cy="12954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b="1" dirty="0" smtClean="0"/>
              <a:t>Alfred v. a. &amp; </a:t>
            </a:r>
            <a:r>
              <a:rPr lang="en-US" sz="2400" b="1" dirty="0" err="1" smtClean="0"/>
              <a:t>ullman</a:t>
            </a:r>
            <a:r>
              <a:rPr lang="en-US" sz="2400" b="1" dirty="0" smtClean="0"/>
              <a:t> J.D., Compilers Principles Technique and Tools, Addison Wesley, 1988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43400" y="2764572"/>
            <a:ext cx="4800600" cy="347787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entury Gothic" pitchFamily="34" charset="0"/>
                <a:ea typeface="Cambria Math" pitchFamily="18" charset="0"/>
              </a:rPr>
              <a:t>&lt;E&gt;</a:t>
            </a:r>
          </a:p>
          <a:p>
            <a:pPr algn="ctr"/>
            <a:endParaRPr lang="en-US" sz="2000" dirty="0" smtClean="0">
              <a:latin typeface="Century Gothic" pitchFamily="34" charset="0"/>
              <a:ea typeface="Cambria Math" pitchFamily="18" charset="0"/>
            </a:endParaRPr>
          </a:p>
          <a:p>
            <a:pPr algn="ctr"/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&lt;E&gt;                 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+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           &lt;T&gt;</a:t>
            </a:r>
          </a:p>
          <a:p>
            <a:pPr algn="ctr"/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&lt;T&gt;                                         &lt;F&gt;</a:t>
            </a:r>
          </a:p>
          <a:p>
            <a:pPr algn="ctr"/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&lt;T&gt; 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* 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&lt;F&gt;                        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id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</a:t>
            </a:r>
          </a:p>
          <a:p>
            <a:pPr algn="ctr"/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  &lt;F&gt;       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id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</a:t>
            </a:r>
          </a:p>
          <a:p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 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id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990600" y="1752600"/>
            <a:ext cx="3276600" cy="3200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Top Down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419600" y="1828800"/>
            <a:ext cx="4419600" cy="5539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>
                <a:latin typeface="Century Gothic" pitchFamily="34" charset="0"/>
                <a:ea typeface="Cambria Math" pitchFamily="18" charset="0"/>
              </a:rPr>
              <a:t>Maka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</a:rPr>
              <a:t>, 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</a:rPr>
              <a:t>untuk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</a:rPr>
              <a:t> string   </a:t>
            </a:r>
            <a:r>
              <a:rPr lang="en-US" sz="2000" b="1" dirty="0" smtClean="0">
                <a:solidFill>
                  <a:srgbClr val="C00000"/>
                </a:solidFill>
                <a:latin typeface="Century Gothic" pitchFamily="34" charset="0"/>
                <a:ea typeface="Cambria Math" pitchFamily="18" charset="0"/>
              </a:rPr>
              <a:t>id * id + id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</a:rPr>
              <a:t>  </a:t>
            </a:r>
            <a:r>
              <a:rPr lang="en-US" sz="2000" dirty="0" smtClean="0">
                <a:latin typeface="Bookman Old Style" pitchFamily="18" charset="0"/>
                <a:ea typeface="Cambria Math" pitchFamily="18" charset="0"/>
              </a:rPr>
              <a:t>?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5105400" y="3124200"/>
            <a:ext cx="16764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5039886" y="4506486"/>
            <a:ext cx="28342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6781800" y="3124200"/>
            <a:ext cx="16764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6629400" y="3276600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5181600" y="4364772"/>
            <a:ext cx="990600" cy="2834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5182394" y="4365566"/>
            <a:ext cx="380206" cy="3040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8228805" y="44950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6096794" y="51046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5106194" y="51046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 flipH="1" flipV="1">
            <a:off x="5106194" y="57142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990600" y="1828800"/>
            <a:ext cx="38862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u="sng" dirty="0" smtClean="0">
                <a:latin typeface="Century Gothic" pitchFamily="34" charset="0"/>
                <a:ea typeface="Cambria Math" pitchFamily="18" charset="0"/>
              </a:rPr>
              <a:t>Grammar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&lt;E&gt;	::= &lt;E&gt; + &lt;T&gt;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&lt;E&gt;	::= &lt;T&gt;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&lt;T&gt;	::= &lt;T&gt; * &lt;F&gt;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&lt;T&gt;	::= &lt;F&gt;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&lt;F&gt;	::= ( &lt;E&gt; )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&lt;F&gt;	::= id</a:t>
            </a:r>
          </a:p>
        </p:txBody>
      </p:sp>
      <p:cxnSp>
        <p:nvCxnSpPr>
          <p:cNvPr id="27" name="Straight Connector 26"/>
          <p:cNvCxnSpPr/>
          <p:nvPr/>
        </p:nvCxnSpPr>
        <p:spPr>
          <a:xfrm rot="5400000" flipH="1" flipV="1">
            <a:off x="4953794" y="38854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 flipH="1" flipV="1">
            <a:off x="8230394" y="38854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4343400" y="2764572"/>
            <a:ext cx="4800600" cy="347787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entury Gothic" pitchFamily="34" charset="0"/>
                <a:ea typeface="Cambria Math" pitchFamily="18" charset="0"/>
              </a:rPr>
              <a:t>&lt;E&gt;</a:t>
            </a:r>
          </a:p>
          <a:p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	&lt;E&gt;	</a:t>
            </a:r>
          </a:p>
          <a:p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	&lt;T&gt;</a:t>
            </a:r>
          </a:p>
          <a:p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  &lt;T&gt; 			&lt;T&gt;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                       </a:t>
            </a:r>
          </a:p>
          <a:p>
            <a:pPr algn="ctr"/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  &lt;F&gt;          &lt;F&gt;      		&lt;F&gt;</a:t>
            </a:r>
          </a:p>
          <a:p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 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id     *       id          +           id</a:t>
            </a: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Rectangle 30"/>
          <p:cNvSpPr/>
          <p:nvPr/>
        </p:nvSpPr>
        <p:spPr>
          <a:xfrm>
            <a:off x="990600" y="1752600"/>
            <a:ext cx="3276600" cy="3200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Bottom Up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419600" y="1828800"/>
            <a:ext cx="4419600" cy="5539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>
                <a:latin typeface="Century Gothic" pitchFamily="34" charset="0"/>
                <a:ea typeface="Cambria Math" pitchFamily="18" charset="0"/>
              </a:rPr>
              <a:t>Maka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</a:rPr>
              <a:t>, 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</a:rPr>
              <a:t>untuk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</a:rPr>
              <a:t> string   </a:t>
            </a:r>
            <a:r>
              <a:rPr lang="en-US" sz="2000" b="1" dirty="0" smtClean="0">
                <a:solidFill>
                  <a:srgbClr val="C00000"/>
                </a:solidFill>
                <a:latin typeface="Century Gothic" pitchFamily="34" charset="0"/>
                <a:ea typeface="Cambria Math" pitchFamily="18" charset="0"/>
              </a:rPr>
              <a:t>id * id + id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</a:rPr>
              <a:t>  </a:t>
            </a:r>
            <a:r>
              <a:rPr lang="en-US" sz="2000" dirty="0" smtClean="0">
                <a:latin typeface="Bookman Old Style" pitchFamily="18" charset="0"/>
                <a:ea typeface="Cambria Math" pitchFamily="18" charset="0"/>
              </a:rPr>
              <a:t>?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5562600" y="3124200"/>
            <a:ext cx="12192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6200000" flipV="1">
            <a:off x="6781800" y="3124200"/>
            <a:ext cx="1447800" cy="1447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V="1">
            <a:off x="4876800" y="4953000"/>
            <a:ext cx="14478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 flipV="1">
            <a:off x="8154194" y="51046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V="1">
            <a:off x="5410200" y="4419600"/>
            <a:ext cx="9144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5105400" y="5105400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5106194" y="57142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990600" y="1828800"/>
            <a:ext cx="38862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u="sng" dirty="0" smtClean="0">
                <a:latin typeface="Century Gothic" pitchFamily="34" charset="0"/>
                <a:ea typeface="Cambria Math" pitchFamily="18" charset="0"/>
              </a:rPr>
              <a:t>Grammar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&lt;E&gt;	::= &lt;E&gt; + &lt;T&gt;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&lt;E&gt;	::= &lt;T&gt;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&lt;T&gt;	::= &lt;T&gt; * &lt;F&gt;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&lt;T&gt;	::= &lt;F&gt;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&lt;F&gt;	::= ( &lt;E&gt; )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&lt;F&gt;	::= id</a:t>
            </a:r>
          </a:p>
        </p:txBody>
      </p:sp>
      <p:cxnSp>
        <p:nvCxnSpPr>
          <p:cNvPr id="43" name="Straight Connector 42"/>
          <p:cNvCxnSpPr/>
          <p:nvPr/>
        </p:nvCxnSpPr>
        <p:spPr>
          <a:xfrm rot="5400000" flipH="1" flipV="1">
            <a:off x="6249194" y="57142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 flipH="1" flipV="1">
            <a:off x="8152605" y="57142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 flipH="1" flipV="1">
            <a:off x="5410994" y="38854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6200000" flipV="1">
            <a:off x="5715000" y="4191000"/>
            <a:ext cx="26670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 flipH="1" flipV="1">
            <a:off x="5219700" y="4381500"/>
            <a:ext cx="3048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LR (1)</a:t>
            </a:r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990600" y="1828800"/>
            <a:ext cx="7620000" cy="2839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LEFT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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Pemeriksaan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string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dimulai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dari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KIRI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ke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kanan</a:t>
            </a:r>
            <a:endParaRPr lang="en-US" sz="2400" dirty="0" smtClean="0">
              <a:latin typeface="Cambria Math" pitchFamily="18" charset="0"/>
              <a:ea typeface="Cambria Math" pitchFamily="18" charset="0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endParaRPr lang="en-US" sz="1100" b="1" dirty="0" smtClean="0">
              <a:latin typeface="Cambria Math" pitchFamily="18" charset="0"/>
              <a:ea typeface="Cambria Math" pitchFamily="18" charset="0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RIGHT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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Jika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ada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2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atau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lebih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simbol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nonterminal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,  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p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enurunan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dimulai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dari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nonterminal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paling KANAN. </a:t>
            </a:r>
            <a:endParaRPr lang="en-US" sz="2400" dirty="0" smtClean="0">
              <a:latin typeface="Cambria Math" pitchFamily="18" charset="0"/>
              <a:ea typeface="Cambria Math" pitchFamily="18" charset="0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endParaRPr lang="en-US" sz="1100" b="1" dirty="0" smtClean="0">
              <a:latin typeface="Cambria Math" pitchFamily="18" charset="0"/>
              <a:ea typeface="Cambria Math" pitchFamily="18" charset="0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1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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melihat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1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simbol</a:t>
            </a: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Shift &amp; Reduce</a:t>
            </a:r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990600" y="1828800"/>
            <a:ext cx="7620000" cy="3300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SHIFT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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Geser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satu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terminal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		     A B C </a:t>
            </a:r>
            <a:r>
              <a:rPr lang="en-US" sz="28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sym typeface="Wingdings" pitchFamily="2" charset="2"/>
              </a:rPr>
              <a:t>|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x y z       =&gt;    A B C x </a:t>
            </a:r>
            <a:r>
              <a:rPr lang="en-US" sz="28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sym typeface="Wingdings" pitchFamily="2" charset="2"/>
              </a:rPr>
              <a:t>|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y z</a:t>
            </a:r>
            <a:endParaRPr lang="en-US" sz="2800" dirty="0" smtClean="0">
              <a:latin typeface="Cambria Math" pitchFamily="18" charset="0"/>
              <a:ea typeface="Cambria Math" pitchFamily="18" charset="0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endParaRPr lang="en-US" sz="1100" b="1" dirty="0" smtClean="0">
              <a:latin typeface="Cambria Math" pitchFamily="18" charset="0"/>
              <a:ea typeface="Cambria Math" pitchFamily="18" charset="0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REDUCE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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Lakukan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Inverse Production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	     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Dengan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aturan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A 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xy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,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maka</a:t>
            </a:r>
            <a:endParaRPr lang="en-US" sz="2400" dirty="0" smtClean="0">
              <a:latin typeface="Cambria Math" pitchFamily="18" charset="0"/>
              <a:ea typeface="Cambria Math" pitchFamily="18" charset="0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		     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C b x y </a:t>
            </a:r>
            <a:r>
              <a:rPr lang="en-US" sz="28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sym typeface="Wingdings" pitchFamily="2" charset="2"/>
              </a:rPr>
              <a:t>|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j k     =&gt;     C b A</a:t>
            </a:r>
            <a:r>
              <a:rPr lang="en-US" sz="28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sym typeface="Wingdings" pitchFamily="2" charset="2"/>
              </a:rPr>
              <a:t> |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j k</a:t>
            </a:r>
            <a:endParaRPr lang="en-US" sz="2800" dirty="0" smtClean="0">
              <a:latin typeface="Cambria Math" pitchFamily="18" charset="0"/>
              <a:ea typeface="Cambria Math" pitchFamily="18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810000" y="1524000"/>
          <a:ext cx="50292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838200"/>
                <a:gridCol w="838200"/>
                <a:gridCol w="838200"/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STATE</a:t>
                      </a:r>
                      <a:endParaRPr lang="en-US" sz="20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$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&lt;S&gt;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&lt;C&gt;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i0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i1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ACC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i2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i3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i4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i5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i6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i7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i8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i9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381000" y="1524000"/>
            <a:ext cx="3276600" cy="2133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1600200"/>
            <a:ext cx="335280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u="sng" dirty="0" smtClean="0">
                <a:latin typeface="Century Gothic" pitchFamily="34" charset="0"/>
                <a:ea typeface="Cambria Math" pitchFamily="18" charset="0"/>
              </a:rPr>
              <a:t>Grammar</a:t>
            </a:r>
          </a:p>
          <a:p>
            <a:endParaRPr lang="en-US" sz="1100" b="1" dirty="0" smtClean="0"/>
          </a:p>
          <a:p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S&gt;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::=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&lt;C&gt; &lt;C&gt;</a:t>
            </a:r>
          </a:p>
          <a:p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&lt;C&gt;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::=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c &lt;C&gt;</a:t>
            </a:r>
          </a:p>
          <a:p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&lt;C&gt;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::=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d</a:t>
            </a:r>
            <a:endParaRPr lang="en-US" sz="2700" b="1" dirty="0" smtClean="0">
              <a:latin typeface="Consolas" pitchFamily="49" charset="0"/>
              <a:ea typeface="Cambria Math" pitchFamily="18" charset="0"/>
              <a:cs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66800" y="762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Grammar -&gt; </a:t>
            </a:r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Tabel</a:t>
            </a:r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 Parsing</a:t>
            </a:r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143000" y="12192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Penurunan</a:t>
            </a:r>
            <a:endParaRPr lang="en-US" sz="3600" dirty="0" smtClean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914400" y="1752600"/>
            <a:ext cx="1524000" cy="1676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INPUT STRING :</a:t>
            </a:r>
            <a:r>
              <a:rPr lang="en-US" sz="2400" dirty="0" smtClean="0"/>
              <a:t> </a:t>
            </a:r>
            <a:r>
              <a:rPr lang="en-US" sz="3200" b="1" dirty="0" err="1" smtClean="0"/>
              <a:t>cdd</a:t>
            </a:r>
            <a:endParaRPr lang="en-US" sz="24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667000" y="1676400"/>
          <a:ext cx="609600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9800"/>
                <a:gridCol w="18542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STACK</a:t>
                      </a:r>
                      <a:endParaRPr lang="en-US" sz="28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STRING</a:t>
                      </a:r>
                      <a:endParaRPr lang="en-US" sz="28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ACTION</a:t>
                      </a:r>
                      <a:endParaRPr lang="en-US" sz="28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u="sng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sz="2800" b="1" u="none" dirty="0" smtClean="0"/>
                        <a:t> </a:t>
                      </a:r>
                      <a:r>
                        <a:rPr lang="en-US" sz="2800" dirty="0" smtClean="0"/>
                        <a:t>d </a:t>
                      </a:r>
                      <a:r>
                        <a:rPr lang="en-US" sz="2800" dirty="0" err="1" smtClean="0"/>
                        <a:t>d</a:t>
                      </a:r>
                      <a:r>
                        <a:rPr lang="en-US" sz="2800" dirty="0" smtClean="0"/>
                        <a:t> $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s3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0 c </a:t>
                      </a:r>
                      <a:r>
                        <a:rPr lang="en-US" sz="2800" b="1" u="sng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8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u="sng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en-US" sz="2800" b="1" u="none" dirty="0" smtClean="0"/>
                        <a:t> </a:t>
                      </a:r>
                      <a:r>
                        <a:rPr lang="en-US" sz="2800" dirty="0" smtClean="0"/>
                        <a:t>d $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s4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0 c 3 d </a:t>
                      </a:r>
                      <a:r>
                        <a:rPr lang="en-US" sz="2800" b="1" u="sng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8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u="sng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en-US" sz="2800" b="1" u="none" dirty="0" smtClean="0"/>
                        <a:t> </a:t>
                      </a:r>
                      <a:r>
                        <a:rPr lang="en-US" sz="2800" dirty="0" smtClean="0"/>
                        <a:t>$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r3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0 c </a:t>
                      </a:r>
                      <a:r>
                        <a:rPr lang="en-US" sz="2800" b="1" u="sng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r>
                        <a:rPr lang="en-US" sz="2800" b="1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2800" b="1" u="sng" dirty="0" smtClean="0">
                          <a:solidFill>
                            <a:srgbClr val="7030A0"/>
                          </a:solidFill>
                        </a:rPr>
                        <a:t>&lt;C&gt;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b="1" u="sng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28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u="sng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en-US" sz="2800" b="1" u="none" dirty="0" smtClean="0"/>
                        <a:t> </a:t>
                      </a:r>
                      <a:r>
                        <a:rPr lang="en-US" sz="2800" dirty="0" smtClean="0"/>
                        <a:t>$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r2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b="1" u="sng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r>
                        <a:rPr lang="en-US" sz="2800" b="1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2800" b="1" u="sng" dirty="0" smtClean="0">
                          <a:solidFill>
                            <a:srgbClr val="7030A0"/>
                          </a:solidFill>
                        </a:rPr>
                        <a:t>&lt;C&gt;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b="1" u="sng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8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sng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en-US" sz="2800" b="1" u="none" dirty="0" smtClean="0"/>
                        <a:t> </a:t>
                      </a:r>
                      <a:r>
                        <a:rPr lang="en-US" sz="2800" dirty="0" smtClean="0"/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s7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u="none" dirty="0" smtClean="0">
                          <a:solidFill>
                            <a:schemeClr val="tx1"/>
                          </a:solidFill>
                        </a:rPr>
                        <a:t>0 &lt;C&gt;</a:t>
                      </a:r>
                      <a:r>
                        <a:rPr lang="en-US" sz="2800" u="none" dirty="0" smtClean="0"/>
                        <a:t> 2</a:t>
                      </a:r>
                      <a:r>
                        <a:rPr lang="en-US" sz="2800" u="none" baseline="0" dirty="0" smtClean="0"/>
                        <a:t> d </a:t>
                      </a:r>
                      <a:r>
                        <a:rPr lang="en-US" sz="2800" b="1" u="sng" baseline="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2800" b="1" u="sng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u="sng" dirty="0" smtClean="0">
                          <a:solidFill>
                            <a:srgbClr val="FF0000"/>
                          </a:solidFill>
                        </a:rPr>
                        <a:t>$</a:t>
                      </a:r>
                      <a:endParaRPr lang="en-US" sz="28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r3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u="none" dirty="0" smtClean="0"/>
                        <a:t>0 &lt;C&gt;</a:t>
                      </a:r>
                      <a:r>
                        <a:rPr lang="en-US" sz="2800" u="none" baseline="0" dirty="0" smtClean="0"/>
                        <a:t> </a:t>
                      </a:r>
                      <a:r>
                        <a:rPr lang="en-US" sz="2800" b="1" u="sng" baseline="0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r>
                        <a:rPr lang="en-US" sz="2800" b="1" u="none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2800" b="1" u="sng" baseline="0" dirty="0" smtClean="0">
                          <a:solidFill>
                            <a:srgbClr val="7030A0"/>
                          </a:solidFill>
                        </a:rPr>
                        <a:t>&lt;C&gt;</a:t>
                      </a:r>
                      <a:r>
                        <a:rPr lang="en-US" sz="2800" u="none" baseline="0" dirty="0" smtClean="0"/>
                        <a:t> </a:t>
                      </a:r>
                      <a:r>
                        <a:rPr lang="en-US" sz="2800" b="1" u="sng" baseline="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u="sng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u="sng" dirty="0" smtClean="0">
                          <a:solidFill>
                            <a:srgbClr val="FF0000"/>
                          </a:solidFill>
                        </a:rPr>
                        <a:t>$</a:t>
                      </a:r>
                      <a:endParaRPr lang="en-US" sz="28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r1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u="sng" dirty="0" smtClean="0"/>
                        <a:t>0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u="sng" dirty="0" smtClean="0"/>
                        <a:t>&lt;S&gt;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b="1" u="sng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8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u="sng" dirty="0" smtClean="0">
                          <a:solidFill>
                            <a:srgbClr val="FF0000"/>
                          </a:solidFill>
                        </a:rPr>
                        <a:t>$</a:t>
                      </a:r>
                      <a:endParaRPr lang="en-US" sz="28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ACC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Latihan</a:t>
            </a:r>
            <a:endParaRPr lang="en-US" sz="3600" dirty="0" smtClean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990600" y="1752600"/>
            <a:ext cx="76200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Buatlah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penurunan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LR(1)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dengan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grammar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sebelumnya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untuk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input : 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cd</a:t>
            </a:r>
            <a:endParaRPr lang="en-US" sz="2800" b="1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ccd</a:t>
            </a:r>
            <a:endParaRPr lang="en-US" sz="2800" b="1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dcd</a:t>
            </a:r>
            <a:endParaRPr lang="en-US" sz="2800" b="1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cdc</a:t>
            </a:r>
            <a:endParaRPr lang="en-US" sz="2800" b="1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>
              <a:lnSpc>
                <a:spcPct val="150000"/>
              </a:lnSpc>
              <a:buAutoNum type="alphaLcParenR"/>
            </a:pPr>
            <a:endParaRPr lang="en-US" sz="2800" b="1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Tugas</a:t>
            </a:r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Kelompok</a:t>
            </a:r>
            <a:endParaRPr lang="en-US" sz="3600" dirty="0" smtClean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990600" y="1752600"/>
            <a:ext cx="762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Buatlah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contoh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program parser LR(1)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untuk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kasus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sederhana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!</a:t>
            </a:r>
            <a:endParaRPr lang="en-US" sz="2800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3226</TotalTime>
  <Words>302</Words>
  <Application>Microsoft Office PowerPoint</Application>
  <PresentationFormat>On-screen Show (4:3)</PresentationFormat>
  <Paragraphs>160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MATERI PERKULIAHAN TEKNIK KOMPILASI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kenkin</cp:lastModifiedBy>
  <cp:revision>428</cp:revision>
  <dcterms:created xsi:type="dcterms:W3CDTF">2012-02-22T14:18:32Z</dcterms:created>
  <dcterms:modified xsi:type="dcterms:W3CDTF">2016-05-16T21:26:14Z</dcterms:modified>
</cp:coreProperties>
</file>