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1" r:id="rId4"/>
    <p:sldId id="293" r:id="rId5"/>
    <p:sldId id="294" r:id="rId6"/>
    <p:sldId id="292" r:id="rId7"/>
    <p:sldId id="295" r:id="rId8"/>
    <p:sldId id="296" r:id="rId9"/>
    <p:sldId id="297" r:id="rId10"/>
    <p:sldId id="298" r:id="rId11"/>
    <p:sldId id="299" r:id="rId12"/>
    <p:sldId id="301" r:id="rId13"/>
    <p:sldId id="300" r:id="rId14"/>
    <p:sldId id="302" r:id="rId15"/>
    <p:sldId id="317" r:id="rId16"/>
    <p:sldId id="304" r:id="rId17"/>
    <p:sldId id="305" r:id="rId18"/>
    <p:sldId id="318" r:id="rId19"/>
    <p:sldId id="307" r:id="rId20"/>
    <p:sldId id="308" r:id="rId21"/>
    <p:sldId id="311" r:id="rId22"/>
    <p:sldId id="312" r:id="rId23"/>
    <p:sldId id="313" r:id="rId24"/>
    <p:sldId id="314" r:id="rId25"/>
    <p:sldId id="315" r:id="rId26"/>
    <p:sldId id="27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4" autoAdjust="0"/>
    <p:restoredTop sz="94660" autoAdjust="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Image" r:id="rId3" imgW="6565079" imgH="4761905" progId="">
                  <p:embed/>
                </p:oleObj>
              </mc:Choice>
              <mc:Fallback>
                <p:oleObj name="Image" r:id="rId3" imgW="6565079" imgH="4761905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14550" y="0"/>
                        <a:ext cx="702945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C3325BE-2931-410A-BEFB-2FBE395811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CF228-69AF-4D9D-B783-A418112AD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4B42-AD9F-47A3-AC23-605760109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87E5A678-D408-43EC-8199-1949B9136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AB940-4A26-4ED6-9971-42A538D5E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8612-3312-4F40-9B6E-0EC2FDCA7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CCD30-424E-48B6-8178-37C21A6DC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45A7-E459-4BB7-8AF2-D64223551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4AFDD-5E19-40A2-88C7-518E29CFA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34D1-C009-40A3-9ECF-DFBD9F551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32E9C-7983-4C28-BCDA-6FC852265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9DB59-0B97-47CD-8F09-A9B74D8C9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C78CD37-00E1-45EA-A987-ADA9362728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STRUKTUR DATA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" y="58992"/>
            <a:ext cx="1981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3048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STACK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Penuh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79248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Operasi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ini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memberikan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True (1)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nilai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maksimum</a:t>
            </a:r>
            <a:r>
              <a:rPr lang="en-US" dirty="0" smtClean="0">
                <a:solidFill>
                  <a:schemeClr val="tx1"/>
                </a:solidFill>
              </a:rPr>
              <a:t> array </a:t>
            </a:r>
            <a:r>
              <a:rPr lang="en-US" b="0" dirty="0" smtClean="0">
                <a:solidFill>
                  <a:schemeClr val="tx1"/>
                </a:solidFill>
              </a:rPr>
              <a:t>(</a:t>
            </a:r>
            <a:r>
              <a:rPr lang="en-US" b="0" dirty="0" err="1" smtClean="0">
                <a:solidFill>
                  <a:schemeClr val="tx1"/>
                </a:solidFill>
              </a:rPr>
              <a:t>untuk</a:t>
            </a:r>
            <a:r>
              <a:rPr lang="en-US" b="0" dirty="0" smtClean="0">
                <a:solidFill>
                  <a:schemeClr val="tx1"/>
                </a:solidFill>
              </a:rPr>
              <a:t> array yang </a:t>
            </a:r>
            <a:r>
              <a:rPr lang="en-US" b="0" dirty="0" err="1" smtClean="0">
                <a:solidFill>
                  <a:schemeClr val="tx1"/>
                </a:solidFill>
              </a:rPr>
              <a:t>elemennya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dimulai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posisi</a:t>
            </a:r>
            <a:r>
              <a:rPr lang="en-US" b="0" dirty="0" smtClean="0">
                <a:solidFill>
                  <a:schemeClr val="tx1"/>
                </a:solidFill>
              </a:rPr>
              <a:t> 1) </a:t>
            </a:r>
            <a:r>
              <a:rPr lang="en-US" b="0" dirty="0" err="1" smtClean="0">
                <a:solidFill>
                  <a:schemeClr val="tx1"/>
                </a:solidFill>
              </a:rPr>
              <a:t>atau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maksimum</a:t>
            </a:r>
            <a:r>
              <a:rPr lang="en-US" dirty="0" smtClean="0">
                <a:solidFill>
                  <a:schemeClr val="tx1"/>
                </a:solidFill>
              </a:rPr>
              <a:t> array-1 </a:t>
            </a:r>
            <a:r>
              <a:rPr lang="en-US" b="0" dirty="0" smtClean="0">
                <a:solidFill>
                  <a:schemeClr val="tx1"/>
                </a:solidFill>
              </a:rPr>
              <a:t>(</a:t>
            </a:r>
            <a:r>
              <a:rPr lang="en-US" b="0" dirty="0" err="1" smtClean="0">
                <a:solidFill>
                  <a:schemeClr val="tx1"/>
                </a:solidFill>
              </a:rPr>
              <a:t>untuk</a:t>
            </a:r>
            <a:r>
              <a:rPr lang="en-US" b="0" dirty="0" smtClean="0">
                <a:solidFill>
                  <a:schemeClr val="tx1"/>
                </a:solidFill>
              </a:rPr>
              <a:t> array yang </a:t>
            </a:r>
            <a:r>
              <a:rPr lang="en-US" b="0" dirty="0" err="1" smtClean="0">
                <a:solidFill>
                  <a:schemeClr val="tx1"/>
                </a:solidFill>
              </a:rPr>
              <a:t>elemennya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dimulai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posisi</a:t>
            </a:r>
            <a:r>
              <a:rPr lang="en-US" b="0" dirty="0" smtClean="0">
                <a:solidFill>
                  <a:schemeClr val="tx1"/>
                </a:solidFill>
              </a:rPr>
              <a:t> 0). </a:t>
            </a:r>
          </a:p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nilai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maksimum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array</a:t>
            </a:r>
            <a:r>
              <a:rPr lang="en-US" b="0" dirty="0" err="1" smtClean="0">
                <a:solidFill>
                  <a:schemeClr val="tx1"/>
                </a:solidFill>
              </a:rPr>
              <a:t>,maka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operasi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Penuh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mengembalikan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False (0).</a:t>
            </a:r>
          </a:p>
          <a:p>
            <a:pPr marL="0" indent="0">
              <a:buNone/>
            </a:pPr>
            <a:endParaRPr lang="en-US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7924800" cy="5248275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Langkah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operasi</a:t>
            </a:r>
            <a:r>
              <a:rPr lang="en-US" b="0" dirty="0" smtClean="0">
                <a:solidFill>
                  <a:schemeClr val="tx1"/>
                </a:solidFill>
              </a:rPr>
              <a:t> push </a:t>
            </a:r>
            <a:r>
              <a:rPr lang="en-US" b="0" dirty="0" err="1" smtClean="0">
                <a:solidFill>
                  <a:schemeClr val="tx1"/>
                </a:solidFill>
              </a:rPr>
              <a:t>dalam</a:t>
            </a:r>
            <a:r>
              <a:rPr lang="en-US" b="0" dirty="0" smtClean="0">
                <a:solidFill>
                  <a:schemeClr val="tx1"/>
                </a:solidFill>
              </a:rPr>
              <a:t> array </a:t>
            </a:r>
            <a:r>
              <a:rPr lang="en-US" b="0" dirty="0" err="1" smtClean="0">
                <a:solidFill>
                  <a:schemeClr val="tx1"/>
                </a:solidFill>
              </a:rPr>
              <a:t>adalah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cara</a:t>
            </a:r>
            <a:r>
              <a:rPr lang="en-US" b="0" dirty="0" smtClean="0">
                <a:solidFill>
                  <a:schemeClr val="tx1"/>
                </a:solidFill>
              </a:rPr>
              <a:t> :</a:t>
            </a:r>
          </a:p>
          <a:p>
            <a:pPr lvl="0"/>
            <a:r>
              <a:rPr lang="en-US" b="0" dirty="0" smtClean="0">
                <a:solidFill>
                  <a:schemeClr val="tx1"/>
                </a:solidFill>
              </a:rPr>
              <a:t>Stack </a:t>
            </a:r>
            <a:r>
              <a:rPr lang="en-US" b="0" dirty="0" err="1" smtClean="0">
                <a:solidFill>
                  <a:schemeClr val="tx1"/>
                </a:solidFill>
              </a:rPr>
              <a:t>dapat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ditambah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belum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penuh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Tambahkan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penunjuk</a:t>
            </a:r>
            <a:r>
              <a:rPr lang="en-US" b="0" dirty="0" smtClean="0">
                <a:solidFill>
                  <a:schemeClr val="tx1"/>
                </a:solidFill>
              </a:rPr>
              <a:t> Stack (Top)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1</a:t>
            </a:r>
          </a:p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posisi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chemeClr val="tx1"/>
                </a:solidFill>
              </a:rPr>
              <a:t>diisi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data </a:t>
            </a:r>
            <a:r>
              <a:rPr lang="en-US" b="0" dirty="0" err="1" smtClean="0">
                <a:solidFill>
                  <a:schemeClr val="tx1"/>
                </a:solidFill>
              </a:rPr>
              <a:t>baru</a:t>
            </a:r>
            <a:endParaRPr lang="en-US" b="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905000"/>
            <a:ext cx="1905000" cy="3276600"/>
            <a:chOff x="838200" y="2743200"/>
            <a:chExt cx="1905000" cy="3276600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441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6504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Push(Top,Stack,8)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Push(Top,Stack,3)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Push(Top,Stack,5)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Push(Top,Stack,1)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Push(Top,Stack,7)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3352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98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4958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42994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42672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6576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5814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9718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43434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9718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7244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2438400" y="36576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Penuh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648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stCxn id="17" idx="1"/>
            <a:endCxn id="47" idx="1"/>
          </p:cNvCxnSpPr>
          <p:nvPr/>
        </p:nvCxnSpPr>
        <p:spPr>
          <a:xfrm rot="10800000">
            <a:off x="2362200" y="4343401"/>
            <a:ext cx="1066800" cy="307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V="1">
            <a:off x="2209801" y="3200401"/>
            <a:ext cx="1523998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1943101" y="2781301"/>
            <a:ext cx="2209798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Langkah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operasi</a:t>
            </a:r>
            <a:r>
              <a:rPr lang="en-US" b="0" dirty="0" smtClean="0">
                <a:solidFill>
                  <a:schemeClr val="tx1"/>
                </a:solidFill>
              </a:rPr>
              <a:t> Pop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Stack yang </a:t>
            </a:r>
            <a:r>
              <a:rPr lang="en-US" b="0" dirty="0" err="1" smtClean="0">
                <a:solidFill>
                  <a:schemeClr val="tx1"/>
                </a:solidFill>
              </a:rPr>
              <a:t>menggunakan</a:t>
            </a:r>
            <a:r>
              <a:rPr lang="en-US" b="0" dirty="0" smtClean="0">
                <a:solidFill>
                  <a:schemeClr val="tx1"/>
                </a:solidFill>
              </a:rPr>
              <a:t> array </a:t>
            </a:r>
            <a:r>
              <a:rPr lang="en-US" b="0" dirty="0" err="1" smtClean="0">
                <a:solidFill>
                  <a:schemeClr val="tx1"/>
                </a:solidFill>
              </a:rPr>
              <a:t>adalah</a:t>
            </a:r>
            <a:r>
              <a:rPr lang="en-US" b="0" dirty="0" smtClean="0">
                <a:solidFill>
                  <a:schemeClr val="tx1"/>
                </a:solidFill>
              </a:rPr>
              <a:t>: </a:t>
            </a:r>
          </a:p>
          <a:p>
            <a:pPr lvl="0"/>
            <a:r>
              <a:rPr lang="en-US" b="0" dirty="0" smtClean="0">
                <a:solidFill>
                  <a:schemeClr val="tx1"/>
                </a:solidFill>
              </a:rPr>
              <a:t>Stack </a:t>
            </a:r>
            <a:r>
              <a:rPr lang="en-US" b="0" dirty="0" err="1" smtClean="0">
                <a:solidFill>
                  <a:schemeClr val="tx1"/>
                </a:solidFill>
              </a:rPr>
              <a:t>dapat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mengeluarkan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elemennya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tidak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</a:rPr>
              <a:t>dikeluarkan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disimpan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suatu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endParaRPr lang="en-US" b="0" dirty="0" smtClean="0">
              <a:solidFill>
                <a:schemeClr val="tx1"/>
              </a:solidFill>
            </a:endParaRPr>
          </a:p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Harga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chemeClr val="tx1"/>
                </a:solidFill>
              </a:rPr>
              <a:t>berkurang</a:t>
            </a:r>
            <a:r>
              <a:rPr lang="en-US" b="0" dirty="0" smtClean="0">
                <a:solidFill>
                  <a:schemeClr val="tx1"/>
                </a:solidFill>
              </a:rPr>
              <a:t> 1</a:t>
            </a:r>
          </a:p>
          <a:p>
            <a:pPr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447800"/>
            <a:ext cx="1905000" cy="3276600"/>
            <a:chOff x="838200" y="2743200"/>
            <a:chExt cx="1905000" cy="3276600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3962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1932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3581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2895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52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0386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38422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38100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2004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1242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5146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3886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5146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1910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" idx="1"/>
          </p:cNvCxnSpPr>
          <p:nvPr/>
        </p:nvCxnSpPr>
        <p:spPr>
          <a:xfrm rot="10800000">
            <a:off x="2438400" y="3200399"/>
            <a:ext cx="990600" cy="992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Kosong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19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 rot="10800000">
            <a:off x="2362200" y="38862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7" idx="1"/>
          </p:cNvCxnSpPr>
          <p:nvPr/>
        </p:nvCxnSpPr>
        <p:spPr>
          <a:xfrm rot="10800000">
            <a:off x="2438400" y="2514601"/>
            <a:ext cx="990600" cy="1678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7" idx="1"/>
          </p:cNvCxnSpPr>
          <p:nvPr/>
        </p:nvCxnSpPr>
        <p:spPr>
          <a:xfrm rot="10800000">
            <a:off x="2438400" y="1828801"/>
            <a:ext cx="990600" cy="2364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257800" y="4648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Elemen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5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0" name="Picture 5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  <p:bldP spid="41" grpId="0" animBg="1"/>
      <p:bldP spid="41" grpId="1" animBg="1"/>
      <p:bldP spid="43" grpId="0"/>
      <p:bldP spid="44" grpId="0" animBg="1"/>
      <p:bldP spid="44" grpId="1" animBg="1"/>
      <p:bldP spid="45" grpId="0" animBg="1"/>
      <p:bldP spid="45" grpId="1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563563"/>
          </a:xfrm>
        </p:spPr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STACK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33600" y="11430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76" y="1897"/>
              <a:ext cx="244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Inisialisasi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33600" y="19812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728" y="1906"/>
              <a:ext cx="254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Kosong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33600" y="28194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76" y="1906"/>
              <a:ext cx="249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Satu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Simpul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133600" y="37338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76" y="1934"/>
              <a:ext cx="24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  PUSH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163096" y="4633451"/>
            <a:ext cx="4724400" cy="685800"/>
            <a:chOff x="1296" y="1824"/>
            <a:chExt cx="2976" cy="432"/>
          </a:xfrm>
          <a:solidFill>
            <a:srgbClr val="C00000"/>
          </a:solidFill>
        </p:grpSpPr>
        <p:sp>
          <p:nvSpPr>
            <p:cNvPr id="2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gray">
            <a:xfrm>
              <a:off x="1757" y="1929"/>
              <a:ext cx="2496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  POP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Inisialisasi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04925"/>
            <a:ext cx="7772400" cy="524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 err="1" smtClean="0">
                <a:solidFill>
                  <a:schemeClr val="tx1"/>
                </a:solidFill>
              </a:rPr>
              <a:t>Proses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menyiapkan</a:t>
            </a:r>
            <a:r>
              <a:rPr lang="en-US" sz="3600" b="0" dirty="0" smtClean="0">
                <a:solidFill>
                  <a:schemeClr val="tx1"/>
                </a:solidFill>
              </a:rPr>
              <a:t> List </a:t>
            </a:r>
            <a:r>
              <a:rPr lang="en-US" sz="3600" b="0" dirty="0" err="1" smtClean="0">
                <a:solidFill>
                  <a:schemeClr val="tx1"/>
                </a:solidFill>
              </a:rPr>
              <a:t>dengan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cara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memberi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harga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nil/NULL </a:t>
            </a:r>
            <a:r>
              <a:rPr lang="en-US" sz="3600" b="0" dirty="0" err="1" smtClean="0">
                <a:solidFill>
                  <a:schemeClr val="tx1"/>
                </a:solidFill>
              </a:rPr>
              <a:t>pada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variabel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penunjuk</a:t>
            </a:r>
            <a:r>
              <a:rPr lang="en-US" sz="3600" b="0" dirty="0" smtClean="0">
                <a:solidFill>
                  <a:schemeClr val="tx1"/>
                </a:solidFill>
              </a:rPr>
              <a:t> Stack </a:t>
            </a:r>
            <a:r>
              <a:rPr lang="en-US" sz="3600" b="0" dirty="0" smtClean="0"/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Top</a:t>
            </a:r>
            <a:r>
              <a:rPr lang="en-US" sz="3600" b="0" dirty="0" smtClean="0"/>
              <a:t>).</a:t>
            </a:r>
          </a:p>
          <a:p>
            <a:pPr marL="0" indent="0">
              <a:buNone/>
            </a:pPr>
            <a:endParaRPr lang="en-US" sz="3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Kosong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Jika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variabel</a:t>
            </a:r>
            <a:r>
              <a:rPr lang="en-US" sz="3200" b="0" dirty="0" smtClean="0">
                <a:solidFill>
                  <a:schemeClr val="tx1"/>
                </a:solidFill>
              </a:rPr>
              <a:t> Top </a:t>
            </a:r>
            <a:r>
              <a:rPr lang="en-US" sz="3200" b="0" dirty="0" err="1" smtClean="0">
                <a:solidFill>
                  <a:schemeClr val="tx1"/>
                </a:solidFill>
              </a:rPr>
              <a:t>bernilai</a:t>
            </a:r>
            <a:r>
              <a:rPr lang="en-US" sz="3200" b="0" dirty="0" smtClean="0">
                <a:solidFill>
                  <a:schemeClr val="tx1"/>
                </a:solidFill>
              </a:rPr>
              <a:t> nil/NULL, </a:t>
            </a:r>
            <a:r>
              <a:rPr lang="en-US" sz="3200" b="0" dirty="0" err="1" smtClean="0">
                <a:solidFill>
                  <a:schemeClr val="tx1"/>
                </a:solidFill>
              </a:rPr>
              <a:t>maka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dalam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keadaan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kosong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sehingga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akan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true </a:t>
            </a:r>
            <a:r>
              <a:rPr lang="en-US" sz="3200" b="0" dirty="0" smtClean="0">
                <a:solidFill>
                  <a:schemeClr val="tx1"/>
                </a:solidFill>
              </a:rPr>
              <a:t>(1). </a:t>
            </a:r>
          </a:p>
          <a:p>
            <a:pPr marL="0" indent="0"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Jika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tidak</a:t>
            </a:r>
            <a:r>
              <a:rPr lang="en-US" sz="3200" b="0" dirty="0" smtClean="0">
                <a:solidFill>
                  <a:schemeClr val="tx1"/>
                </a:solidFill>
              </a:rPr>
              <a:t> nil/NULL, </a:t>
            </a:r>
            <a:r>
              <a:rPr lang="en-US" sz="3200" b="0" dirty="0" err="1" smtClean="0">
                <a:solidFill>
                  <a:schemeClr val="tx1"/>
                </a:solidFill>
              </a:rPr>
              <a:t>maka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smtClean="0">
                <a:solidFill>
                  <a:srgbClr val="FF0000"/>
                </a:solidFill>
              </a:rPr>
              <a:t>stack </a:t>
            </a:r>
            <a:r>
              <a:rPr lang="en-US" sz="3200" b="0" dirty="0" err="1" smtClean="0">
                <a:solidFill>
                  <a:srgbClr val="FF0000"/>
                </a:solidFill>
              </a:rPr>
              <a:t>tidak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kosong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smtClean="0">
                <a:solidFill>
                  <a:schemeClr val="tx1"/>
                </a:solidFill>
              </a:rPr>
              <a:t>(</a:t>
            </a:r>
            <a:r>
              <a:rPr lang="en-US" sz="3200" b="0" dirty="0" err="1" smtClean="0">
                <a:solidFill>
                  <a:schemeClr val="tx1"/>
                </a:solidFill>
              </a:rPr>
              <a:t>ada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datanya</a:t>
            </a:r>
            <a:r>
              <a:rPr lang="en-US" sz="3200" b="0" dirty="0" smtClean="0">
                <a:solidFill>
                  <a:schemeClr val="tx1"/>
                </a:solidFill>
              </a:rPr>
              <a:t>) </a:t>
            </a:r>
            <a:r>
              <a:rPr lang="en-US" sz="3200" b="0" dirty="0" err="1" smtClean="0">
                <a:solidFill>
                  <a:schemeClr val="tx1"/>
                </a:solidFill>
              </a:rPr>
              <a:t>sehingga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akan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false </a:t>
            </a:r>
            <a:r>
              <a:rPr lang="en-US" sz="3200" b="0" dirty="0" smtClean="0">
                <a:solidFill>
                  <a:schemeClr val="tx1"/>
                </a:solidFill>
              </a:rPr>
              <a:t>(0)</a:t>
            </a:r>
          </a:p>
          <a:p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Satu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Simpul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Jika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medan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sambungan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kanan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dari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simpul</a:t>
            </a:r>
            <a:r>
              <a:rPr lang="en-US" sz="3200" b="0" dirty="0" smtClean="0">
                <a:solidFill>
                  <a:schemeClr val="tx1"/>
                </a:solidFill>
              </a:rPr>
              <a:t> yang </a:t>
            </a:r>
            <a:r>
              <a:rPr lang="en-US" sz="3200" b="0" dirty="0" err="1" smtClean="0">
                <a:solidFill>
                  <a:schemeClr val="tx1"/>
                </a:solidFill>
              </a:rPr>
              <a:t>ditunjuk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oleh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variabel</a:t>
            </a:r>
            <a:r>
              <a:rPr lang="en-US" sz="3200" b="0" dirty="0" smtClean="0">
                <a:solidFill>
                  <a:schemeClr val="tx1"/>
                </a:solidFill>
              </a:rPr>
              <a:t> Top </a:t>
            </a:r>
            <a:r>
              <a:rPr lang="en-US" sz="3200" b="0" dirty="0" err="1" smtClean="0">
                <a:solidFill>
                  <a:schemeClr val="tx1"/>
                </a:solidFill>
              </a:rPr>
              <a:t>bernilai</a:t>
            </a:r>
            <a:r>
              <a:rPr lang="en-US" sz="3200" b="0" dirty="0" smtClean="0">
                <a:solidFill>
                  <a:schemeClr val="tx1"/>
                </a:solidFill>
              </a:rPr>
              <a:t> nil/NULL, </a:t>
            </a:r>
            <a:r>
              <a:rPr lang="en-US" sz="3200" b="0" dirty="0" err="1" smtClean="0">
                <a:solidFill>
                  <a:schemeClr val="tx1"/>
                </a:solidFill>
              </a:rPr>
              <a:t>maka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memiliki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satu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simpul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sehingga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akan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true </a:t>
            </a:r>
            <a:r>
              <a:rPr lang="en-US" sz="3200" b="0" dirty="0" smtClean="0">
                <a:solidFill>
                  <a:schemeClr val="tx1"/>
                </a:solidFill>
              </a:rPr>
              <a:t>(1). </a:t>
            </a:r>
          </a:p>
          <a:p>
            <a:pPr marL="0" indent="0"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Jika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tidak</a:t>
            </a:r>
            <a:r>
              <a:rPr lang="en-US" sz="3200" b="0" dirty="0" smtClean="0">
                <a:solidFill>
                  <a:schemeClr val="tx1"/>
                </a:solidFill>
              </a:rPr>
              <a:t>, </a:t>
            </a:r>
            <a:r>
              <a:rPr lang="en-US" sz="3200" b="0" dirty="0" err="1" smtClean="0">
                <a:solidFill>
                  <a:schemeClr val="tx1"/>
                </a:solidFill>
              </a:rPr>
              <a:t>maka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memiliki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lebih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dari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satu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simpul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sehingga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akan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false </a:t>
            </a:r>
            <a:r>
              <a:rPr lang="en-US" sz="3200" b="0" dirty="0" smtClean="0">
                <a:solidFill>
                  <a:schemeClr val="tx1"/>
                </a:solidFill>
              </a:rPr>
              <a:t>(0).</a:t>
            </a:r>
          </a:p>
          <a:p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Operasi</a:t>
            </a:r>
            <a:r>
              <a:rPr lang="en-US" sz="3200" b="0" dirty="0" smtClean="0">
                <a:solidFill>
                  <a:schemeClr val="tx1"/>
                </a:solidFill>
              </a:rPr>
              <a:t> push </a:t>
            </a:r>
            <a:r>
              <a:rPr lang="en-US" sz="3200" b="0" dirty="0" err="1" smtClean="0">
                <a:solidFill>
                  <a:schemeClr val="tx1"/>
                </a:solidFill>
              </a:rPr>
              <a:t>dalam</a:t>
            </a:r>
            <a:r>
              <a:rPr lang="en-US" sz="3200" b="0" dirty="0" smtClean="0">
                <a:solidFill>
                  <a:schemeClr val="tx1"/>
                </a:solidFill>
              </a:rPr>
              <a:t> Linked List </a:t>
            </a:r>
            <a:r>
              <a:rPr lang="en-US" sz="3200" b="0" dirty="0" err="1" smtClean="0">
                <a:solidFill>
                  <a:schemeClr val="tx1"/>
                </a:solidFill>
              </a:rPr>
              <a:t>adalah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dengan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cara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penyisipan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depan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awal</a:t>
            </a:r>
            <a:r>
              <a:rPr lang="en-US" sz="3200" b="0" dirty="0" smtClean="0"/>
              <a:t>.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153400" cy="990600"/>
          </a:xfrm>
        </p:spPr>
        <p:txBody>
          <a:bodyPr/>
          <a:lstStyle/>
          <a:p>
            <a:r>
              <a:rPr lang="id-ID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PENGERTIAN 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STACK</a:t>
            </a:r>
            <a:endParaRPr lang="id-ID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315200" cy="5248275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Stack (</a:t>
            </a:r>
            <a:r>
              <a:rPr lang="en-US" dirty="0" err="1" smtClean="0">
                <a:solidFill>
                  <a:srgbClr val="FF0000"/>
                </a:solidFill>
              </a:rPr>
              <a:t>tumpukan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b="0" dirty="0" err="1" smtClean="0">
                <a:solidFill>
                  <a:schemeClr val="tx1"/>
                </a:solidFill>
              </a:rPr>
              <a:t>adalah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suatu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urutan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</a:rPr>
              <a:t>elemennya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dapat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ditambah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diambil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hanya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posisi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akhir</a:t>
            </a:r>
            <a:r>
              <a:rPr lang="en-US" b="0" dirty="0" smtClean="0">
                <a:solidFill>
                  <a:schemeClr val="tx1"/>
                </a:solidFill>
              </a:rPr>
              <a:t> (Top) </a:t>
            </a:r>
            <a:r>
              <a:rPr lang="en-US" b="0" dirty="0" err="1" smtClean="0">
                <a:solidFill>
                  <a:schemeClr val="tx1"/>
                </a:solidFill>
              </a:rPr>
              <a:t>saja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LIFO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752600" y="4038600"/>
          <a:ext cx="1323975" cy="2041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5" name="Bitmap Image" r:id="rId4" imgW="1019048" imgH="1571844" progId="PBrush">
                  <p:embed/>
                </p:oleObj>
              </mc:Choice>
              <mc:Fallback>
                <p:oleObj name="Bitmap Image" r:id="rId4" imgW="1019048" imgH="157184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1323975" cy="2041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733800" y="3663043"/>
          <a:ext cx="1219200" cy="2394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6" name="Bitmap Image" r:id="rId6" imgW="1066667" imgH="2095793" progId="PBrush">
                  <p:embed/>
                </p:oleObj>
              </mc:Choice>
              <mc:Fallback>
                <p:oleObj name="Bitmap Image" r:id="rId6" imgW="1066667" imgH="2095793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63043"/>
                        <a:ext cx="1219200" cy="2394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629275" y="4343400"/>
          <a:ext cx="1762125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7" name="Bitmap Image" r:id="rId8" imgW="2333333" imgH="2190476" progId="PBrush">
                  <p:embed/>
                </p:oleObj>
              </mc:Choice>
              <mc:Fallback>
                <p:oleObj name="Bitmap Image" r:id="rId8" imgW="2333333" imgH="2190476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4343400"/>
                        <a:ext cx="1762125" cy="165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F0"/>
                </a:solidFill>
              </a:rPr>
              <a:t> Push(Top,8)</a:t>
            </a:r>
            <a:endParaRPr lang="en-US" sz="2800" b="1" dirty="0">
              <a:solidFill>
                <a:srgbClr val="00B0F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079750" y="2389359"/>
            <a:ext cx="1568450" cy="685802"/>
            <a:chOff x="-44122" y="2462473"/>
            <a:chExt cx="1219200" cy="534195"/>
          </a:xfrm>
        </p:grpSpPr>
        <p:sp>
          <p:nvSpPr>
            <p:cNvPr id="43" name="Rectangle 4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7"/>
          <p:cNvGrpSpPr/>
          <p:nvPr/>
        </p:nvGrpSpPr>
        <p:grpSpPr>
          <a:xfrm>
            <a:off x="1250950" y="2465559"/>
            <a:ext cx="1816100" cy="523220"/>
            <a:chOff x="-1066800" y="1752600"/>
            <a:chExt cx="167640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B0F0"/>
                  </a:solidFill>
                </a:rPr>
                <a:t>baru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384550" y="2465559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8</a:t>
            </a:r>
            <a:endParaRPr lang="en-US" sz="2800" b="1" dirty="0">
              <a:solidFill>
                <a:srgbClr val="00B0F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4049230" y="2486679"/>
            <a:ext cx="684781" cy="49014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12950" y="1524000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63" name="Shape 62"/>
          <p:cNvCxnSpPr/>
          <p:nvPr/>
        </p:nvCxnSpPr>
        <p:spPr>
          <a:xfrm>
            <a:off x="2711450" y="1828800"/>
            <a:ext cx="949325" cy="545811"/>
          </a:xfrm>
          <a:prstGeom prst="bentConnector2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9600" y="370663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Push(Top,3)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962400" y="4724398"/>
            <a:ext cx="1568450" cy="685802"/>
            <a:chOff x="-44122" y="2462473"/>
            <a:chExt cx="1219200" cy="534195"/>
          </a:xfrm>
        </p:grpSpPr>
        <p:sp>
          <p:nvSpPr>
            <p:cNvPr id="66" name="Rectangle 6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8" name="Group 7"/>
          <p:cNvGrpSpPr/>
          <p:nvPr/>
        </p:nvGrpSpPr>
        <p:grpSpPr>
          <a:xfrm>
            <a:off x="2133600" y="4724398"/>
            <a:ext cx="1816100" cy="523220"/>
            <a:chOff x="-1066800" y="1752600"/>
            <a:chExt cx="1676400" cy="523220"/>
          </a:xfrm>
        </p:grpSpPr>
        <p:sp>
          <p:nvSpPr>
            <p:cNvPr id="69" name="TextBox 68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baru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4298950" y="48005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280150" y="4724396"/>
            <a:ext cx="1568450" cy="685802"/>
            <a:chOff x="-44122" y="2462473"/>
            <a:chExt cx="1219200" cy="534195"/>
          </a:xfrm>
        </p:grpSpPr>
        <p:sp>
          <p:nvSpPr>
            <p:cNvPr id="73" name="Rectangle 7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661150" y="4800596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7249630" y="4821716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7" name="TextBox 76"/>
          <p:cNvSpPr txBox="1"/>
          <p:nvPr/>
        </p:nvSpPr>
        <p:spPr>
          <a:xfrm>
            <a:off x="5137150" y="3859037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78" name="Shape 77"/>
          <p:cNvCxnSpPr/>
          <p:nvPr/>
        </p:nvCxnSpPr>
        <p:spPr>
          <a:xfrm>
            <a:off x="5835650" y="4163837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262308" y="5071854"/>
            <a:ext cx="990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hape 79"/>
          <p:cNvCxnSpPr/>
          <p:nvPr/>
        </p:nvCxnSpPr>
        <p:spPr>
          <a:xfrm rot="10800000" flipV="1">
            <a:off x="4660489" y="4176126"/>
            <a:ext cx="454025" cy="545812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8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3" name="Picture 8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54" grpId="0"/>
      <p:bldP spid="61" grpId="0"/>
      <p:bldP spid="64" grpId="0"/>
      <p:bldP spid="71" grpId="0"/>
      <p:bldP spid="75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 Push(Top,5)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4" name="Group 64"/>
          <p:cNvGrpSpPr/>
          <p:nvPr/>
        </p:nvGrpSpPr>
        <p:grpSpPr>
          <a:xfrm>
            <a:off x="4572000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7"/>
          <p:cNvGrpSpPr/>
          <p:nvPr/>
        </p:nvGrpSpPr>
        <p:grpSpPr>
          <a:xfrm>
            <a:off x="457200" y="2711244"/>
            <a:ext cx="1816100" cy="523220"/>
            <a:chOff x="-1066800" y="1752600"/>
            <a:chExt cx="1676400" cy="523220"/>
          </a:xfrm>
        </p:grpSpPr>
        <p:sp>
          <p:nvSpPr>
            <p:cNvPr id="38" name="TextBox 37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baru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908550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41" name="Group 71"/>
          <p:cNvGrpSpPr/>
          <p:nvPr/>
        </p:nvGrpSpPr>
        <p:grpSpPr>
          <a:xfrm>
            <a:off x="688975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7075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85923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600862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49" name="Shape 48"/>
          <p:cNvCxnSpPr/>
          <p:nvPr/>
        </p:nvCxnSpPr>
        <p:spPr>
          <a:xfrm>
            <a:off x="4299362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871908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124201" y="2190133"/>
            <a:ext cx="454025" cy="545812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5" name="Group 64"/>
          <p:cNvGrpSpPr/>
          <p:nvPr/>
        </p:nvGrpSpPr>
        <p:grpSpPr>
          <a:xfrm>
            <a:off x="2271252" y="2743198"/>
            <a:ext cx="1568450" cy="685802"/>
            <a:chOff x="-44122" y="2462473"/>
            <a:chExt cx="1219200" cy="534195"/>
          </a:xfrm>
        </p:grpSpPr>
        <p:sp>
          <p:nvSpPr>
            <p:cNvPr id="56" name="Rectangle 5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607802" y="28193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5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71160" y="3090654"/>
            <a:ext cx="9906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1" name="Picture 8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40" grpId="0"/>
      <p:bldP spid="46" grpId="0"/>
      <p:bldP spid="48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848600" cy="44196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Operasi</a:t>
            </a:r>
            <a:r>
              <a:rPr lang="en-US" sz="3200" b="0" dirty="0" smtClean="0">
                <a:solidFill>
                  <a:schemeClr val="tx1"/>
                </a:solidFill>
              </a:rPr>
              <a:t> Pop </a:t>
            </a:r>
            <a:r>
              <a:rPr lang="en-US" sz="3200" b="0" dirty="0" err="1" smtClean="0">
                <a:solidFill>
                  <a:schemeClr val="tx1"/>
                </a:solidFill>
              </a:rPr>
              <a:t>dalam</a:t>
            </a:r>
            <a:r>
              <a:rPr lang="en-US" sz="3200" b="0" dirty="0" smtClean="0">
                <a:solidFill>
                  <a:schemeClr val="tx1"/>
                </a:solidFill>
              </a:rPr>
              <a:t> Linked List </a:t>
            </a:r>
            <a:r>
              <a:rPr lang="en-US" sz="3200" b="0" dirty="0" err="1" smtClean="0">
                <a:solidFill>
                  <a:schemeClr val="tx1"/>
                </a:solidFill>
              </a:rPr>
              <a:t>adalah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dengan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cara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penghapusan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depan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awal</a:t>
            </a:r>
            <a:r>
              <a:rPr lang="en-US" sz="3200" b="0" dirty="0" smtClean="0"/>
              <a:t>.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 Pop(</a:t>
            </a:r>
            <a:r>
              <a:rPr lang="en-US" sz="2800" b="1" dirty="0" err="1" smtClean="0">
                <a:solidFill>
                  <a:srgbClr val="00B050"/>
                </a:solidFill>
              </a:rPr>
              <a:t>Top,Elemen</a:t>
            </a:r>
            <a:r>
              <a:rPr lang="en-US" sz="2800" b="1" dirty="0" smtClean="0">
                <a:solidFill>
                  <a:srgbClr val="00B050"/>
                </a:solidFill>
              </a:rPr>
              <a:t>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4572000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906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Phapus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08550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5" name="Group 71"/>
          <p:cNvGrpSpPr/>
          <p:nvPr/>
        </p:nvGrpSpPr>
        <p:grpSpPr>
          <a:xfrm>
            <a:off x="688975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7075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85923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600862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871908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124201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64"/>
          <p:cNvGrpSpPr/>
          <p:nvPr/>
        </p:nvGrpSpPr>
        <p:grpSpPr>
          <a:xfrm>
            <a:off x="2271252" y="2743198"/>
            <a:ext cx="1568450" cy="685802"/>
            <a:chOff x="-44122" y="2462473"/>
            <a:chExt cx="1219200" cy="534195"/>
          </a:xfrm>
        </p:grpSpPr>
        <p:sp>
          <p:nvSpPr>
            <p:cNvPr id="56" name="Rectangle 5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607802" y="28193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71160" y="3090654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2590800" y="2134654"/>
            <a:ext cx="339725" cy="591461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1200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Elemen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286000" y="3505200"/>
            <a:ext cx="7620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hape 32"/>
          <p:cNvCxnSpPr/>
          <p:nvPr/>
        </p:nvCxnSpPr>
        <p:spPr>
          <a:xfrm>
            <a:off x="4384675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0" grpId="0"/>
      <p:bldP spid="46" grpId="0"/>
      <p:bldP spid="48" grpId="0"/>
      <p:bldP spid="58" grpId="0"/>
      <p:bldP spid="58" grpId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Pop(</a:t>
            </a:r>
            <a:r>
              <a:rPr lang="en-US" sz="2800" b="1" dirty="0" err="1" smtClean="0">
                <a:solidFill>
                  <a:srgbClr val="C00000"/>
                </a:solidFill>
              </a:rPr>
              <a:t>Top,Elemen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2397125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144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Phapus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3675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4" name="Group 71"/>
          <p:cNvGrpSpPr/>
          <p:nvPr/>
        </p:nvGrpSpPr>
        <p:grpSpPr>
          <a:xfrm>
            <a:off x="4714875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095875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5684355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756025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697033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279364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2514600" y="2134654"/>
            <a:ext cx="339725" cy="591461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16125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Elemen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320925" y="3505200"/>
            <a:ext cx="762000" cy="152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>
            <a:off x="4537075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2" name="Picture 3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0" grpId="0"/>
      <p:bldP spid="40" grpId="1"/>
      <p:bldP spid="46" grpId="0"/>
      <p:bldP spid="48" grpId="0"/>
      <p:bldP spid="29" grpId="0"/>
      <p:bldP spid="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Pop(</a:t>
            </a:r>
            <a:r>
              <a:rPr lang="en-US" sz="2800" b="1" dirty="0" err="1" smtClean="0">
                <a:solidFill>
                  <a:srgbClr val="7030A0"/>
                </a:solidFill>
              </a:rPr>
              <a:t>Top,Elemen</a:t>
            </a:r>
            <a:r>
              <a:rPr lang="en-US" sz="2800" b="1" dirty="0" smtClean="0">
                <a:solidFill>
                  <a:srgbClr val="7030A0"/>
                </a:solidFill>
              </a:rPr>
              <a:t>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78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Phapus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276860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14960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373808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4171950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3" name="Shape 52"/>
          <p:cNvCxnSpPr/>
          <p:nvPr/>
        </p:nvCxnSpPr>
        <p:spPr>
          <a:xfrm rot="10800000" flipV="1">
            <a:off x="3695289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3048000" y="2134654"/>
            <a:ext cx="339725" cy="591461"/>
          </a:xfrm>
          <a:prstGeom prst="bentConnector2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49525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Elemen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854325" y="3505200"/>
            <a:ext cx="762000" cy="1524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>
            <a:off x="4953000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8"/>
          <p:cNvGrpSpPr/>
          <p:nvPr/>
        </p:nvGrpSpPr>
        <p:grpSpPr>
          <a:xfrm>
            <a:off x="5638800" y="2743200"/>
            <a:ext cx="471510" cy="652241"/>
            <a:chOff x="1905000" y="2438400"/>
            <a:chExt cx="533400" cy="533400"/>
          </a:xfrm>
        </p:grpSpPr>
        <p:sp>
          <p:nvSpPr>
            <p:cNvPr id="33" name="Rectangle 32"/>
            <p:cNvSpPr/>
            <p:nvPr/>
          </p:nvSpPr>
          <p:spPr>
            <a:xfrm>
              <a:off x="1905000" y="2438400"/>
              <a:ext cx="533400" cy="533400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1905000" y="2438400"/>
              <a:ext cx="53340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6" grpId="0"/>
      <p:bldP spid="46" grpId="1"/>
      <p:bldP spid="48" grpId="0"/>
      <p:bldP spid="29" grpId="0"/>
      <p:bldP spid="2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124200" y="32766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</a:rPr>
              <a:t>STRUKTUR DATA (STACK)</a:t>
            </a: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2" y="152400"/>
            <a:ext cx="2057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 STACK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72390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Suatu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Stack (Array)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memiliki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beberapa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bagian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yaitu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:</a:t>
            </a:r>
          </a:p>
          <a:p>
            <a:pPr lvl="0"/>
            <a:r>
              <a:rPr lang="en-US" sz="3800" dirty="0" smtClean="0">
                <a:solidFill>
                  <a:srgbClr val="FF0000"/>
                </a:solidFill>
                <a:cs typeface="Tahoma" pitchFamily="34" charset="0"/>
              </a:rPr>
              <a:t>Top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sebagai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variabel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yang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menunjuk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posisi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data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terakhir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pada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Stack.</a:t>
            </a:r>
          </a:p>
          <a:p>
            <a:pPr lvl="0"/>
            <a:r>
              <a:rPr lang="en-US" sz="3800" dirty="0" err="1">
                <a:solidFill>
                  <a:srgbClr val="FF0000"/>
                </a:solidFill>
                <a:cs typeface="Tahoma" pitchFamily="34" charset="0"/>
              </a:rPr>
              <a:t>E</a:t>
            </a:r>
            <a:r>
              <a:rPr lang="en-US" sz="3800" dirty="0" err="1" smtClean="0">
                <a:solidFill>
                  <a:srgbClr val="FF0000"/>
                </a:solidFill>
                <a:cs typeface="Tahoma" pitchFamily="34" charset="0"/>
              </a:rPr>
              <a:t>lemen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yang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berisi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data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dalam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Stack.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Bagian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inilah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yang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berbentuk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array.</a:t>
            </a:r>
          </a:p>
          <a:p>
            <a:pPr lvl="0"/>
            <a:r>
              <a:rPr lang="en-US" sz="3800" dirty="0" err="1" smtClean="0">
                <a:solidFill>
                  <a:srgbClr val="FF0000"/>
                </a:solidFill>
                <a:cs typeface="Tahoma" pitchFamily="34" charset="0"/>
              </a:rPr>
              <a:t>MaxStack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yaitu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variabel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yang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menampung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maksimal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banyaknya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elemen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dalam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Stack.</a:t>
            </a:r>
          </a:p>
          <a:p>
            <a:pPr>
              <a:buNone/>
            </a:pPr>
            <a:endParaRPr lang="en-US" b="0" dirty="0" smtClean="0">
              <a:cs typeface="Tahoma" pitchFamily="34" charset="0"/>
            </a:endParaRPr>
          </a:p>
          <a:p>
            <a:endParaRPr lang="en-US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762000"/>
          </a:xfrm>
        </p:spPr>
        <p:txBody>
          <a:bodyPr/>
          <a:lstStyle/>
          <a:p>
            <a:r>
              <a:rPr 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(Array)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82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err="1" smtClean="0">
                <a:solidFill>
                  <a:schemeClr val="tx1"/>
                </a:solidFill>
                <a:cs typeface="Courier New" pitchFamily="49" charset="0"/>
              </a:rPr>
              <a:t>Kamus</a:t>
            </a: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:</a:t>
            </a:r>
            <a:endParaRPr lang="en-US" sz="2400" u="sng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Const</a:t>
            </a:r>
          </a:p>
          <a:p>
            <a:pPr marL="800100">
              <a:buNone/>
            </a:pP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 </a:t>
            </a:r>
            <a:r>
              <a:rPr lang="en-US" sz="2400" b="0" dirty="0" err="1" smtClean="0">
                <a:solidFill>
                  <a:schemeClr val="tx1"/>
                </a:solidFill>
                <a:cs typeface="Courier New" pitchFamily="49" charset="0"/>
              </a:rPr>
              <a:t>MaxStack</a:t>
            </a: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= ……</a:t>
            </a:r>
          </a:p>
          <a:p>
            <a:pPr marL="800100">
              <a:buNone/>
            </a:pP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Type</a:t>
            </a:r>
          </a:p>
          <a:p>
            <a:pPr marL="800100">
              <a:buNone/>
            </a:pP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 </a:t>
            </a:r>
            <a:r>
              <a:rPr lang="en-US" sz="2400" b="0" dirty="0" err="1" smtClean="0">
                <a:solidFill>
                  <a:schemeClr val="tx1"/>
                </a:solidFill>
                <a:cs typeface="Courier New" pitchFamily="49" charset="0"/>
              </a:rPr>
              <a:t>Nama_Stack</a:t>
            </a: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= </a:t>
            </a: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array</a:t>
            </a: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[1..MaxStack] </a:t>
            </a: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of</a:t>
            </a: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cs typeface="Courier New" pitchFamily="49" charset="0"/>
              </a:rPr>
              <a:t>tipedata</a:t>
            </a:r>
            <a:endParaRPr lang="en-US" sz="2400" b="0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endParaRPr lang="en-US" sz="2400" b="0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Stack  : </a:t>
            </a:r>
            <a:r>
              <a:rPr lang="en-US" sz="2400" b="0" dirty="0" err="1" smtClean="0">
                <a:solidFill>
                  <a:schemeClr val="tx1"/>
                </a:solidFill>
                <a:cs typeface="Courier New" pitchFamily="49" charset="0"/>
              </a:rPr>
              <a:t>Nama_Stack</a:t>
            </a:r>
            <a:endParaRPr lang="en-US" sz="2400" b="0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Top     : </a:t>
            </a: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Integer </a:t>
            </a:r>
            <a:r>
              <a:rPr lang="en-US" sz="2400" dirty="0" smtClean="0">
                <a:solidFill>
                  <a:schemeClr val="tx1"/>
                </a:solidFill>
                <a:cs typeface="Courier New" pitchFamily="49" charset="0"/>
              </a:rPr>
              <a:t>  </a:t>
            </a:r>
            <a:r>
              <a:rPr lang="en-US" sz="2400" dirty="0" smtClean="0">
                <a:cs typeface="Courier New" pitchFamily="49" charset="0"/>
              </a:rPr>
              <a:t>   </a:t>
            </a:r>
            <a:r>
              <a:rPr lang="en-US" sz="2400" b="0" dirty="0" smtClean="0"/>
              <a:t>{</a:t>
            </a:r>
            <a:r>
              <a:rPr lang="en-US" sz="2400" b="0" dirty="0" err="1" smtClean="0">
                <a:solidFill>
                  <a:srgbClr val="FF0000"/>
                </a:solidFill>
              </a:rPr>
              <a:t>penunjuk</a:t>
            </a:r>
            <a:r>
              <a:rPr lang="en-US" sz="2400" b="0" dirty="0" smtClean="0">
                <a:solidFill>
                  <a:srgbClr val="FF0000"/>
                </a:solidFill>
              </a:rPr>
              <a:t> Stack</a:t>
            </a:r>
            <a:r>
              <a:rPr lang="en-US" sz="2400" b="0" dirty="0" smtClean="0"/>
              <a:t>}</a:t>
            </a:r>
            <a:endParaRPr lang="en-US" sz="2400" dirty="0" smtClean="0">
              <a:cs typeface="Courier New" pitchFamily="49" charset="0"/>
            </a:endParaRPr>
          </a:p>
          <a:p>
            <a:pPr lvl="0"/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endParaRPr lang="en-US" sz="2400" b="0" dirty="0" smtClean="0">
              <a:cs typeface="Courier New" pitchFamily="49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563563"/>
          </a:xfrm>
        </p:spPr>
        <p:txBody>
          <a:bodyPr/>
          <a:lstStyle/>
          <a:p>
            <a:r>
              <a:rPr 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(List)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61248" cy="5029200"/>
          </a:xfrm>
        </p:spPr>
        <p:txBody>
          <a:bodyPr>
            <a:normAutofit/>
          </a:bodyPr>
          <a:lstStyle/>
          <a:p>
            <a:pPr marL="61913" indent="-3175">
              <a:buNone/>
            </a:pPr>
            <a:r>
              <a:rPr lang="en-US" u="sng" dirty="0" err="1" smtClean="0">
                <a:solidFill>
                  <a:schemeClr val="tx1"/>
                </a:solidFill>
              </a:rPr>
              <a:t>Kamus</a:t>
            </a:r>
            <a:r>
              <a:rPr lang="en-US" b="0" dirty="0">
                <a:solidFill>
                  <a:schemeClr val="tx1"/>
                </a:solidFill>
              </a:rPr>
              <a:t>:</a:t>
            </a:r>
            <a:endParaRPr lang="en-US" b="0" u="sng" dirty="0" smtClean="0">
              <a:solidFill>
                <a:schemeClr val="tx1"/>
              </a:solidFill>
            </a:endParaRPr>
          </a:p>
          <a:p>
            <a:pPr marL="917575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Type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</a:t>
            </a:r>
            <a:r>
              <a:rPr lang="en-US" b="0" dirty="0" err="1" smtClean="0">
                <a:solidFill>
                  <a:schemeClr val="tx1"/>
                </a:solidFill>
              </a:rPr>
              <a:t>Nama_pointer</a:t>
            </a:r>
            <a:r>
              <a:rPr lang="en-US" b="0" dirty="0" smtClean="0">
                <a:solidFill>
                  <a:schemeClr val="tx1"/>
                </a:solidFill>
              </a:rPr>
              <a:t> = ↑Stack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Stack  =  </a:t>
            </a:r>
            <a:r>
              <a:rPr lang="en-US" u="sng" dirty="0" smtClean="0">
                <a:solidFill>
                  <a:schemeClr val="tx1"/>
                </a:solidFill>
              </a:rPr>
              <a:t>Record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	      </a:t>
            </a:r>
            <a:r>
              <a:rPr lang="en-US" b="0" dirty="0" err="1" smtClean="0">
                <a:solidFill>
                  <a:schemeClr val="tx1"/>
                </a:solidFill>
              </a:rPr>
              <a:t>medan_data</a:t>
            </a:r>
            <a:r>
              <a:rPr lang="en-US" b="0" dirty="0" smtClean="0">
                <a:solidFill>
                  <a:schemeClr val="tx1"/>
                </a:solidFill>
              </a:rPr>
              <a:t>    : </a:t>
            </a:r>
            <a:r>
              <a:rPr lang="en-US" b="0" dirty="0" err="1" smtClean="0">
                <a:solidFill>
                  <a:schemeClr val="tx1"/>
                </a:solidFill>
              </a:rPr>
              <a:t>tipedata</a:t>
            </a:r>
            <a:r>
              <a:rPr lang="en-US" b="0" dirty="0" smtClean="0">
                <a:solidFill>
                  <a:schemeClr val="tx1"/>
                </a:solidFill>
              </a:rPr>
              <a:t>,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    </a:t>
            </a:r>
            <a:r>
              <a:rPr lang="en-US" b="0" dirty="0" err="1" smtClean="0">
                <a:solidFill>
                  <a:schemeClr val="tx1"/>
                </a:solidFill>
              </a:rPr>
              <a:t>medan_sambungan</a:t>
            </a:r>
            <a:r>
              <a:rPr lang="en-US" b="0" dirty="0" smtClean="0">
                <a:solidFill>
                  <a:schemeClr val="tx1"/>
                </a:solidFill>
              </a:rPr>
              <a:t> : </a:t>
            </a:r>
            <a:r>
              <a:rPr lang="en-US" b="0" dirty="0" err="1" smtClean="0">
                <a:solidFill>
                  <a:schemeClr val="tx1"/>
                </a:solidFill>
              </a:rPr>
              <a:t>Nama_pointer</a:t>
            </a:r>
            <a:r>
              <a:rPr lang="en-US" b="0" dirty="0" smtClean="0">
                <a:solidFill>
                  <a:schemeClr val="tx1"/>
                </a:solidFill>
              </a:rPr>
              <a:t>	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</a:t>
            </a:r>
            <a:r>
              <a:rPr lang="en-US" u="sng" dirty="0" err="1" smtClean="0">
                <a:solidFill>
                  <a:schemeClr val="tx1"/>
                </a:solidFill>
              </a:rPr>
              <a:t>EndRecord</a:t>
            </a:r>
            <a:endParaRPr lang="en-US" u="sng" dirty="0" smtClean="0">
              <a:solidFill>
                <a:schemeClr val="tx1"/>
              </a:solidFill>
            </a:endParaRP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 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Top  : </a:t>
            </a:r>
            <a:r>
              <a:rPr lang="en-US" b="0" dirty="0" err="1" smtClean="0">
                <a:solidFill>
                  <a:schemeClr val="tx1"/>
                </a:solidFill>
              </a:rPr>
              <a:t>Nama_pointer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/>
              <a:t>{</a:t>
            </a:r>
            <a:r>
              <a:rPr lang="en-US" b="0" dirty="0" err="1" smtClean="0">
                <a:solidFill>
                  <a:srgbClr val="FF0000"/>
                </a:solidFill>
              </a:rPr>
              <a:t>penunjuk</a:t>
            </a:r>
            <a:r>
              <a:rPr lang="en-US" b="0" dirty="0" smtClean="0">
                <a:solidFill>
                  <a:srgbClr val="FF0000"/>
                </a:solidFill>
              </a:rPr>
              <a:t> Stack</a:t>
            </a:r>
            <a:r>
              <a:rPr lang="en-US" b="0" dirty="0" smtClean="0"/>
              <a:t>}</a:t>
            </a:r>
          </a:p>
          <a:p>
            <a:pPr lvl="0"/>
            <a:endParaRPr lang="en-US" sz="3200" b="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200" b="0" dirty="0" smtClean="0">
              <a:latin typeface="Tahoma" pitchFamily="34" charset="0"/>
              <a:cs typeface="Tahoma" pitchFamily="34" charset="0"/>
            </a:endParaRPr>
          </a:p>
          <a:p>
            <a:endParaRPr lang="en-US" sz="3200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62600" y="2895600"/>
            <a:ext cx="2895600" cy="29241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533400" y="2895600"/>
            <a:ext cx="2895600" cy="2895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0096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PUSH</a:t>
            </a: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733800" y="1600200"/>
            <a:ext cx="156805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0000"/>
                </a:solidFill>
              </a:rPr>
              <a:t>STACK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638800" y="3505200"/>
            <a:ext cx="274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err="1" smtClean="0"/>
              <a:t>O</a:t>
            </a:r>
            <a:r>
              <a:rPr lang="en-US" sz="2800" b="0" dirty="0" err="1" smtClean="0"/>
              <a:t>perasi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mengambil</a:t>
            </a:r>
            <a:r>
              <a:rPr lang="en-US" sz="2800" b="0" dirty="0" smtClean="0"/>
              <a:t> / </a:t>
            </a:r>
            <a:r>
              <a:rPr lang="en-US" sz="2800" b="0" dirty="0" err="1" smtClean="0"/>
              <a:t>mengeluarkan</a:t>
            </a:r>
            <a:r>
              <a:rPr lang="en-US" sz="2800" b="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sebuah</a:t>
            </a:r>
            <a:r>
              <a:rPr lang="en-US" sz="2800" b="1" dirty="0" smtClean="0">
                <a:solidFill>
                  <a:srgbClr val="FF0000"/>
                </a:solidFill>
              </a:rPr>
              <a:t> data </a:t>
            </a:r>
            <a:r>
              <a:rPr lang="en-US" sz="2800" b="0" dirty="0" err="1" smtClean="0"/>
              <a:t>dari</a:t>
            </a:r>
            <a:r>
              <a:rPr lang="en-US" sz="2800" b="0" dirty="0" smtClean="0"/>
              <a:t> stack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563563"/>
          </a:xfrm>
        </p:spPr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UTAMA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388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POP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09600" y="3505200"/>
            <a:ext cx="27069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err="1" smtClean="0"/>
              <a:t>O</a:t>
            </a:r>
            <a:r>
              <a:rPr lang="en-US" sz="2800" b="0" dirty="0" err="1" smtClean="0"/>
              <a:t>perasi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menambahkan</a:t>
            </a:r>
            <a:r>
              <a:rPr lang="en-US" sz="2800" b="0" dirty="0" smtClean="0"/>
              <a:t>/ </a:t>
            </a:r>
            <a:r>
              <a:rPr lang="en-US" sz="2800" b="0" dirty="0" err="1" smtClean="0"/>
              <a:t>memasukkan</a:t>
            </a:r>
            <a:r>
              <a:rPr lang="en-US" sz="2800" b="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sebuah</a:t>
            </a:r>
            <a:r>
              <a:rPr lang="en-US" sz="2800" b="1" dirty="0" smtClean="0">
                <a:solidFill>
                  <a:srgbClr val="FF0000"/>
                </a:solidFill>
              </a:rPr>
              <a:t> data </a:t>
            </a:r>
            <a:r>
              <a:rPr lang="en-US" sz="2800" b="0" dirty="0" err="1" smtClean="0"/>
              <a:t>ke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dalam</a:t>
            </a:r>
            <a:r>
              <a:rPr lang="en-US" sz="2800" b="0" dirty="0" smtClean="0"/>
              <a:t> stack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6" name="Picture 2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1" grpId="0" animBg="1"/>
      <p:bldP spid="70662" grpId="0"/>
      <p:bldP spid="70663" grpId="0" animBg="1"/>
      <p:bldP spid="70665" grpId="0" animBg="1"/>
      <p:bldP spid="70674" grpId="0"/>
      <p:bldP spid="70675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STACK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33600" y="11430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76" y="1897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Inisialisasi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33600" y="19812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776" y="1906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Kosong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33600" y="28194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76" y="1906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 err="1" smtClean="0">
                  <a:solidFill>
                    <a:schemeClr val="bg1"/>
                  </a:solidFill>
                </a:rPr>
                <a:t>Operasi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Penuh</a:t>
              </a:r>
              <a:endParaRPr lang="en-US" sz="2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133600" y="37338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76" y="1934"/>
              <a:ext cx="20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PUSH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5" name="Group 56"/>
          <p:cNvGrpSpPr>
            <a:grpSpLocks/>
          </p:cNvGrpSpPr>
          <p:nvPr/>
        </p:nvGrpSpPr>
        <p:grpSpPr bwMode="auto">
          <a:xfrm>
            <a:off x="2163096" y="4633451"/>
            <a:ext cx="4724400" cy="685800"/>
            <a:chOff x="1296" y="1824"/>
            <a:chExt cx="2976" cy="432"/>
          </a:xfrm>
          <a:solidFill>
            <a:srgbClr val="C00000"/>
          </a:solidFill>
        </p:grpSpPr>
        <p:sp>
          <p:nvSpPr>
            <p:cNvPr id="2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gray">
            <a:xfrm>
              <a:off x="1757" y="1929"/>
              <a:ext cx="1968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POP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Inisialisasi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8229600" cy="524827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3200" b="0" dirty="0" smtClean="0">
                <a:solidFill>
                  <a:schemeClr val="tx1"/>
                </a:solidFill>
              </a:rPr>
              <a:t>Proses </a:t>
            </a:r>
            <a:r>
              <a:rPr lang="en-US" sz="3200" b="0" dirty="0" err="1" smtClean="0">
                <a:solidFill>
                  <a:schemeClr val="tx1"/>
                </a:solidFill>
              </a:rPr>
              <a:t>menyiapkan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dengan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cara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memberi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harga</a:t>
            </a:r>
            <a:r>
              <a:rPr lang="en-US" sz="3200" dirty="0" smtClean="0">
                <a:solidFill>
                  <a:srgbClr val="FF0000"/>
                </a:solidFill>
              </a:rPr>
              <a:t> 0 (</a:t>
            </a:r>
            <a:r>
              <a:rPr lang="en-US" sz="3200" dirty="0" err="1" smtClean="0">
                <a:solidFill>
                  <a:srgbClr val="FF0000"/>
                </a:solidFill>
              </a:rPr>
              <a:t>nol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r>
              <a:rPr lang="en-US" sz="3200" b="0" dirty="0" err="1" smtClean="0">
                <a:solidFill>
                  <a:schemeClr val="tx1"/>
                </a:solidFill>
              </a:rPr>
              <a:t>pada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variabel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penunjuk</a:t>
            </a:r>
            <a:r>
              <a:rPr lang="en-US" sz="3200" b="0" dirty="0" smtClean="0">
                <a:solidFill>
                  <a:schemeClr val="tx1"/>
                </a:solidFill>
              </a:rPr>
              <a:t> Stack</a:t>
            </a:r>
            <a:r>
              <a:rPr lang="en-US" sz="3200" b="0" dirty="0" smtClean="0"/>
              <a:t> (</a:t>
            </a:r>
            <a:r>
              <a:rPr lang="en-US" sz="3200" dirty="0" smtClean="0">
                <a:solidFill>
                  <a:srgbClr val="FF0000"/>
                </a:solidFill>
              </a:rPr>
              <a:t>Top</a:t>
            </a:r>
            <a:r>
              <a:rPr lang="en-US" sz="3200" b="0" dirty="0" smtClean="0"/>
              <a:t>), </a:t>
            </a:r>
            <a:r>
              <a:rPr lang="en-US" sz="3200" b="0" dirty="0" err="1" smtClean="0">
                <a:solidFill>
                  <a:schemeClr val="tx1"/>
                </a:solidFill>
              </a:rPr>
              <a:t>jika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elemen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pertama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diawali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dari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indeks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kesatu</a:t>
            </a:r>
            <a:r>
              <a:rPr lang="en-US" sz="3200" b="0" dirty="0" smtClean="0">
                <a:solidFill>
                  <a:srgbClr val="FF0000"/>
                </a:solidFill>
              </a:rPr>
              <a:t>.</a:t>
            </a:r>
            <a:r>
              <a:rPr lang="en-US" sz="3200" b="0" dirty="0" smtClean="0"/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Tetapi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jika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elemen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pertama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dimulai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dari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indeks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nol</a:t>
            </a:r>
            <a:r>
              <a:rPr lang="en-US" sz="3200" b="0" dirty="0" smtClean="0"/>
              <a:t> </a:t>
            </a:r>
            <a:r>
              <a:rPr lang="en-US" sz="3200" b="0" dirty="0" smtClean="0">
                <a:solidFill>
                  <a:schemeClr val="tx1"/>
                </a:solidFill>
              </a:rPr>
              <a:t>(</a:t>
            </a:r>
            <a:r>
              <a:rPr lang="en-US" sz="3200" b="0" dirty="0" err="1" smtClean="0">
                <a:solidFill>
                  <a:schemeClr val="tx1"/>
                </a:solidFill>
              </a:rPr>
              <a:t>contoh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bahasa</a:t>
            </a:r>
            <a:r>
              <a:rPr lang="en-US" sz="3200" b="0" dirty="0" smtClean="0">
                <a:solidFill>
                  <a:schemeClr val="tx1"/>
                </a:solidFill>
              </a:rPr>
              <a:t> C), </a:t>
            </a:r>
            <a:r>
              <a:rPr lang="en-US" sz="3200" b="0" dirty="0" err="1" smtClean="0">
                <a:solidFill>
                  <a:schemeClr val="tx1"/>
                </a:solidFill>
              </a:rPr>
              <a:t>maka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variabel</a:t>
            </a:r>
            <a:r>
              <a:rPr lang="en-US" sz="3200" b="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Top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diberi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harga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- 1</a:t>
            </a:r>
            <a:r>
              <a:rPr lang="en-US" sz="3200" b="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Kosong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8153400" cy="5248275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chemeClr val="tx1"/>
                </a:solidFill>
              </a:rPr>
              <a:t>bernilai</a:t>
            </a:r>
            <a:r>
              <a:rPr lang="en-US" b="0" dirty="0" smtClean="0">
                <a:solidFill>
                  <a:schemeClr val="tx1"/>
                </a:solidFill>
              </a:rPr>
              <a:t> 0 (</a:t>
            </a:r>
            <a:r>
              <a:rPr lang="en-US" b="0" dirty="0" err="1" smtClean="0">
                <a:solidFill>
                  <a:schemeClr val="tx1"/>
                </a:solidFill>
              </a:rPr>
              <a:t>untuk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</a:rPr>
              <a:t>dimulai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indeks</a:t>
            </a:r>
            <a:r>
              <a:rPr lang="en-US" b="0" dirty="0" smtClean="0">
                <a:solidFill>
                  <a:schemeClr val="tx1"/>
                </a:solidFill>
              </a:rPr>
              <a:t> 1) </a:t>
            </a:r>
            <a:r>
              <a:rPr lang="en-US" b="0" dirty="0" err="1" smtClean="0">
                <a:solidFill>
                  <a:schemeClr val="tx1"/>
                </a:solidFill>
              </a:rPr>
              <a:t>atau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chemeClr val="tx1"/>
                </a:solidFill>
              </a:rPr>
              <a:t>bernilai</a:t>
            </a:r>
            <a:r>
              <a:rPr lang="en-US" b="0" dirty="0" smtClean="0">
                <a:solidFill>
                  <a:schemeClr val="tx1"/>
                </a:solidFill>
              </a:rPr>
              <a:t> -1 (</a:t>
            </a:r>
            <a:r>
              <a:rPr lang="en-US" b="0" dirty="0" err="1" smtClean="0">
                <a:solidFill>
                  <a:schemeClr val="tx1"/>
                </a:solidFill>
              </a:rPr>
              <a:t>untuk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</a:rPr>
              <a:t>dimulai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indeks</a:t>
            </a:r>
            <a:r>
              <a:rPr lang="en-US" b="0" dirty="0" smtClean="0">
                <a:solidFill>
                  <a:schemeClr val="tx1"/>
                </a:solidFill>
              </a:rPr>
              <a:t> 0), </a:t>
            </a:r>
            <a:r>
              <a:rPr lang="en-US" b="0" dirty="0" err="1" smtClean="0">
                <a:solidFill>
                  <a:schemeClr val="tx1"/>
                </a:solidFill>
              </a:rPr>
              <a:t>maka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dalam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keadaan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sehingga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mengembalikan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true </a:t>
            </a:r>
            <a:r>
              <a:rPr lang="en-US" b="0" dirty="0" smtClean="0">
                <a:solidFill>
                  <a:schemeClr val="tx1"/>
                </a:solidFill>
              </a:rPr>
              <a:t>(1)</a:t>
            </a:r>
            <a:r>
              <a:rPr lang="en-US" b="0" dirty="0" smtClean="0"/>
              <a:t>. </a:t>
            </a:r>
          </a:p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tidak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 err="1" smtClean="0">
                <a:solidFill>
                  <a:schemeClr val="tx1"/>
                </a:solidFill>
              </a:rPr>
              <a:t>maka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tidak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(</a:t>
            </a:r>
            <a:r>
              <a:rPr lang="en-US" b="0" dirty="0" err="1" smtClean="0">
                <a:solidFill>
                  <a:schemeClr val="tx1"/>
                </a:solidFill>
              </a:rPr>
              <a:t>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datanya</a:t>
            </a:r>
            <a:r>
              <a:rPr lang="en-US" b="0" dirty="0" smtClean="0">
                <a:solidFill>
                  <a:schemeClr val="tx1"/>
                </a:solidFill>
              </a:rPr>
              <a:t>) </a:t>
            </a:r>
            <a:r>
              <a:rPr lang="en-US" b="0" dirty="0" err="1" smtClean="0">
                <a:solidFill>
                  <a:schemeClr val="tx1"/>
                </a:solidFill>
              </a:rPr>
              <a:t>sehingga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akan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mengembalikan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false </a:t>
            </a:r>
            <a:r>
              <a:rPr lang="en-US" b="0" dirty="0" smtClean="0">
                <a:solidFill>
                  <a:schemeClr val="tx1"/>
                </a:solidFill>
              </a:rPr>
              <a:t>(0)</a:t>
            </a:r>
            <a:r>
              <a:rPr lang="en-US" b="0" dirty="0" smtClean="0"/>
              <a:t>.</a:t>
            </a:r>
          </a:p>
          <a:p>
            <a:endParaRPr lang="en-US" b="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553</TotalTime>
  <Words>898</Words>
  <Application>Microsoft Office PowerPoint</Application>
  <PresentationFormat>On-screen Show (4:3)</PresentationFormat>
  <Paragraphs>215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Courier New</vt:lpstr>
      <vt:lpstr>Tahoma</vt:lpstr>
      <vt:lpstr>Times New Roman</vt:lpstr>
      <vt:lpstr>Verdana</vt:lpstr>
      <vt:lpstr>Wingdings</vt:lpstr>
      <vt:lpstr>Abstrak Black</vt:lpstr>
      <vt:lpstr>Image</vt:lpstr>
      <vt:lpstr>Bitmap Image</vt:lpstr>
      <vt:lpstr>PowerPoint Presentation</vt:lpstr>
      <vt:lpstr>PENGERTIAN STACK</vt:lpstr>
      <vt:lpstr>PENDEKLARASIAN STACK</vt:lpstr>
      <vt:lpstr>Pendeklarasian Stack (Array)</vt:lpstr>
      <vt:lpstr>Pendeklarasian Stack (List)</vt:lpstr>
      <vt:lpstr>OPERASI UTAMA</vt:lpstr>
      <vt:lpstr>OPERASI STACK (Array)</vt:lpstr>
      <vt:lpstr>Inisialisasi Stack (Array)</vt:lpstr>
      <vt:lpstr>Operasi Kosong (Array)</vt:lpstr>
      <vt:lpstr>Operasi Penuh (Array)</vt:lpstr>
      <vt:lpstr>Push (Array)</vt:lpstr>
      <vt:lpstr>Push (Lanjutan)</vt:lpstr>
      <vt:lpstr>Pop (Array)</vt:lpstr>
      <vt:lpstr>Pop (Lanjutan)</vt:lpstr>
      <vt:lpstr>OPERASI STACK (Linked List)</vt:lpstr>
      <vt:lpstr>Inisialisasi Stack (Linked List)</vt:lpstr>
      <vt:lpstr>Operasi Kosong (Linked List)</vt:lpstr>
      <vt:lpstr>Operasi Satu Simpul</vt:lpstr>
      <vt:lpstr>Push (Linked List)</vt:lpstr>
      <vt:lpstr>Push (Lanjutan)</vt:lpstr>
      <vt:lpstr>Push (Lanjutan)</vt:lpstr>
      <vt:lpstr>Pop (Linked List)</vt:lpstr>
      <vt:lpstr>Pop (Lanjutan)</vt:lpstr>
      <vt:lpstr>Pop (Lanjutan)</vt:lpstr>
      <vt:lpstr>Pop (Lanjutan)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</dc:title>
  <dc:creator>DosenIF-1</dc:creator>
  <cp:lastModifiedBy>Tati Harihayati</cp:lastModifiedBy>
  <cp:revision>105</cp:revision>
  <dcterms:created xsi:type="dcterms:W3CDTF">2012-05-03T03:45:54Z</dcterms:created>
  <dcterms:modified xsi:type="dcterms:W3CDTF">2014-05-05T03:49:24Z</dcterms:modified>
</cp:coreProperties>
</file>