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88" r:id="rId4"/>
    <p:sldId id="289" r:id="rId5"/>
    <p:sldId id="290" r:id="rId6"/>
    <p:sldId id="282" r:id="rId7"/>
    <p:sldId id="283" r:id="rId8"/>
    <p:sldId id="284" r:id="rId9"/>
    <p:sldId id="285" r:id="rId10"/>
    <p:sldId id="292" r:id="rId11"/>
    <p:sldId id="286" r:id="rId12"/>
    <p:sldId id="287" r:id="rId13"/>
    <p:sldId id="293" r:id="rId14"/>
    <p:sldId id="291" r:id="rId1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2D14"/>
    <a:srgbClr val="000000"/>
    <a:srgbClr val="4D4D4D"/>
    <a:srgbClr val="35759D"/>
    <a:srgbClr val="35B19D"/>
    <a:srgbClr val="E8E8E8"/>
    <a:srgbClr val="1E1E20"/>
    <a:srgbClr val="33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6" autoAdjust="0"/>
    <p:restoredTop sz="95596" autoAdjust="0"/>
  </p:normalViewPr>
  <p:slideViewPr>
    <p:cSldViewPr>
      <p:cViewPr>
        <p:scale>
          <a:sx n="70" d="100"/>
          <a:sy n="70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35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5.wmf"/><Relationship Id="rId1" Type="http://schemas.openxmlformats.org/officeDocument/2006/relationships/image" Target="../media/image10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8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6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AC47D20-2DBE-4136-AB50-E59375D23A1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B5630B-AD96-4CDF-96DB-41E67AF4FE54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47D20-2DBE-4136-AB50-E59375D23A1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47D20-2DBE-4136-AB50-E59375D23A1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47D20-2DBE-4136-AB50-E59375D23A1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6288EC-0F50-405B-98B3-5D5A3FB4B811}" type="slidenum">
              <a:rPr lang="en-US"/>
              <a:pPr/>
              <a:t>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6288EC-0F50-405B-98B3-5D5A3FB4B811}" type="slidenum">
              <a:rPr lang="en-US"/>
              <a:pPr/>
              <a:t>3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6288EC-0F50-405B-98B3-5D5A3FB4B811}" type="slidenum">
              <a:rPr lang="en-US"/>
              <a:pPr/>
              <a:t>4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6288EC-0F50-405B-98B3-5D5A3FB4B811}" type="slidenum">
              <a:rPr lang="en-US"/>
              <a:pPr/>
              <a:t>5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47D20-2DBE-4136-AB50-E59375D23A1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47D20-2DBE-4136-AB50-E59375D23A1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47D20-2DBE-4136-AB50-E59375D23A1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C47D20-2DBE-4136-AB50-E59375D23A1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0"/>
            <a:ext cx="7772400" cy="704850"/>
          </a:xfrm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867400"/>
            <a:ext cx="7772400" cy="533400"/>
          </a:xfrm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1417638"/>
            <a:ext cx="1828800" cy="5211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417638"/>
            <a:ext cx="53340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417638"/>
            <a:ext cx="73152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38400"/>
            <a:ext cx="7315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4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7.bin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58.bin"/><Relationship Id="rId9" Type="http://schemas.openxmlformats.org/officeDocument/2006/relationships/oleObject" Target="../embeddings/oleObject6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9.png"/><Relationship Id="rId9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png"/><Relationship Id="rId9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image" Target="../media/image9.png"/><Relationship Id="rId9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7.bin"/><Relationship Id="rId10" Type="http://schemas.openxmlformats.org/officeDocument/2006/relationships/oleObject" Target="../embeddings/oleObject22.bin"/><Relationship Id="rId4" Type="http://schemas.openxmlformats.org/officeDocument/2006/relationships/image" Target="../media/image9.png"/><Relationship Id="rId9" Type="http://schemas.openxmlformats.org/officeDocument/2006/relationships/oleObject" Target="../embeddings/oleObject2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81000" y="271463"/>
            <a:ext cx="6381750" cy="833437"/>
          </a:xfrm>
          <a:effectLst>
            <a:outerShdw dist="1796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r>
              <a:rPr lang="id-ID" sz="4400" dirty="0" smtClean="0">
                <a:solidFill>
                  <a:srgbClr val="339933"/>
                </a:solidFill>
              </a:rPr>
              <a:t>Turunan Numerik</a:t>
            </a:r>
            <a:endParaRPr lang="ru-RU" sz="4400" dirty="0">
              <a:solidFill>
                <a:srgbClr val="339933"/>
              </a:solidFill>
            </a:endParaRP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009650"/>
            <a:ext cx="2895600" cy="533400"/>
          </a:xfrm>
          <a:effectLst>
            <a:outerShdw dist="17961" dir="2700000" algn="ctr" rotWithShape="0">
              <a:schemeClr val="bg1"/>
            </a:outerShdw>
          </a:effectLst>
        </p:spPr>
        <p:txBody>
          <a:bodyPr/>
          <a:lstStyle/>
          <a:p>
            <a:pPr algn="l"/>
            <a:endParaRPr lang="ru-RU" sz="2300" dirty="0">
              <a:solidFill>
                <a:srgbClr val="33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315200" cy="715962"/>
          </a:xfrm>
        </p:spPr>
        <p:txBody>
          <a:bodyPr/>
          <a:lstStyle/>
          <a:p>
            <a:r>
              <a:rPr lang="id-ID" dirty="0" smtClean="0"/>
              <a:t>Rangkuman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772816"/>
          <a:ext cx="8064896" cy="4680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6693"/>
                <a:gridCol w="4618203"/>
              </a:tblGrid>
              <a:tr h="780087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Turunan</a:t>
                      </a:r>
                      <a:r>
                        <a:rPr lang="id-ID" sz="2400" baseline="0" dirty="0" smtClean="0"/>
                        <a:t> Pertama </a:t>
                      </a:r>
                      <a:endParaRPr lang="id-ID" sz="2400" dirty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Selisih</a:t>
                      </a:r>
                      <a:r>
                        <a:rPr lang="id-ID" sz="2400" baseline="0" dirty="0" smtClean="0"/>
                        <a:t> Maju 2 titik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400" dirty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Selisih Mundur 2 titik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400" dirty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Selisih</a:t>
                      </a:r>
                      <a:r>
                        <a:rPr lang="id-ID" sz="2400" baseline="0" dirty="0" smtClean="0"/>
                        <a:t> Pusat 3 titik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400" dirty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Selisih Maju</a:t>
                      </a:r>
                      <a:r>
                        <a:rPr lang="id-ID" sz="2400" baseline="0" dirty="0" smtClean="0"/>
                        <a:t> 3 titik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400" dirty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Selisih Pusat 5 titik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67944" y="2636912"/>
          <a:ext cx="1977504" cy="638569"/>
        </p:xfrm>
        <a:graphic>
          <a:graphicData uri="http://schemas.openxmlformats.org/presentationml/2006/ole">
            <p:oleObj spid="_x0000_s47106" name="Equation" r:id="rId3" imgW="1218960" imgH="393480" progId="Equation.DSMT4">
              <p:embed/>
            </p:oleObj>
          </a:graphicData>
        </a:graphic>
      </p:graphicFrame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4025900" y="3357563"/>
          <a:ext cx="2060575" cy="638175"/>
        </p:xfrm>
        <a:graphic>
          <a:graphicData uri="http://schemas.openxmlformats.org/presentationml/2006/ole">
            <p:oleObj spid="_x0000_s47108" name="Equation" r:id="rId4" imgW="1269720" imgH="393480" progId="Equation.DSMT4">
              <p:embed/>
            </p:oleObj>
          </a:graphicData>
        </a:graphic>
      </p:graphicFrame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4025900" y="4149725"/>
          <a:ext cx="2143125" cy="638175"/>
        </p:xfrm>
        <a:graphic>
          <a:graphicData uri="http://schemas.openxmlformats.org/presentationml/2006/ole">
            <p:oleObj spid="_x0000_s47109" name="Equation" r:id="rId5" imgW="1320480" imgH="393480" progId="Equation.DSMT4">
              <p:embed/>
            </p:oleObj>
          </a:graphicData>
        </a:graphic>
      </p:graphicFrame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4041551" y="4941168"/>
          <a:ext cx="2906713" cy="638175"/>
        </p:xfrm>
        <a:graphic>
          <a:graphicData uri="http://schemas.openxmlformats.org/presentationml/2006/ole">
            <p:oleObj spid="_x0000_s47110" name="Equation" r:id="rId6" imgW="1790640" imgH="393480" progId="Equation.DSMT4">
              <p:embed/>
            </p:oleObj>
          </a:graphicData>
        </a:graphic>
      </p:graphicFrame>
      <p:graphicFrame>
        <p:nvGraphicFramePr>
          <p:cNvPr id="47112" name="Object 8"/>
          <p:cNvGraphicFramePr>
            <a:graphicFrameLocks noChangeAspect="1"/>
          </p:cNvGraphicFramePr>
          <p:nvPr/>
        </p:nvGraphicFramePr>
        <p:xfrm>
          <a:off x="4041353" y="5732463"/>
          <a:ext cx="3482975" cy="638175"/>
        </p:xfrm>
        <a:graphic>
          <a:graphicData uri="http://schemas.openxmlformats.org/presentationml/2006/ole">
            <p:oleObj spid="_x0000_s47112" name="Equation" r:id="rId7" imgW="214596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315200" cy="715962"/>
          </a:xfrm>
        </p:spPr>
        <p:txBody>
          <a:bodyPr/>
          <a:lstStyle/>
          <a:p>
            <a:r>
              <a:rPr lang="id-ID" sz="3600" dirty="0" smtClean="0">
                <a:solidFill>
                  <a:srgbClr val="000000"/>
                </a:solidFill>
              </a:rPr>
              <a:t>Latihan</a:t>
            </a:r>
            <a:endParaRPr lang="id-ID" sz="3600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3568" y="148478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 smtClean="0">
                <a:solidFill>
                  <a:srgbClr val="000000"/>
                </a:solidFill>
              </a:rPr>
              <a:t>Tabel berikut adalah nilai f(x)=       untuk beberapa nilai x</a:t>
            </a:r>
            <a:endParaRPr lang="id-ID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9592" y="3212976"/>
            <a:ext cx="75608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id-ID" dirty="0" smtClean="0">
                <a:solidFill>
                  <a:srgbClr val="000000"/>
                </a:solidFill>
              </a:rPr>
              <a:t> Hitunglah nilai dari f’(2.0) dengan menggunakan metode selisih maju 2 titik dan 3 titik, metode selisih mundur 2 titik dan 3 titik, metode selisih pusat dengan 3 titik dan 5 titik</a:t>
            </a:r>
          </a:p>
          <a:p>
            <a:pPr algn="just"/>
            <a:endParaRPr lang="id-ID" dirty="0" smtClean="0">
              <a:solidFill>
                <a:srgbClr val="000000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id-ID" dirty="0" smtClean="0">
                <a:solidFill>
                  <a:srgbClr val="000000"/>
                </a:solidFill>
              </a:rPr>
              <a:t>Hitung hasil turunan yang sebenarnya, lalu hitung galatnya dari metode yang digunakan diatas </a:t>
            </a:r>
            <a:endParaRPr lang="id-ID" dirty="0">
              <a:solidFill>
                <a:srgbClr val="000000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71600" y="2204864"/>
          <a:ext cx="763284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1296144"/>
                <a:gridCol w="1368152"/>
                <a:gridCol w="1368152"/>
                <a:gridCol w="1440160"/>
                <a:gridCol w="1584176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1.8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1.9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2.0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2.1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2.2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f(x)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10.889365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12.703199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14.778112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17.148957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19.8550330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932040" y="1436779"/>
          <a:ext cx="576064" cy="480053"/>
        </p:xfrm>
        <a:graphic>
          <a:graphicData uri="http://schemas.openxmlformats.org/presentationml/2006/ole">
            <p:oleObj spid="_x0000_s24582" name="Equation" r:id="rId4" imgW="22860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315200" cy="715962"/>
          </a:xfrm>
        </p:spPr>
        <p:txBody>
          <a:bodyPr/>
          <a:lstStyle/>
          <a:p>
            <a:r>
              <a:rPr lang="id-ID" sz="3600" dirty="0" smtClean="0">
                <a:solidFill>
                  <a:srgbClr val="000000"/>
                </a:solidFill>
              </a:rPr>
              <a:t>Rumus untuk Turunan Kedua</a:t>
            </a:r>
            <a:endParaRPr lang="id-ID" sz="3600" dirty="0">
              <a:solidFill>
                <a:srgbClr val="000000"/>
              </a:solidFill>
            </a:endParaRPr>
          </a:p>
        </p:txBody>
      </p:sp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755576" y="1628800"/>
          <a:ext cx="8064500" cy="503237"/>
        </p:xfrm>
        <a:graphic>
          <a:graphicData uri="http://schemas.openxmlformats.org/presentationml/2006/ole">
            <p:oleObj spid="_x0000_s25606" name="Equation" r:id="rId4" imgW="3860640" imgH="241200" progId="Equation.DSMT4">
              <p:embed/>
            </p:oleObj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755576" y="2204864"/>
          <a:ext cx="3608387" cy="820737"/>
        </p:xfrm>
        <a:graphic>
          <a:graphicData uri="http://schemas.openxmlformats.org/presentationml/2006/ole">
            <p:oleObj spid="_x0000_s25607" name="Equation" r:id="rId5" imgW="1726920" imgH="393480" progId="Equation.DSMT4">
              <p:embed/>
            </p:oleObj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762520" y="2996952"/>
          <a:ext cx="7481888" cy="820737"/>
        </p:xfrm>
        <a:graphic>
          <a:graphicData uri="http://schemas.openxmlformats.org/presentationml/2006/ole">
            <p:oleObj spid="_x0000_s25608" name="Equation" r:id="rId6" imgW="3581280" imgH="393480" progId="Equation.DSMT4">
              <p:embed/>
            </p:oleObj>
          </a:graphicData>
        </a:graphic>
      </p:graphicFrame>
      <p:graphicFrame>
        <p:nvGraphicFramePr>
          <p:cNvPr id="25610" name="Object 10"/>
          <p:cNvGraphicFramePr>
            <a:graphicFrameLocks noChangeAspect="1"/>
          </p:cNvGraphicFramePr>
          <p:nvPr/>
        </p:nvGraphicFramePr>
        <p:xfrm>
          <a:off x="827584" y="4293096"/>
          <a:ext cx="3290888" cy="820737"/>
        </p:xfrm>
        <a:graphic>
          <a:graphicData uri="http://schemas.openxmlformats.org/presentationml/2006/ole">
            <p:oleObj spid="_x0000_s25610" name="Equation" r:id="rId7" imgW="1574640" imgH="39348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5576" y="3789040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d-ID" dirty="0" smtClean="0">
                <a:solidFill>
                  <a:srgbClr val="000000"/>
                </a:solidFill>
              </a:rPr>
              <a:t>Untuk selisih pusat nilai x = x</a:t>
            </a:r>
            <a:r>
              <a:rPr lang="id-ID" sz="1600" dirty="0" smtClean="0">
                <a:solidFill>
                  <a:srgbClr val="000000"/>
                </a:solidFill>
              </a:rPr>
              <a:t>1, </a:t>
            </a:r>
            <a:r>
              <a:rPr lang="id-ID" dirty="0" smtClean="0">
                <a:solidFill>
                  <a:srgbClr val="000000"/>
                </a:solidFill>
              </a:rPr>
              <a:t>maka s=1 dan  </a:t>
            </a:r>
            <a:endParaRPr lang="id-ID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5576" y="5301208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d-ID" dirty="0" smtClean="0">
                <a:solidFill>
                  <a:srgbClr val="000000"/>
                </a:solidFill>
              </a:rPr>
              <a:t>Hitunglah f’’(2) dan Erornya dari Latihan</a:t>
            </a:r>
            <a:endParaRPr lang="id-ID" dirty="0">
              <a:solidFill>
                <a:srgbClr val="000000"/>
              </a:solidFill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4139952" y="4437112"/>
            <a:ext cx="504056" cy="576064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25611" name="Object 11"/>
          <p:cNvGraphicFramePr>
            <a:graphicFrameLocks noChangeAspect="1"/>
          </p:cNvGraphicFramePr>
          <p:nvPr/>
        </p:nvGraphicFramePr>
        <p:xfrm>
          <a:off x="4676775" y="4292600"/>
          <a:ext cx="3370263" cy="820738"/>
        </p:xfrm>
        <a:graphic>
          <a:graphicData uri="http://schemas.openxmlformats.org/presentationml/2006/ole">
            <p:oleObj spid="_x0000_s25611" name="Equation" r:id="rId8" imgW="1612800" imgH="393480" progId="Equation.DSMT4">
              <p:embed/>
            </p:oleObj>
          </a:graphicData>
        </a:graphic>
      </p:graphicFrame>
      <p:graphicFrame>
        <p:nvGraphicFramePr>
          <p:cNvPr id="25612" name="Object 12"/>
          <p:cNvGraphicFramePr>
            <a:graphicFrameLocks noChangeAspect="1"/>
          </p:cNvGraphicFramePr>
          <p:nvPr/>
        </p:nvGraphicFramePr>
        <p:xfrm>
          <a:off x="827584" y="5805264"/>
          <a:ext cx="4511675" cy="820737"/>
        </p:xfrm>
        <a:graphic>
          <a:graphicData uri="http://schemas.openxmlformats.org/presentationml/2006/ole">
            <p:oleObj spid="_x0000_s25612" name="Equation" r:id="rId9" imgW="215892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315200" cy="715962"/>
          </a:xfrm>
        </p:spPr>
        <p:txBody>
          <a:bodyPr/>
          <a:lstStyle/>
          <a:p>
            <a:r>
              <a:rPr lang="id-ID" dirty="0" smtClean="0"/>
              <a:t>Rangkuman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772816"/>
          <a:ext cx="8064896" cy="3900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6693"/>
                <a:gridCol w="4618203"/>
              </a:tblGrid>
              <a:tr h="780087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Turunan</a:t>
                      </a:r>
                      <a:r>
                        <a:rPr lang="id-ID" sz="2400" baseline="0" dirty="0" smtClean="0"/>
                        <a:t> Kedua </a:t>
                      </a:r>
                      <a:endParaRPr lang="id-ID" sz="2400" dirty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Selisih</a:t>
                      </a:r>
                      <a:r>
                        <a:rPr lang="id-ID" sz="2400" baseline="0" dirty="0" smtClean="0"/>
                        <a:t> Pusat 3 titik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400" dirty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Selisih Mundur 3 titik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400" dirty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Selisih</a:t>
                      </a:r>
                      <a:r>
                        <a:rPr lang="id-ID" sz="2400" baseline="0" dirty="0" smtClean="0"/>
                        <a:t> Maju 3 titik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400" dirty="0"/>
                    </a:p>
                  </a:txBody>
                  <a:tcPr/>
                </a:tc>
              </a:tr>
              <a:tr h="780087">
                <a:tc>
                  <a:txBody>
                    <a:bodyPr/>
                    <a:lstStyle/>
                    <a:p>
                      <a:r>
                        <a:rPr lang="id-ID" sz="2400" dirty="0" smtClean="0"/>
                        <a:t>Selisih Maju</a:t>
                      </a:r>
                      <a:r>
                        <a:rPr lang="id-ID" sz="2400" baseline="0" dirty="0" smtClean="0"/>
                        <a:t> 4 titik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067944" y="2636838"/>
          <a:ext cx="2760663" cy="638175"/>
        </p:xfrm>
        <a:graphic>
          <a:graphicData uri="http://schemas.openxmlformats.org/presentationml/2006/ole">
            <p:oleObj spid="_x0000_s51202" name="Equation" r:id="rId3" imgW="1701720" imgH="393480" progId="Equation.DSMT4">
              <p:embed/>
            </p:oleObj>
          </a:graphicData>
        </a:graphic>
      </p:graphicFrame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3743325" y="4941888"/>
          <a:ext cx="3503613" cy="638175"/>
        </p:xfrm>
        <a:graphic>
          <a:graphicData uri="http://schemas.openxmlformats.org/presentationml/2006/ole">
            <p:oleObj spid="_x0000_s51205" name="Equation" r:id="rId4" imgW="2158920" imgH="393480" progId="Equation.DSMT4">
              <p:embed/>
            </p:oleObj>
          </a:graphicData>
        </a:graphic>
      </p:graphicFrame>
      <p:graphicFrame>
        <p:nvGraphicFramePr>
          <p:cNvPr id="51208" name="Object 2"/>
          <p:cNvGraphicFramePr>
            <a:graphicFrameLocks noChangeAspect="1"/>
          </p:cNvGraphicFramePr>
          <p:nvPr/>
        </p:nvGraphicFramePr>
        <p:xfrm>
          <a:off x="4067944" y="3429000"/>
          <a:ext cx="2760663" cy="638175"/>
        </p:xfrm>
        <a:graphic>
          <a:graphicData uri="http://schemas.openxmlformats.org/presentationml/2006/ole">
            <p:oleObj spid="_x0000_s51208" name="Equation" r:id="rId5" imgW="1701720" imgH="393480" progId="Equation.DSMT4">
              <p:embed/>
            </p:oleObj>
          </a:graphicData>
        </a:graphic>
      </p:graphicFrame>
      <p:graphicFrame>
        <p:nvGraphicFramePr>
          <p:cNvPr id="51209" name="Object 2"/>
          <p:cNvGraphicFramePr>
            <a:graphicFrameLocks noChangeAspect="1"/>
          </p:cNvGraphicFramePr>
          <p:nvPr/>
        </p:nvGraphicFramePr>
        <p:xfrm>
          <a:off x="4159250" y="4221163"/>
          <a:ext cx="2574925" cy="638175"/>
        </p:xfrm>
        <a:graphic>
          <a:graphicData uri="http://schemas.openxmlformats.org/presentationml/2006/ole">
            <p:oleObj spid="_x0000_s51209" name="Equation" r:id="rId6" imgW="158724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315200" cy="715962"/>
          </a:xfrm>
        </p:spPr>
        <p:txBody>
          <a:bodyPr/>
          <a:lstStyle/>
          <a:p>
            <a:r>
              <a:rPr lang="id-ID" sz="3600" dirty="0" smtClean="0">
                <a:solidFill>
                  <a:srgbClr val="000000"/>
                </a:solidFill>
              </a:rPr>
              <a:t>Estimasi Galat dan Orde Galat</a:t>
            </a:r>
            <a:endParaRPr lang="id-ID" sz="3600" dirty="0">
              <a:solidFill>
                <a:srgbClr val="000000"/>
              </a:solidFill>
            </a:endParaRPr>
          </a:p>
        </p:txBody>
      </p:sp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827584" y="1960191"/>
          <a:ext cx="2679700" cy="820737"/>
        </p:xfrm>
        <a:graphic>
          <a:graphicData uri="http://schemas.openxmlformats.org/presentationml/2006/ole">
            <p:oleObj spid="_x0000_s45058" name="Equation" r:id="rId4" imgW="1282680" imgH="393480" progId="Equation.DSMT4">
              <p:embed/>
            </p:oleObj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611560" y="2713608"/>
          <a:ext cx="7905750" cy="787400"/>
        </p:xfrm>
        <a:graphic>
          <a:graphicData uri="http://schemas.openxmlformats.org/presentationml/2006/ole">
            <p:oleObj spid="_x0000_s45060" name="Equation" r:id="rId5" imgW="4203360" imgH="41904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5576" y="1268760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d-ID" dirty="0" smtClean="0">
                <a:solidFill>
                  <a:srgbClr val="000000"/>
                </a:solidFill>
              </a:rPr>
              <a:t>Menggunakan deret Taylor </a:t>
            </a:r>
            <a:endParaRPr lang="id-ID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1628800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d-ID" dirty="0" smtClean="0">
                <a:solidFill>
                  <a:srgbClr val="000000"/>
                </a:solidFill>
              </a:rPr>
              <a:t>Contoh turunan numerik dengan selisih pusat </a:t>
            </a:r>
            <a:endParaRPr lang="id-ID" dirty="0">
              <a:solidFill>
                <a:srgbClr val="000000"/>
              </a:solidFill>
            </a:endParaRPr>
          </a:p>
        </p:txBody>
      </p:sp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4644008" y="1916832"/>
          <a:ext cx="2679700" cy="820738"/>
        </p:xfrm>
        <a:graphic>
          <a:graphicData uri="http://schemas.openxmlformats.org/presentationml/2006/ole">
            <p:oleObj spid="_x0000_s45062" name="Equation" r:id="rId6" imgW="1282680" imgH="393480" progId="Equation.DSMT4">
              <p:embed/>
            </p:oleObj>
          </a:graphicData>
        </a:graphic>
      </p:graphicFrame>
      <p:graphicFrame>
        <p:nvGraphicFramePr>
          <p:cNvPr id="45063" name="Object 8"/>
          <p:cNvGraphicFramePr>
            <a:graphicFrameLocks noChangeAspect="1"/>
          </p:cNvGraphicFramePr>
          <p:nvPr/>
        </p:nvGraphicFramePr>
        <p:xfrm>
          <a:off x="467544" y="3429000"/>
          <a:ext cx="8334375" cy="787400"/>
        </p:xfrm>
        <a:graphic>
          <a:graphicData uri="http://schemas.openxmlformats.org/presentationml/2006/ole">
            <p:oleObj spid="_x0000_s45063" name="Equation" r:id="rId7" imgW="4431960" imgH="419040" progId="Equation.DSMT4">
              <p:embed/>
            </p:oleObj>
          </a:graphicData>
        </a:graphic>
      </p:graphicFrame>
      <p:sp>
        <p:nvSpPr>
          <p:cNvPr id="12" name="Right Arrow 11"/>
          <p:cNvSpPr/>
          <p:nvPr/>
        </p:nvSpPr>
        <p:spPr bwMode="auto">
          <a:xfrm>
            <a:off x="3635896" y="2132856"/>
            <a:ext cx="792088" cy="360040"/>
          </a:xfrm>
          <a:prstGeom prst="rightArrow">
            <a:avLst/>
          </a:prstGeom>
          <a:solidFill>
            <a:srgbClr val="B92D14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45064" name="Object 6"/>
          <p:cNvGraphicFramePr>
            <a:graphicFrameLocks noChangeAspect="1"/>
          </p:cNvGraphicFramePr>
          <p:nvPr/>
        </p:nvGraphicFramePr>
        <p:xfrm>
          <a:off x="395536" y="4149080"/>
          <a:ext cx="8410575" cy="1376362"/>
        </p:xfrm>
        <a:graphic>
          <a:graphicData uri="http://schemas.openxmlformats.org/presentationml/2006/ole">
            <p:oleObj spid="_x0000_s45064" name="Equation" r:id="rId8" imgW="4025880" imgH="660240" progId="Equation.DSMT4">
              <p:embed/>
            </p:oleObj>
          </a:graphicData>
        </a:graphic>
      </p:graphicFrame>
      <p:graphicFrame>
        <p:nvGraphicFramePr>
          <p:cNvPr id="45065" name="Object 6"/>
          <p:cNvGraphicFramePr>
            <a:graphicFrameLocks noChangeAspect="1"/>
          </p:cNvGraphicFramePr>
          <p:nvPr/>
        </p:nvGraphicFramePr>
        <p:xfrm>
          <a:off x="539552" y="5445224"/>
          <a:ext cx="7932737" cy="819150"/>
        </p:xfrm>
        <a:graphic>
          <a:graphicData uri="http://schemas.openxmlformats.org/presentationml/2006/ole">
            <p:oleObj spid="_x0000_s45065" name="Equation" r:id="rId9" imgW="3797280" imgH="393480" progId="Equation.DSMT4">
              <p:embed/>
            </p:oleObj>
          </a:graphicData>
        </a:graphic>
      </p:graphicFrame>
      <p:graphicFrame>
        <p:nvGraphicFramePr>
          <p:cNvPr id="45066" name="Object 10"/>
          <p:cNvGraphicFramePr>
            <a:graphicFrameLocks noChangeAspect="1"/>
          </p:cNvGraphicFramePr>
          <p:nvPr/>
        </p:nvGraphicFramePr>
        <p:xfrm>
          <a:off x="7092280" y="6237312"/>
          <a:ext cx="1080120" cy="366833"/>
        </p:xfrm>
        <a:graphic>
          <a:graphicData uri="http://schemas.openxmlformats.org/presentationml/2006/ole">
            <p:oleObj spid="_x0000_s45066" name="Equation" r:id="rId10" imgW="6728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700808"/>
            <a:ext cx="648072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076056" y="5085184"/>
          <a:ext cx="277812" cy="327025"/>
        </p:xfrm>
        <a:graphic>
          <a:graphicData uri="http://schemas.openxmlformats.org/presentationml/2006/ole">
            <p:oleObj spid="_x0000_s3074" name="Equation" r:id="rId5" imgW="114120" imgH="126720" progId="Equation.DSMT4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975255" y="5517232"/>
          <a:ext cx="5773209" cy="1079624"/>
        </p:xfrm>
        <a:graphic>
          <a:graphicData uri="http://schemas.openxmlformats.org/presentationml/2006/ole">
            <p:oleObj spid="_x0000_s3075" name="Equation" r:id="rId6" imgW="1968480" imgH="368280" progId="Equation.DSMT4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656263" y="4989513"/>
          <a:ext cx="771525" cy="425450"/>
        </p:xfrm>
        <a:graphic>
          <a:graphicData uri="http://schemas.openxmlformats.org/presentationml/2006/ole">
            <p:oleObj spid="_x0000_s3076" name="Equation" r:id="rId7" imgW="317160" imgH="164880" progId="Equation.DSMT4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1475656" y="3212976"/>
          <a:ext cx="1268412" cy="488950"/>
        </p:xfrm>
        <a:graphic>
          <a:graphicData uri="http://schemas.openxmlformats.org/presentationml/2006/ole">
            <p:oleObj spid="_x0000_s3078" name="Equation" r:id="rId8" imgW="520560" imgH="190440" progId="Equation.DSMT4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1979712" y="3717032"/>
          <a:ext cx="776287" cy="488950"/>
        </p:xfrm>
        <a:graphic>
          <a:graphicData uri="http://schemas.openxmlformats.org/presentationml/2006/ole">
            <p:oleObj spid="_x0000_s3079" name="Equation" r:id="rId9" imgW="317160" imgH="190440" progId="Equation.DSMT4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3131840" y="1772816"/>
          <a:ext cx="3173865" cy="1080120"/>
        </p:xfrm>
        <a:graphic>
          <a:graphicData uri="http://schemas.openxmlformats.org/presentationml/2006/ole">
            <p:oleObj spid="_x0000_s3081" name="Equation" r:id="rId10" imgW="1257120" imgH="406080" progId="Equation.DSMT4">
              <p:embed/>
            </p:oleObj>
          </a:graphicData>
        </a:graphic>
      </p:graphicFrame>
      <p:sp>
        <p:nvSpPr>
          <p:cNvPr id="17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692696"/>
            <a:ext cx="7315200" cy="715962"/>
          </a:xfrm>
        </p:spPr>
        <p:txBody>
          <a:bodyPr/>
          <a:lstStyle/>
          <a:p>
            <a:r>
              <a:rPr lang="id-ID" sz="4000" dirty="0" smtClean="0">
                <a:solidFill>
                  <a:srgbClr val="000000"/>
                </a:solidFill>
              </a:rPr>
              <a:t>Ilustrasi</a:t>
            </a:r>
            <a:endParaRPr lang="ru-RU" sz="4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700808"/>
            <a:ext cx="648072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076056" y="4922986"/>
          <a:ext cx="372864" cy="522238"/>
        </p:xfrm>
        <a:graphic>
          <a:graphicData uri="http://schemas.openxmlformats.org/presentationml/2006/ole">
            <p:oleObj spid="_x0000_s32770" name="Equation" r:id="rId5" imgW="152280" imgH="203040" progId="Equation.DSMT4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872163" y="4941888"/>
          <a:ext cx="339725" cy="522287"/>
        </p:xfrm>
        <a:graphic>
          <a:graphicData uri="http://schemas.openxmlformats.org/presentationml/2006/ole">
            <p:oleObj spid="_x0000_s32772" name="Equation" r:id="rId6" imgW="139680" imgH="203040" progId="Equation.DSMT4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2395538" y="3213100"/>
          <a:ext cx="371475" cy="522288"/>
        </p:xfrm>
        <a:graphic>
          <a:graphicData uri="http://schemas.openxmlformats.org/presentationml/2006/ole">
            <p:oleObj spid="_x0000_s32774" name="Equation" r:id="rId7" imgW="152280" imgH="203040" progId="Equation.DSMT4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2384425" y="3644900"/>
          <a:ext cx="403225" cy="522288"/>
        </p:xfrm>
        <a:graphic>
          <a:graphicData uri="http://schemas.openxmlformats.org/presentationml/2006/ole">
            <p:oleObj spid="_x0000_s32775" name="Equation" r:id="rId8" imgW="164880" imgH="203040" progId="Equation.DSMT4">
              <p:embed/>
            </p:oleObj>
          </a:graphicData>
        </a:graphic>
      </p:graphicFrame>
      <p:cxnSp>
        <p:nvCxnSpPr>
          <p:cNvPr id="12" name="Straight Connector 11"/>
          <p:cNvCxnSpPr/>
          <p:nvPr/>
        </p:nvCxnSpPr>
        <p:spPr bwMode="auto">
          <a:xfrm flipV="1">
            <a:off x="5148064" y="3501008"/>
            <a:ext cx="792088" cy="576064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4"/>
          <p:cNvSpPr txBox="1">
            <a:spLocks noChangeArrowheads="1"/>
          </p:cNvSpPr>
          <p:nvPr/>
        </p:nvSpPr>
        <p:spPr bwMode="auto">
          <a:xfrm>
            <a:off x="971600" y="980728"/>
            <a:ext cx="73152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Ilustrasi Hampiran Selisih Maju</a:t>
            </a:r>
            <a:endParaRPr kumimoji="0" lang="ru-RU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2777" name="Object 9"/>
          <p:cNvGraphicFramePr>
            <a:graphicFrameLocks noChangeAspect="1"/>
          </p:cNvGraphicFramePr>
          <p:nvPr/>
        </p:nvGraphicFramePr>
        <p:xfrm>
          <a:off x="2987824" y="5661248"/>
          <a:ext cx="3665538" cy="863600"/>
        </p:xfrm>
        <a:graphic>
          <a:graphicData uri="http://schemas.openxmlformats.org/presentationml/2006/ole">
            <p:oleObj spid="_x0000_s32777" name="Equation" r:id="rId9" imgW="1562040" imgH="368280" progId="Equation.DSMT4">
              <p:embed/>
            </p:oleObj>
          </a:graphicData>
        </a:graphic>
      </p:graphicFrame>
      <p:cxnSp>
        <p:nvCxnSpPr>
          <p:cNvPr id="21" name="Straight Connector 20"/>
          <p:cNvCxnSpPr/>
          <p:nvPr/>
        </p:nvCxnSpPr>
        <p:spPr bwMode="auto">
          <a:xfrm>
            <a:off x="5220072" y="4653136"/>
            <a:ext cx="792088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5220072" y="4797152"/>
            <a:ext cx="792088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31750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220072" y="429309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>
                <a:solidFill>
                  <a:srgbClr val="000000"/>
                </a:solidFill>
              </a:rPr>
              <a:t>h</a:t>
            </a:r>
            <a:endParaRPr lang="id-ID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700808"/>
            <a:ext cx="648072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076056" y="4922986"/>
          <a:ext cx="372864" cy="522238"/>
        </p:xfrm>
        <a:graphic>
          <a:graphicData uri="http://schemas.openxmlformats.org/presentationml/2006/ole">
            <p:oleObj spid="_x0000_s33794" name="Equation" r:id="rId5" imgW="152280" imgH="203040" progId="Equation.DSMT4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4149725" y="4941888"/>
          <a:ext cx="463550" cy="522287"/>
        </p:xfrm>
        <a:graphic>
          <a:graphicData uri="http://schemas.openxmlformats.org/presentationml/2006/ole">
            <p:oleObj spid="_x0000_s33796" name="Equation" r:id="rId6" imgW="190440" imgH="203040" progId="Equation.DSMT4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2384425" y="3644900"/>
          <a:ext cx="403225" cy="522288"/>
        </p:xfrm>
        <a:graphic>
          <a:graphicData uri="http://schemas.openxmlformats.org/presentationml/2006/ole">
            <p:oleObj spid="_x0000_s33798" name="Equation" r:id="rId7" imgW="164880" imgH="203040" progId="Equation.DSMT4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2365375" y="4076700"/>
          <a:ext cx="495300" cy="522288"/>
        </p:xfrm>
        <a:graphic>
          <a:graphicData uri="http://schemas.openxmlformats.org/presentationml/2006/ole">
            <p:oleObj spid="_x0000_s33799" name="Equation" r:id="rId8" imgW="203040" imgH="203040" progId="Equation.DSMT4">
              <p:embed/>
            </p:oleObj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V="1">
            <a:off x="4355976" y="4077072"/>
            <a:ext cx="792088" cy="288032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4"/>
          <p:cNvSpPr txBox="1">
            <a:spLocks noChangeArrowheads="1"/>
          </p:cNvSpPr>
          <p:nvPr/>
        </p:nvSpPr>
        <p:spPr bwMode="auto">
          <a:xfrm>
            <a:off x="827584" y="836712"/>
            <a:ext cx="73152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Ilustrasi Hampiran Selisih Mundur</a:t>
            </a:r>
            <a:endParaRPr kumimoji="0" lang="ru-RU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4427984" y="4797152"/>
            <a:ext cx="792088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31750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427984" y="4365104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>
                <a:solidFill>
                  <a:srgbClr val="000000"/>
                </a:solidFill>
              </a:rPr>
              <a:t>h</a:t>
            </a:r>
            <a:endParaRPr lang="id-ID" sz="2000" dirty="0">
              <a:solidFill>
                <a:srgbClr val="000000"/>
              </a:solidFill>
            </a:endParaRPr>
          </a:p>
        </p:txBody>
      </p:sp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3275856" y="5517232"/>
          <a:ext cx="3635375" cy="863600"/>
        </p:xfrm>
        <a:graphic>
          <a:graphicData uri="http://schemas.openxmlformats.org/presentationml/2006/ole">
            <p:oleObj spid="_x0000_s33800" name="Equation" r:id="rId9" imgW="15490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840830"/>
            <a:ext cx="7315200" cy="715962"/>
          </a:xfrm>
        </p:spPr>
        <p:txBody>
          <a:bodyPr/>
          <a:lstStyle/>
          <a:p>
            <a:r>
              <a:rPr lang="id-ID" sz="3600" dirty="0" smtClean="0">
                <a:solidFill>
                  <a:srgbClr val="000000"/>
                </a:solidFill>
              </a:rPr>
              <a:t>Ilustrasi Hampiran Selisih Pusat</a:t>
            </a:r>
            <a:endParaRPr lang="ru-RU" sz="3600" dirty="0">
              <a:solidFill>
                <a:srgbClr val="000000"/>
              </a:solidFill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700808"/>
            <a:ext cx="648072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076056" y="4922986"/>
          <a:ext cx="372864" cy="522238"/>
        </p:xfrm>
        <a:graphic>
          <a:graphicData uri="http://schemas.openxmlformats.org/presentationml/2006/ole">
            <p:oleObj spid="_x0000_s34818" name="Equation" r:id="rId5" imgW="152280" imgH="203040" progId="Equation.DSMT4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872163" y="4941888"/>
          <a:ext cx="339725" cy="522287"/>
        </p:xfrm>
        <a:graphic>
          <a:graphicData uri="http://schemas.openxmlformats.org/presentationml/2006/ole">
            <p:oleObj spid="_x0000_s34819" name="Equation" r:id="rId6" imgW="139680" imgH="203040" progId="Equation.DSMT4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4149725" y="4941888"/>
          <a:ext cx="463550" cy="522287"/>
        </p:xfrm>
        <a:graphic>
          <a:graphicData uri="http://schemas.openxmlformats.org/presentationml/2006/ole">
            <p:oleObj spid="_x0000_s34820" name="Equation" r:id="rId7" imgW="190440" imgH="203040" progId="Equation.DSMT4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2395538" y="3213100"/>
          <a:ext cx="371475" cy="522288"/>
        </p:xfrm>
        <a:graphic>
          <a:graphicData uri="http://schemas.openxmlformats.org/presentationml/2006/ole">
            <p:oleObj spid="_x0000_s34821" name="Equation" r:id="rId8" imgW="152280" imgH="203040" progId="Equation.DSMT4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2384425" y="3644900"/>
          <a:ext cx="403225" cy="522288"/>
        </p:xfrm>
        <a:graphic>
          <a:graphicData uri="http://schemas.openxmlformats.org/presentationml/2006/ole">
            <p:oleObj spid="_x0000_s34822" name="Equation" r:id="rId9" imgW="164880" imgH="203040" progId="Equation.DSMT4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2365375" y="4076700"/>
          <a:ext cx="495300" cy="522288"/>
        </p:xfrm>
        <a:graphic>
          <a:graphicData uri="http://schemas.openxmlformats.org/presentationml/2006/ole">
            <p:oleObj spid="_x0000_s34823" name="Equation" r:id="rId10" imgW="203040" imgH="203040" progId="Equation.DSMT4">
              <p:embed/>
            </p:oleObj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V="1">
            <a:off x="4355976" y="3501008"/>
            <a:ext cx="1584176" cy="864096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4427984" y="4797152"/>
            <a:ext cx="1584176" cy="0"/>
          </a:xfrm>
          <a:prstGeom prst="lin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31750" cap="flat" cmpd="sng" algn="ctr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716016" y="446905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>
                <a:solidFill>
                  <a:srgbClr val="000000"/>
                </a:solidFill>
              </a:rPr>
              <a:t>2h</a:t>
            </a:r>
            <a:endParaRPr lang="id-ID" sz="2000" dirty="0">
              <a:solidFill>
                <a:srgbClr val="000000"/>
              </a:solidFill>
            </a:endParaRPr>
          </a:p>
        </p:txBody>
      </p:sp>
      <p:graphicFrame>
        <p:nvGraphicFramePr>
          <p:cNvPr id="34825" name="Object 9"/>
          <p:cNvGraphicFramePr>
            <a:graphicFrameLocks noChangeAspect="1"/>
          </p:cNvGraphicFramePr>
          <p:nvPr/>
        </p:nvGraphicFramePr>
        <p:xfrm>
          <a:off x="3131840" y="5589240"/>
          <a:ext cx="4141787" cy="863600"/>
        </p:xfrm>
        <a:graphic>
          <a:graphicData uri="http://schemas.openxmlformats.org/presentationml/2006/ole">
            <p:oleObj spid="_x0000_s34825" name="Equation" r:id="rId11" imgW="176508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3608" y="980728"/>
            <a:ext cx="5976664" cy="576064"/>
          </a:xfrm>
        </p:spPr>
        <p:txBody>
          <a:bodyPr/>
          <a:lstStyle/>
          <a:p>
            <a:r>
              <a:rPr lang="id-ID" sz="3600" dirty="0" smtClean="0">
                <a:solidFill>
                  <a:srgbClr val="000000"/>
                </a:solidFill>
              </a:rPr>
              <a:t>Turunan Numerik dengan Polinom Interpolasi</a:t>
            </a:r>
            <a:endParaRPr lang="en-US" sz="3600" dirty="0">
              <a:solidFill>
                <a:srgbClr val="000000"/>
              </a:solidFill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1043608" y="1916832"/>
          <a:ext cx="4102100" cy="542925"/>
        </p:xfrm>
        <a:graphic>
          <a:graphicData uri="http://schemas.openxmlformats.org/presentationml/2006/ole">
            <p:oleObj spid="_x0000_s20482" name="Equation" r:id="rId4" imgW="1536480" imgH="203040" progId="Equation.DSMT4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043608" y="2348880"/>
          <a:ext cx="2908300" cy="542925"/>
        </p:xfrm>
        <a:graphic>
          <a:graphicData uri="http://schemas.openxmlformats.org/presentationml/2006/ole">
            <p:oleObj spid="_x0000_s20483" name="Equation" r:id="rId5" imgW="1091880" imgH="203040" progId="Equation.DSMT4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827584" y="2884537"/>
          <a:ext cx="7712075" cy="1552575"/>
        </p:xfrm>
        <a:graphic>
          <a:graphicData uri="http://schemas.openxmlformats.org/presentationml/2006/ole">
            <p:oleObj spid="_x0000_s20484" name="Equation" r:id="rId6" imgW="4038480" imgH="812520" progId="Equation.DSMT4">
              <p:embed/>
            </p:oleObj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1054100" y="5373688"/>
          <a:ext cx="7445375" cy="920750"/>
        </p:xfrm>
        <a:graphic>
          <a:graphicData uri="http://schemas.openxmlformats.org/presentationml/2006/ole">
            <p:oleObj spid="_x0000_s20485" name="Equation" r:id="rId7" imgW="3898800" imgH="482400" progId="Equation.DSMT4">
              <p:embed/>
            </p:oleObj>
          </a:graphicData>
        </a:graphic>
      </p:graphicFrame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1043608" y="4581128"/>
          <a:ext cx="2322839" cy="720080"/>
        </p:xfrm>
        <a:graphic>
          <a:graphicData uri="http://schemas.openxmlformats.org/presentationml/2006/ole">
            <p:oleObj spid="_x0000_s20486" name="Equation" r:id="rId8" imgW="126972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240" y="552798"/>
            <a:ext cx="7315200" cy="715962"/>
          </a:xfrm>
        </p:spPr>
        <p:txBody>
          <a:bodyPr/>
          <a:lstStyle/>
          <a:p>
            <a:r>
              <a:rPr lang="id-ID" sz="3600" dirty="0" smtClean="0">
                <a:solidFill>
                  <a:srgbClr val="000000"/>
                </a:solidFill>
              </a:rPr>
              <a:t>Hampiran Selisih Maju</a:t>
            </a:r>
            <a:endParaRPr lang="id-ID" sz="36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2103239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rgbClr val="000000"/>
                </a:solidFill>
              </a:rPr>
              <a:t>Dua titik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600" y="3068960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rgbClr val="000000"/>
                </a:solidFill>
              </a:rPr>
              <a:t>Tiga Titik</a:t>
            </a: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555776" y="1957015"/>
          <a:ext cx="3186113" cy="823913"/>
        </p:xfrm>
        <a:graphic>
          <a:graphicData uri="http://schemas.openxmlformats.org/presentationml/2006/ole">
            <p:oleObj spid="_x0000_s21507" name="Equation" r:id="rId4" imgW="1600200" imgH="39348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27584" y="3717032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rgbClr val="000000"/>
                </a:solidFill>
              </a:rPr>
              <a:t>x = x</a:t>
            </a:r>
            <a:r>
              <a:rPr lang="id-ID" sz="1400" dirty="0" smtClean="0">
                <a:solidFill>
                  <a:srgbClr val="000000"/>
                </a:solidFill>
              </a:rPr>
              <a:t>0 </a:t>
            </a:r>
            <a:r>
              <a:rPr lang="id-ID" dirty="0" smtClean="0">
                <a:solidFill>
                  <a:srgbClr val="000000"/>
                </a:solidFill>
              </a:rPr>
              <a:t>= titik yang akan dihitung turunannya </a:t>
            </a:r>
            <a:endParaRPr lang="id-ID" dirty="0">
              <a:solidFill>
                <a:srgbClr val="000000"/>
              </a:solidFill>
            </a:endParaRPr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2483768" y="4284960"/>
          <a:ext cx="3617913" cy="584200"/>
        </p:xfrm>
        <a:graphic>
          <a:graphicData uri="http://schemas.openxmlformats.org/presentationml/2006/ole">
            <p:oleObj spid="_x0000_s21509" name="Equation" r:id="rId5" imgW="1815840" imgH="279360" progId="Equation.DSMT4">
              <p:embed/>
            </p:oleObj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2483768" y="5053359"/>
          <a:ext cx="3009900" cy="823913"/>
        </p:xfrm>
        <a:graphic>
          <a:graphicData uri="http://schemas.openxmlformats.org/presentationml/2006/ole">
            <p:oleObj spid="_x0000_s21510" name="Equation" r:id="rId6" imgW="1511280" imgH="393480" progId="Equation.DSMT4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71600" y="5847655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rgbClr val="000000"/>
                </a:solidFill>
              </a:rPr>
              <a:t>Tunjukkan bahwa persamaan 1 = persamaan 2</a:t>
            </a:r>
            <a:endParaRPr lang="id-ID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60232" y="4407495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rgbClr val="000000"/>
                </a:solidFill>
              </a:rPr>
              <a:t>...1</a:t>
            </a:r>
            <a:endParaRPr lang="id-ID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60232" y="5271591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rgbClr val="000000"/>
                </a:solidFill>
              </a:rPr>
              <a:t>...2</a:t>
            </a:r>
            <a:endParaRPr lang="id-ID" dirty="0">
              <a:solidFill>
                <a:srgbClr val="000000"/>
              </a:solidFill>
            </a:endParaRPr>
          </a:p>
        </p:txBody>
      </p:sp>
      <p:graphicFrame>
        <p:nvGraphicFramePr>
          <p:cNvPr id="21511" name="Object 5"/>
          <p:cNvGraphicFramePr>
            <a:graphicFrameLocks noChangeAspect="1"/>
          </p:cNvGraphicFramePr>
          <p:nvPr/>
        </p:nvGraphicFramePr>
        <p:xfrm>
          <a:off x="2627784" y="2852936"/>
          <a:ext cx="2859087" cy="822325"/>
        </p:xfrm>
        <a:graphic>
          <a:graphicData uri="http://schemas.openxmlformats.org/presentationml/2006/ole">
            <p:oleObj spid="_x0000_s21511" name="Equation" r:id="rId7" imgW="1434960" imgH="393480" progId="Equation.DSMT4">
              <p:embed/>
            </p:oleObj>
          </a:graphicData>
        </a:graphic>
      </p:graphicFrame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782638" y="1341438"/>
          <a:ext cx="8010525" cy="503237"/>
        </p:xfrm>
        <a:graphic>
          <a:graphicData uri="http://schemas.openxmlformats.org/presentationml/2006/ole">
            <p:oleObj spid="_x0000_s21512" name="Equation" r:id="rId8" imgW="383508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315200" cy="715962"/>
          </a:xfrm>
        </p:spPr>
        <p:txBody>
          <a:bodyPr/>
          <a:lstStyle/>
          <a:p>
            <a:r>
              <a:rPr lang="id-ID" sz="3600" dirty="0" smtClean="0">
                <a:solidFill>
                  <a:srgbClr val="000000"/>
                </a:solidFill>
              </a:rPr>
              <a:t>Hampiran Selisih Mundur</a:t>
            </a:r>
            <a:endParaRPr lang="id-ID" sz="36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242088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rgbClr val="000000"/>
                </a:solidFill>
              </a:rPr>
              <a:t>Dua titik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3608" y="3356992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rgbClr val="000000"/>
                </a:solidFill>
              </a:rPr>
              <a:t>Tiga Titik</a:t>
            </a: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771800" y="2245048"/>
          <a:ext cx="3338512" cy="823912"/>
        </p:xfrm>
        <a:graphic>
          <a:graphicData uri="http://schemas.openxmlformats.org/presentationml/2006/ole">
            <p:oleObj spid="_x0000_s22531" name="Equation" r:id="rId4" imgW="1676160" imgH="393480" progId="Equation.DSMT4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27584" y="3861048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rgbClr val="000000"/>
                </a:solidFill>
              </a:rPr>
              <a:t>x = x</a:t>
            </a:r>
            <a:r>
              <a:rPr lang="id-ID" sz="1400" dirty="0" smtClean="0">
                <a:solidFill>
                  <a:srgbClr val="000000"/>
                </a:solidFill>
              </a:rPr>
              <a:t>0 </a:t>
            </a:r>
            <a:r>
              <a:rPr lang="id-ID" dirty="0" smtClean="0">
                <a:solidFill>
                  <a:srgbClr val="000000"/>
                </a:solidFill>
              </a:rPr>
              <a:t>= titik yang akan dihitung turunannya </a:t>
            </a:r>
            <a:endParaRPr lang="id-ID" dirty="0">
              <a:solidFill>
                <a:srgbClr val="000000"/>
              </a:solidFill>
            </a:endParaRPr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2459038" y="4500984"/>
          <a:ext cx="3668712" cy="584200"/>
        </p:xfrm>
        <a:graphic>
          <a:graphicData uri="http://schemas.openxmlformats.org/presentationml/2006/ole">
            <p:oleObj spid="_x0000_s22532" name="Equation" r:id="rId5" imgW="1841400" imgH="279360" progId="Equation.DSMT4">
              <p:embed/>
            </p:oleObj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598488" y="1700213"/>
          <a:ext cx="8091487" cy="503237"/>
        </p:xfrm>
        <a:graphic>
          <a:graphicData uri="http://schemas.openxmlformats.org/presentationml/2006/ole">
            <p:oleObj spid="_x0000_s22533" name="Equation" r:id="rId6" imgW="387324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315200" cy="715962"/>
          </a:xfrm>
        </p:spPr>
        <p:txBody>
          <a:bodyPr/>
          <a:lstStyle/>
          <a:p>
            <a:r>
              <a:rPr lang="id-ID" sz="3600" dirty="0" smtClean="0">
                <a:solidFill>
                  <a:srgbClr val="000000"/>
                </a:solidFill>
              </a:rPr>
              <a:t>Hampiran Selisih Pusat</a:t>
            </a:r>
            <a:endParaRPr lang="id-ID" sz="3600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204864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rgbClr val="000000"/>
                </a:solidFill>
              </a:rPr>
              <a:t>Tiga Titik x</a:t>
            </a:r>
            <a:r>
              <a:rPr lang="id-ID" sz="1200" dirty="0" smtClean="0">
                <a:solidFill>
                  <a:srgbClr val="000000"/>
                </a:solidFill>
              </a:rPr>
              <a:t>0</a:t>
            </a:r>
            <a:r>
              <a:rPr lang="id-ID" dirty="0" smtClean="0">
                <a:solidFill>
                  <a:srgbClr val="000000"/>
                </a:solidFill>
              </a:rPr>
              <a:t>,x</a:t>
            </a:r>
            <a:r>
              <a:rPr lang="id-ID" sz="1200" dirty="0" smtClean="0">
                <a:solidFill>
                  <a:srgbClr val="000000"/>
                </a:solidFill>
              </a:rPr>
              <a:t>1</a:t>
            </a:r>
            <a:r>
              <a:rPr lang="id-ID" dirty="0" smtClean="0">
                <a:solidFill>
                  <a:srgbClr val="000000"/>
                </a:solidFill>
              </a:rPr>
              <a:t>,x</a:t>
            </a:r>
            <a:r>
              <a:rPr lang="id-ID" sz="1200" dirty="0" smtClean="0">
                <a:solidFill>
                  <a:srgbClr val="000000"/>
                </a:solidFill>
              </a:rPr>
              <a:t>2</a:t>
            </a:r>
            <a:endParaRPr lang="id-ID" dirty="0" smtClean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2636912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rgbClr val="000000"/>
                </a:solidFill>
              </a:rPr>
              <a:t>x = x</a:t>
            </a:r>
            <a:r>
              <a:rPr lang="id-ID" sz="1400" dirty="0" smtClean="0">
                <a:solidFill>
                  <a:srgbClr val="000000"/>
                </a:solidFill>
              </a:rPr>
              <a:t>1 </a:t>
            </a:r>
            <a:r>
              <a:rPr lang="id-ID" dirty="0" smtClean="0">
                <a:solidFill>
                  <a:srgbClr val="000000"/>
                </a:solidFill>
              </a:rPr>
              <a:t>= titik yang akan dihitung turunannya </a:t>
            </a:r>
            <a:endParaRPr lang="id-ID" dirty="0">
              <a:solidFill>
                <a:srgbClr val="000000"/>
              </a:solidFill>
            </a:endParaRPr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397000" y="4005263"/>
          <a:ext cx="3594100" cy="584200"/>
        </p:xfrm>
        <a:graphic>
          <a:graphicData uri="http://schemas.openxmlformats.org/presentationml/2006/ole">
            <p:oleObj spid="_x0000_s23556" name="Equation" r:id="rId4" imgW="1803240" imgH="279360" progId="Equation.DSMT4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1403648" y="3068960"/>
          <a:ext cx="1746250" cy="822325"/>
        </p:xfrm>
        <a:graphic>
          <a:graphicData uri="http://schemas.openxmlformats.org/presentationml/2006/ole">
            <p:oleObj spid="_x0000_s23557" name="Equation" r:id="rId5" imgW="876240" imgH="393480" progId="Equation.DSMT4">
              <p:embed/>
            </p:oleObj>
          </a:graphicData>
        </a:graphic>
      </p:graphicFrame>
      <p:graphicFrame>
        <p:nvGraphicFramePr>
          <p:cNvPr id="23558" name="Object 5"/>
          <p:cNvGraphicFramePr>
            <a:graphicFrameLocks noChangeAspect="1"/>
          </p:cNvGraphicFramePr>
          <p:nvPr/>
        </p:nvGraphicFramePr>
        <p:xfrm>
          <a:off x="1406525" y="4724400"/>
          <a:ext cx="2000250" cy="822325"/>
        </p:xfrm>
        <a:graphic>
          <a:graphicData uri="http://schemas.openxmlformats.org/presentationml/2006/ole">
            <p:oleObj spid="_x0000_s23558" name="Equation" r:id="rId6" imgW="1002960" imgH="393480" progId="Equation.DSMT4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971600" y="5631631"/>
            <a:ext cx="685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 smtClean="0">
                <a:solidFill>
                  <a:srgbClr val="000000"/>
                </a:solidFill>
              </a:rPr>
              <a:t>Tunjukkan bahwa persamaan 1 = persamaan 2</a:t>
            </a:r>
            <a:endParaRPr lang="id-ID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00192" y="407707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rgbClr val="000000"/>
                </a:solidFill>
              </a:rPr>
              <a:t>...1</a:t>
            </a:r>
            <a:endParaRPr lang="id-ID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00192" y="501317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>
                <a:solidFill>
                  <a:srgbClr val="000000"/>
                </a:solidFill>
              </a:rPr>
              <a:t>...2</a:t>
            </a:r>
            <a:endParaRPr lang="id-ID" dirty="0">
              <a:solidFill>
                <a:srgbClr val="000000"/>
              </a:solidFill>
            </a:endParaRPr>
          </a:p>
        </p:txBody>
      </p:sp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755576" y="1700808"/>
          <a:ext cx="8064500" cy="503237"/>
        </p:xfrm>
        <a:graphic>
          <a:graphicData uri="http://schemas.openxmlformats.org/presentationml/2006/ole">
            <p:oleObj spid="_x0000_s23559" name="Equation" r:id="rId7" imgW="3860640" imgH="241200" progId="Equation.DSMT4">
              <p:embed/>
            </p:oleObj>
          </a:graphicData>
        </a:graphic>
      </p:graphicFrame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4186238" y="4724400"/>
          <a:ext cx="2076450" cy="822325"/>
        </p:xfrm>
        <a:graphic>
          <a:graphicData uri="http://schemas.openxmlformats.org/presentationml/2006/ole">
            <p:oleObj spid="_x0000_s23560" name="Equation" r:id="rId8" imgW="1041120" imgH="393480" progId="Equation.DSMT4">
              <p:embed/>
            </p:oleObj>
          </a:graphicData>
        </a:graphic>
      </p:graphicFrame>
      <p:sp>
        <p:nvSpPr>
          <p:cNvPr id="14" name="Right Arrow 13"/>
          <p:cNvSpPr/>
          <p:nvPr/>
        </p:nvSpPr>
        <p:spPr bwMode="auto">
          <a:xfrm>
            <a:off x="3635896" y="4869160"/>
            <a:ext cx="504056" cy="576064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d-ID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2" grpId="0"/>
      <p:bldP spid="13" grpId="0"/>
      <p:bldP spid="14" grpId="0" animBg="1"/>
    </p:bldLst>
  </p:timing>
</p:sld>
</file>

<file path=ppt/theme/theme1.xml><?xml version="1.0" encoding="utf-8"?>
<a:theme xmlns:a="http://schemas.openxmlformats.org/drawingml/2006/main" name="powerpoint-template">
  <a:themeElements>
    <a:clrScheme name="">
      <a:dk1>
        <a:srgbClr val="5F5F5F"/>
      </a:dk1>
      <a:lt1>
        <a:srgbClr val="FFFFFF"/>
      </a:lt1>
      <a:dk2>
        <a:srgbClr val="5F5F5F"/>
      </a:dk2>
      <a:lt2>
        <a:srgbClr val="007300"/>
      </a:lt2>
      <a:accent1>
        <a:srgbClr val="499F00"/>
      </a:accent1>
      <a:accent2>
        <a:srgbClr val="4FC200"/>
      </a:accent2>
      <a:accent3>
        <a:srgbClr val="FFFFFF"/>
      </a:accent3>
      <a:accent4>
        <a:srgbClr val="505050"/>
      </a:accent4>
      <a:accent5>
        <a:srgbClr val="B1CDAA"/>
      </a:accent5>
      <a:accent6>
        <a:srgbClr val="47B000"/>
      </a:accent6>
      <a:hlink>
        <a:srgbClr val="78E600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1841</TotalTime>
  <Words>259</Words>
  <Application>Microsoft Office PowerPoint</Application>
  <PresentationFormat>On-screen Show (4:3)</PresentationFormat>
  <Paragraphs>74</Paragraphs>
  <Slides>14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powerpoint-template</vt:lpstr>
      <vt:lpstr>Equation</vt:lpstr>
      <vt:lpstr>Turunan Numerik</vt:lpstr>
      <vt:lpstr>Ilustrasi</vt:lpstr>
      <vt:lpstr>Slide 3</vt:lpstr>
      <vt:lpstr>Slide 4</vt:lpstr>
      <vt:lpstr>Ilustrasi Hampiran Selisih Pusat</vt:lpstr>
      <vt:lpstr>Turunan Numerik dengan Polinom Interpolasi</vt:lpstr>
      <vt:lpstr>Hampiran Selisih Maju</vt:lpstr>
      <vt:lpstr>Hampiran Selisih Mundur</vt:lpstr>
      <vt:lpstr>Hampiran Selisih Pusat</vt:lpstr>
      <vt:lpstr>Rangkuman</vt:lpstr>
      <vt:lpstr>Latihan</vt:lpstr>
      <vt:lpstr>Rumus untuk Turunan Kedua</vt:lpstr>
      <vt:lpstr>Rangkuman</vt:lpstr>
      <vt:lpstr>Estimasi Galat dan Orde Galat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Edna</dc:creator>
  <cp:lastModifiedBy>Edna</cp:lastModifiedBy>
  <cp:revision>25</cp:revision>
  <dcterms:created xsi:type="dcterms:W3CDTF">2014-05-22T12:23:44Z</dcterms:created>
  <dcterms:modified xsi:type="dcterms:W3CDTF">2015-05-29T02:09:15Z</dcterms:modified>
</cp:coreProperties>
</file>