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68" r:id="rId2"/>
    <p:sldId id="256" r:id="rId3"/>
    <p:sldId id="262" r:id="rId4"/>
    <p:sldId id="270" r:id="rId5"/>
    <p:sldId id="266" r:id="rId6"/>
    <p:sldId id="257" r:id="rId7"/>
    <p:sldId id="273" r:id="rId8"/>
    <p:sldId id="274" r:id="rId9"/>
    <p:sldId id="275" r:id="rId10"/>
    <p:sldId id="276" r:id="rId11"/>
    <p:sldId id="277" r:id="rId12"/>
    <p:sldId id="278" r:id="rId13"/>
    <p:sldId id="279" r:id="rId14"/>
    <p:sldId id="280" r:id="rId15"/>
    <p:sldId id="281" r:id="rId16"/>
    <p:sldId id="332" r:id="rId17"/>
    <p:sldId id="263"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333" r:id="rId31"/>
    <p:sldId id="295" r:id="rId32"/>
    <p:sldId id="296" r:id="rId33"/>
    <p:sldId id="297" r:id="rId34"/>
    <p:sldId id="298" r:id="rId35"/>
    <p:sldId id="299" r:id="rId36"/>
    <p:sldId id="300" r:id="rId37"/>
    <p:sldId id="301" r:id="rId38"/>
    <p:sldId id="320" r:id="rId39"/>
    <p:sldId id="321" r:id="rId40"/>
    <p:sldId id="302" r:id="rId41"/>
    <p:sldId id="322" r:id="rId42"/>
    <p:sldId id="303" r:id="rId43"/>
    <p:sldId id="323" r:id="rId44"/>
    <p:sldId id="324" r:id="rId45"/>
    <p:sldId id="331"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34" r:id="rId63"/>
    <p:sldId id="325" r:id="rId64"/>
    <p:sldId id="326" r:id="rId65"/>
    <p:sldId id="327" r:id="rId66"/>
    <p:sldId id="328" r:id="rId67"/>
    <p:sldId id="329" r:id="rId68"/>
    <p:sldId id="330" r:id="rId69"/>
    <p:sldId id="265" r:id="rId70"/>
    <p:sldId id="267" r:id="rId71"/>
    <p:sldId id="336" r:id="rId72"/>
    <p:sldId id="33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69534" autoAdjust="0"/>
  </p:normalViewPr>
  <p:slideViewPr>
    <p:cSldViewPr>
      <p:cViewPr varScale="1">
        <p:scale>
          <a:sx n="46" d="100"/>
          <a:sy n="46" d="100"/>
        </p:scale>
        <p:origin x="-1938"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74523-91DC-4799-8A6B-97FCA5EBEB07}" type="doc">
      <dgm:prSet loTypeId="urn:microsoft.com/office/officeart/2005/8/layout/vList2" loCatId="list" qsTypeId="urn:microsoft.com/office/officeart/2005/8/quickstyle/3d2" qsCatId="3D" csTypeId="urn:microsoft.com/office/officeart/2005/8/colors/colorful1#1" csCatId="colorful" phldr="1"/>
      <dgm:spPr/>
      <dgm:t>
        <a:bodyPr/>
        <a:lstStyle/>
        <a:p>
          <a:endParaRPr lang="en-US"/>
        </a:p>
      </dgm:t>
    </dgm:pt>
    <dgm:pt modelId="{218ADDFD-C2A0-4AC6-BC65-87DC3636B729}">
      <dgm:prSet phldrT="[Text]"/>
      <dgm:spPr/>
      <dgm:t>
        <a:bodyPr/>
        <a:lstStyle/>
        <a:p>
          <a:r>
            <a:rPr lang="en-US" b="1" dirty="0" smtClean="0"/>
            <a:t>Selection and Value</a:t>
          </a:r>
          <a:endParaRPr lang="en-US" dirty="0"/>
        </a:p>
      </dgm:t>
    </dgm:pt>
    <dgm:pt modelId="{46341FAB-98DA-484B-B334-DD57A721AE55}" type="parTrans" cxnId="{7350BF65-9CDE-4662-821E-EA42EC5F31A6}">
      <dgm:prSet/>
      <dgm:spPr/>
      <dgm:t>
        <a:bodyPr/>
        <a:lstStyle/>
        <a:p>
          <a:endParaRPr lang="en-US"/>
        </a:p>
      </dgm:t>
    </dgm:pt>
    <dgm:pt modelId="{C73E6CE6-3D0E-45C8-AA5C-2D1C00EF7B20}" type="sibTrans" cxnId="{7350BF65-9CDE-4662-821E-EA42EC5F31A6}">
      <dgm:prSet/>
      <dgm:spPr/>
      <dgm:t>
        <a:bodyPr/>
        <a:lstStyle/>
        <a:p>
          <a:endParaRPr lang="en-US"/>
        </a:p>
      </dgm:t>
    </dgm:pt>
    <dgm:pt modelId="{B4D7348E-9325-4CA7-A684-D77E600729D4}">
      <dgm:prSet/>
      <dgm:spPr/>
      <dgm:t>
        <a:bodyPr/>
        <a:lstStyle/>
        <a:p>
          <a:r>
            <a:rPr lang="en-US" b="1" dirty="0" smtClean="0"/>
            <a:t>Performance and Service</a:t>
          </a:r>
          <a:endParaRPr lang="en-US" dirty="0"/>
        </a:p>
      </dgm:t>
    </dgm:pt>
    <dgm:pt modelId="{F5FEC7C8-79F5-4BCB-ACAE-3611EDFA28D4}" type="parTrans" cxnId="{128894C6-08BD-4233-B684-044FC0F9804B}">
      <dgm:prSet/>
      <dgm:spPr/>
      <dgm:t>
        <a:bodyPr/>
        <a:lstStyle/>
        <a:p>
          <a:endParaRPr lang="en-US"/>
        </a:p>
      </dgm:t>
    </dgm:pt>
    <dgm:pt modelId="{FB199DE9-544F-4983-9941-9788A19C06C8}" type="sibTrans" cxnId="{128894C6-08BD-4233-B684-044FC0F9804B}">
      <dgm:prSet/>
      <dgm:spPr/>
      <dgm:t>
        <a:bodyPr/>
        <a:lstStyle/>
        <a:p>
          <a:endParaRPr lang="en-US"/>
        </a:p>
      </dgm:t>
    </dgm:pt>
    <dgm:pt modelId="{94A76D49-07CD-4097-BA94-39B9258CC95F}">
      <dgm:prSet/>
      <dgm:spPr/>
      <dgm:t>
        <a:bodyPr/>
        <a:lstStyle/>
        <a:p>
          <a:r>
            <a:rPr lang="en-US" b="1" smtClean="0"/>
            <a:t>Look and Feel</a:t>
          </a:r>
          <a:endParaRPr lang="en-US" dirty="0"/>
        </a:p>
      </dgm:t>
    </dgm:pt>
    <dgm:pt modelId="{1CF31B30-F857-4EDC-81FB-AB55DB451C5A}" type="parTrans" cxnId="{D12DFF0E-D270-4F01-B365-3611A80905A6}">
      <dgm:prSet/>
      <dgm:spPr/>
      <dgm:t>
        <a:bodyPr/>
        <a:lstStyle/>
        <a:p>
          <a:endParaRPr lang="en-US"/>
        </a:p>
      </dgm:t>
    </dgm:pt>
    <dgm:pt modelId="{6A04D3CB-D2F9-4D90-9620-DA9B8E79163A}" type="sibTrans" cxnId="{D12DFF0E-D270-4F01-B365-3611A80905A6}">
      <dgm:prSet/>
      <dgm:spPr/>
      <dgm:t>
        <a:bodyPr/>
        <a:lstStyle/>
        <a:p>
          <a:endParaRPr lang="en-US"/>
        </a:p>
      </dgm:t>
    </dgm:pt>
    <dgm:pt modelId="{B03DCAA8-8176-4D71-823A-2420834DC41D}">
      <dgm:prSet/>
      <dgm:spPr/>
      <dgm:t>
        <a:bodyPr/>
        <a:lstStyle/>
        <a:p>
          <a:r>
            <a:rPr lang="en-US" b="1" smtClean="0"/>
            <a:t>Advertising and Incentives</a:t>
          </a:r>
          <a:endParaRPr lang="en-US" dirty="0"/>
        </a:p>
      </dgm:t>
    </dgm:pt>
    <dgm:pt modelId="{B42A10B4-5399-4B93-ACC2-B530AC590002}" type="parTrans" cxnId="{907EA679-33CF-4C67-90E0-D3ED361B5E4A}">
      <dgm:prSet/>
      <dgm:spPr/>
      <dgm:t>
        <a:bodyPr/>
        <a:lstStyle/>
        <a:p>
          <a:endParaRPr lang="en-US"/>
        </a:p>
      </dgm:t>
    </dgm:pt>
    <dgm:pt modelId="{E2F27A07-FDA6-47A8-9A08-6CBB1B63D764}" type="sibTrans" cxnId="{907EA679-33CF-4C67-90E0-D3ED361B5E4A}">
      <dgm:prSet/>
      <dgm:spPr/>
      <dgm:t>
        <a:bodyPr/>
        <a:lstStyle/>
        <a:p>
          <a:endParaRPr lang="en-US"/>
        </a:p>
      </dgm:t>
    </dgm:pt>
    <dgm:pt modelId="{BF6D89AF-ED04-46B5-A779-5E75771E0648}">
      <dgm:prSet/>
      <dgm:spPr/>
      <dgm:t>
        <a:bodyPr/>
        <a:lstStyle/>
        <a:p>
          <a:r>
            <a:rPr lang="en-US" b="1" smtClean="0"/>
            <a:t>Personal Attention</a:t>
          </a:r>
          <a:endParaRPr lang="en-US" dirty="0"/>
        </a:p>
      </dgm:t>
    </dgm:pt>
    <dgm:pt modelId="{B52CB927-34CC-48F6-99D0-D0CAF35D4473}" type="parTrans" cxnId="{13F8AF62-0B59-4DD6-B3F1-8C00F15EA34E}">
      <dgm:prSet/>
      <dgm:spPr/>
      <dgm:t>
        <a:bodyPr/>
        <a:lstStyle/>
        <a:p>
          <a:endParaRPr lang="en-US"/>
        </a:p>
      </dgm:t>
    </dgm:pt>
    <dgm:pt modelId="{E8A298C1-DEB1-43DC-BC5F-DABB7488F800}" type="sibTrans" cxnId="{13F8AF62-0B59-4DD6-B3F1-8C00F15EA34E}">
      <dgm:prSet/>
      <dgm:spPr/>
      <dgm:t>
        <a:bodyPr/>
        <a:lstStyle/>
        <a:p>
          <a:endParaRPr lang="en-US"/>
        </a:p>
      </dgm:t>
    </dgm:pt>
    <dgm:pt modelId="{1B766118-1CD4-45BF-893D-D08F0A4BB8E2}">
      <dgm:prSet/>
      <dgm:spPr/>
      <dgm:t>
        <a:bodyPr/>
        <a:lstStyle/>
        <a:p>
          <a:r>
            <a:rPr lang="en-US" b="1" smtClean="0"/>
            <a:t>Community Relationships</a:t>
          </a:r>
          <a:endParaRPr lang="en-US" dirty="0"/>
        </a:p>
      </dgm:t>
    </dgm:pt>
    <dgm:pt modelId="{CCAB7496-F785-4EDE-A34F-4BCA04504805}" type="parTrans" cxnId="{3C2D3A90-AC75-4C79-A87C-506B28136C7A}">
      <dgm:prSet/>
      <dgm:spPr/>
      <dgm:t>
        <a:bodyPr/>
        <a:lstStyle/>
        <a:p>
          <a:endParaRPr lang="en-US"/>
        </a:p>
      </dgm:t>
    </dgm:pt>
    <dgm:pt modelId="{D5B1AE29-3B86-4E3E-9723-D9B852C71904}" type="sibTrans" cxnId="{3C2D3A90-AC75-4C79-A87C-506B28136C7A}">
      <dgm:prSet/>
      <dgm:spPr/>
      <dgm:t>
        <a:bodyPr/>
        <a:lstStyle/>
        <a:p>
          <a:endParaRPr lang="en-US"/>
        </a:p>
      </dgm:t>
    </dgm:pt>
    <dgm:pt modelId="{44BB98A2-127A-4451-BA21-F0F1BCFE6EF8}">
      <dgm:prSet/>
      <dgm:spPr/>
      <dgm:t>
        <a:bodyPr/>
        <a:lstStyle/>
        <a:p>
          <a:r>
            <a:rPr lang="en-US" b="1" smtClean="0"/>
            <a:t>Security and Reliability</a:t>
          </a:r>
          <a:endParaRPr lang="en-US" dirty="0"/>
        </a:p>
      </dgm:t>
    </dgm:pt>
    <dgm:pt modelId="{1FE80E8C-D114-4897-9F5D-C055A05BA009}" type="parTrans" cxnId="{F30D5C95-84CD-4787-876E-68D9905EFCF1}">
      <dgm:prSet/>
      <dgm:spPr/>
      <dgm:t>
        <a:bodyPr/>
        <a:lstStyle/>
        <a:p>
          <a:endParaRPr lang="en-US"/>
        </a:p>
      </dgm:t>
    </dgm:pt>
    <dgm:pt modelId="{7220C05C-F860-476F-A644-5CAF0807673E}" type="sibTrans" cxnId="{F30D5C95-84CD-4787-876E-68D9905EFCF1}">
      <dgm:prSet/>
      <dgm:spPr/>
      <dgm:t>
        <a:bodyPr/>
        <a:lstStyle/>
        <a:p>
          <a:endParaRPr lang="en-US"/>
        </a:p>
      </dgm:t>
    </dgm:pt>
    <dgm:pt modelId="{36FB5222-F9F5-41E9-8F24-910068460555}" type="pres">
      <dgm:prSet presAssocID="{36774523-91DC-4799-8A6B-97FCA5EBEB07}" presName="linear" presStyleCnt="0">
        <dgm:presLayoutVars>
          <dgm:animLvl val="lvl"/>
          <dgm:resizeHandles val="exact"/>
        </dgm:presLayoutVars>
      </dgm:prSet>
      <dgm:spPr/>
      <dgm:t>
        <a:bodyPr/>
        <a:lstStyle/>
        <a:p>
          <a:endParaRPr lang="en-US"/>
        </a:p>
      </dgm:t>
    </dgm:pt>
    <dgm:pt modelId="{FA8E73F9-DFE6-46AF-B3D0-0E3E13BF6303}" type="pres">
      <dgm:prSet presAssocID="{218ADDFD-C2A0-4AC6-BC65-87DC3636B729}" presName="parentText" presStyleLbl="node1" presStyleIdx="0" presStyleCnt="7">
        <dgm:presLayoutVars>
          <dgm:chMax val="0"/>
          <dgm:bulletEnabled val="1"/>
        </dgm:presLayoutVars>
      </dgm:prSet>
      <dgm:spPr/>
      <dgm:t>
        <a:bodyPr/>
        <a:lstStyle/>
        <a:p>
          <a:endParaRPr lang="en-US"/>
        </a:p>
      </dgm:t>
    </dgm:pt>
    <dgm:pt modelId="{3B653E49-6853-4BA2-9043-0DEA19BFB905}" type="pres">
      <dgm:prSet presAssocID="{C73E6CE6-3D0E-45C8-AA5C-2D1C00EF7B20}" presName="spacer" presStyleCnt="0"/>
      <dgm:spPr/>
    </dgm:pt>
    <dgm:pt modelId="{84E0BD21-FB3E-4A2D-8B1E-FCD0CC16392A}" type="pres">
      <dgm:prSet presAssocID="{B4D7348E-9325-4CA7-A684-D77E600729D4}" presName="parentText" presStyleLbl="node1" presStyleIdx="1" presStyleCnt="7">
        <dgm:presLayoutVars>
          <dgm:chMax val="0"/>
          <dgm:bulletEnabled val="1"/>
        </dgm:presLayoutVars>
      </dgm:prSet>
      <dgm:spPr/>
      <dgm:t>
        <a:bodyPr/>
        <a:lstStyle/>
        <a:p>
          <a:endParaRPr lang="en-US"/>
        </a:p>
      </dgm:t>
    </dgm:pt>
    <dgm:pt modelId="{0C9E228E-5B68-4DE4-B831-9C0A757BB8BD}" type="pres">
      <dgm:prSet presAssocID="{FB199DE9-544F-4983-9941-9788A19C06C8}" presName="spacer" presStyleCnt="0"/>
      <dgm:spPr/>
    </dgm:pt>
    <dgm:pt modelId="{C7DE9D1D-803F-44E1-9672-0BEE0E381A08}" type="pres">
      <dgm:prSet presAssocID="{94A76D49-07CD-4097-BA94-39B9258CC95F}" presName="parentText" presStyleLbl="node1" presStyleIdx="2" presStyleCnt="7">
        <dgm:presLayoutVars>
          <dgm:chMax val="0"/>
          <dgm:bulletEnabled val="1"/>
        </dgm:presLayoutVars>
      </dgm:prSet>
      <dgm:spPr/>
      <dgm:t>
        <a:bodyPr/>
        <a:lstStyle/>
        <a:p>
          <a:endParaRPr lang="en-US"/>
        </a:p>
      </dgm:t>
    </dgm:pt>
    <dgm:pt modelId="{830DE985-D7D7-40A2-A762-47F90E77A06C}" type="pres">
      <dgm:prSet presAssocID="{6A04D3CB-D2F9-4D90-9620-DA9B8E79163A}" presName="spacer" presStyleCnt="0"/>
      <dgm:spPr/>
    </dgm:pt>
    <dgm:pt modelId="{63B3F9C6-C75A-4F37-9831-5E125208299B}" type="pres">
      <dgm:prSet presAssocID="{B03DCAA8-8176-4D71-823A-2420834DC41D}" presName="parentText" presStyleLbl="node1" presStyleIdx="3" presStyleCnt="7">
        <dgm:presLayoutVars>
          <dgm:chMax val="0"/>
          <dgm:bulletEnabled val="1"/>
        </dgm:presLayoutVars>
      </dgm:prSet>
      <dgm:spPr/>
      <dgm:t>
        <a:bodyPr/>
        <a:lstStyle/>
        <a:p>
          <a:endParaRPr lang="en-US"/>
        </a:p>
      </dgm:t>
    </dgm:pt>
    <dgm:pt modelId="{E4302BB2-4A89-42E9-A483-D6BFA25065BD}" type="pres">
      <dgm:prSet presAssocID="{E2F27A07-FDA6-47A8-9A08-6CBB1B63D764}" presName="spacer" presStyleCnt="0"/>
      <dgm:spPr/>
    </dgm:pt>
    <dgm:pt modelId="{01A7532D-3643-45DD-98EA-20DC2D79D812}" type="pres">
      <dgm:prSet presAssocID="{BF6D89AF-ED04-46B5-A779-5E75771E0648}" presName="parentText" presStyleLbl="node1" presStyleIdx="4" presStyleCnt="7">
        <dgm:presLayoutVars>
          <dgm:chMax val="0"/>
          <dgm:bulletEnabled val="1"/>
        </dgm:presLayoutVars>
      </dgm:prSet>
      <dgm:spPr/>
      <dgm:t>
        <a:bodyPr/>
        <a:lstStyle/>
        <a:p>
          <a:endParaRPr lang="en-US"/>
        </a:p>
      </dgm:t>
    </dgm:pt>
    <dgm:pt modelId="{70C31F19-D029-41D0-8340-44FAC9224345}" type="pres">
      <dgm:prSet presAssocID="{E8A298C1-DEB1-43DC-BC5F-DABB7488F800}" presName="spacer" presStyleCnt="0"/>
      <dgm:spPr/>
    </dgm:pt>
    <dgm:pt modelId="{6E57F61C-B804-4986-AA70-2E7C0A318342}" type="pres">
      <dgm:prSet presAssocID="{1B766118-1CD4-45BF-893D-D08F0A4BB8E2}" presName="parentText" presStyleLbl="node1" presStyleIdx="5" presStyleCnt="7">
        <dgm:presLayoutVars>
          <dgm:chMax val="0"/>
          <dgm:bulletEnabled val="1"/>
        </dgm:presLayoutVars>
      </dgm:prSet>
      <dgm:spPr/>
      <dgm:t>
        <a:bodyPr/>
        <a:lstStyle/>
        <a:p>
          <a:endParaRPr lang="en-US"/>
        </a:p>
      </dgm:t>
    </dgm:pt>
    <dgm:pt modelId="{417F7615-A3F5-4050-860B-AAA2E499E6A6}" type="pres">
      <dgm:prSet presAssocID="{D5B1AE29-3B86-4E3E-9723-D9B852C71904}" presName="spacer" presStyleCnt="0"/>
      <dgm:spPr/>
    </dgm:pt>
    <dgm:pt modelId="{15B98EE8-BCA3-41EC-9561-948CA45F7728}" type="pres">
      <dgm:prSet presAssocID="{44BB98A2-127A-4451-BA21-F0F1BCFE6EF8}" presName="parentText" presStyleLbl="node1" presStyleIdx="6" presStyleCnt="7">
        <dgm:presLayoutVars>
          <dgm:chMax val="0"/>
          <dgm:bulletEnabled val="1"/>
        </dgm:presLayoutVars>
      </dgm:prSet>
      <dgm:spPr/>
      <dgm:t>
        <a:bodyPr/>
        <a:lstStyle/>
        <a:p>
          <a:endParaRPr lang="en-US"/>
        </a:p>
      </dgm:t>
    </dgm:pt>
  </dgm:ptLst>
  <dgm:cxnLst>
    <dgm:cxn modelId="{56787B77-CEC8-4C92-9C40-C00F9CFFF7C6}" type="presOf" srcId="{44BB98A2-127A-4451-BA21-F0F1BCFE6EF8}" destId="{15B98EE8-BCA3-41EC-9561-948CA45F7728}" srcOrd="0" destOrd="0" presId="urn:microsoft.com/office/officeart/2005/8/layout/vList2"/>
    <dgm:cxn modelId="{128894C6-08BD-4233-B684-044FC0F9804B}" srcId="{36774523-91DC-4799-8A6B-97FCA5EBEB07}" destId="{B4D7348E-9325-4CA7-A684-D77E600729D4}" srcOrd="1" destOrd="0" parTransId="{F5FEC7C8-79F5-4BCB-ACAE-3611EDFA28D4}" sibTransId="{FB199DE9-544F-4983-9941-9788A19C06C8}"/>
    <dgm:cxn modelId="{907EA679-33CF-4C67-90E0-D3ED361B5E4A}" srcId="{36774523-91DC-4799-8A6B-97FCA5EBEB07}" destId="{B03DCAA8-8176-4D71-823A-2420834DC41D}" srcOrd="3" destOrd="0" parTransId="{B42A10B4-5399-4B93-ACC2-B530AC590002}" sibTransId="{E2F27A07-FDA6-47A8-9A08-6CBB1B63D764}"/>
    <dgm:cxn modelId="{6CC750A7-AA1B-4E95-8E98-DA59BB7011A8}" type="presOf" srcId="{BF6D89AF-ED04-46B5-A779-5E75771E0648}" destId="{01A7532D-3643-45DD-98EA-20DC2D79D812}" srcOrd="0" destOrd="0" presId="urn:microsoft.com/office/officeart/2005/8/layout/vList2"/>
    <dgm:cxn modelId="{C1B2F9B2-80E1-4899-A6D0-998B51DE02FE}" type="presOf" srcId="{218ADDFD-C2A0-4AC6-BC65-87DC3636B729}" destId="{FA8E73F9-DFE6-46AF-B3D0-0E3E13BF6303}" srcOrd="0" destOrd="0" presId="urn:microsoft.com/office/officeart/2005/8/layout/vList2"/>
    <dgm:cxn modelId="{13F8AF62-0B59-4DD6-B3F1-8C00F15EA34E}" srcId="{36774523-91DC-4799-8A6B-97FCA5EBEB07}" destId="{BF6D89AF-ED04-46B5-A779-5E75771E0648}" srcOrd="4" destOrd="0" parTransId="{B52CB927-34CC-48F6-99D0-D0CAF35D4473}" sibTransId="{E8A298C1-DEB1-43DC-BC5F-DABB7488F800}"/>
    <dgm:cxn modelId="{79A0ADED-837E-44B2-87BC-F2FCD7FEFA1A}" type="presOf" srcId="{36774523-91DC-4799-8A6B-97FCA5EBEB07}" destId="{36FB5222-F9F5-41E9-8F24-910068460555}" srcOrd="0" destOrd="0" presId="urn:microsoft.com/office/officeart/2005/8/layout/vList2"/>
    <dgm:cxn modelId="{7350BF65-9CDE-4662-821E-EA42EC5F31A6}" srcId="{36774523-91DC-4799-8A6B-97FCA5EBEB07}" destId="{218ADDFD-C2A0-4AC6-BC65-87DC3636B729}" srcOrd="0" destOrd="0" parTransId="{46341FAB-98DA-484B-B334-DD57A721AE55}" sibTransId="{C73E6CE6-3D0E-45C8-AA5C-2D1C00EF7B20}"/>
    <dgm:cxn modelId="{9996107B-40F0-4CD9-9BCA-98342248E392}" type="presOf" srcId="{94A76D49-07CD-4097-BA94-39B9258CC95F}" destId="{C7DE9D1D-803F-44E1-9672-0BEE0E381A08}" srcOrd="0" destOrd="0" presId="urn:microsoft.com/office/officeart/2005/8/layout/vList2"/>
    <dgm:cxn modelId="{F30D5C95-84CD-4787-876E-68D9905EFCF1}" srcId="{36774523-91DC-4799-8A6B-97FCA5EBEB07}" destId="{44BB98A2-127A-4451-BA21-F0F1BCFE6EF8}" srcOrd="6" destOrd="0" parTransId="{1FE80E8C-D114-4897-9F5D-C055A05BA009}" sibTransId="{7220C05C-F860-476F-A644-5CAF0807673E}"/>
    <dgm:cxn modelId="{D12DFF0E-D270-4F01-B365-3611A80905A6}" srcId="{36774523-91DC-4799-8A6B-97FCA5EBEB07}" destId="{94A76D49-07CD-4097-BA94-39B9258CC95F}" srcOrd="2" destOrd="0" parTransId="{1CF31B30-F857-4EDC-81FB-AB55DB451C5A}" sibTransId="{6A04D3CB-D2F9-4D90-9620-DA9B8E79163A}"/>
    <dgm:cxn modelId="{CC1B03AA-C809-4BCD-AF7A-1E4548CD5F00}" type="presOf" srcId="{B4D7348E-9325-4CA7-A684-D77E600729D4}" destId="{84E0BD21-FB3E-4A2D-8B1E-FCD0CC16392A}" srcOrd="0" destOrd="0" presId="urn:microsoft.com/office/officeart/2005/8/layout/vList2"/>
    <dgm:cxn modelId="{3C2D3A90-AC75-4C79-A87C-506B28136C7A}" srcId="{36774523-91DC-4799-8A6B-97FCA5EBEB07}" destId="{1B766118-1CD4-45BF-893D-D08F0A4BB8E2}" srcOrd="5" destOrd="0" parTransId="{CCAB7496-F785-4EDE-A34F-4BCA04504805}" sibTransId="{D5B1AE29-3B86-4E3E-9723-D9B852C71904}"/>
    <dgm:cxn modelId="{DD5BE517-BE71-4C0B-8ADC-38F90D7CB08C}" type="presOf" srcId="{1B766118-1CD4-45BF-893D-D08F0A4BB8E2}" destId="{6E57F61C-B804-4986-AA70-2E7C0A318342}" srcOrd="0" destOrd="0" presId="urn:microsoft.com/office/officeart/2005/8/layout/vList2"/>
    <dgm:cxn modelId="{A3EA30E1-5019-4585-9023-398D1F6B969F}" type="presOf" srcId="{B03DCAA8-8176-4D71-823A-2420834DC41D}" destId="{63B3F9C6-C75A-4F37-9831-5E125208299B}" srcOrd="0" destOrd="0" presId="urn:microsoft.com/office/officeart/2005/8/layout/vList2"/>
    <dgm:cxn modelId="{2C0980E1-8C5D-44BD-878A-6F8DC97E0E32}" type="presParOf" srcId="{36FB5222-F9F5-41E9-8F24-910068460555}" destId="{FA8E73F9-DFE6-46AF-B3D0-0E3E13BF6303}" srcOrd="0" destOrd="0" presId="urn:microsoft.com/office/officeart/2005/8/layout/vList2"/>
    <dgm:cxn modelId="{4396686D-327D-4B39-9A32-4DA90D27FF55}" type="presParOf" srcId="{36FB5222-F9F5-41E9-8F24-910068460555}" destId="{3B653E49-6853-4BA2-9043-0DEA19BFB905}" srcOrd="1" destOrd="0" presId="urn:microsoft.com/office/officeart/2005/8/layout/vList2"/>
    <dgm:cxn modelId="{A3668F28-B393-4F24-B6E8-F63B641B5930}" type="presParOf" srcId="{36FB5222-F9F5-41E9-8F24-910068460555}" destId="{84E0BD21-FB3E-4A2D-8B1E-FCD0CC16392A}" srcOrd="2" destOrd="0" presId="urn:microsoft.com/office/officeart/2005/8/layout/vList2"/>
    <dgm:cxn modelId="{D9B1B84C-87B0-41D6-9DCB-41B9E2D20245}" type="presParOf" srcId="{36FB5222-F9F5-41E9-8F24-910068460555}" destId="{0C9E228E-5B68-4DE4-B831-9C0A757BB8BD}" srcOrd="3" destOrd="0" presId="urn:microsoft.com/office/officeart/2005/8/layout/vList2"/>
    <dgm:cxn modelId="{0F40529B-6E71-480D-BD0C-3C6672FCE5A8}" type="presParOf" srcId="{36FB5222-F9F5-41E9-8F24-910068460555}" destId="{C7DE9D1D-803F-44E1-9672-0BEE0E381A08}" srcOrd="4" destOrd="0" presId="urn:microsoft.com/office/officeart/2005/8/layout/vList2"/>
    <dgm:cxn modelId="{9BC7E8EB-0A4F-4E3E-8513-16DF6B520D3A}" type="presParOf" srcId="{36FB5222-F9F5-41E9-8F24-910068460555}" destId="{830DE985-D7D7-40A2-A762-47F90E77A06C}" srcOrd="5" destOrd="0" presId="urn:microsoft.com/office/officeart/2005/8/layout/vList2"/>
    <dgm:cxn modelId="{465D2801-99B5-42FB-BA94-84FC1A3AA5BE}" type="presParOf" srcId="{36FB5222-F9F5-41E9-8F24-910068460555}" destId="{63B3F9C6-C75A-4F37-9831-5E125208299B}" srcOrd="6" destOrd="0" presId="urn:microsoft.com/office/officeart/2005/8/layout/vList2"/>
    <dgm:cxn modelId="{CABC7F48-2FBF-420E-8650-105E24D2E9E8}" type="presParOf" srcId="{36FB5222-F9F5-41E9-8F24-910068460555}" destId="{E4302BB2-4A89-42E9-A483-D6BFA25065BD}" srcOrd="7" destOrd="0" presId="urn:microsoft.com/office/officeart/2005/8/layout/vList2"/>
    <dgm:cxn modelId="{A141DA8C-B317-44A9-93FE-CD6C6FE6FB4C}" type="presParOf" srcId="{36FB5222-F9F5-41E9-8F24-910068460555}" destId="{01A7532D-3643-45DD-98EA-20DC2D79D812}" srcOrd="8" destOrd="0" presId="urn:microsoft.com/office/officeart/2005/8/layout/vList2"/>
    <dgm:cxn modelId="{81B6FED5-2218-4003-9864-4C5248881FD9}" type="presParOf" srcId="{36FB5222-F9F5-41E9-8F24-910068460555}" destId="{70C31F19-D029-41D0-8340-44FAC9224345}" srcOrd="9" destOrd="0" presId="urn:microsoft.com/office/officeart/2005/8/layout/vList2"/>
    <dgm:cxn modelId="{4ACB43C4-A5CB-461E-B369-5EF00C65F082}" type="presParOf" srcId="{36FB5222-F9F5-41E9-8F24-910068460555}" destId="{6E57F61C-B804-4986-AA70-2E7C0A318342}" srcOrd="10" destOrd="0" presId="urn:microsoft.com/office/officeart/2005/8/layout/vList2"/>
    <dgm:cxn modelId="{2CAA4A04-741D-4C2F-AAE9-CFB769230AF9}" type="presParOf" srcId="{36FB5222-F9F5-41E9-8F24-910068460555}" destId="{417F7615-A3F5-4050-860B-AAA2E499E6A6}" srcOrd="11" destOrd="0" presId="urn:microsoft.com/office/officeart/2005/8/layout/vList2"/>
    <dgm:cxn modelId="{20CB34B4-83BF-4E9C-A6EA-256ACD310502}" type="presParOf" srcId="{36FB5222-F9F5-41E9-8F24-910068460555}" destId="{15B98EE8-BCA3-41EC-9561-948CA45F7728}"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20549-D4F0-48D6-82B7-DCA5F58C694B}"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5362D27C-831B-46FF-85E4-747F16C739D5}">
      <dgm:prSet phldrT="[Text]" custT="1"/>
      <dgm:spPr/>
      <dgm:t>
        <a:bodyPr/>
        <a:lstStyle/>
        <a:p>
          <a:r>
            <a:rPr lang="en-US" sz="2000" b="1" dirty="0" smtClean="0">
              <a:latin typeface="+mj-lt"/>
            </a:rPr>
            <a:t>Internet and World Wide Web</a:t>
          </a:r>
          <a:endParaRPr lang="en-US" sz="2000" b="1" dirty="0">
            <a:latin typeface="+mj-lt"/>
          </a:endParaRPr>
        </a:p>
      </dgm:t>
    </dgm:pt>
    <dgm:pt modelId="{16050589-8BB1-412A-8E07-AD6DDA460212}" type="parTrans" cxnId="{51082F21-6135-49B2-B90D-EAA1A502DB00}">
      <dgm:prSet/>
      <dgm:spPr/>
      <dgm:t>
        <a:bodyPr/>
        <a:lstStyle/>
        <a:p>
          <a:endParaRPr lang="en-US" sz="2000" b="1">
            <a:latin typeface="+mj-lt"/>
          </a:endParaRPr>
        </a:p>
      </dgm:t>
    </dgm:pt>
    <dgm:pt modelId="{BD7BCFF4-D33B-4DC3-8F70-F60FFFA3F0E8}" type="sibTrans" cxnId="{51082F21-6135-49B2-B90D-EAA1A502DB00}">
      <dgm:prSet/>
      <dgm:spPr/>
      <dgm:t>
        <a:bodyPr/>
        <a:lstStyle/>
        <a:p>
          <a:endParaRPr lang="en-US" sz="2000" b="1">
            <a:latin typeface="+mj-lt"/>
          </a:endParaRPr>
        </a:p>
      </dgm:t>
    </dgm:pt>
    <dgm:pt modelId="{C15E06C1-EF84-487A-93B6-E37A87672F1F}">
      <dgm:prSet custT="1"/>
      <dgm:spPr/>
      <dgm:t>
        <a:bodyPr/>
        <a:lstStyle/>
        <a:p>
          <a:r>
            <a:rPr lang="en-US" sz="2000" b="1" dirty="0" smtClean="0">
              <a:latin typeface="+mj-lt"/>
            </a:rPr>
            <a:t>Dynamic Content Generation</a:t>
          </a:r>
        </a:p>
      </dgm:t>
    </dgm:pt>
    <dgm:pt modelId="{8CEB0B45-095C-43CB-A392-0B4E7341FF50}" type="parTrans" cxnId="{43F81F97-B7E7-44BD-A1C0-D59E639BF47F}">
      <dgm:prSet/>
      <dgm:spPr/>
      <dgm:t>
        <a:bodyPr/>
        <a:lstStyle/>
        <a:p>
          <a:endParaRPr lang="en-US" sz="2000" b="1">
            <a:latin typeface="+mj-lt"/>
          </a:endParaRPr>
        </a:p>
      </dgm:t>
    </dgm:pt>
    <dgm:pt modelId="{DA508FA2-8303-4D86-A334-D26B8887E3E7}" type="sibTrans" cxnId="{43F81F97-B7E7-44BD-A1C0-D59E639BF47F}">
      <dgm:prSet/>
      <dgm:spPr/>
      <dgm:t>
        <a:bodyPr/>
        <a:lstStyle/>
        <a:p>
          <a:endParaRPr lang="en-US" sz="2000" b="1">
            <a:latin typeface="+mj-lt"/>
          </a:endParaRPr>
        </a:p>
      </dgm:t>
    </dgm:pt>
    <dgm:pt modelId="{4BC3AFEF-CF70-4416-A98E-229BAAB20046}">
      <dgm:prSet custT="1"/>
      <dgm:spPr/>
      <dgm:t>
        <a:bodyPr/>
        <a:lstStyle/>
        <a:p>
          <a:r>
            <a:rPr lang="en-US" sz="2000" b="1" dirty="0" smtClean="0">
              <a:latin typeface="+mj-lt"/>
            </a:rPr>
            <a:t>Web Client/Server Architectures</a:t>
          </a:r>
        </a:p>
      </dgm:t>
    </dgm:pt>
    <dgm:pt modelId="{B5D97F22-967C-45D6-B753-C0EE35214030}" type="parTrans" cxnId="{E7D07B95-5BBC-4118-A8BC-85207A711D08}">
      <dgm:prSet/>
      <dgm:spPr/>
      <dgm:t>
        <a:bodyPr/>
        <a:lstStyle/>
        <a:p>
          <a:endParaRPr lang="en-US" sz="2000" b="1">
            <a:latin typeface="+mj-lt"/>
          </a:endParaRPr>
        </a:p>
      </dgm:t>
    </dgm:pt>
    <dgm:pt modelId="{869B991B-E1F4-480C-86F4-E820D83D30F3}" type="sibTrans" cxnId="{E7D07B95-5BBC-4118-A8BC-85207A711D08}">
      <dgm:prSet/>
      <dgm:spPr/>
      <dgm:t>
        <a:bodyPr/>
        <a:lstStyle/>
        <a:p>
          <a:endParaRPr lang="en-US" sz="2000" b="1">
            <a:latin typeface="+mj-lt"/>
          </a:endParaRPr>
        </a:p>
      </dgm:t>
    </dgm:pt>
    <dgm:pt modelId="{EA46898F-8A60-4E78-BA2B-DBDB1D4616CE}">
      <dgm:prSet custT="1"/>
      <dgm:spPr/>
      <dgm:t>
        <a:bodyPr/>
        <a:lstStyle/>
        <a:p>
          <a:r>
            <a:rPr lang="en-US" sz="2000" b="1" dirty="0" smtClean="0">
              <a:latin typeface="+mj-lt"/>
            </a:rPr>
            <a:t>Advertising on the web</a:t>
          </a:r>
        </a:p>
      </dgm:t>
    </dgm:pt>
    <dgm:pt modelId="{26AD02D2-347E-41BA-B68C-C328E2961D3A}" type="parTrans" cxnId="{59E3C284-DEBD-427B-99B7-B698FB2DE645}">
      <dgm:prSet/>
      <dgm:spPr/>
      <dgm:t>
        <a:bodyPr/>
        <a:lstStyle/>
        <a:p>
          <a:endParaRPr lang="en-US" sz="2000" b="1">
            <a:latin typeface="+mj-lt"/>
          </a:endParaRPr>
        </a:p>
      </dgm:t>
    </dgm:pt>
    <dgm:pt modelId="{9BFBCEF9-8CC9-4D44-8600-59A4DAC0A8E2}" type="sibTrans" cxnId="{59E3C284-DEBD-427B-99B7-B698FB2DE645}">
      <dgm:prSet/>
      <dgm:spPr/>
      <dgm:t>
        <a:bodyPr/>
        <a:lstStyle/>
        <a:p>
          <a:endParaRPr lang="en-US" sz="2000" b="1">
            <a:latin typeface="+mj-lt"/>
          </a:endParaRPr>
        </a:p>
      </dgm:t>
    </dgm:pt>
    <dgm:pt modelId="{01266B90-73A9-4FD5-A43F-70FD88C8A093}">
      <dgm:prSet custT="1"/>
      <dgm:spPr/>
      <dgm:t>
        <a:bodyPr/>
        <a:lstStyle/>
        <a:p>
          <a:r>
            <a:rPr lang="en-US" sz="2000" b="1" dirty="0" smtClean="0">
              <a:latin typeface="+mj-lt"/>
            </a:rPr>
            <a:t>E-mail marketing</a:t>
          </a:r>
        </a:p>
      </dgm:t>
    </dgm:pt>
    <dgm:pt modelId="{82CBBCAF-26D1-4B58-A55C-0ECF882919CF}" type="parTrans" cxnId="{D8699CA2-ABF2-44D5-8872-57B3C40FFC19}">
      <dgm:prSet/>
      <dgm:spPr/>
      <dgm:t>
        <a:bodyPr/>
        <a:lstStyle/>
        <a:p>
          <a:endParaRPr lang="en-US" sz="2000" b="1">
            <a:latin typeface="+mj-lt"/>
          </a:endParaRPr>
        </a:p>
      </dgm:t>
    </dgm:pt>
    <dgm:pt modelId="{E1D5D7B4-1FD5-41C4-A3DD-25003DA1F114}" type="sibTrans" cxnId="{D8699CA2-ABF2-44D5-8872-57B3C40FFC19}">
      <dgm:prSet/>
      <dgm:spPr/>
      <dgm:t>
        <a:bodyPr/>
        <a:lstStyle/>
        <a:p>
          <a:endParaRPr lang="en-US" sz="2000" b="1">
            <a:latin typeface="+mj-lt"/>
          </a:endParaRPr>
        </a:p>
      </dgm:t>
    </dgm:pt>
    <dgm:pt modelId="{A6FB69DC-09EA-449A-B8F0-D4B61A015C3C}">
      <dgm:prSet custT="1"/>
      <dgm:spPr/>
      <dgm:t>
        <a:bodyPr/>
        <a:lstStyle/>
        <a:p>
          <a:r>
            <a:rPr lang="en-US" sz="2000" b="1" dirty="0" smtClean="0">
              <a:latin typeface="+mj-lt"/>
            </a:rPr>
            <a:t>Technology-Enabled Customer Relationship Management (CRM)</a:t>
          </a:r>
        </a:p>
      </dgm:t>
    </dgm:pt>
    <dgm:pt modelId="{E46D96A4-7D40-4F15-A35F-F1D7D5FAE44A}" type="parTrans" cxnId="{51051DDC-6544-4D43-A471-3D19D7CEFDD4}">
      <dgm:prSet/>
      <dgm:spPr/>
      <dgm:t>
        <a:bodyPr/>
        <a:lstStyle/>
        <a:p>
          <a:endParaRPr lang="en-US" sz="2000" b="1">
            <a:latin typeface="+mj-lt"/>
          </a:endParaRPr>
        </a:p>
      </dgm:t>
    </dgm:pt>
    <dgm:pt modelId="{D2676EF8-F9B7-401C-AF6D-75F614DF22AC}" type="sibTrans" cxnId="{51051DDC-6544-4D43-A471-3D19D7CEFDD4}">
      <dgm:prSet/>
      <dgm:spPr/>
      <dgm:t>
        <a:bodyPr/>
        <a:lstStyle/>
        <a:p>
          <a:endParaRPr lang="en-US" sz="2000" b="1">
            <a:latin typeface="+mj-lt"/>
          </a:endParaRPr>
        </a:p>
      </dgm:t>
    </dgm:pt>
    <dgm:pt modelId="{095D4170-68FB-4104-9E2B-6B5243F9C4AF}">
      <dgm:prSet custT="1"/>
      <dgm:spPr/>
      <dgm:t>
        <a:bodyPr/>
        <a:lstStyle/>
        <a:p>
          <a:r>
            <a:rPr lang="en-US" sz="2000" b="1" dirty="0" smtClean="0">
              <a:latin typeface="+mj-lt"/>
            </a:rPr>
            <a:t>Branding</a:t>
          </a:r>
        </a:p>
      </dgm:t>
    </dgm:pt>
    <dgm:pt modelId="{D55D53D3-5256-4773-A35A-4CA4E6383542}" type="parTrans" cxnId="{257C5C65-9F0E-4C83-8945-214EF37B1AC8}">
      <dgm:prSet/>
      <dgm:spPr/>
      <dgm:t>
        <a:bodyPr/>
        <a:lstStyle/>
        <a:p>
          <a:endParaRPr lang="en-US" sz="2000" b="1">
            <a:latin typeface="+mj-lt"/>
          </a:endParaRPr>
        </a:p>
      </dgm:t>
    </dgm:pt>
    <dgm:pt modelId="{48DF6FA9-C525-4397-9D13-2B79A7B61A4F}" type="sibTrans" cxnId="{257C5C65-9F0E-4C83-8945-214EF37B1AC8}">
      <dgm:prSet/>
      <dgm:spPr/>
      <dgm:t>
        <a:bodyPr/>
        <a:lstStyle/>
        <a:p>
          <a:endParaRPr lang="en-US" sz="2000" b="1">
            <a:latin typeface="+mj-lt"/>
          </a:endParaRPr>
        </a:p>
      </dgm:t>
    </dgm:pt>
    <dgm:pt modelId="{44B78890-C82D-4619-AA20-2F561A2350ED}">
      <dgm:prSet custT="1"/>
      <dgm:spPr/>
      <dgm:t>
        <a:bodyPr/>
        <a:lstStyle/>
        <a:p>
          <a:r>
            <a:rPr lang="en-US" sz="2000" b="1" dirty="0" smtClean="0">
              <a:latin typeface="+mj-lt"/>
            </a:rPr>
            <a:t>Search engine</a:t>
          </a:r>
        </a:p>
      </dgm:t>
    </dgm:pt>
    <dgm:pt modelId="{63891A69-FC5B-429A-8630-6730AAC0956A}" type="parTrans" cxnId="{B657BCC1-C842-4B17-82F2-5913E2A554F5}">
      <dgm:prSet/>
      <dgm:spPr/>
      <dgm:t>
        <a:bodyPr/>
        <a:lstStyle/>
        <a:p>
          <a:endParaRPr lang="en-US" sz="2000" b="1">
            <a:latin typeface="+mj-lt"/>
          </a:endParaRPr>
        </a:p>
      </dgm:t>
    </dgm:pt>
    <dgm:pt modelId="{446BB9EF-105F-4E0C-8D20-14E93BFBF895}" type="sibTrans" cxnId="{B657BCC1-C842-4B17-82F2-5913E2A554F5}">
      <dgm:prSet/>
      <dgm:spPr/>
      <dgm:t>
        <a:bodyPr/>
        <a:lstStyle/>
        <a:p>
          <a:endParaRPr lang="en-US" sz="2000" b="1">
            <a:latin typeface="+mj-lt"/>
          </a:endParaRPr>
        </a:p>
      </dgm:t>
    </dgm:pt>
    <dgm:pt modelId="{CB1A8A5F-1738-48DA-96D7-AD24D2269B8D}">
      <dgm:prSet custT="1"/>
      <dgm:spPr/>
      <dgm:t>
        <a:bodyPr/>
        <a:lstStyle/>
        <a:p>
          <a:r>
            <a:rPr lang="en-US" sz="2000" b="1" dirty="0" smtClean="0">
              <a:latin typeface="+mj-lt"/>
            </a:rPr>
            <a:t>Domain Names</a:t>
          </a:r>
          <a:endParaRPr lang="en-US" sz="2000" b="1" dirty="0">
            <a:latin typeface="+mj-lt"/>
          </a:endParaRPr>
        </a:p>
      </dgm:t>
    </dgm:pt>
    <dgm:pt modelId="{9C2BAE4A-ABC1-41FB-A8D1-E8DE411ACEF9}" type="parTrans" cxnId="{8AC39521-AC8C-458F-8E79-9F1F83E68811}">
      <dgm:prSet/>
      <dgm:spPr/>
      <dgm:t>
        <a:bodyPr/>
        <a:lstStyle/>
        <a:p>
          <a:endParaRPr lang="en-US" sz="2000" b="1">
            <a:latin typeface="+mj-lt"/>
          </a:endParaRPr>
        </a:p>
      </dgm:t>
    </dgm:pt>
    <dgm:pt modelId="{4677347A-2461-4DE5-ABA7-9E3C485191C0}" type="sibTrans" cxnId="{8AC39521-AC8C-458F-8E79-9F1F83E68811}">
      <dgm:prSet/>
      <dgm:spPr/>
      <dgm:t>
        <a:bodyPr/>
        <a:lstStyle/>
        <a:p>
          <a:endParaRPr lang="en-US" sz="2000" b="1">
            <a:latin typeface="+mj-lt"/>
          </a:endParaRPr>
        </a:p>
      </dgm:t>
    </dgm:pt>
    <dgm:pt modelId="{008F025D-01EC-40A4-A78C-9FD0C34844BA}" type="pres">
      <dgm:prSet presAssocID="{C6120549-D4F0-48D6-82B7-DCA5F58C694B}" presName="linear" presStyleCnt="0">
        <dgm:presLayoutVars>
          <dgm:animLvl val="lvl"/>
          <dgm:resizeHandles val="exact"/>
        </dgm:presLayoutVars>
      </dgm:prSet>
      <dgm:spPr/>
      <dgm:t>
        <a:bodyPr/>
        <a:lstStyle/>
        <a:p>
          <a:endParaRPr lang="en-US"/>
        </a:p>
      </dgm:t>
    </dgm:pt>
    <dgm:pt modelId="{C3CD47A9-3684-4FB6-B81E-B6723B2FDA37}" type="pres">
      <dgm:prSet presAssocID="{5362D27C-831B-46FF-85E4-747F16C739D5}" presName="parentText" presStyleLbl="node1" presStyleIdx="0" presStyleCnt="9">
        <dgm:presLayoutVars>
          <dgm:chMax val="0"/>
          <dgm:bulletEnabled val="1"/>
        </dgm:presLayoutVars>
      </dgm:prSet>
      <dgm:spPr/>
      <dgm:t>
        <a:bodyPr/>
        <a:lstStyle/>
        <a:p>
          <a:endParaRPr lang="en-US"/>
        </a:p>
      </dgm:t>
    </dgm:pt>
    <dgm:pt modelId="{C998DA22-031C-4C8F-A083-743CC8E0E8D8}" type="pres">
      <dgm:prSet presAssocID="{BD7BCFF4-D33B-4DC3-8F70-F60FFFA3F0E8}" presName="spacer" presStyleCnt="0"/>
      <dgm:spPr/>
    </dgm:pt>
    <dgm:pt modelId="{7DD1AB6D-A1E8-4443-88AF-E393AB4ACE59}" type="pres">
      <dgm:prSet presAssocID="{C15E06C1-EF84-487A-93B6-E37A87672F1F}" presName="parentText" presStyleLbl="node1" presStyleIdx="1" presStyleCnt="9">
        <dgm:presLayoutVars>
          <dgm:chMax val="0"/>
          <dgm:bulletEnabled val="1"/>
        </dgm:presLayoutVars>
      </dgm:prSet>
      <dgm:spPr/>
      <dgm:t>
        <a:bodyPr/>
        <a:lstStyle/>
        <a:p>
          <a:endParaRPr lang="en-US"/>
        </a:p>
      </dgm:t>
    </dgm:pt>
    <dgm:pt modelId="{3DD2003D-1A1D-4C7F-B051-6900438B9A7F}" type="pres">
      <dgm:prSet presAssocID="{DA508FA2-8303-4D86-A334-D26B8887E3E7}" presName="spacer" presStyleCnt="0"/>
      <dgm:spPr/>
    </dgm:pt>
    <dgm:pt modelId="{0B2A1639-9CC6-4DD3-9C2D-A5EE5408CC71}" type="pres">
      <dgm:prSet presAssocID="{4BC3AFEF-CF70-4416-A98E-229BAAB20046}" presName="parentText" presStyleLbl="node1" presStyleIdx="2" presStyleCnt="9">
        <dgm:presLayoutVars>
          <dgm:chMax val="0"/>
          <dgm:bulletEnabled val="1"/>
        </dgm:presLayoutVars>
      </dgm:prSet>
      <dgm:spPr/>
      <dgm:t>
        <a:bodyPr/>
        <a:lstStyle/>
        <a:p>
          <a:endParaRPr lang="en-US"/>
        </a:p>
      </dgm:t>
    </dgm:pt>
    <dgm:pt modelId="{B26BE907-90D8-4562-B9C0-ED8A1737F425}" type="pres">
      <dgm:prSet presAssocID="{869B991B-E1F4-480C-86F4-E820D83D30F3}" presName="spacer" presStyleCnt="0"/>
      <dgm:spPr/>
    </dgm:pt>
    <dgm:pt modelId="{A20EFE85-1251-4CEE-A0AA-1BFA9A3FE826}" type="pres">
      <dgm:prSet presAssocID="{EA46898F-8A60-4E78-BA2B-DBDB1D4616CE}" presName="parentText" presStyleLbl="node1" presStyleIdx="3" presStyleCnt="9">
        <dgm:presLayoutVars>
          <dgm:chMax val="0"/>
          <dgm:bulletEnabled val="1"/>
        </dgm:presLayoutVars>
      </dgm:prSet>
      <dgm:spPr/>
      <dgm:t>
        <a:bodyPr/>
        <a:lstStyle/>
        <a:p>
          <a:endParaRPr lang="en-US"/>
        </a:p>
      </dgm:t>
    </dgm:pt>
    <dgm:pt modelId="{C780DC6D-D044-49D6-A419-08DFDD4839FB}" type="pres">
      <dgm:prSet presAssocID="{9BFBCEF9-8CC9-4D44-8600-59A4DAC0A8E2}" presName="spacer" presStyleCnt="0"/>
      <dgm:spPr/>
    </dgm:pt>
    <dgm:pt modelId="{4C41576D-862C-4CD2-B811-D94DEFAC119B}" type="pres">
      <dgm:prSet presAssocID="{01266B90-73A9-4FD5-A43F-70FD88C8A093}" presName="parentText" presStyleLbl="node1" presStyleIdx="4" presStyleCnt="9">
        <dgm:presLayoutVars>
          <dgm:chMax val="0"/>
          <dgm:bulletEnabled val="1"/>
        </dgm:presLayoutVars>
      </dgm:prSet>
      <dgm:spPr/>
      <dgm:t>
        <a:bodyPr/>
        <a:lstStyle/>
        <a:p>
          <a:endParaRPr lang="en-US"/>
        </a:p>
      </dgm:t>
    </dgm:pt>
    <dgm:pt modelId="{FDFBF947-DD15-4EBF-BA9E-BAA0BB90B2F7}" type="pres">
      <dgm:prSet presAssocID="{E1D5D7B4-1FD5-41C4-A3DD-25003DA1F114}" presName="spacer" presStyleCnt="0"/>
      <dgm:spPr/>
    </dgm:pt>
    <dgm:pt modelId="{3FC20FD4-E010-41D5-813D-300FF9AE41F8}" type="pres">
      <dgm:prSet presAssocID="{A6FB69DC-09EA-449A-B8F0-D4B61A015C3C}" presName="parentText" presStyleLbl="node1" presStyleIdx="5" presStyleCnt="9">
        <dgm:presLayoutVars>
          <dgm:chMax val="0"/>
          <dgm:bulletEnabled val="1"/>
        </dgm:presLayoutVars>
      </dgm:prSet>
      <dgm:spPr/>
      <dgm:t>
        <a:bodyPr/>
        <a:lstStyle/>
        <a:p>
          <a:endParaRPr lang="en-US"/>
        </a:p>
      </dgm:t>
    </dgm:pt>
    <dgm:pt modelId="{20198F6F-CA91-4B8C-B857-A2D875CDC776}" type="pres">
      <dgm:prSet presAssocID="{D2676EF8-F9B7-401C-AF6D-75F614DF22AC}" presName="spacer" presStyleCnt="0"/>
      <dgm:spPr/>
    </dgm:pt>
    <dgm:pt modelId="{061A1021-5521-4095-9284-DFC4B712F9DD}" type="pres">
      <dgm:prSet presAssocID="{095D4170-68FB-4104-9E2B-6B5243F9C4AF}" presName="parentText" presStyleLbl="node1" presStyleIdx="6" presStyleCnt="9">
        <dgm:presLayoutVars>
          <dgm:chMax val="0"/>
          <dgm:bulletEnabled val="1"/>
        </dgm:presLayoutVars>
      </dgm:prSet>
      <dgm:spPr/>
      <dgm:t>
        <a:bodyPr/>
        <a:lstStyle/>
        <a:p>
          <a:endParaRPr lang="en-US"/>
        </a:p>
      </dgm:t>
    </dgm:pt>
    <dgm:pt modelId="{469CFC22-7ABC-4522-8476-C44102CD0E15}" type="pres">
      <dgm:prSet presAssocID="{48DF6FA9-C525-4397-9D13-2B79A7B61A4F}" presName="spacer" presStyleCnt="0"/>
      <dgm:spPr/>
    </dgm:pt>
    <dgm:pt modelId="{7C656B2A-5C78-4FD4-AFB1-966097B60620}" type="pres">
      <dgm:prSet presAssocID="{44B78890-C82D-4619-AA20-2F561A2350ED}" presName="parentText" presStyleLbl="node1" presStyleIdx="7" presStyleCnt="9">
        <dgm:presLayoutVars>
          <dgm:chMax val="0"/>
          <dgm:bulletEnabled val="1"/>
        </dgm:presLayoutVars>
      </dgm:prSet>
      <dgm:spPr/>
      <dgm:t>
        <a:bodyPr/>
        <a:lstStyle/>
        <a:p>
          <a:endParaRPr lang="en-US"/>
        </a:p>
      </dgm:t>
    </dgm:pt>
    <dgm:pt modelId="{C0DA8F5D-1A1C-4455-98BB-05750D5BDBD9}" type="pres">
      <dgm:prSet presAssocID="{446BB9EF-105F-4E0C-8D20-14E93BFBF895}" presName="spacer" presStyleCnt="0"/>
      <dgm:spPr/>
    </dgm:pt>
    <dgm:pt modelId="{519DAA48-92D6-41B1-A91D-260A17172413}" type="pres">
      <dgm:prSet presAssocID="{CB1A8A5F-1738-48DA-96D7-AD24D2269B8D}" presName="parentText" presStyleLbl="node1" presStyleIdx="8" presStyleCnt="9">
        <dgm:presLayoutVars>
          <dgm:chMax val="0"/>
          <dgm:bulletEnabled val="1"/>
        </dgm:presLayoutVars>
      </dgm:prSet>
      <dgm:spPr/>
      <dgm:t>
        <a:bodyPr/>
        <a:lstStyle/>
        <a:p>
          <a:endParaRPr lang="en-US"/>
        </a:p>
      </dgm:t>
    </dgm:pt>
  </dgm:ptLst>
  <dgm:cxnLst>
    <dgm:cxn modelId="{4E8AFE02-A26D-403B-8B67-6ED267932D33}" type="presOf" srcId="{5362D27C-831B-46FF-85E4-747F16C739D5}" destId="{C3CD47A9-3684-4FB6-B81E-B6723B2FDA37}" srcOrd="0" destOrd="0" presId="urn:microsoft.com/office/officeart/2005/8/layout/vList2"/>
    <dgm:cxn modelId="{E7D07B95-5BBC-4118-A8BC-85207A711D08}" srcId="{C6120549-D4F0-48D6-82B7-DCA5F58C694B}" destId="{4BC3AFEF-CF70-4416-A98E-229BAAB20046}" srcOrd="2" destOrd="0" parTransId="{B5D97F22-967C-45D6-B753-C0EE35214030}" sibTransId="{869B991B-E1F4-480C-86F4-E820D83D30F3}"/>
    <dgm:cxn modelId="{6C223224-E46D-4FF3-A3C3-E6C78BF4A685}" type="presOf" srcId="{095D4170-68FB-4104-9E2B-6B5243F9C4AF}" destId="{061A1021-5521-4095-9284-DFC4B712F9DD}" srcOrd="0" destOrd="0" presId="urn:microsoft.com/office/officeart/2005/8/layout/vList2"/>
    <dgm:cxn modelId="{F42EFB67-127B-4D1D-9E84-052E820E5017}" type="presOf" srcId="{4BC3AFEF-CF70-4416-A98E-229BAAB20046}" destId="{0B2A1639-9CC6-4DD3-9C2D-A5EE5408CC71}" srcOrd="0" destOrd="0" presId="urn:microsoft.com/office/officeart/2005/8/layout/vList2"/>
    <dgm:cxn modelId="{C69E4614-98B4-44F2-9938-A15372FD0C75}" type="presOf" srcId="{A6FB69DC-09EA-449A-B8F0-D4B61A015C3C}" destId="{3FC20FD4-E010-41D5-813D-300FF9AE41F8}" srcOrd="0" destOrd="0" presId="urn:microsoft.com/office/officeart/2005/8/layout/vList2"/>
    <dgm:cxn modelId="{51051DDC-6544-4D43-A471-3D19D7CEFDD4}" srcId="{C6120549-D4F0-48D6-82B7-DCA5F58C694B}" destId="{A6FB69DC-09EA-449A-B8F0-D4B61A015C3C}" srcOrd="5" destOrd="0" parTransId="{E46D96A4-7D40-4F15-A35F-F1D7D5FAE44A}" sibTransId="{D2676EF8-F9B7-401C-AF6D-75F614DF22AC}"/>
    <dgm:cxn modelId="{43F81F97-B7E7-44BD-A1C0-D59E639BF47F}" srcId="{C6120549-D4F0-48D6-82B7-DCA5F58C694B}" destId="{C15E06C1-EF84-487A-93B6-E37A87672F1F}" srcOrd="1" destOrd="0" parTransId="{8CEB0B45-095C-43CB-A392-0B4E7341FF50}" sibTransId="{DA508FA2-8303-4D86-A334-D26B8887E3E7}"/>
    <dgm:cxn modelId="{D8699CA2-ABF2-44D5-8872-57B3C40FFC19}" srcId="{C6120549-D4F0-48D6-82B7-DCA5F58C694B}" destId="{01266B90-73A9-4FD5-A43F-70FD88C8A093}" srcOrd="4" destOrd="0" parTransId="{82CBBCAF-26D1-4B58-A55C-0ECF882919CF}" sibTransId="{E1D5D7B4-1FD5-41C4-A3DD-25003DA1F114}"/>
    <dgm:cxn modelId="{51082F21-6135-49B2-B90D-EAA1A502DB00}" srcId="{C6120549-D4F0-48D6-82B7-DCA5F58C694B}" destId="{5362D27C-831B-46FF-85E4-747F16C739D5}" srcOrd="0" destOrd="0" parTransId="{16050589-8BB1-412A-8E07-AD6DDA460212}" sibTransId="{BD7BCFF4-D33B-4DC3-8F70-F60FFFA3F0E8}"/>
    <dgm:cxn modelId="{9A149DB0-B159-4B25-9427-6C7A656B465E}" type="presOf" srcId="{C6120549-D4F0-48D6-82B7-DCA5F58C694B}" destId="{008F025D-01EC-40A4-A78C-9FD0C34844BA}" srcOrd="0" destOrd="0" presId="urn:microsoft.com/office/officeart/2005/8/layout/vList2"/>
    <dgm:cxn modelId="{8AC39521-AC8C-458F-8E79-9F1F83E68811}" srcId="{C6120549-D4F0-48D6-82B7-DCA5F58C694B}" destId="{CB1A8A5F-1738-48DA-96D7-AD24D2269B8D}" srcOrd="8" destOrd="0" parTransId="{9C2BAE4A-ABC1-41FB-A8D1-E8DE411ACEF9}" sibTransId="{4677347A-2461-4DE5-ABA7-9E3C485191C0}"/>
    <dgm:cxn modelId="{E95A46A9-9548-4C6C-ABE7-57B32798F77F}" type="presOf" srcId="{C15E06C1-EF84-487A-93B6-E37A87672F1F}" destId="{7DD1AB6D-A1E8-4443-88AF-E393AB4ACE59}" srcOrd="0" destOrd="0" presId="urn:microsoft.com/office/officeart/2005/8/layout/vList2"/>
    <dgm:cxn modelId="{257C5C65-9F0E-4C83-8945-214EF37B1AC8}" srcId="{C6120549-D4F0-48D6-82B7-DCA5F58C694B}" destId="{095D4170-68FB-4104-9E2B-6B5243F9C4AF}" srcOrd="6" destOrd="0" parTransId="{D55D53D3-5256-4773-A35A-4CA4E6383542}" sibTransId="{48DF6FA9-C525-4397-9D13-2B79A7B61A4F}"/>
    <dgm:cxn modelId="{B657BCC1-C842-4B17-82F2-5913E2A554F5}" srcId="{C6120549-D4F0-48D6-82B7-DCA5F58C694B}" destId="{44B78890-C82D-4619-AA20-2F561A2350ED}" srcOrd="7" destOrd="0" parTransId="{63891A69-FC5B-429A-8630-6730AAC0956A}" sibTransId="{446BB9EF-105F-4E0C-8D20-14E93BFBF895}"/>
    <dgm:cxn modelId="{A75BC72E-413D-4288-BDF7-4F95762638C5}" type="presOf" srcId="{44B78890-C82D-4619-AA20-2F561A2350ED}" destId="{7C656B2A-5C78-4FD4-AFB1-966097B60620}" srcOrd="0" destOrd="0" presId="urn:microsoft.com/office/officeart/2005/8/layout/vList2"/>
    <dgm:cxn modelId="{66F8BFE3-BAC7-43B4-B06C-01761B7C1BC6}" type="presOf" srcId="{EA46898F-8A60-4E78-BA2B-DBDB1D4616CE}" destId="{A20EFE85-1251-4CEE-A0AA-1BFA9A3FE826}" srcOrd="0" destOrd="0" presId="urn:microsoft.com/office/officeart/2005/8/layout/vList2"/>
    <dgm:cxn modelId="{1D68C054-C2E4-4B8A-AD56-3F7141893AF6}" type="presOf" srcId="{CB1A8A5F-1738-48DA-96D7-AD24D2269B8D}" destId="{519DAA48-92D6-41B1-A91D-260A17172413}" srcOrd="0" destOrd="0" presId="urn:microsoft.com/office/officeart/2005/8/layout/vList2"/>
    <dgm:cxn modelId="{59E3C284-DEBD-427B-99B7-B698FB2DE645}" srcId="{C6120549-D4F0-48D6-82B7-DCA5F58C694B}" destId="{EA46898F-8A60-4E78-BA2B-DBDB1D4616CE}" srcOrd="3" destOrd="0" parTransId="{26AD02D2-347E-41BA-B68C-C328E2961D3A}" sibTransId="{9BFBCEF9-8CC9-4D44-8600-59A4DAC0A8E2}"/>
    <dgm:cxn modelId="{44879C80-FE7E-4FE1-859F-9FBF192C7AB6}" type="presOf" srcId="{01266B90-73A9-4FD5-A43F-70FD88C8A093}" destId="{4C41576D-862C-4CD2-B811-D94DEFAC119B}" srcOrd="0" destOrd="0" presId="urn:microsoft.com/office/officeart/2005/8/layout/vList2"/>
    <dgm:cxn modelId="{7719438F-5BCA-4548-B816-4C5ED09CBC52}" type="presParOf" srcId="{008F025D-01EC-40A4-A78C-9FD0C34844BA}" destId="{C3CD47A9-3684-4FB6-B81E-B6723B2FDA37}" srcOrd="0" destOrd="0" presId="urn:microsoft.com/office/officeart/2005/8/layout/vList2"/>
    <dgm:cxn modelId="{12220A03-CD0A-42FB-9802-62521FACAD9D}" type="presParOf" srcId="{008F025D-01EC-40A4-A78C-9FD0C34844BA}" destId="{C998DA22-031C-4C8F-A083-743CC8E0E8D8}" srcOrd="1" destOrd="0" presId="urn:microsoft.com/office/officeart/2005/8/layout/vList2"/>
    <dgm:cxn modelId="{74F6B243-A364-4D75-9FDE-7787B90B922F}" type="presParOf" srcId="{008F025D-01EC-40A4-A78C-9FD0C34844BA}" destId="{7DD1AB6D-A1E8-4443-88AF-E393AB4ACE59}" srcOrd="2" destOrd="0" presId="urn:microsoft.com/office/officeart/2005/8/layout/vList2"/>
    <dgm:cxn modelId="{8FCA9B2D-D7A4-4BF9-9DAD-0ECAE99742E7}" type="presParOf" srcId="{008F025D-01EC-40A4-A78C-9FD0C34844BA}" destId="{3DD2003D-1A1D-4C7F-B051-6900438B9A7F}" srcOrd="3" destOrd="0" presId="urn:microsoft.com/office/officeart/2005/8/layout/vList2"/>
    <dgm:cxn modelId="{A74920C2-5E22-4896-9295-3D931E9D5F7B}" type="presParOf" srcId="{008F025D-01EC-40A4-A78C-9FD0C34844BA}" destId="{0B2A1639-9CC6-4DD3-9C2D-A5EE5408CC71}" srcOrd="4" destOrd="0" presId="urn:microsoft.com/office/officeart/2005/8/layout/vList2"/>
    <dgm:cxn modelId="{F55BD8B3-6F46-4A99-8E82-481FC7D66E60}" type="presParOf" srcId="{008F025D-01EC-40A4-A78C-9FD0C34844BA}" destId="{B26BE907-90D8-4562-B9C0-ED8A1737F425}" srcOrd="5" destOrd="0" presId="urn:microsoft.com/office/officeart/2005/8/layout/vList2"/>
    <dgm:cxn modelId="{0D4076F4-03E6-484A-8701-5D8B45EB4D96}" type="presParOf" srcId="{008F025D-01EC-40A4-A78C-9FD0C34844BA}" destId="{A20EFE85-1251-4CEE-A0AA-1BFA9A3FE826}" srcOrd="6" destOrd="0" presId="urn:microsoft.com/office/officeart/2005/8/layout/vList2"/>
    <dgm:cxn modelId="{B890E45B-61AB-49C6-99B8-D6B4AEC0975F}" type="presParOf" srcId="{008F025D-01EC-40A4-A78C-9FD0C34844BA}" destId="{C780DC6D-D044-49D6-A419-08DFDD4839FB}" srcOrd="7" destOrd="0" presId="urn:microsoft.com/office/officeart/2005/8/layout/vList2"/>
    <dgm:cxn modelId="{7BBA5A04-9B6F-4006-BBDC-24C2122AD24D}" type="presParOf" srcId="{008F025D-01EC-40A4-A78C-9FD0C34844BA}" destId="{4C41576D-862C-4CD2-B811-D94DEFAC119B}" srcOrd="8" destOrd="0" presId="urn:microsoft.com/office/officeart/2005/8/layout/vList2"/>
    <dgm:cxn modelId="{65C993B9-7C43-4A76-BE57-FA10017D6CF6}" type="presParOf" srcId="{008F025D-01EC-40A4-A78C-9FD0C34844BA}" destId="{FDFBF947-DD15-4EBF-BA9E-BAA0BB90B2F7}" srcOrd="9" destOrd="0" presId="urn:microsoft.com/office/officeart/2005/8/layout/vList2"/>
    <dgm:cxn modelId="{E14CA48E-DADA-4263-81AC-BC1844CEB2D4}" type="presParOf" srcId="{008F025D-01EC-40A4-A78C-9FD0C34844BA}" destId="{3FC20FD4-E010-41D5-813D-300FF9AE41F8}" srcOrd="10" destOrd="0" presId="urn:microsoft.com/office/officeart/2005/8/layout/vList2"/>
    <dgm:cxn modelId="{D5B2546E-CB7D-4220-9F56-7E5908F1C595}" type="presParOf" srcId="{008F025D-01EC-40A4-A78C-9FD0C34844BA}" destId="{20198F6F-CA91-4B8C-B857-A2D875CDC776}" srcOrd="11" destOrd="0" presId="urn:microsoft.com/office/officeart/2005/8/layout/vList2"/>
    <dgm:cxn modelId="{C58C5B82-D691-4872-B804-6189AC9D470C}" type="presParOf" srcId="{008F025D-01EC-40A4-A78C-9FD0C34844BA}" destId="{061A1021-5521-4095-9284-DFC4B712F9DD}" srcOrd="12" destOrd="0" presId="urn:microsoft.com/office/officeart/2005/8/layout/vList2"/>
    <dgm:cxn modelId="{3DF3A8E7-7E53-45DF-8FF1-D83DE3D8438C}" type="presParOf" srcId="{008F025D-01EC-40A4-A78C-9FD0C34844BA}" destId="{469CFC22-7ABC-4522-8476-C44102CD0E15}" srcOrd="13" destOrd="0" presId="urn:microsoft.com/office/officeart/2005/8/layout/vList2"/>
    <dgm:cxn modelId="{C81430C4-2EF1-4F14-9439-8A33BD9E475D}" type="presParOf" srcId="{008F025D-01EC-40A4-A78C-9FD0C34844BA}" destId="{7C656B2A-5C78-4FD4-AFB1-966097B60620}" srcOrd="14" destOrd="0" presId="urn:microsoft.com/office/officeart/2005/8/layout/vList2"/>
    <dgm:cxn modelId="{A2131372-7AD1-42B2-84E5-803972B8294C}" type="presParOf" srcId="{008F025D-01EC-40A4-A78C-9FD0C34844BA}" destId="{C0DA8F5D-1A1C-4455-98BB-05750D5BDBD9}" srcOrd="15" destOrd="0" presId="urn:microsoft.com/office/officeart/2005/8/layout/vList2"/>
    <dgm:cxn modelId="{3A0283BA-DD52-4F39-8CC7-466BCCBBDC30}" type="presParOf" srcId="{008F025D-01EC-40A4-A78C-9FD0C34844BA}" destId="{519DAA48-92D6-41B1-A91D-260A17172413}"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0AA9FA-2C4E-437B-B196-69AF3656A464}"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2F9E0EC8-59B0-452D-BE3D-DC8B1857E30C}">
      <dgm:prSet phldrT="[Text]"/>
      <dgm:spPr/>
      <dgm:t>
        <a:bodyPr/>
        <a:lstStyle/>
        <a:p>
          <a:r>
            <a:rPr lang="en-US" dirty="0" smtClean="0"/>
            <a:t>CRM</a:t>
          </a:r>
          <a:endParaRPr lang="en-US" dirty="0"/>
        </a:p>
      </dgm:t>
    </dgm:pt>
    <dgm:pt modelId="{7E012C27-FB95-4488-B457-2D872BACF8F8}" type="parTrans" cxnId="{41B160DD-3D5F-4D00-99FB-9A66989844C5}">
      <dgm:prSet/>
      <dgm:spPr/>
      <dgm:t>
        <a:bodyPr/>
        <a:lstStyle/>
        <a:p>
          <a:endParaRPr lang="en-US"/>
        </a:p>
      </dgm:t>
    </dgm:pt>
    <dgm:pt modelId="{1397CCA1-5438-4DC7-80A1-DBD6CC550375}" type="sibTrans" cxnId="{41B160DD-3D5F-4D00-99FB-9A66989844C5}">
      <dgm:prSet/>
      <dgm:spPr/>
      <dgm:t>
        <a:bodyPr/>
        <a:lstStyle/>
        <a:p>
          <a:endParaRPr lang="en-US"/>
        </a:p>
      </dgm:t>
    </dgm:pt>
    <dgm:pt modelId="{4BF60F25-5266-4E10-AC84-3B93ACC4918A}">
      <dgm:prSet phldrT="[Text]" custT="1"/>
      <dgm:spPr/>
      <dgm:t>
        <a:bodyPr/>
        <a:lstStyle/>
        <a:p>
          <a:r>
            <a:rPr lang="en-US" sz="1400" b="1" dirty="0" smtClean="0">
              <a:solidFill>
                <a:schemeClr val="tx1"/>
              </a:solidFill>
              <a:latin typeface="Cambria" pitchFamily="18" charset="0"/>
            </a:rPr>
            <a:t>Advertising</a:t>
          </a:r>
          <a:endParaRPr lang="en-US" sz="1400" b="1" dirty="0">
            <a:solidFill>
              <a:schemeClr val="tx1"/>
            </a:solidFill>
            <a:latin typeface="Cambria" pitchFamily="18" charset="0"/>
          </a:endParaRPr>
        </a:p>
      </dgm:t>
    </dgm:pt>
    <dgm:pt modelId="{464026D9-D043-4C4F-B3CC-25975759453C}" type="parTrans" cxnId="{37AEBE5F-7404-4F5F-9848-EF72746FB836}">
      <dgm:prSet/>
      <dgm:spPr/>
      <dgm:t>
        <a:bodyPr/>
        <a:lstStyle/>
        <a:p>
          <a:endParaRPr lang="en-US"/>
        </a:p>
      </dgm:t>
    </dgm:pt>
    <dgm:pt modelId="{28A0B18E-6A1F-4882-A2E1-1BCD210B3886}" type="sibTrans" cxnId="{37AEBE5F-7404-4F5F-9848-EF72746FB836}">
      <dgm:prSet/>
      <dgm:spPr/>
      <dgm:t>
        <a:bodyPr/>
        <a:lstStyle/>
        <a:p>
          <a:endParaRPr lang="en-US"/>
        </a:p>
      </dgm:t>
    </dgm:pt>
    <dgm:pt modelId="{BE91D93F-EF38-499A-8531-B780B5BC6FF5}">
      <dgm:prSet phldrT="[Text]" custT="1"/>
      <dgm:spPr/>
      <dgm:t>
        <a:bodyPr/>
        <a:lstStyle/>
        <a:p>
          <a:r>
            <a:rPr lang="en-US" sz="1400" b="1" dirty="0" smtClean="0">
              <a:solidFill>
                <a:schemeClr val="tx1"/>
              </a:solidFill>
              <a:latin typeface="Cambria" pitchFamily="18" charset="0"/>
            </a:rPr>
            <a:t>Promotion &amp; Discounts offered</a:t>
          </a:r>
          <a:endParaRPr lang="en-US" sz="1400" b="1" dirty="0">
            <a:solidFill>
              <a:schemeClr val="tx1"/>
            </a:solidFill>
            <a:latin typeface="Cambria" pitchFamily="18" charset="0"/>
          </a:endParaRPr>
        </a:p>
      </dgm:t>
    </dgm:pt>
    <dgm:pt modelId="{AB5338C0-1DA3-4862-9BB7-F57780A2AD9F}" type="parTrans" cxnId="{BCE0B068-4D1F-4476-8B8D-C66259D14465}">
      <dgm:prSet/>
      <dgm:spPr/>
      <dgm:t>
        <a:bodyPr/>
        <a:lstStyle/>
        <a:p>
          <a:endParaRPr lang="en-US"/>
        </a:p>
      </dgm:t>
    </dgm:pt>
    <dgm:pt modelId="{227FB6B8-51E2-475E-B476-81746CF75EC6}" type="sibTrans" cxnId="{BCE0B068-4D1F-4476-8B8D-C66259D14465}">
      <dgm:prSet/>
      <dgm:spPr/>
      <dgm:t>
        <a:bodyPr/>
        <a:lstStyle/>
        <a:p>
          <a:endParaRPr lang="en-US"/>
        </a:p>
      </dgm:t>
    </dgm:pt>
    <dgm:pt modelId="{2BF26755-9C1E-4596-B957-60D2C84BB085}">
      <dgm:prSet phldrT="[Text]" custT="1"/>
      <dgm:spPr/>
      <dgm:t>
        <a:bodyPr/>
        <a:lstStyle/>
        <a:p>
          <a:r>
            <a:rPr lang="en-US" sz="1400" b="1" dirty="0" smtClean="0">
              <a:solidFill>
                <a:schemeClr val="tx1"/>
              </a:solidFill>
              <a:latin typeface="Cambria" pitchFamily="18" charset="0"/>
            </a:rPr>
            <a:t>Distribution Channels</a:t>
          </a:r>
          <a:endParaRPr lang="en-US" sz="1400" b="1" dirty="0">
            <a:solidFill>
              <a:schemeClr val="tx1"/>
            </a:solidFill>
            <a:latin typeface="Cambria" pitchFamily="18" charset="0"/>
          </a:endParaRPr>
        </a:p>
      </dgm:t>
    </dgm:pt>
    <dgm:pt modelId="{44B77EE7-F696-446A-A35A-453C7502082D}" type="parTrans" cxnId="{B9357E7D-93CD-4AEF-A18B-B9324DAD8CCE}">
      <dgm:prSet/>
      <dgm:spPr/>
      <dgm:t>
        <a:bodyPr/>
        <a:lstStyle/>
        <a:p>
          <a:endParaRPr lang="en-US"/>
        </a:p>
      </dgm:t>
    </dgm:pt>
    <dgm:pt modelId="{F5D82A79-2657-4F54-8C4C-6460AE9A6C9C}" type="sibTrans" cxnId="{B9357E7D-93CD-4AEF-A18B-B9324DAD8CCE}">
      <dgm:prSet/>
      <dgm:spPr/>
      <dgm:t>
        <a:bodyPr/>
        <a:lstStyle/>
        <a:p>
          <a:endParaRPr lang="en-US"/>
        </a:p>
      </dgm:t>
    </dgm:pt>
    <dgm:pt modelId="{15A66F0F-9C6A-4E68-A2E8-46925EE90617}">
      <dgm:prSet phldrT="[Text]" custT="1"/>
      <dgm:spPr/>
      <dgm:t>
        <a:bodyPr/>
        <a:lstStyle/>
        <a:p>
          <a:r>
            <a:rPr lang="en-US" sz="1400" b="1" dirty="0" smtClean="0">
              <a:solidFill>
                <a:schemeClr val="tx1"/>
              </a:solidFill>
              <a:latin typeface="Cambria" pitchFamily="18" charset="0"/>
            </a:rPr>
            <a:t>Targeting</a:t>
          </a:r>
          <a:endParaRPr lang="en-US" sz="1400" b="1" dirty="0">
            <a:solidFill>
              <a:schemeClr val="tx1"/>
            </a:solidFill>
            <a:latin typeface="Cambria" pitchFamily="18" charset="0"/>
          </a:endParaRPr>
        </a:p>
      </dgm:t>
    </dgm:pt>
    <dgm:pt modelId="{8EBEC610-89D1-4117-9C02-37791C078E17}" type="parTrans" cxnId="{3DDF7201-9305-49A8-8CE9-3EB354A916C4}">
      <dgm:prSet/>
      <dgm:spPr/>
      <dgm:t>
        <a:bodyPr/>
        <a:lstStyle/>
        <a:p>
          <a:endParaRPr lang="en-US"/>
        </a:p>
      </dgm:t>
    </dgm:pt>
    <dgm:pt modelId="{E0A137A4-C24C-4407-89E8-203ED6417BAD}" type="sibTrans" cxnId="{3DDF7201-9305-49A8-8CE9-3EB354A916C4}">
      <dgm:prSet/>
      <dgm:spPr/>
      <dgm:t>
        <a:bodyPr/>
        <a:lstStyle/>
        <a:p>
          <a:endParaRPr lang="en-US"/>
        </a:p>
      </dgm:t>
    </dgm:pt>
    <dgm:pt modelId="{14205951-4A2A-407E-9A13-9EF057644BFF}">
      <dgm:prSet phldrT="[Text]" custT="1"/>
      <dgm:spPr/>
      <dgm:t>
        <a:bodyPr/>
        <a:lstStyle/>
        <a:p>
          <a:r>
            <a:rPr lang="en-US" sz="1400" b="1" dirty="0" smtClean="0">
              <a:solidFill>
                <a:schemeClr val="tx1"/>
              </a:solidFill>
              <a:latin typeface="Cambria" pitchFamily="18" charset="0"/>
            </a:rPr>
            <a:t>Pricing @ Service of Product</a:t>
          </a:r>
          <a:endParaRPr lang="en-US" sz="1400" b="1" dirty="0">
            <a:solidFill>
              <a:schemeClr val="tx1"/>
            </a:solidFill>
            <a:latin typeface="Cambria" pitchFamily="18" charset="0"/>
          </a:endParaRPr>
        </a:p>
      </dgm:t>
    </dgm:pt>
    <dgm:pt modelId="{872252A3-172F-4995-9886-50E1D1DE0CA2}" type="parTrans" cxnId="{F996CC26-753A-433C-9DC5-5E9A221464E2}">
      <dgm:prSet/>
      <dgm:spPr/>
      <dgm:t>
        <a:bodyPr/>
        <a:lstStyle/>
        <a:p>
          <a:endParaRPr lang="en-US"/>
        </a:p>
      </dgm:t>
    </dgm:pt>
    <dgm:pt modelId="{0669229F-5808-4775-808A-D41520AD30EF}" type="sibTrans" cxnId="{F996CC26-753A-433C-9DC5-5E9A221464E2}">
      <dgm:prSet/>
      <dgm:spPr/>
      <dgm:t>
        <a:bodyPr/>
        <a:lstStyle/>
        <a:p>
          <a:endParaRPr lang="en-US"/>
        </a:p>
      </dgm:t>
    </dgm:pt>
    <dgm:pt modelId="{9A5B4A82-EC88-4FA0-9838-7C6CB28D1A30}">
      <dgm:prSet phldrT="[Text]" custT="1"/>
      <dgm:spPr/>
      <dgm:t>
        <a:bodyPr/>
        <a:lstStyle/>
        <a:p>
          <a:r>
            <a:rPr lang="en-US" sz="1400" b="1" dirty="0" smtClean="0">
              <a:solidFill>
                <a:schemeClr val="tx1"/>
              </a:solidFill>
              <a:latin typeface="Cambria" pitchFamily="18" charset="0"/>
            </a:rPr>
            <a:t>New Product Features</a:t>
          </a:r>
          <a:endParaRPr lang="en-US" sz="1400" b="1" dirty="0">
            <a:solidFill>
              <a:schemeClr val="tx1"/>
            </a:solidFill>
            <a:latin typeface="Cambria" pitchFamily="18" charset="0"/>
          </a:endParaRPr>
        </a:p>
      </dgm:t>
    </dgm:pt>
    <dgm:pt modelId="{2A950789-E50F-40F7-B719-D02F0761A5D3}" type="parTrans" cxnId="{C26ABA91-81B5-4E62-B3A4-CB8CE0870DD6}">
      <dgm:prSet/>
      <dgm:spPr/>
      <dgm:t>
        <a:bodyPr/>
        <a:lstStyle/>
        <a:p>
          <a:endParaRPr lang="en-US"/>
        </a:p>
      </dgm:t>
    </dgm:pt>
    <dgm:pt modelId="{6DC05360-4E05-484A-B3A6-2F2D589A41CF}" type="sibTrans" cxnId="{C26ABA91-81B5-4E62-B3A4-CB8CE0870DD6}">
      <dgm:prSet/>
      <dgm:spPr/>
      <dgm:t>
        <a:bodyPr/>
        <a:lstStyle/>
        <a:p>
          <a:endParaRPr lang="en-US"/>
        </a:p>
      </dgm:t>
    </dgm:pt>
    <dgm:pt modelId="{22216A36-089A-4E82-B342-0B7A57585F08}">
      <dgm:prSet phldrT="[Text]" custT="1"/>
      <dgm:spPr/>
      <dgm:t>
        <a:bodyPr/>
        <a:lstStyle/>
        <a:p>
          <a:r>
            <a:rPr lang="en-US" sz="1400" b="1" dirty="0" smtClean="0">
              <a:solidFill>
                <a:schemeClr val="tx1"/>
              </a:solidFill>
              <a:latin typeface="Cambria" pitchFamily="18" charset="0"/>
            </a:rPr>
            <a:t>Measure customer relationship</a:t>
          </a:r>
          <a:endParaRPr lang="en-US" sz="1400" b="1" dirty="0">
            <a:solidFill>
              <a:schemeClr val="tx1"/>
            </a:solidFill>
            <a:latin typeface="Cambria" pitchFamily="18" charset="0"/>
          </a:endParaRPr>
        </a:p>
      </dgm:t>
    </dgm:pt>
    <dgm:pt modelId="{15A452EF-C4B0-45B8-873A-06B0556BE942}" type="parTrans" cxnId="{587FFF41-6851-454B-94E2-A564DD225340}">
      <dgm:prSet/>
      <dgm:spPr/>
      <dgm:t>
        <a:bodyPr/>
        <a:lstStyle/>
        <a:p>
          <a:endParaRPr lang="en-US"/>
        </a:p>
      </dgm:t>
    </dgm:pt>
    <dgm:pt modelId="{5BC68CFD-EC8B-4BA0-BE35-D3C7C2FA23DE}" type="sibTrans" cxnId="{587FFF41-6851-454B-94E2-A564DD225340}">
      <dgm:prSet/>
      <dgm:spPr/>
      <dgm:t>
        <a:bodyPr/>
        <a:lstStyle/>
        <a:p>
          <a:endParaRPr lang="en-US"/>
        </a:p>
      </dgm:t>
    </dgm:pt>
    <dgm:pt modelId="{71AF536C-4382-48B8-9850-228AA6D7412B}" type="pres">
      <dgm:prSet presAssocID="{B40AA9FA-2C4E-437B-B196-69AF3656A464}" presName="cycle" presStyleCnt="0">
        <dgm:presLayoutVars>
          <dgm:chMax val="1"/>
          <dgm:dir/>
          <dgm:animLvl val="ctr"/>
          <dgm:resizeHandles val="exact"/>
        </dgm:presLayoutVars>
      </dgm:prSet>
      <dgm:spPr/>
      <dgm:t>
        <a:bodyPr/>
        <a:lstStyle/>
        <a:p>
          <a:endParaRPr lang="en-US"/>
        </a:p>
      </dgm:t>
    </dgm:pt>
    <dgm:pt modelId="{662E1319-0BFF-4C88-97BC-2B6C86227149}" type="pres">
      <dgm:prSet presAssocID="{2F9E0EC8-59B0-452D-BE3D-DC8B1857E30C}" presName="centerShape" presStyleLbl="node0" presStyleIdx="0" presStyleCnt="1"/>
      <dgm:spPr/>
      <dgm:t>
        <a:bodyPr/>
        <a:lstStyle/>
        <a:p>
          <a:endParaRPr lang="en-US"/>
        </a:p>
      </dgm:t>
    </dgm:pt>
    <dgm:pt modelId="{36D94B90-CF83-4D69-BF71-B6482008B6DA}" type="pres">
      <dgm:prSet presAssocID="{464026D9-D043-4C4F-B3CC-25975759453C}" presName="parTrans" presStyleLbl="bgSibTrans2D1" presStyleIdx="0" presStyleCnt="7"/>
      <dgm:spPr/>
      <dgm:t>
        <a:bodyPr/>
        <a:lstStyle/>
        <a:p>
          <a:endParaRPr lang="en-US"/>
        </a:p>
      </dgm:t>
    </dgm:pt>
    <dgm:pt modelId="{3C17312E-02D3-4A78-A24F-7FF083FC2E2C}" type="pres">
      <dgm:prSet presAssocID="{4BF60F25-5266-4E10-AC84-3B93ACC4918A}" presName="node" presStyleLbl="node1" presStyleIdx="0" presStyleCnt="7">
        <dgm:presLayoutVars>
          <dgm:bulletEnabled val="1"/>
        </dgm:presLayoutVars>
      </dgm:prSet>
      <dgm:spPr/>
      <dgm:t>
        <a:bodyPr/>
        <a:lstStyle/>
        <a:p>
          <a:endParaRPr lang="en-US"/>
        </a:p>
      </dgm:t>
    </dgm:pt>
    <dgm:pt modelId="{207F00CC-336E-4417-B965-8E069041C100}" type="pres">
      <dgm:prSet presAssocID="{8EBEC610-89D1-4117-9C02-37791C078E17}" presName="parTrans" presStyleLbl="bgSibTrans2D1" presStyleIdx="1" presStyleCnt="7"/>
      <dgm:spPr/>
      <dgm:t>
        <a:bodyPr/>
        <a:lstStyle/>
        <a:p>
          <a:endParaRPr lang="en-US"/>
        </a:p>
      </dgm:t>
    </dgm:pt>
    <dgm:pt modelId="{EA7D61CC-7FBE-462B-8076-F2C3E9A3C411}" type="pres">
      <dgm:prSet presAssocID="{15A66F0F-9C6A-4E68-A2E8-46925EE90617}" presName="node" presStyleLbl="node1" presStyleIdx="1" presStyleCnt="7">
        <dgm:presLayoutVars>
          <dgm:bulletEnabled val="1"/>
        </dgm:presLayoutVars>
      </dgm:prSet>
      <dgm:spPr/>
      <dgm:t>
        <a:bodyPr/>
        <a:lstStyle/>
        <a:p>
          <a:endParaRPr lang="en-US"/>
        </a:p>
      </dgm:t>
    </dgm:pt>
    <dgm:pt modelId="{9605C1C4-CCBE-4F18-BA05-E52FA493F7A4}" type="pres">
      <dgm:prSet presAssocID="{AB5338C0-1DA3-4862-9BB7-F57780A2AD9F}" presName="parTrans" presStyleLbl="bgSibTrans2D1" presStyleIdx="2" presStyleCnt="7"/>
      <dgm:spPr/>
      <dgm:t>
        <a:bodyPr/>
        <a:lstStyle/>
        <a:p>
          <a:endParaRPr lang="en-US"/>
        </a:p>
      </dgm:t>
    </dgm:pt>
    <dgm:pt modelId="{2FCCF2D9-3FA2-430B-961A-9BB9AB36E257}" type="pres">
      <dgm:prSet presAssocID="{BE91D93F-EF38-499A-8531-B780B5BC6FF5}" presName="node" presStyleLbl="node1" presStyleIdx="2" presStyleCnt="7">
        <dgm:presLayoutVars>
          <dgm:bulletEnabled val="1"/>
        </dgm:presLayoutVars>
      </dgm:prSet>
      <dgm:spPr/>
      <dgm:t>
        <a:bodyPr/>
        <a:lstStyle/>
        <a:p>
          <a:endParaRPr lang="en-US"/>
        </a:p>
      </dgm:t>
    </dgm:pt>
    <dgm:pt modelId="{4EE830CE-7A0E-4110-8082-14004E55DF32}" type="pres">
      <dgm:prSet presAssocID="{44B77EE7-F696-446A-A35A-453C7502082D}" presName="parTrans" presStyleLbl="bgSibTrans2D1" presStyleIdx="3" presStyleCnt="7"/>
      <dgm:spPr/>
      <dgm:t>
        <a:bodyPr/>
        <a:lstStyle/>
        <a:p>
          <a:endParaRPr lang="en-US"/>
        </a:p>
      </dgm:t>
    </dgm:pt>
    <dgm:pt modelId="{0E26E9C1-2D45-48B8-8484-70A9AFE4062E}" type="pres">
      <dgm:prSet presAssocID="{2BF26755-9C1E-4596-B957-60D2C84BB085}" presName="node" presStyleLbl="node1" presStyleIdx="3" presStyleCnt="7">
        <dgm:presLayoutVars>
          <dgm:bulletEnabled val="1"/>
        </dgm:presLayoutVars>
      </dgm:prSet>
      <dgm:spPr/>
      <dgm:t>
        <a:bodyPr/>
        <a:lstStyle/>
        <a:p>
          <a:endParaRPr lang="en-US"/>
        </a:p>
      </dgm:t>
    </dgm:pt>
    <dgm:pt modelId="{2AFABFDB-7EB5-4A3D-9F98-0BCDD92ED717}" type="pres">
      <dgm:prSet presAssocID="{872252A3-172F-4995-9886-50E1D1DE0CA2}" presName="parTrans" presStyleLbl="bgSibTrans2D1" presStyleIdx="4" presStyleCnt="7"/>
      <dgm:spPr/>
      <dgm:t>
        <a:bodyPr/>
        <a:lstStyle/>
        <a:p>
          <a:endParaRPr lang="en-US"/>
        </a:p>
      </dgm:t>
    </dgm:pt>
    <dgm:pt modelId="{C46AE944-9073-45BD-A49B-11127159826E}" type="pres">
      <dgm:prSet presAssocID="{14205951-4A2A-407E-9A13-9EF057644BFF}" presName="node" presStyleLbl="node1" presStyleIdx="4" presStyleCnt="7">
        <dgm:presLayoutVars>
          <dgm:bulletEnabled val="1"/>
        </dgm:presLayoutVars>
      </dgm:prSet>
      <dgm:spPr/>
      <dgm:t>
        <a:bodyPr/>
        <a:lstStyle/>
        <a:p>
          <a:endParaRPr lang="en-US"/>
        </a:p>
      </dgm:t>
    </dgm:pt>
    <dgm:pt modelId="{58912254-7C04-4FD2-8FED-0A73AB0AC9EA}" type="pres">
      <dgm:prSet presAssocID="{2A950789-E50F-40F7-B719-D02F0761A5D3}" presName="parTrans" presStyleLbl="bgSibTrans2D1" presStyleIdx="5" presStyleCnt="7"/>
      <dgm:spPr/>
      <dgm:t>
        <a:bodyPr/>
        <a:lstStyle/>
        <a:p>
          <a:endParaRPr lang="en-US"/>
        </a:p>
      </dgm:t>
    </dgm:pt>
    <dgm:pt modelId="{B5744565-DCED-456A-A88B-0BB4B2204601}" type="pres">
      <dgm:prSet presAssocID="{9A5B4A82-EC88-4FA0-9838-7C6CB28D1A30}" presName="node" presStyleLbl="node1" presStyleIdx="5" presStyleCnt="7">
        <dgm:presLayoutVars>
          <dgm:bulletEnabled val="1"/>
        </dgm:presLayoutVars>
      </dgm:prSet>
      <dgm:spPr/>
      <dgm:t>
        <a:bodyPr/>
        <a:lstStyle/>
        <a:p>
          <a:endParaRPr lang="en-US"/>
        </a:p>
      </dgm:t>
    </dgm:pt>
    <dgm:pt modelId="{6354DF9C-35A9-416C-920B-BBA0C6B98A2B}" type="pres">
      <dgm:prSet presAssocID="{15A452EF-C4B0-45B8-873A-06B0556BE942}" presName="parTrans" presStyleLbl="bgSibTrans2D1" presStyleIdx="6" presStyleCnt="7"/>
      <dgm:spPr/>
      <dgm:t>
        <a:bodyPr/>
        <a:lstStyle/>
        <a:p>
          <a:endParaRPr lang="en-US"/>
        </a:p>
      </dgm:t>
    </dgm:pt>
    <dgm:pt modelId="{EE90F5E4-958C-4802-8AB9-8AA04C5CDB30}" type="pres">
      <dgm:prSet presAssocID="{22216A36-089A-4E82-B342-0B7A57585F08}" presName="node" presStyleLbl="node1" presStyleIdx="6" presStyleCnt="7">
        <dgm:presLayoutVars>
          <dgm:bulletEnabled val="1"/>
        </dgm:presLayoutVars>
      </dgm:prSet>
      <dgm:spPr/>
      <dgm:t>
        <a:bodyPr/>
        <a:lstStyle/>
        <a:p>
          <a:endParaRPr lang="en-US"/>
        </a:p>
      </dgm:t>
    </dgm:pt>
  </dgm:ptLst>
  <dgm:cxnLst>
    <dgm:cxn modelId="{EFCF6E7E-CCDA-458D-BA57-3AAB4AE333D9}" type="presOf" srcId="{2BF26755-9C1E-4596-B957-60D2C84BB085}" destId="{0E26E9C1-2D45-48B8-8484-70A9AFE4062E}" srcOrd="0" destOrd="0" presId="urn:microsoft.com/office/officeart/2005/8/layout/radial4"/>
    <dgm:cxn modelId="{4818E1E4-3C5A-4EF1-9924-FA2F44AB6E5A}" type="presOf" srcId="{8EBEC610-89D1-4117-9C02-37791C078E17}" destId="{207F00CC-336E-4417-B965-8E069041C100}" srcOrd="0" destOrd="0" presId="urn:microsoft.com/office/officeart/2005/8/layout/radial4"/>
    <dgm:cxn modelId="{68B5F08F-D3A3-4144-AFFE-53B446D4865A}" type="presOf" srcId="{4BF60F25-5266-4E10-AC84-3B93ACC4918A}" destId="{3C17312E-02D3-4A78-A24F-7FF083FC2E2C}" srcOrd="0" destOrd="0" presId="urn:microsoft.com/office/officeart/2005/8/layout/radial4"/>
    <dgm:cxn modelId="{C26ABA91-81B5-4E62-B3A4-CB8CE0870DD6}" srcId="{2F9E0EC8-59B0-452D-BE3D-DC8B1857E30C}" destId="{9A5B4A82-EC88-4FA0-9838-7C6CB28D1A30}" srcOrd="5" destOrd="0" parTransId="{2A950789-E50F-40F7-B719-D02F0761A5D3}" sibTransId="{6DC05360-4E05-484A-B3A6-2F2D589A41CF}"/>
    <dgm:cxn modelId="{BCE0B068-4D1F-4476-8B8D-C66259D14465}" srcId="{2F9E0EC8-59B0-452D-BE3D-DC8B1857E30C}" destId="{BE91D93F-EF38-499A-8531-B780B5BC6FF5}" srcOrd="2" destOrd="0" parTransId="{AB5338C0-1DA3-4862-9BB7-F57780A2AD9F}" sibTransId="{227FB6B8-51E2-475E-B476-81746CF75EC6}"/>
    <dgm:cxn modelId="{EACCAB96-2F76-4372-AED8-F95F89D07031}" type="presOf" srcId="{B40AA9FA-2C4E-437B-B196-69AF3656A464}" destId="{71AF536C-4382-48B8-9850-228AA6D7412B}" srcOrd="0" destOrd="0" presId="urn:microsoft.com/office/officeart/2005/8/layout/radial4"/>
    <dgm:cxn modelId="{B9357E7D-93CD-4AEF-A18B-B9324DAD8CCE}" srcId="{2F9E0EC8-59B0-452D-BE3D-DC8B1857E30C}" destId="{2BF26755-9C1E-4596-B957-60D2C84BB085}" srcOrd="3" destOrd="0" parTransId="{44B77EE7-F696-446A-A35A-453C7502082D}" sibTransId="{F5D82A79-2657-4F54-8C4C-6460AE9A6C9C}"/>
    <dgm:cxn modelId="{8EEF2F15-FCA3-444D-AC07-AE02E97EA105}" type="presOf" srcId="{BE91D93F-EF38-499A-8531-B780B5BC6FF5}" destId="{2FCCF2D9-3FA2-430B-961A-9BB9AB36E257}" srcOrd="0" destOrd="0" presId="urn:microsoft.com/office/officeart/2005/8/layout/radial4"/>
    <dgm:cxn modelId="{CA2CE095-B644-4D42-B5CD-4DC6B725E724}" type="presOf" srcId="{AB5338C0-1DA3-4862-9BB7-F57780A2AD9F}" destId="{9605C1C4-CCBE-4F18-BA05-E52FA493F7A4}" srcOrd="0" destOrd="0" presId="urn:microsoft.com/office/officeart/2005/8/layout/radial4"/>
    <dgm:cxn modelId="{91B37B5C-19F5-4DDE-B392-D6CEBEF0B2E0}" type="presOf" srcId="{464026D9-D043-4C4F-B3CC-25975759453C}" destId="{36D94B90-CF83-4D69-BF71-B6482008B6DA}" srcOrd="0" destOrd="0" presId="urn:microsoft.com/office/officeart/2005/8/layout/radial4"/>
    <dgm:cxn modelId="{37AEBE5F-7404-4F5F-9848-EF72746FB836}" srcId="{2F9E0EC8-59B0-452D-BE3D-DC8B1857E30C}" destId="{4BF60F25-5266-4E10-AC84-3B93ACC4918A}" srcOrd="0" destOrd="0" parTransId="{464026D9-D043-4C4F-B3CC-25975759453C}" sibTransId="{28A0B18E-6A1F-4882-A2E1-1BCD210B3886}"/>
    <dgm:cxn modelId="{3DDF7201-9305-49A8-8CE9-3EB354A916C4}" srcId="{2F9E0EC8-59B0-452D-BE3D-DC8B1857E30C}" destId="{15A66F0F-9C6A-4E68-A2E8-46925EE90617}" srcOrd="1" destOrd="0" parTransId="{8EBEC610-89D1-4117-9C02-37791C078E17}" sibTransId="{E0A137A4-C24C-4407-89E8-203ED6417BAD}"/>
    <dgm:cxn modelId="{89D2E69C-D5CC-4D6D-A44B-F2FA92A25857}" type="presOf" srcId="{15A66F0F-9C6A-4E68-A2E8-46925EE90617}" destId="{EA7D61CC-7FBE-462B-8076-F2C3E9A3C411}" srcOrd="0" destOrd="0" presId="urn:microsoft.com/office/officeart/2005/8/layout/radial4"/>
    <dgm:cxn modelId="{E444B91D-7756-4047-9D0C-374BE9BE38B8}" type="presOf" srcId="{9A5B4A82-EC88-4FA0-9838-7C6CB28D1A30}" destId="{B5744565-DCED-456A-A88B-0BB4B2204601}" srcOrd="0" destOrd="0" presId="urn:microsoft.com/office/officeart/2005/8/layout/radial4"/>
    <dgm:cxn modelId="{D3F21C34-E63C-4903-B2F8-D43988251AD0}" type="presOf" srcId="{22216A36-089A-4E82-B342-0B7A57585F08}" destId="{EE90F5E4-958C-4802-8AB9-8AA04C5CDB30}" srcOrd="0" destOrd="0" presId="urn:microsoft.com/office/officeart/2005/8/layout/radial4"/>
    <dgm:cxn modelId="{625CBF65-11A7-451F-ACC1-A86711DB957D}" type="presOf" srcId="{2A950789-E50F-40F7-B719-D02F0761A5D3}" destId="{58912254-7C04-4FD2-8FED-0A73AB0AC9EA}" srcOrd="0" destOrd="0" presId="urn:microsoft.com/office/officeart/2005/8/layout/radial4"/>
    <dgm:cxn modelId="{F996CC26-753A-433C-9DC5-5E9A221464E2}" srcId="{2F9E0EC8-59B0-452D-BE3D-DC8B1857E30C}" destId="{14205951-4A2A-407E-9A13-9EF057644BFF}" srcOrd="4" destOrd="0" parTransId="{872252A3-172F-4995-9886-50E1D1DE0CA2}" sibTransId="{0669229F-5808-4775-808A-D41520AD30EF}"/>
    <dgm:cxn modelId="{A2755728-E729-4A4C-9DEE-8A04E0FCB517}" type="presOf" srcId="{15A452EF-C4B0-45B8-873A-06B0556BE942}" destId="{6354DF9C-35A9-416C-920B-BBA0C6B98A2B}" srcOrd="0" destOrd="0" presId="urn:microsoft.com/office/officeart/2005/8/layout/radial4"/>
    <dgm:cxn modelId="{1C44B59E-0C13-4E7F-8245-E66A3FAEE6D3}" type="presOf" srcId="{2F9E0EC8-59B0-452D-BE3D-DC8B1857E30C}" destId="{662E1319-0BFF-4C88-97BC-2B6C86227149}" srcOrd="0" destOrd="0" presId="urn:microsoft.com/office/officeart/2005/8/layout/radial4"/>
    <dgm:cxn modelId="{587FFF41-6851-454B-94E2-A564DD225340}" srcId="{2F9E0EC8-59B0-452D-BE3D-DC8B1857E30C}" destId="{22216A36-089A-4E82-B342-0B7A57585F08}" srcOrd="6" destOrd="0" parTransId="{15A452EF-C4B0-45B8-873A-06B0556BE942}" sibTransId="{5BC68CFD-EC8B-4BA0-BE35-D3C7C2FA23DE}"/>
    <dgm:cxn modelId="{41B160DD-3D5F-4D00-99FB-9A66989844C5}" srcId="{B40AA9FA-2C4E-437B-B196-69AF3656A464}" destId="{2F9E0EC8-59B0-452D-BE3D-DC8B1857E30C}" srcOrd="0" destOrd="0" parTransId="{7E012C27-FB95-4488-B457-2D872BACF8F8}" sibTransId="{1397CCA1-5438-4DC7-80A1-DBD6CC550375}"/>
    <dgm:cxn modelId="{808679E6-CE7A-4282-855A-4FE37C373FB3}" type="presOf" srcId="{44B77EE7-F696-446A-A35A-453C7502082D}" destId="{4EE830CE-7A0E-4110-8082-14004E55DF32}" srcOrd="0" destOrd="0" presId="urn:microsoft.com/office/officeart/2005/8/layout/radial4"/>
    <dgm:cxn modelId="{190AE1F2-970D-4C52-9FB8-DE3804A49BA3}" type="presOf" srcId="{14205951-4A2A-407E-9A13-9EF057644BFF}" destId="{C46AE944-9073-45BD-A49B-11127159826E}" srcOrd="0" destOrd="0" presId="urn:microsoft.com/office/officeart/2005/8/layout/radial4"/>
    <dgm:cxn modelId="{D648592F-A350-4944-B5E6-A590DF9F718C}" type="presOf" srcId="{872252A3-172F-4995-9886-50E1D1DE0CA2}" destId="{2AFABFDB-7EB5-4A3D-9F98-0BCDD92ED717}" srcOrd="0" destOrd="0" presId="urn:microsoft.com/office/officeart/2005/8/layout/radial4"/>
    <dgm:cxn modelId="{B8F84CD6-D14C-4A79-B547-246519711CBE}" type="presParOf" srcId="{71AF536C-4382-48B8-9850-228AA6D7412B}" destId="{662E1319-0BFF-4C88-97BC-2B6C86227149}" srcOrd="0" destOrd="0" presId="urn:microsoft.com/office/officeart/2005/8/layout/radial4"/>
    <dgm:cxn modelId="{B48D9258-B494-47C5-A39C-683A9954EF3F}" type="presParOf" srcId="{71AF536C-4382-48B8-9850-228AA6D7412B}" destId="{36D94B90-CF83-4D69-BF71-B6482008B6DA}" srcOrd="1" destOrd="0" presId="urn:microsoft.com/office/officeart/2005/8/layout/radial4"/>
    <dgm:cxn modelId="{EE262DB9-6154-4449-A7EE-A6BF1D9FF5F4}" type="presParOf" srcId="{71AF536C-4382-48B8-9850-228AA6D7412B}" destId="{3C17312E-02D3-4A78-A24F-7FF083FC2E2C}" srcOrd="2" destOrd="0" presId="urn:microsoft.com/office/officeart/2005/8/layout/radial4"/>
    <dgm:cxn modelId="{79BEC9C1-1578-42EE-848B-69EB607F6268}" type="presParOf" srcId="{71AF536C-4382-48B8-9850-228AA6D7412B}" destId="{207F00CC-336E-4417-B965-8E069041C100}" srcOrd="3" destOrd="0" presId="urn:microsoft.com/office/officeart/2005/8/layout/radial4"/>
    <dgm:cxn modelId="{6FE55CCD-7876-4B7D-8753-71BE7A28D6AE}" type="presParOf" srcId="{71AF536C-4382-48B8-9850-228AA6D7412B}" destId="{EA7D61CC-7FBE-462B-8076-F2C3E9A3C411}" srcOrd="4" destOrd="0" presId="urn:microsoft.com/office/officeart/2005/8/layout/radial4"/>
    <dgm:cxn modelId="{34C4B4E7-11E2-4078-945E-88EC6E5372C6}" type="presParOf" srcId="{71AF536C-4382-48B8-9850-228AA6D7412B}" destId="{9605C1C4-CCBE-4F18-BA05-E52FA493F7A4}" srcOrd="5" destOrd="0" presId="urn:microsoft.com/office/officeart/2005/8/layout/radial4"/>
    <dgm:cxn modelId="{722FCDBB-A6E5-4011-84AE-A2427C526ECE}" type="presParOf" srcId="{71AF536C-4382-48B8-9850-228AA6D7412B}" destId="{2FCCF2D9-3FA2-430B-961A-9BB9AB36E257}" srcOrd="6" destOrd="0" presId="urn:microsoft.com/office/officeart/2005/8/layout/radial4"/>
    <dgm:cxn modelId="{156FE664-3D37-4E0B-A724-F41CABAE8E94}" type="presParOf" srcId="{71AF536C-4382-48B8-9850-228AA6D7412B}" destId="{4EE830CE-7A0E-4110-8082-14004E55DF32}" srcOrd="7" destOrd="0" presId="urn:microsoft.com/office/officeart/2005/8/layout/radial4"/>
    <dgm:cxn modelId="{05360DDD-2E35-4F28-9624-31B64F5BB667}" type="presParOf" srcId="{71AF536C-4382-48B8-9850-228AA6D7412B}" destId="{0E26E9C1-2D45-48B8-8484-70A9AFE4062E}" srcOrd="8" destOrd="0" presId="urn:microsoft.com/office/officeart/2005/8/layout/radial4"/>
    <dgm:cxn modelId="{0A5A2B85-162D-467B-B095-0005C0F0C6E3}" type="presParOf" srcId="{71AF536C-4382-48B8-9850-228AA6D7412B}" destId="{2AFABFDB-7EB5-4A3D-9F98-0BCDD92ED717}" srcOrd="9" destOrd="0" presId="urn:microsoft.com/office/officeart/2005/8/layout/radial4"/>
    <dgm:cxn modelId="{5878EAE2-1E8D-4CE1-95BA-E03CF7EC433F}" type="presParOf" srcId="{71AF536C-4382-48B8-9850-228AA6D7412B}" destId="{C46AE944-9073-45BD-A49B-11127159826E}" srcOrd="10" destOrd="0" presId="urn:microsoft.com/office/officeart/2005/8/layout/radial4"/>
    <dgm:cxn modelId="{6BC101B3-320C-4F50-841B-60833CE4D9E6}" type="presParOf" srcId="{71AF536C-4382-48B8-9850-228AA6D7412B}" destId="{58912254-7C04-4FD2-8FED-0A73AB0AC9EA}" srcOrd="11" destOrd="0" presId="urn:microsoft.com/office/officeart/2005/8/layout/radial4"/>
    <dgm:cxn modelId="{6B899CA4-BE53-4292-B358-BBF42F6442D2}" type="presParOf" srcId="{71AF536C-4382-48B8-9850-228AA6D7412B}" destId="{B5744565-DCED-456A-A88B-0BB4B2204601}" srcOrd="12" destOrd="0" presId="urn:microsoft.com/office/officeart/2005/8/layout/radial4"/>
    <dgm:cxn modelId="{6655BDA1-EDAF-4382-83D7-A9783CD789A5}" type="presParOf" srcId="{71AF536C-4382-48B8-9850-228AA6D7412B}" destId="{6354DF9C-35A9-416C-920B-BBA0C6B98A2B}" srcOrd="13" destOrd="0" presId="urn:microsoft.com/office/officeart/2005/8/layout/radial4"/>
    <dgm:cxn modelId="{EAD64AD1-7A2E-470C-872E-B4CED5FEFBB9}" type="presParOf" srcId="{71AF536C-4382-48B8-9850-228AA6D7412B}" destId="{EE90F5E4-958C-4802-8AB9-8AA04C5CDB30}" srcOrd="1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5DF5D-622C-4644-BF64-43AD09C6FC00}"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1D9790A5-4109-46A4-81B4-FCDF158BE4CA}">
      <dgm:prSet phldrT="[Text]"/>
      <dgm:spPr/>
      <dgm:t>
        <a:bodyPr/>
        <a:lstStyle/>
        <a:p>
          <a:r>
            <a:rPr lang="en-US" smtClean="0"/>
            <a:t>Elements of a brand</a:t>
          </a:r>
          <a:endParaRPr lang="en-US" dirty="0"/>
        </a:p>
      </dgm:t>
    </dgm:pt>
    <dgm:pt modelId="{CE1CDC7C-7F39-45CD-A1D2-FAC2550F19B5}" type="parTrans" cxnId="{91AB1536-EFE5-41C5-AA0A-53718003472A}">
      <dgm:prSet/>
      <dgm:spPr/>
      <dgm:t>
        <a:bodyPr/>
        <a:lstStyle/>
        <a:p>
          <a:endParaRPr lang="en-US"/>
        </a:p>
      </dgm:t>
    </dgm:pt>
    <dgm:pt modelId="{B4648B3F-B42A-44AF-BD51-411A7173B79E}" type="sibTrans" cxnId="{91AB1536-EFE5-41C5-AA0A-53718003472A}">
      <dgm:prSet/>
      <dgm:spPr/>
      <dgm:t>
        <a:bodyPr/>
        <a:lstStyle/>
        <a:p>
          <a:endParaRPr lang="en-US"/>
        </a:p>
      </dgm:t>
    </dgm:pt>
    <dgm:pt modelId="{F048D1E7-731D-49E6-A63E-0977BCCF2C44}">
      <dgm:prSet phldrT="[Text]"/>
      <dgm:spPr/>
      <dgm:t>
        <a:bodyPr/>
        <a:lstStyle/>
        <a:p>
          <a:r>
            <a:rPr lang="en-US" dirty="0" smtClean="0"/>
            <a:t>Differentiation</a:t>
          </a:r>
          <a:endParaRPr lang="en-US" dirty="0"/>
        </a:p>
      </dgm:t>
    </dgm:pt>
    <dgm:pt modelId="{E77DBF4A-9BCF-45FF-9CB8-980B2C55D739}" type="parTrans" cxnId="{30D8DF21-6F33-4E38-BA3D-B9ACD8A838C1}">
      <dgm:prSet/>
      <dgm:spPr/>
      <dgm:t>
        <a:bodyPr/>
        <a:lstStyle/>
        <a:p>
          <a:endParaRPr lang="en-US"/>
        </a:p>
      </dgm:t>
    </dgm:pt>
    <dgm:pt modelId="{A2632FAC-DFE6-497F-A1C3-A1E4C708D347}" type="sibTrans" cxnId="{30D8DF21-6F33-4E38-BA3D-B9ACD8A838C1}">
      <dgm:prSet/>
      <dgm:spPr/>
      <dgm:t>
        <a:bodyPr/>
        <a:lstStyle/>
        <a:p>
          <a:endParaRPr lang="en-US"/>
        </a:p>
      </dgm:t>
    </dgm:pt>
    <dgm:pt modelId="{27526A48-BBB8-4962-A61B-C3ABEF6D7647}">
      <dgm:prSet phldrT="[Text]"/>
      <dgm:spPr/>
      <dgm:t>
        <a:bodyPr/>
        <a:lstStyle/>
        <a:p>
          <a:r>
            <a:rPr lang="en-US" dirty="0" smtClean="0"/>
            <a:t>Relevance</a:t>
          </a:r>
          <a:endParaRPr lang="en-US" dirty="0"/>
        </a:p>
      </dgm:t>
    </dgm:pt>
    <dgm:pt modelId="{4C41954C-EA36-456A-9951-40776A9A1359}" type="parTrans" cxnId="{32FFFC04-317F-4746-B575-67D2E65A0FAE}">
      <dgm:prSet/>
      <dgm:spPr/>
      <dgm:t>
        <a:bodyPr/>
        <a:lstStyle/>
        <a:p>
          <a:endParaRPr lang="en-US"/>
        </a:p>
      </dgm:t>
    </dgm:pt>
    <dgm:pt modelId="{BA2FEBBC-8F93-42AB-99A7-C353DDF4476F}" type="sibTrans" cxnId="{32FFFC04-317F-4746-B575-67D2E65A0FAE}">
      <dgm:prSet/>
      <dgm:spPr/>
      <dgm:t>
        <a:bodyPr/>
        <a:lstStyle/>
        <a:p>
          <a:endParaRPr lang="en-US"/>
        </a:p>
      </dgm:t>
    </dgm:pt>
    <dgm:pt modelId="{8006BD8F-5006-453F-9097-F23115316F7A}">
      <dgm:prSet phldrT="[Text]"/>
      <dgm:spPr/>
      <dgm:t>
        <a:bodyPr/>
        <a:lstStyle/>
        <a:p>
          <a:r>
            <a:rPr lang="en-US" dirty="0" smtClean="0"/>
            <a:t>Perceived value</a:t>
          </a:r>
          <a:endParaRPr lang="en-US" dirty="0"/>
        </a:p>
      </dgm:t>
    </dgm:pt>
    <dgm:pt modelId="{C01AEC1B-6B86-46D2-802D-34119076E01C}" type="parTrans" cxnId="{B91F3F12-A377-432D-808B-586ED1911EB6}">
      <dgm:prSet/>
      <dgm:spPr/>
      <dgm:t>
        <a:bodyPr/>
        <a:lstStyle/>
        <a:p>
          <a:endParaRPr lang="en-US"/>
        </a:p>
      </dgm:t>
    </dgm:pt>
    <dgm:pt modelId="{F93CD85B-03BC-456E-AD88-44B3734C592F}" type="sibTrans" cxnId="{B91F3F12-A377-432D-808B-586ED1911EB6}">
      <dgm:prSet/>
      <dgm:spPr/>
      <dgm:t>
        <a:bodyPr/>
        <a:lstStyle/>
        <a:p>
          <a:endParaRPr lang="en-US"/>
        </a:p>
      </dgm:t>
    </dgm:pt>
    <dgm:pt modelId="{0D9598F4-C776-41FD-A63A-4AD61EE79F42}" type="pres">
      <dgm:prSet presAssocID="{C795DF5D-622C-4644-BF64-43AD09C6FC00}" presName="cycle" presStyleCnt="0">
        <dgm:presLayoutVars>
          <dgm:chMax val="1"/>
          <dgm:dir/>
          <dgm:animLvl val="ctr"/>
          <dgm:resizeHandles val="exact"/>
        </dgm:presLayoutVars>
      </dgm:prSet>
      <dgm:spPr/>
      <dgm:t>
        <a:bodyPr/>
        <a:lstStyle/>
        <a:p>
          <a:endParaRPr lang="en-US"/>
        </a:p>
      </dgm:t>
    </dgm:pt>
    <dgm:pt modelId="{663FB840-3BBA-46B0-ADE1-1E33C54C1FC7}" type="pres">
      <dgm:prSet presAssocID="{1D9790A5-4109-46A4-81B4-FCDF158BE4CA}" presName="centerShape" presStyleLbl="node0" presStyleIdx="0" presStyleCnt="1"/>
      <dgm:spPr/>
      <dgm:t>
        <a:bodyPr/>
        <a:lstStyle/>
        <a:p>
          <a:endParaRPr lang="en-US"/>
        </a:p>
      </dgm:t>
    </dgm:pt>
    <dgm:pt modelId="{B7F571E0-37D6-45AE-A63B-CD9311715E9E}" type="pres">
      <dgm:prSet presAssocID="{E77DBF4A-9BCF-45FF-9CB8-980B2C55D739}" presName="parTrans" presStyleLbl="bgSibTrans2D1" presStyleIdx="0" presStyleCnt="3"/>
      <dgm:spPr/>
      <dgm:t>
        <a:bodyPr/>
        <a:lstStyle/>
        <a:p>
          <a:endParaRPr lang="en-US"/>
        </a:p>
      </dgm:t>
    </dgm:pt>
    <dgm:pt modelId="{C28EE164-3E78-4D52-8D05-CA3945DF7E5F}" type="pres">
      <dgm:prSet presAssocID="{F048D1E7-731D-49E6-A63E-0977BCCF2C44}" presName="node" presStyleLbl="node1" presStyleIdx="0" presStyleCnt="3">
        <dgm:presLayoutVars>
          <dgm:bulletEnabled val="1"/>
        </dgm:presLayoutVars>
      </dgm:prSet>
      <dgm:spPr/>
      <dgm:t>
        <a:bodyPr/>
        <a:lstStyle/>
        <a:p>
          <a:endParaRPr lang="en-US"/>
        </a:p>
      </dgm:t>
    </dgm:pt>
    <dgm:pt modelId="{F06CCBA0-9CBE-488F-9666-F6DBD27DB58B}" type="pres">
      <dgm:prSet presAssocID="{4C41954C-EA36-456A-9951-40776A9A1359}" presName="parTrans" presStyleLbl="bgSibTrans2D1" presStyleIdx="1" presStyleCnt="3"/>
      <dgm:spPr/>
      <dgm:t>
        <a:bodyPr/>
        <a:lstStyle/>
        <a:p>
          <a:endParaRPr lang="en-US"/>
        </a:p>
      </dgm:t>
    </dgm:pt>
    <dgm:pt modelId="{09A0AB6B-D384-4590-94F1-F46FC22F1C73}" type="pres">
      <dgm:prSet presAssocID="{27526A48-BBB8-4962-A61B-C3ABEF6D7647}" presName="node" presStyleLbl="node1" presStyleIdx="1" presStyleCnt="3">
        <dgm:presLayoutVars>
          <dgm:bulletEnabled val="1"/>
        </dgm:presLayoutVars>
      </dgm:prSet>
      <dgm:spPr/>
      <dgm:t>
        <a:bodyPr/>
        <a:lstStyle/>
        <a:p>
          <a:endParaRPr lang="en-US"/>
        </a:p>
      </dgm:t>
    </dgm:pt>
    <dgm:pt modelId="{6D142CB8-74AA-4164-9C4B-A3221874A547}" type="pres">
      <dgm:prSet presAssocID="{C01AEC1B-6B86-46D2-802D-34119076E01C}" presName="parTrans" presStyleLbl="bgSibTrans2D1" presStyleIdx="2" presStyleCnt="3"/>
      <dgm:spPr/>
      <dgm:t>
        <a:bodyPr/>
        <a:lstStyle/>
        <a:p>
          <a:endParaRPr lang="en-US"/>
        </a:p>
      </dgm:t>
    </dgm:pt>
    <dgm:pt modelId="{67E4BD54-FBC9-4066-8F20-7B917D85F7BB}" type="pres">
      <dgm:prSet presAssocID="{8006BD8F-5006-453F-9097-F23115316F7A}" presName="node" presStyleLbl="node1" presStyleIdx="2" presStyleCnt="3">
        <dgm:presLayoutVars>
          <dgm:bulletEnabled val="1"/>
        </dgm:presLayoutVars>
      </dgm:prSet>
      <dgm:spPr/>
      <dgm:t>
        <a:bodyPr/>
        <a:lstStyle/>
        <a:p>
          <a:endParaRPr lang="en-US"/>
        </a:p>
      </dgm:t>
    </dgm:pt>
  </dgm:ptLst>
  <dgm:cxnLst>
    <dgm:cxn modelId="{573736EE-9AD2-44E6-B53F-74484696D38F}" type="presOf" srcId="{4C41954C-EA36-456A-9951-40776A9A1359}" destId="{F06CCBA0-9CBE-488F-9666-F6DBD27DB58B}" srcOrd="0" destOrd="0" presId="urn:microsoft.com/office/officeart/2005/8/layout/radial4"/>
    <dgm:cxn modelId="{C78CDDFC-021C-4275-ABC2-B12FAC7F75F6}" type="presOf" srcId="{C795DF5D-622C-4644-BF64-43AD09C6FC00}" destId="{0D9598F4-C776-41FD-A63A-4AD61EE79F42}" srcOrd="0" destOrd="0" presId="urn:microsoft.com/office/officeart/2005/8/layout/radial4"/>
    <dgm:cxn modelId="{91AB1536-EFE5-41C5-AA0A-53718003472A}" srcId="{C795DF5D-622C-4644-BF64-43AD09C6FC00}" destId="{1D9790A5-4109-46A4-81B4-FCDF158BE4CA}" srcOrd="0" destOrd="0" parTransId="{CE1CDC7C-7F39-45CD-A1D2-FAC2550F19B5}" sibTransId="{B4648B3F-B42A-44AF-BD51-411A7173B79E}"/>
    <dgm:cxn modelId="{B91F3F12-A377-432D-808B-586ED1911EB6}" srcId="{1D9790A5-4109-46A4-81B4-FCDF158BE4CA}" destId="{8006BD8F-5006-453F-9097-F23115316F7A}" srcOrd="2" destOrd="0" parTransId="{C01AEC1B-6B86-46D2-802D-34119076E01C}" sibTransId="{F93CD85B-03BC-456E-AD88-44B3734C592F}"/>
    <dgm:cxn modelId="{30D8DF21-6F33-4E38-BA3D-B9ACD8A838C1}" srcId="{1D9790A5-4109-46A4-81B4-FCDF158BE4CA}" destId="{F048D1E7-731D-49E6-A63E-0977BCCF2C44}" srcOrd="0" destOrd="0" parTransId="{E77DBF4A-9BCF-45FF-9CB8-980B2C55D739}" sibTransId="{A2632FAC-DFE6-497F-A1C3-A1E4C708D347}"/>
    <dgm:cxn modelId="{8690A3F1-25EE-4B52-905F-BF1B264FD083}" type="presOf" srcId="{E77DBF4A-9BCF-45FF-9CB8-980B2C55D739}" destId="{B7F571E0-37D6-45AE-A63B-CD9311715E9E}" srcOrd="0" destOrd="0" presId="urn:microsoft.com/office/officeart/2005/8/layout/radial4"/>
    <dgm:cxn modelId="{3315889A-1668-4D7E-A251-61552557FA6D}" type="presOf" srcId="{C01AEC1B-6B86-46D2-802D-34119076E01C}" destId="{6D142CB8-74AA-4164-9C4B-A3221874A547}" srcOrd="0" destOrd="0" presId="urn:microsoft.com/office/officeart/2005/8/layout/radial4"/>
    <dgm:cxn modelId="{32FFFC04-317F-4746-B575-67D2E65A0FAE}" srcId="{1D9790A5-4109-46A4-81B4-FCDF158BE4CA}" destId="{27526A48-BBB8-4962-A61B-C3ABEF6D7647}" srcOrd="1" destOrd="0" parTransId="{4C41954C-EA36-456A-9951-40776A9A1359}" sibTransId="{BA2FEBBC-8F93-42AB-99A7-C353DDF4476F}"/>
    <dgm:cxn modelId="{AF9D7FA7-2D21-45D0-90B8-4C80536C4748}" type="presOf" srcId="{F048D1E7-731D-49E6-A63E-0977BCCF2C44}" destId="{C28EE164-3E78-4D52-8D05-CA3945DF7E5F}" srcOrd="0" destOrd="0" presId="urn:microsoft.com/office/officeart/2005/8/layout/radial4"/>
    <dgm:cxn modelId="{5790BE0C-D9F4-4CD7-8D5C-BE75F7A4DACE}" type="presOf" srcId="{27526A48-BBB8-4962-A61B-C3ABEF6D7647}" destId="{09A0AB6B-D384-4590-94F1-F46FC22F1C73}" srcOrd="0" destOrd="0" presId="urn:microsoft.com/office/officeart/2005/8/layout/radial4"/>
    <dgm:cxn modelId="{189D14DE-BCF6-4DE7-A1FA-BA0D2A528E60}" type="presOf" srcId="{1D9790A5-4109-46A4-81B4-FCDF158BE4CA}" destId="{663FB840-3BBA-46B0-ADE1-1E33C54C1FC7}" srcOrd="0" destOrd="0" presId="urn:microsoft.com/office/officeart/2005/8/layout/radial4"/>
    <dgm:cxn modelId="{EEAEA937-9E46-462C-B7E6-BB76A1A83147}" type="presOf" srcId="{8006BD8F-5006-453F-9097-F23115316F7A}" destId="{67E4BD54-FBC9-4066-8F20-7B917D85F7BB}" srcOrd="0" destOrd="0" presId="urn:microsoft.com/office/officeart/2005/8/layout/radial4"/>
    <dgm:cxn modelId="{77409910-A701-4915-9F58-14161384648C}" type="presParOf" srcId="{0D9598F4-C776-41FD-A63A-4AD61EE79F42}" destId="{663FB840-3BBA-46B0-ADE1-1E33C54C1FC7}" srcOrd="0" destOrd="0" presId="urn:microsoft.com/office/officeart/2005/8/layout/radial4"/>
    <dgm:cxn modelId="{E6EC669F-F799-464D-B884-73D2F9952FAE}" type="presParOf" srcId="{0D9598F4-C776-41FD-A63A-4AD61EE79F42}" destId="{B7F571E0-37D6-45AE-A63B-CD9311715E9E}" srcOrd="1" destOrd="0" presId="urn:microsoft.com/office/officeart/2005/8/layout/radial4"/>
    <dgm:cxn modelId="{ECB0782B-E7F7-44C6-A869-9234F091A955}" type="presParOf" srcId="{0D9598F4-C776-41FD-A63A-4AD61EE79F42}" destId="{C28EE164-3E78-4D52-8D05-CA3945DF7E5F}" srcOrd="2" destOrd="0" presId="urn:microsoft.com/office/officeart/2005/8/layout/radial4"/>
    <dgm:cxn modelId="{9225FB12-27E1-4D32-BA7A-D6F6EBDDFC1B}" type="presParOf" srcId="{0D9598F4-C776-41FD-A63A-4AD61EE79F42}" destId="{F06CCBA0-9CBE-488F-9666-F6DBD27DB58B}" srcOrd="3" destOrd="0" presId="urn:microsoft.com/office/officeart/2005/8/layout/radial4"/>
    <dgm:cxn modelId="{D8199E9F-CCE3-4FAE-8D6B-C25393A1CF9E}" type="presParOf" srcId="{0D9598F4-C776-41FD-A63A-4AD61EE79F42}" destId="{09A0AB6B-D384-4590-94F1-F46FC22F1C73}" srcOrd="4" destOrd="0" presId="urn:microsoft.com/office/officeart/2005/8/layout/radial4"/>
    <dgm:cxn modelId="{4335EE37-45DD-4816-B686-8695B616B1E8}" type="presParOf" srcId="{0D9598F4-C776-41FD-A63A-4AD61EE79F42}" destId="{6D142CB8-74AA-4164-9C4B-A3221874A547}" srcOrd="5" destOrd="0" presId="urn:microsoft.com/office/officeart/2005/8/layout/radial4"/>
    <dgm:cxn modelId="{C24044AC-0DEA-460E-9C0A-664874FD17D5}" type="presParOf" srcId="{0D9598F4-C776-41FD-A63A-4AD61EE79F42}" destId="{67E4BD54-FBC9-4066-8F20-7B917D85F7BB}"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A5EF32-F883-406A-B7E7-132E34CD302E}" type="doc">
      <dgm:prSet loTypeId="urn:microsoft.com/office/officeart/2005/8/layout/hierarchy3" loCatId="list" qsTypeId="urn:microsoft.com/office/officeart/2005/8/quickstyle/3d1" qsCatId="3D" csTypeId="urn:microsoft.com/office/officeart/2005/8/colors/colorful5" csCatId="colorful" phldr="1"/>
      <dgm:spPr/>
      <dgm:t>
        <a:bodyPr/>
        <a:lstStyle/>
        <a:p>
          <a:endParaRPr lang="en-US"/>
        </a:p>
      </dgm:t>
    </dgm:pt>
    <dgm:pt modelId="{8F909F46-B8AA-481F-8021-6B1FFC19EBE6}">
      <dgm:prSet phldrT="[Text]"/>
      <dgm:spPr/>
      <dgm:t>
        <a:bodyPr/>
        <a:lstStyle/>
        <a:p>
          <a:r>
            <a:rPr lang="en-US" dirty="0" smtClean="0"/>
            <a:t>Utilitarian Value</a:t>
          </a:r>
          <a:endParaRPr lang="en-US" dirty="0"/>
        </a:p>
      </dgm:t>
    </dgm:pt>
    <dgm:pt modelId="{901A9FE1-8DE6-40C3-8A87-0764E7370108}" type="parTrans" cxnId="{DC86CB75-0D68-4CE7-9593-1269D805639B}">
      <dgm:prSet/>
      <dgm:spPr/>
      <dgm:t>
        <a:bodyPr/>
        <a:lstStyle/>
        <a:p>
          <a:endParaRPr lang="en-US"/>
        </a:p>
      </dgm:t>
    </dgm:pt>
    <dgm:pt modelId="{E8BA2FC6-D7A6-435F-AF0D-9CAA81AB6386}" type="sibTrans" cxnId="{DC86CB75-0D68-4CE7-9593-1269D805639B}">
      <dgm:prSet/>
      <dgm:spPr/>
      <dgm:t>
        <a:bodyPr/>
        <a:lstStyle/>
        <a:p>
          <a:endParaRPr lang="en-US"/>
        </a:p>
      </dgm:t>
    </dgm:pt>
    <dgm:pt modelId="{8800F7E9-D489-48AA-BC19-D1F7176F18F1}">
      <dgm:prSet phldrT="[Text]"/>
      <dgm:spPr/>
      <dgm:t>
        <a:bodyPr/>
        <a:lstStyle/>
        <a:p>
          <a:r>
            <a:rPr lang="en-US" dirty="0" smtClean="0"/>
            <a:t>Money saving</a:t>
          </a:r>
          <a:endParaRPr lang="en-US" dirty="0"/>
        </a:p>
      </dgm:t>
    </dgm:pt>
    <dgm:pt modelId="{5942F8C9-CFD9-4212-A82D-60EBF7E59B3C}" type="parTrans" cxnId="{9B635060-2530-462A-8621-2437DF8FC60A}">
      <dgm:prSet/>
      <dgm:spPr/>
      <dgm:t>
        <a:bodyPr/>
        <a:lstStyle/>
        <a:p>
          <a:endParaRPr lang="en-US"/>
        </a:p>
      </dgm:t>
    </dgm:pt>
    <dgm:pt modelId="{EFB6B14C-672A-4815-8BDF-74C565C437F4}" type="sibTrans" cxnId="{9B635060-2530-462A-8621-2437DF8FC60A}">
      <dgm:prSet/>
      <dgm:spPr/>
      <dgm:t>
        <a:bodyPr/>
        <a:lstStyle/>
        <a:p>
          <a:endParaRPr lang="en-US"/>
        </a:p>
      </dgm:t>
    </dgm:pt>
    <dgm:pt modelId="{37793201-E1F8-4963-858D-8DCF06AA4537}">
      <dgm:prSet phldrT="[Text]"/>
      <dgm:spPr/>
      <dgm:t>
        <a:bodyPr/>
        <a:lstStyle/>
        <a:p>
          <a:r>
            <a:rPr lang="en-US" dirty="0" smtClean="0"/>
            <a:t>Time saving</a:t>
          </a:r>
          <a:endParaRPr lang="en-US" dirty="0"/>
        </a:p>
      </dgm:t>
    </dgm:pt>
    <dgm:pt modelId="{D55FD4C0-3AC4-4B1D-9EBD-57CB7F0CE972}" type="parTrans" cxnId="{7C05E7FF-0D3F-4B0E-A444-F101B444D724}">
      <dgm:prSet/>
      <dgm:spPr/>
      <dgm:t>
        <a:bodyPr/>
        <a:lstStyle/>
        <a:p>
          <a:endParaRPr lang="en-US"/>
        </a:p>
      </dgm:t>
    </dgm:pt>
    <dgm:pt modelId="{9119ABA5-C991-4210-8958-98FF34D92098}" type="sibTrans" cxnId="{7C05E7FF-0D3F-4B0E-A444-F101B444D724}">
      <dgm:prSet/>
      <dgm:spPr/>
      <dgm:t>
        <a:bodyPr/>
        <a:lstStyle/>
        <a:p>
          <a:endParaRPr lang="en-US"/>
        </a:p>
      </dgm:t>
    </dgm:pt>
    <dgm:pt modelId="{73C0FCA1-1131-4B34-9540-AB191250A2DC}">
      <dgm:prSet phldrT="[Text]"/>
      <dgm:spPr/>
      <dgm:t>
        <a:bodyPr/>
        <a:lstStyle/>
        <a:p>
          <a:r>
            <a:rPr lang="en-US" dirty="0" smtClean="0"/>
            <a:t>Experiential Value</a:t>
          </a:r>
          <a:endParaRPr lang="en-US" dirty="0"/>
        </a:p>
      </dgm:t>
    </dgm:pt>
    <dgm:pt modelId="{CDEC4201-A4DF-4D9F-AB4A-B170C77DEB61}" type="parTrans" cxnId="{BA378FE9-DC75-40DB-A477-404C8F6ED4CA}">
      <dgm:prSet/>
      <dgm:spPr/>
      <dgm:t>
        <a:bodyPr/>
        <a:lstStyle/>
        <a:p>
          <a:endParaRPr lang="en-US"/>
        </a:p>
      </dgm:t>
    </dgm:pt>
    <dgm:pt modelId="{FA358BE7-711A-48B3-86E5-C93652B8ECB4}" type="sibTrans" cxnId="{BA378FE9-DC75-40DB-A477-404C8F6ED4CA}">
      <dgm:prSet/>
      <dgm:spPr/>
      <dgm:t>
        <a:bodyPr/>
        <a:lstStyle/>
        <a:p>
          <a:endParaRPr lang="en-US"/>
        </a:p>
      </dgm:t>
    </dgm:pt>
    <dgm:pt modelId="{FCBA6370-4E06-454E-8EE6-A44B10B6FF3E}">
      <dgm:prSet phldrT="[Text]"/>
      <dgm:spPr/>
      <dgm:t>
        <a:bodyPr/>
        <a:lstStyle/>
        <a:p>
          <a:r>
            <a:rPr lang="en-US" dirty="0" smtClean="0"/>
            <a:t>Entertainment</a:t>
          </a:r>
          <a:endParaRPr lang="en-US" dirty="0"/>
        </a:p>
      </dgm:t>
    </dgm:pt>
    <dgm:pt modelId="{3281FA49-125E-4A20-B1F7-88D52E2C12FD}" type="parTrans" cxnId="{FC233B38-1BF1-4FEC-A151-A09E37C18501}">
      <dgm:prSet/>
      <dgm:spPr/>
      <dgm:t>
        <a:bodyPr/>
        <a:lstStyle/>
        <a:p>
          <a:endParaRPr lang="en-US"/>
        </a:p>
      </dgm:t>
    </dgm:pt>
    <dgm:pt modelId="{9F9D766B-2586-421D-8D53-E2F5122DEBFE}" type="sibTrans" cxnId="{FC233B38-1BF1-4FEC-A151-A09E37C18501}">
      <dgm:prSet/>
      <dgm:spPr/>
      <dgm:t>
        <a:bodyPr/>
        <a:lstStyle/>
        <a:p>
          <a:endParaRPr lang="en-US"/>
        </a:p>
      </dgm:t>
    </dgm:pt>
    <dgm:pt modelId="{3460278F-1F53-4CBC-9D4C-F9D88060A1D2}">
      <dgm:prSet phldrT="[Text]"/>
      <dgm:spPr/>
      <dgm:t>
        <a:bodyPr/>
        <a:lstStyle/>
        <a:p>
          <a:r>
            <a:rPr lang="en-US" dirty="0" smtClean="0"/>
            <a:t>Larger selection</a:t>
          </a:r>
          <a:endParaRPr lang="en-US" dirty="0"/>
        </a:p>
      </dgm:t>
    </dgm:pt>
    <dgm:pt modelId="{14F68EB9-0583-4472-9F21-6E32AD9A39E9}" type="parTrans" cxnId="{63B445F3-76B2-4CBC-B0DE-1D13AF1149A5}">
      <dgm:prSet/>
      <dgm:spPr/>
      <dgm:t>
        <a:bodyPr/>
        <a:lstStyle/>
        <a:p>
          <a:endParaRPr lang="en-US"/>
        </a:p>
      </dgm:t>
    </dgm:pt>
    <dgm:pt modelId="{FEB9BCBF-73E6-461E-AE34-1381200A9A4A}" type="sibTrans" cxnId="{63B445F3-76B2-4CBC-B0DE-1D13AF1149A5}">
      <dgm:prSet/>
      <dgm:spPr/>
      <dgm:t>
        <a:bodyPr/>
        <a:lstStyle/>
        <a:p>
          <a:endParaRPr lang="en-US"/>
        </a:p>
      </dgm:t>
    </dgm:pt>
    <dgm:pt modelId="{5C8B3636-A140-4518-80B2-4B970109CE69}">
      <dgm:prSet phldrT="[Text]"/>
      <dgm:spPr/>
      <dgm:t>
        <a:bodyPr/>
        <a:lstStyle/>
        <a:p>
          <a:r>
            <a:rPr lang="en-US" dirty="0" smtClean="0"/>
            <a:t>Excellence Service</a:t>
          </a:r>
          <a:endParaRPr lang="en-US" dirty="0"/>
        </a:p>
      </dgm:t>
    </dgm:pt>
    <dgm:pt modelId="{4AAA45E4-15B9-4C36-8218-D4BEA097A9A7}" type="parTrans" cxnId="{1E2720BA-C55A-46FB-831B-62E2884D1A5F}">
      <dgm:prSet/>
      <dgm:spPr/>
      <dgm:t>
        <a:bodyPr/>
        <a:lstStyle/>
        <a:p>
          <a:endParaRPr lang="en-US"/>
        </a:p>
      </dgm:t>
    </dgm:pt>
    <dgm:pt modelId="{E1CCF327-A91D-4F24-91CD-52614EC56AD4}" type="sibTrans" cxnId="{1E2720BA-C55A-46FB-831B-62E2884D1A5F}">
      <dgm:prSet/>
      <dgm:spPr/>
      <dgm:t>
        <a:bodyPr/>
        <a:lstStyle/>
        <a:p>
          <a:endParaRPr lang="en-US"/>
        </a:p>
      </dgm:t>
    </dgm:pt>
    <dgm:pt modelId="{5725422E-43FC-4346-81D3-2F2BC138E4E7}">
      <dgm:prSet phldrT="[Text]"/>
      <dgm:spPr/>
      <dgm:t>
        <a:bodyPr/>
        <a:lstStyle/>
        <a:p>
          <a:r>
            <a:rPr lang="en-US" dirty="0" smtClean="0"/>
            <a:t>Visual</a:t>
          </a:r>
          <a:endParaRPr lang="en-US" dirty="0"/>
        </a:p>
      </dgm:t>
    </dgm:pt>
    <dgm:pt modelId="{D4C2A94F-B8FB-4061-8A22-E48FAF9CDE9E}" type="parTrans" cxnId="{19C34447-3EEC-478D-B239-6DB520C755E9}">
      <dgm:prSet/>
      <dgm:spPr/>
      <dgm:t>
        <a:bodyPr/>
        <a:lstStyle/>
        <a:p>
          <a:endParaRPr lang="en-US"/>
        </a:p>
      </dgm:t>
    </dgm:pt>
    <dgm:pt modelId="{736A5CDC-51AF-4D77-910D-76C2081DC8E8}" type="sibTrans" cxnId="{19C34447-3EEC-478D-B239-6DB520C755E9}">
      <dgm:prSet/>
      <dgm:spPr/>
      <dgm:t>
        <a:bodyPr/>
        <a:lstStyle/>
        <a:p>
          <a:endParaRPr lang="en-US"/>
        </a:p>
      </dgm:t>
    </dgm:pt>
    <dgm:pt modelId="{FBDBBCD1-57DA-4B22-955A-5D5D0D82B16D}">
      <dgm:prSet phldrT="[Text]"/>
      <dgm:spPr/>
      <dgm:t>
        <a:bodyPr/>
        <a:lstStyle/>
        <a:p>
          <a:r>
            <a:rPr lang="en-US" dirty="0" smtClean="0"/>
            <a:t>Escape</a:t>
          </a:r>
          <a:endParaRPr lang="en-US" dirty="0"/>
        </a:p>
      </dgm:t>
    </dgm:pt>
    <dgm:pt modelId="{3A3604C1-BDEA-4C4C-A91C-09C80DE075F5}" type="parTrans" cxnId="{B2172CD9-8534-4158-A8A2-615BF8CBCB5F}">
      <dgm:prSet/>
      <dgm:spPr/>
      <dgm:t>
        <a:bodyPr/>
        <a:lstStyle/>
        <a:p>
          <a:endParaRPr lang="en-US"/>
        </a:p>
      </dgm:t>
    </dgm:pt>
    <dgm:pt modelId="{C14AE2E3-0D42-4B87-85D7-B01137C0117F}" type="sibTrans" cxnId="{B2172CD9-8534-4158-A8A2-615BF8CBCB5F}">
      <dgm:prSet/>
      <dgm:spPr/>
      <dgm:t>
        <a:bodyPr/>
        <a:lstStyle/>
        <a:p>
          <a:endParaRPr lang="en-US"/>
        </a:p>
      </dgm:t>
    </dgm:pt>
    <dgm:pt modelId="{B061124F-FF25-4F55-A655-DA9C50014840}">
      <dgm:prSet phldrT="[Text]"/>
      <dgm:spPr/>
      <dgm:t>
        <a:bodyPr/>
        <a:lstStyle/>
        <a:p>
          <a:r>
            <a:rPr lang="en-US" dirty="0" smtClean="0"/>
            <a:t>Interaction</a:t>
          </a:r>
          <a:endParaRPr lang="en-US" dirty="0"/>
        </a:p>
      </dgm:t>
    </dgm:pt>
    <dgm:pt modelId="{3C60F2B6-E0BA-43AD-84D0-FED1FA44528F}" type="parTrans" cxnId="{0183579F-62D5-4721-AC1B-AFC877CE562E}">
      <dgm:prSet/>
      <dgm:spPr/>
      <dgm:t>
        <a:bodyPr/>
        <a:lstStyle/>
        <a:p>
          <a:endParaRPr lang="en-US"/>
        </a:p>
      </dgm:t>
    </dgm:pt>
    <dgm:pt modelId="{0A336CB9-B193-408E-804F-DF22032F3DF3}" type="sibTrans" cxnId="{0183579F-62D5-4721-AC1B-AFC877CE562E}">
      <dgm:prSet/>
      <dgm:spPr/>
      <dgm:t>
        <a:bodyPr/>
        <a:lstStyle/>
        <a:p>
          <a:endParaRPr lang="en-US"/>
        </a:p>
      </dgm:t>
    </dgm:pt>
    <dgm:pt modelId="{65E5DB91-479C-4EA7-90F1-BF8DD9824969}" type="pres">
      <dgm:prSet presAssocID="{17A5EF32-F883-406A-B7E7-132E34CD302E}" presName="diagram" presStyleCnt="0">
        <dgm:presLayoutVars>
          <dgm:chPref val="1"/>
          <dgm:dir/>
          <dgm:animOne val="branch"/>
          <dgm:animLvl val="lvl"/>
          <dgm:resizeHandles/>
        </dgm:presLayoutVars>
      </dgm:prSet>
      <dgm:spPr/>
      <dgm:t>
        <a:bodyPr/>
        <a:lstStyle/>
        <a:p>
          <a:endParaRPr lang="en-US"/>
        </a:p>
      </dgm:t>
    </dgm:pt>
    <dgm:pt modelId="{0EF31DD2-099C-4595-8CB6-CDAF5C514A6B}" type="pres">
      <dgm:prSet presAssocID="{8F909F46-B8AA-481F-8021-6B1FFC19EBE6}" presName="root" presStyleCnt="0"/>
      <dgm:spPr/>
      <dgm:t>
        <a:bodyPr/>
        <a:lstStyle/>
        <a:p>
          <a:endParaRPr lang="en-US"/>
        </a:p>
      </dgm:t>
    </dgm:pt>
    <dgm:pt modelId="{6937F1B2-A7B3-4BFD-8350-815C3071E87F}" type="pres">
      <dgm:prSet presAssocID="{8F909F46-B8AA-481F-8021-6B1FFC19EBE6}" presName="rootComposite" presStyleCnt="0"/>
      <dgm:spPr/>
      <dgm:t>
        <a:bodyPr/>
        <a:lstStyle/>
        <a:p>
          <a:endParaRPr lang="en-US"/>
        </a:p>
      </dgm:t>
    </dgm:pt>
    <dgm:pt modelId="{B79A22A8-292E-4A96-B9C6-562A16940AE7}" type="pres">
      <dgm:prSet presAssocID="{8F909F46-B8AA-481F-8021-6B1FFC19EBE6}" presName="rootText" presStyleLbl="node1" presStyleIdx="0" presStyleCnt="2"/>
      <dgm:spPr/>
      <dgm:t>
        <a:bodyPr/>
        <a:lstStyle/>
        <a:p>
          <a:endParaRPr lang="en-US"/>
        </a:p>
      </dgm:t>
    </dgm:pt>
    <dgm:pt modelId="{C784CC78-BBEB-4585-8EC6-5E4D34538FEC}" type="pres">
      <dgm:prSet presAssocID="{8F909F46-B8AA-481F-8021-6B1FFC19EBE6}" presName="rootConnector" presStyleLbl="node1" presStyleIdx="0" presStyleCnt="2"/>
      <dgm:spPr/>
      <dgm:t>
        <a:bodyPr/>
        <a:lstStyle/>
        <a:p>
          <a:endParaRPr lang="en-US"/>
        </a:p>
      </dgm:t>
    </dgm:pt>
    <dgm:pt modelId="{B38069CC-AEFE-46B5-943D-827BCAAD4364}" type="pres">
      <dgm:prSet presAssocID="{8F909F46-B8AA-481F-8021-6B1FFC19EBE6}" presName="childShape" presStyleCnt="0"/>
      <dgm:spPr/>
      <dgm:t>
        <a:bodyPr/>
        <a:lstStyle/>
        <a:p>
          <a:endParaRPr lang="en-US"/>
        </a:p>
      </dgm:t>
    </dgm:pt>
    <dgm:pt modelId="{6DAA3B42-E2C8-433B-B349-9C019ACBA6C6}" type="pres">
      <dgm:prSet presAssocID="{5942F8C9-CFD9-4212-A82D-60EBF7E59B3C}" presName="Name13" presStyleLbl="parChTrans1D2" presStyleIdx="0" presStyleCnt="8"/>
      <dgm:spPr/>
      <dgm:t>
        <a:bodyPr/>
        <a:lstStyle/>
        <a:p>
          <a:endParaRPr lang="en-US"/>
        </a:p>
      </dgm:t>
    </dgm:pt>
    <dgm:pt modelId="{6B7BCAB4-D72E-4213-B32A-D4363B268ED4}" type="pres">
      <dgm:prSet presAssocID="{8800F7E9-D489-48AA-BC19-D1F7176F18F1}" presName="childText" presStyleLbl="bgAcc1" presStyleIdx="0" presStyleCnt="8">
        <dgm:presLayoutVars>
          <dgm:bulletEnabled val="1"/>
        </dgm:presLayoutVars>
      </dgm:prSet>
      <dgm:spPr/>
      <dgm:t>
        <a:bodyPr/>
        <a:lstStyle/>
        <a:p>
          <a:endParaRPr lang="en-US"/>
        </a:p>
      </dgm:t>
    </dgm:pt>
    <dgm:pt modelId="{94325DBF-97C7-441B-BCD4-D87AA7FFFE7D}" type="pres">
      <dgm:prSet presAssocID="{D55FD4C0-3AC4-4B1D-9EBD-57CB7F0CE972}" presName="Name13" presStyleLbl="parChTrans1D2" presStyleIdx="1" presStyleCnt="8"/>
      <dgm:spPr/>
      <dgm:t>
        <a:bodyPr/>
        <a:lstStyle/>
        <a:p>
          <a:endParaRPr lang="en-US"/>
        </a:p>
      </dgm:t>
    </dgm:pt>
    <dgm:pt modelId="{2F7C53FE-73B3-475C-928D-BB57121C21FB}" type="pres">
      <dgm:prSet presAssocID="{37793201-E1F8-4963-858D-8DCF06AA4537}" presName="childText" presStyleLbl="bgAcc1" presStyleIdx="1" presStyleCnt="8">
        <dgm:presLayoutVars>
          <dgm:bulletEnabled val="1"/>
        </dgm:presLayoutVars>
      </dgm:prSet>
      <dgm:spPr/>
      <dgm:t>
        <a:bodyPr/>
        <a:lstStyle/>
        <a:p>
          <a:endParaRPr lang="en-US"/>
        </a:p>
      </dgm:t>
    </dgm:pt>
    <dgm:pt modelId="{D1BEA183-92D6-4C82-8202-022B90BB650F}" type="pres">
      <dgm:prSet presAssocID="{14F68EB9-0583-4472-9F21-6E32AD9A39E9}" presName="Name13" presStyleLbl="parChTrans1D2" presStyleIdx="2" presStyleCnt="8"/>
      <dgm:spPr/>
      <dgm:t>
        <a:bodyPr/>
        <a:lstStyle/>
        <a:p>
          <a:endParaRPr lang="en-US"/>
        </a:p>
      </dgm:t>
    </dgm:pt>
    <dgm:pt modelId="{0CAC737F-26AF-4DB7-88B1-C645005EC157}" type="pres">
      <dgm:prSet presAssocID="{3460278F-1F53-4CBC-9D4C-F9D88060A1D2}" presName="childText" presStyleLbl="bgAcc1" presStyleIdx="2" presStyleCnt="8">
        <dgm:presLayoutVars>
          <dgm:bulletEnabled val="1"/>
        </dgm:presLayoutVars>
      </dgm:prSet>
      <dgm:spPr/>
      <dgm:t>
        <a:bodyPr/>
        <a:lstStyle/>
        <a:p>
          <a:endParaRPr lang="en-US"/>
        </a:p>
      </dgm:t>
    </dgm:pt>
    <dgm:pt modelId="{CFFD8082-1EBF-4A09-8769-1788D244C150}" type="pres">
      <dgm:prSet presAssocID="{4AAA45E4-15B9-4C36-8218-D4BEA097A9A7}" presName="Name13" presStyleLbl="parChTrans1D2" presStyleIdx="3" presStyleCnt="8"/>
      <dgm:spPr/>
      <dgm:t>
        <a:bodyPr/>
        <a:lstStyle/>
        <a:p>
          <a:endParaRPr lang="en-US"/>
        </a:p>
      </dgm:t>
    </dgm:pt>
    <dgm:pt modelId="{BFA91E9D-09C6-4CC2-A4A3-9A82A6C0A370}" type="pres">
      <dgm:prSet presAssocID="{5C8B3636-A140-4518-80B2-4B970109CE69}" presName="childText" presStyleLbl="bgAcc1" presStyleIdx="3" presStyleCnt="8">
        <dgm:presLayoutVars>
          <dgm:bulletEnabled val="1"/>
        </dgm:presLayoutVars>
      </dgm:prSet>
      <dgm:spPr/>
      <dgm:t>
        <a:bodyPr/>
        <a:lstStyle/>
        <a:p>
          <a:endParaRPr lang="en-US"/>
        </a:p>
      </dgm:t>
    </dgm:pt>
    <dgm:pt modelId="{613684CF-5D58-450B-9398-763A470CCDAF}" type="pres">
      <dgm:prSet presAssocID="{73C0FCA1-1131-4B34-9540-AB191250A2DC}" presName="root" presStyleCnt="0"/>
      <dgm:spPr/>
      <dgm:t>
        <a:bodyPr/>
        <a:lstStyle/>
        <a:p>
          <a:endParaRPr lang="en-US"/>
        </a:p>
      </dgm:t>
    </dgm:pt>
    <dgm:pt modelId="{886E43E7-4FD3-49A6-993C-A424E97A28BB}" type="pres">
      <dgm:prSet presAssocID="{73C0FCA1-1131-4B34-9540-AB191250A2DC}" presName="rootComposite" presStyleCnt="0"/>
      <dgm:spPr/>
      <dgm:t>
        <a:bodyPr/>
        <a:lstStyle/>
        <a:p>
          <a:endParaRPr lang="en-US"/>
        </a:p>
      </dgm:t>
    </dgm:pt>
    <dgm:pt modelId="{D927AFA5-471E-4B0B-A319-C4AA482FDA2C}" type="pres">
      <dgm:prSet presAssocID="{73C0FCA1-1131-4B34-9540-AB191250A2DC}" presName="rootText" presStyleLbl="node1" presStyleIdx="1" presStyleCnt="2" custLinFactNeighborX="84430"/>
      <dgm:spPr/>
      <dgm:t>
        <a:bodyPr/>
        <a:lstStyle/>
        <a:p>
          <a:endParaRPr lang="en-US"/>
        </a:p>
      </dgm:t>
    </dgm:pt>
    <dgm:pt modelId="{0F3E094E-CC6E-44B9-97B3-E9EFF4E9DFBD}" type="pres">
      <dgm:prSet presAssocID="{73C0FCA1-1131-4B34-9540-AB191250A2DC}" presName="rootConnector" presStyleLbl="node1" presStyleIdx="1" presStyleCnt="2"/>
      <dgm:spPr/>
      <dgm:t>
        <a:bodyPr/>
        <a:lstStyle/>
        <a:p>
          <a:endParaRPr lang="en-US"/>
        </a:p>
      </dgm:t>
    </dgm:pt>
    <dgm:pt modelId="{09FC0BF7-6E48-4AB9-956C-69BF011756DF}" type="pres">
      <dgm:prSet presAssocID="{73C0FCA1-1131-4B34-9540-AB191250A2DC}" presName="childShape" presStyleCnt="0"/>
      <dgm:spPr/>
      <dgm:t>
        <a:bodyPr/>
        <a:lstStyle/>
        <a:p>
          <a:endParaRPr lang="en-US"/>
        </a:p>
      </dgm:t>
    </dgm:pt>
    <dgm:pt modelId="{2D0C5111-D11F-453E-95D0-8BEA68CAABC5}" type="pres">
      <dgm:prSet presAssocID="{3281FA49-125E-4A20-B1F7-88D52E2C12FD}" presName="Name13" presStyleLbl="parChTrans1D2" presStyleIdx="4" presStyleCnt="8"/>
      <dgm:spPr/>
      <dgm:t>
        <a:bodyPr/>
        <a:lstStyle/>
        <a:p>
          <a:endParaRPr lang="en-US"/>
        </a:p>
      </dgm:t>
    </dgm:pt>
    <dgm:pt modelId="{44D63674-77BE-40BD-9426-C90FF963B2EA}" type="pres">
      <dgm:prSet presAssocID="{FCBA6370-4E06-454E-8EE6-A44B10B6FF3E}" presName="childText" presStyleLbl="bgAcc1" presStyleIdx="4" presStyleCnt="8" custLinFactX="5537" custLinFactNeighborX="100000">
        <dgm:presLayoutVars>
          <dgm:bulletEnabled val="1"/>
        </dgm:presLayoutVars>
      </dgm:prSet>
      <dgm:spPr/>
      <dgm:t>
        <a:bodyPr/>
        <a:lstStyle/>
        <a:p>
          <a:endParaRPr lang="en-US"/>
        </a:p>
      </dgm:t>
    </dgm:pt>
    <dgm:pt modelId="{E95A703D-16E5-41BC-92A9-6EAA4E0ED34A}" type="pres">
      <dgm:prSet presAssocID="{D4C2A94F-B8FB-4061-8A22-E48FAF9CDE9E}" presName="Name13" presStyleLbl="parChTrans1D2" presStyleIdx="5" presStyleCnt="8"/>
      <dgm:spPr/>
      <dgm:t>
        <a:bodyPr/>
        <a:lstStyle/>
        <a:p>
          <a:endParaRPr lang="en-US"/>
        </a:p>
      </dgm:t>
    </dgm:pt>
    <dgm:pt modelId="{93FE6EE7-191A-4489-AF36-5904F3B0DA2B}" type="pres">
      <dgm:prSet presAssocID="{5725422E-43FC-4346-81D3-2F2BC138E4E7}" presName="childText" presStyleLbl="bgAcc1" presStyleIdx="5" presStyleCnt="8" custLinFactX="5537" custLinFactNeighborX="100000">
        <dgm:presLayoutVars>
          <dgm:bulletEnabled val="1"/>
        </dgm:presLayoutVars>
      </dgm:prSet>
      <dgm:spPr/>
      <dgm:t>
        <a:bodyPr/>
        <a:lstStyle/>
        <a:p>
          <a:endParaRPr lang="en-US"/>
        </a:p>
      </dgm:t>
    </dgm:pt>
    <dgm:pt modelId="{0E33BD50-BAFA-4301-926B-0B55F66806CF}" type="pres">
      <dgm:prSet presAssocID="{3A3604C1-BDEA-4C4C-A91C-09C80DE075F5}" presName="Name13" presStyleLbl="parChTrans1D2" presStyleIdx="6" presStyleCnt="8"/>
      <dgm:spPr/>
      <dgm:t>
        <a:bodyPr/>
        <a:lstStyle/>
        <a:p>
          <a:endParaRPr lang="en-US"/>
        </a:p>
      </dgm:t>
    </dgm:pt>
    <dgm:pt modelId="{557A61D5-CD06-4BEA-ABFC-8CFD9FDB04E2}" type="pres">
      <dgm:prSet presAssocID="{FBDBBCD1-57DA-4B22-955A-5D5D0D82B16D}" presName="childText" presStyleLbl="bgAcc1" presStyleIdx="6" presStyleCnt="8" custLinFactX="5537" custLinFactNeighborX="100000">
        <dgm:presLayoutVars>
          <dgm:bulletEnabled val="1"/>
        </dgm:presLayoutVars>
      </dgm:prSet>
      <dgm:spPr/>
      <dgm:t>
        <a:bodyPr/>
        <a:lstStyle/>
        <a:p>
          <a:endParaRPr lang="en-US"/>
        </a:p>
      </dgm:t>
    </dgm:pt>
    <dgm:pt modelId="{2DB9B2D0-27CC-4763-AB8D-069EC89519CE}" type="pres">
      <dgm:prSet presAssocID="{3C60F2B6-E0BA-43AD-84D0-FED1FA44528F}" presName="Name13" presStyleLbl="parChTrans1D2" presStyleIdx="7" presStyleCnt="8"/>
      <dgm:spPr/>
      <dgm:t>
        <a:bodyPr/>
        <a:lstStyle/>
        <a:p>
          <a:endParaRPr lang="en-US"/>
        </a:p>
      </dgm:t>
    </dgm:pt>
    <dgm:pt modelId="{D85DC644-2368-4C5A-926D-0A6979F6C305}" type="pres">
      <dgm:prSet presAssocID="{B061124F-FF25-4F55-A655-DA9C50014840}" presName="childText" presStyleLbl="bgAcc1" presStyleIdx="7" presStyleCnt="8" custLinFactX="5537" custLinFactNeighborX="100000">
        <dgm:presLayoutVars>
          <dgm:bulletEnabled val="1"/>
        </dgm:presLayoutVars>
      </dgm:prSet>
      <dgm:spPr/>
      <dgm:t>
        <a:bodyPr/>
        <a:lstStyle/>
        <a:p>
          <a:endParaRPr lang="en-US"/>
        </a:p>
      </dgm:t>
    </dgm:pt>
  </dgm:ptLst>
  <dgm:cxnLst>
    <dgm:cxn modelId="{F6A8223C-E713-434F-BBDB-378432138219}" type="presOf" srcId="{5C8B3636-A140-4518-80B2-4B970109CE69}" destId="{BFA91E9D-09C6-4CC2-A4A3-9A82A6C0A370}" srcOrd="0" destOrd="0" presId="urn:microsoft.com/office/officeart/2005/8/layout/hierarchy3"/>
    <dgm:cxn modelId="{63DFD342-5507-473A-B86A-7648C2FD1FA1}" type="presOf" srcId="{3460278F-1F53-4CBC-9D4C-F9D88060A1D2}" destId="{0CAC737F-26AF-4DB7-88B1-C645005EC157}" srcOrd="0" destOrd="0" presId="urn:microsoft.com/office/officeart/2005/8/layout/hierarchy3"/>
    <dgm:cxn modelId="{40C9CFFD-C7C4-4AC7-BCCE-A1E80197D80F}" type="presOf" srcId="{17A5EF32-F883-406A-B7E7-132E34CD302E}" destId="{65E5DB91-479C-4EA7-90F1-BF8DD9824969}" srcOrd="0" destOrd="0" presId="urn:microsoft.com/office/officeart/2005/8/layout/hierarchy3"/>
    <dgm:cxn modelId="{E75CD83A-AEBD-4A42-B417-8B0FF4C80BF1}" type="presOf" srcId="{8F909F46-B8AA-481F-8021-6B1FFC19EBE6}" destId="{C784CC78-BBEB-4585-8EC6-5E4D34538FEC}" srcOrd="1" destOrd="0" presId="urn:microsoft.com/office/officeart/2005/8/layout/hierarchy3"/>
    <dgm:cxn modelId="{FC233B38-1BF1-4FEC-A151-A09E37C18501}" srcId="{73C0FCA1-1131-4B34-9540-AB191250A2DC}" destId="{FCBA6370-4E06-454E-8EE6-A44B10B6FF3E}" srcOrd="0" destOrd="0" parTransId="{3281FA49-125E-4A20-B1F7-88D52E2C12FD}" sibTransId="{9F9D766B-2586-421D-8D53-E2F5122DEBFE}"/>
    <dgm:cxn modelId="{1392C4BF-EB00-4DF0-8F40-89AA4D914C9A}" type="presOf" srcId="{D55FD4C0-3AC4-4B1D-9EBD-57CB7F0CE972}" destId="{94325DBF-97C7-441B-BCD4-D87AA7FFFE7D}" srcOrd="0" destOrd="0" presId="urn:microsoft.com/office/officeart/2005/8/layout/hierarchy3"/>
    <dgm:cxn modelId="{9B635060-2530-462A-8621-2437DF8FC60A}" srcId="{8F909F46-B8AA-481F-8021-6B1FFC19EBE6}" destId="{8800F7E9-D489-48AA-BC19-D1F7176F18F1}" srcOrd="0" destOrd="0" parTransId="{5942F8C9-CFD9-4212-A82D-60EBF7E59B3C}" sibTransId="{EFB6B14C-672A-4815-8BDF-74C565C437F4}"/>
    <dgm:cxn modelId="{0183579F-62D5-4721-AC1B-AFC877CE562E}" srcId="{73C0FCA1-1131-4B34-9540-AB191250A2DC}" destId="{B061124F-FF25-4F55-A655-DA9C50014840}" srcOrd="3" destOrd="0" parTransId="{3C60F2B6-E0BA-43AD-84D0-FED1FA44528F}" sibTransId="{0A336CB9-B193-408E-804F-DF22032F3DF3}"/>
    <dgm:cxn modelId="{210B80AD-CB36-4FFF-A813-ED35331CEB09}" type="presOf" srcId="{73C0FCA1-1131-4B34-9540-AB191250A2DC}" destId="{0F3E094E-CC6E-44B9-97B3-E9EFF4E9DFBD}" srcOrd="1" destOrd="0" presId="urn:microsoft.com/office/officeart/2005/8/layout/hierarchy3"/>
    <dgm:cxn modelId="{FA08063B-7C12-438A-B41E-D3F718D8FFDF}" type="presOf" srcId="{37793201-E1F8-4963-858D-8DCF06AA4537}" destId="{2F7C53FE-73B3-475C-928D-BB57121C21FB}" srcOrd="0" destOrd="0" presId="urn:microsoft.com/office/officeart/2005/8/layout/hierarchy3"/>
    <dgm:cxn modelId="{7EB68EEB-D1C7-4E17-8DAE-9A5795EC936B}" type="presOf" srcId="{3281FA49-125E-4A20-B1F7-88D52E2C12FD}" destId="{2D0C5111-D11F-453E-95D0-8BEA68CAABC5}" srcOrd="0" destOrd="0" presId="urn:microsoft.com/office/officeart/2005/8/layout/hierarchy3"/>
    <dgm:cxn modelId="{98AAF84D-08DD-4650-BACE-5A0D7D683103}" type="presOf" srcId="{3C60F2B6-E0BA-43AD-84D0-FED1FA44528F}" destId="{2DB9B2D0-27CC-4763-AB8D-069EC89519CE}" srcOrd="0" destOrd="0" presId="urn:microsoft.com/office/officeart/2005/8/layout/hierarchy3"/>
    <dgm:cxn modelId="{E32F4F01-DC4E-4843-9211-6E0CBD9D11B6}" type="presOf" srcId="{8800F7E9-D489-48AA-BC19-D1F7176F18F1}" destId="{6B7BCAB4-D72E-4213-B32A-D4363B268ED4}" srcOrd="0" destOrd="0" presId="urn:microsoft.com/office/officeart/2005/8/layout/hierarchy3"/>
    <dgm:cxn modelId="{0F23A61C-868D-4898-AE40-51F869193770}" type="presOf" srcId="{4AAA45E4-15B9-4C36-8218-D4BEA097A9A7}" destId="{CFFD8082-1EBF-4A09-8769-1788D244C150}" srcOrd="0" destOrd="0" presId="urn:microsoft.com/office/officeart/2005/8/layout/hierarchy3"/>
    <dgm:cxn modelId="{3943F931-70B0-4E48-8A2D-C89F8D159FCE}" type="presOf" srcId="{FCBA6370-4E06-454E-8EE6-A44B10B6FF3E}" destId="{44D63674-77BE-40BD-9426-C90FF963B2EA}" srcOrd="0" destOrd="0" presId="urn:microsoft.com/office/officeart/2005/8/layout/hierarchy3"/>
    <dgm:cxn modelId="{3D487AF3-20C2-4760-BFC0-C2D2299850D9}" type="presOf" srcId="{3A3604C1-BDEA-4C4C-A91C-09C80DE075F5}" destId="{0E33BD50-BAFA-4301-926B-0B55F66806CF}" srcOrd="0" destOrd="0" presId="urn:microsoft.com/office/officeart/2005/8/layout/hierarchy3"/>
    <dgm:cxn modelId="{DC86CB75-0D68-4CE7-9593-1269D805639B}" srcId="{17A5EF32-F883-406A-B7E7-132E34CD302E}" destId="{8F909F46-B8AA-481F-8021-6B1FFC19EBE6}" srcOrd="0" destOrd="0" parTransId="{901A9FE1-8DE6-40C3-8A87-0764E7370108}" sibTransId="{E8BA2FC6-D7A6-435F-AF0D-9CAA81AB6386}"/>
    <dgm:cxn modelId="{7C05E7FF-0D3F-4B0E-A444-F101B444D724}" srcId="{8F909F46-B8AA-481F-8021-6B1FFC19EBE6}" destId="{37793201-E1F8-4963-858D-8DCF06AA4537}" srcOrd="1" destOrd="0" parTransId="{D55FD4C0-3AC4-4B1D-9EBD-57CB7F0CE972}" sibTransId="{9119ABA5-C991-4210-8958-98FF34D92098}"/>
    <dgm:cxn modelId="{63B445F3-76B2-4CBC-B0DE-1D13AF1149A5}" srcId="{8F909F46-B8AA-481F-8021-6B1FFC19EBE6}" destId="{3460278F-1F53-4CBC-9D4C-F9D88060A1D2}" srcOrd="2" destOrd="0" parTransId="{14F68EB9-0583-4472-9F21-6E32AD9A39E9}" sibTransId="{FEB9BCBF-73E6-461E-AE34-1381200A9A4A}"/>
    <dgm:cxn modelId="{BA378FE9-DC75-40DB-A477-404C8F6ED4CA}" srcId="{17A5EF32-F883-406A-B7E7-132E34CD302E}" destId="{73C0FCA1-1131-4B34-9540-AB191250A2DC}" srcOrd="1" destOrd="0" parTransId="{CDEC4201-A4DF-4D9F-AB4A-B170C77DEB61}" sibTransId="{FA358BE7-711A-48B3-86E5-C93652B8ECB4}"/>
    <dgm:cxn modelId="{7DC6D76F-6BB1-484A-9DB9-45712B2D8FA0}" type="presOf" srcId="{5725422E-43FC-4346-81D3-2F2BC138E4E7}" destId="{93FE6EE7-191A-4489-AF36-5904F3B0DA2B}" srcOrd="0" destOrd="0" presId="urn:microsoft.com/office/officeart/2005/8/layout/hierarchy3"/>
    <dgm:cxn modelId="{9FCA1BC0-2025-453F-ACEE-AB2201519A16}" type="presOf" srcId="{5942F8C9-CFD9-4212-A82D-60EBF7E59B3C}" destId="{6DAA3B42-E2C8-433B-B349-9C019ACBA6C6}" srcOrd="0" destOrd="0" presId="urn:microsoft.com/office/officeart/2005/8/layout/hierarchy3"/>
    <dgm:cxn modelId="{3F7E69EA-2FFC-4012-ABC5-7F01870A2E22}" type="presOf" srcId="{73C0FCA1-1131-4B34-9540-AB191250A2DC}" destId="{D927AFA5-471E-4B0B-A319-C4AA482FDA2C}" srcOrd="0" destOrd="0" presId="urn:microsoft.com/office/officeart/2005/8/layout/hierarchy3"/>
    <dgm:cxn modelId="{F42CC0DF-60C9-47B7-8730-7BDBA1E84B41}" type="presOf" srcId="{D4C2A94F-B8FB-4061-8A22-E48FAF9CDE9E}" destId="{E95A703D-16E5-41BC-92A9-6EAA4E0ED34A}" srcOrd="0" destOrd="0" presId="urn:microsoft.com/office/officeart/2005/8/layout/hierarchy3"/>
    <dgm:cxn modelId="{B2172CD9-8534-4158-A8A2-615BF8CBCB5F}" srcId="{73C0FCA1-1131-4B34-9540-AB191250A2DC}" destId="{FBDBBCD1-57DA-4B22-955A-5D5D0D82B16D}" srcOrd="2" destOrd="0" parTransId="{3A3604C1-BDEA-4C4C-A91C-09C80DE075F5}" sibTransId="{C14AE2E3-0D42-4B87-85D7-B01137C0117F}"/>
    <dgm:cxn modelId="{19C34447-3EEC-478D-B239-6DB520C755E9}" srcId="{73C0FCA1-1131-4B34-9540-AB191250A2DC}" destId="{5725422E-43FC-4346-81D3-2F2BC138E4E7}" srcOrd="1" destOrd="0" parTransId="{D4C2A94F-B8FB-4061-8A22-E48FAF9CDE9E}" sibTransId="{736A5CDC-51AF-4D77-910D-76C2081DC8E8}"/>
    <dgm:cxn modelId="{C043BF41-0C97-4190-9A3B-6A35B752DA0F}" type="presOf" srcId="{B061124F-FF25-4F55-A655-DA9C50014840}" destId="{D85DC644-2368-4C5A-926D-0A6979F6C305}" srcOrd="0" destOrd="0" presId="urn:microsoft.com/office/officeart/2005/8/layout/hierarchy3"/>
    <dgm:cxn modelId="{F529F467-E406-43ED-B608-2C519DA72626}" type="presOf" srcId="{8F909F46-B8AA-481F-8021-6B1FFC19EBE6}" destId="{B79A22A8-292E-4A96-B9C6-562A16940AE7}" srcOrd="0" destOrd="0" presId="urn:microsoft.com/office/officeart/2005/8/layout/hierarchy3"/>
    <dgm:cxn modelId="{1E2720BA-C55A-46FB-831B-62E2884D1A5F}" srcId="{8F909F46-B8AA-481F-8021-6B1FFC19EBE6}" destId="{5C8B3636-A140-4518-80B2-4B970109CE69}" srcOrd="3" destOrd="0" parTransId="{4AAA45E4-15B9-4C36-8218-D4BEA097A9A7}" sibTransId="{E1CCF327-A91D-4F24-91CD-52614EC56AD4}"/>
    <dgm:cxn modelId="{C39C7CE0-7AFA-470C-81FB-1C621D4DF563}" type="presOf" srcId="{FBDBBCD1-57DA-4B22-955A-5D5D0D82B16D}" destId="{557A61D5-CD06-4BEA-ABFC-8CFD9FDB04E2}" srcOrd="0" destOrd="0" presId="urn:microsoft.com/office/officeart/2005/8/layout/hierarchy3"/>
    <dgm:cxn modelId="{57D2F3B8-F42D-4798-93B0-DB06C03692F9}" type="presOf" srcId="{14F68EB9-0583-4472-9F21-6E32AD9A39E9}" destId="{D1BEA183-92D6-4C82-8202-022B90BB650F}" srcOrd="0" destOrd="0" presId="urn:microsoft.com/office/officeart/2005/8/layout/hierarchy3"/>
    <dgm:cxn modelId="{47C30CDB-721F-42D1-B6C4-7717670E2802}" type="presParOf" srcId="{65E5DB91-479C-4EA7-90F1-BF8DD9824969}" destId="{0EF31DD2-099C-4595-8CB6-CDAF5C514A6B}" srcOrd="0" destOrd="0" presId="urn:microsoft.com/office/officeart/2005/8/layout/hierarchy3"/>
    <dgm:cxn modelId="{F947D752-CDC8-4A42-A29F-3BE9FBE67458}" type="presParOf" srcId="{0EF31DD2-099C-4595-8CB6-CDAF5C514A6B}" destId="{6937F1B2-A7B3-4BFD-8350-815C3071E87F}" srcOrd="0" destOrd="0" presId="urn:microsoft.com/office/officeart/2005/8/layout/hierarchy3"/>
    <dgm:cxn modelId="{661014FF-FA23-4B99-90C0-052BE604DB55}" type="presParOf" srcId="{6937F1B2-A7B3-4BFD-8350-815C3071E87F}" destId="{B79A22A8-292E-4A96-B9C6-562A16940AE7}" srcOrd="0" destOrd="0" presId="urn:microsoft.com/office/officeart/2005/8/layout/hierarchy3"/>
    <dgm:cxn modelId="{E38480C9-FC76-4FB0-9F56-D649ADE6CB3A}" type="presParOf" srcId="{6937F1B2-A7B3-4BFD-8350-815C3071E87F}" destId="{C784CC78-BBEB-4585-8EC6-5E4D34538FEC}" srcOrd="1" destOrd="0" presId="urn:microsoft.com/office/officeart/2005/8/layout/hierarchy3"/>
    <dgm:cxn modelId="{B8748C2E-F304-400C-9D2B-FCCA2C1DD37D}" type="presParOf" srcId="{0EF31DD2-099C-4595-8CB6-CDAF5C514A6B}" destId="{B38069CC-AEFE-46B5-943D-827BCAAD4364}" srcOrd="1" destOrd="0" presId="urn:microsoft.com/office/officeart/2005/8/layout/hierarchy3"/>
    <dgm:cxn modelId="{270A5593-ABFE-47C4-873F-CF2899771C8B}" type="presParOf" srcId="{B38069CC-AEFE-46B5-943D-827BCAAD4364}" destId="{6DAA3B42-E2C8-433B-B349-9C019ACBA6C6}" srcOrd="0" destOrd="0" presId="urn:microsoft.com/office/officeart/2005/8/layout/hierarchy3"/>
    <dgm:cxn modelId="{1BDE9639-61EF-462F-B457-528CAF458EEE}" type="presParOf" srcId="{B38069CC-AEFE-46B5-943D-827BCAAD4364}" destId="{6B7BCAB4-D72E-4213-B32A-D4363B268ED4}" srcOrd="1" destOrd="0" presId="urn:microsoft.com/office/officeart/2005/8/layout/hierarchy3"/>
    <dgm:cxn modelId="{82B7C0E5-5D78-42B9-9D0A-EF0DBAA7C87C}" type="presParOf" srcId="{B38069CC-AEFE-46B5-943D-827BCAAD4364}" destId="{94325DBF-97C7-441B-BCD4-D87AA7FFFE7D}" srcOrd="2" destOrd="0" presId="urn:microsoft.com/office/officeart/2005/8/layout/hierarchy3"/>
    <dgm:cxn modelId="{44A95548-D46A-4375-858B-EA29EE5926F7}" type="presParOf" srcId="{B38069CC-AEFE-46B5-943D-827BCAAD4364}" destId="{2F7C53FE-73B3-475C-928D-BB57121C21FB}" srcOrd="3" destOrd="0" presId="urn:microsoft.com/office/officeart/2005/8/layout/hierarchy3"/>
    <dgm:cxn modelId="{DC25D798-CEA5-4D93-92A5-85CF733A7174}" type="presParOf" srcId="{B38069CC-AEFE-46B5-943D-827BCAAD4364}" destId="{D1BEA183-92D6-4C82-8202-022B90BB650F}" srcOrd="4" destOrd="0" presId="urn:microsoft.com/office/officeart/2005/8/layout/hierarchy3"/>
    <dgm:cxn modelId="{27D8B00A-4D08-4633-A0E0-1FC3A301B586}" type="presParOf" srcId="{B38069CC-AEFE-46B5-943D-827BCAAD4364}" destId="{0CAC737F-26AF-4DB7-88B1-C645005EC157}" srcOrd="5" destOrd="0" presId="urn:microsoft.com/office/officeart/2005/8/layout/hierarchy3"/>
    <dgm:cxn modelId="{3276C683-CBBA-4077-945F-AD02C94FF726}" type="presParOf" srcId="{B38069CC-AEFE-46B5-943D-827BCAAD4364}" destId="{CFFD8082-1EBF-4A09-8769-1788D244C150}" srcOrd="6" destOrd="0" presId="urn:microsoft.com/office/officeart/2005/8/layout/hierarchy3"/>
    <dgm:cxn modelId="{0BADE63B-4079-4879-8FCD-C697B905629D}" type="presParOf" srcId="{B38069CC-AEFE-46B5-943D-827BCAAD4364}" destId="{BFA91E9D-09C6-4CC2-A4A3-9A82A6C0A370}" srcOrd="7" destOrd="0" presId="urn:microsoft.com/office/officeart/2005/8/layout/hierarchy3"/>
    <dgm:cxn modelId="{6258AC75-41CA-4403-93FD-D046D8172A43}" type="presParOf" srcId="{65E5DB91-479C-4EA7-90F1-BF8DD9824969}" destId="{613684CF-5D58-450B-9398-763A470CCDAF}" srcOrd="1" destOrd="0" presId="urn:microsoft.com/office/officeart/2005/8/layout/hierarchy3"/>
    <dgm:cxn modelId="{6954861C-51E1-439B-BCD0-4693C4DF34A0}" type="presParOf" srcId="{613684CF-5D58-450B-9398-763A470CCDAF}" destId="{886E43E7-4FD3-49A6-993C-A424E97A28BB}" srcOrd="0" destOrd="0" presId="urn:microsoft.com/office/officeart/2005/8/layout/hierarchy3"/>
    <dgm:cxn modelId="{46554C51-620C-4CB3-AC65-FFE8EA1162F9}" type="presParOf" srcId="{886E43E7-4FD3-49A6-993C-A424E97A28BB}" destId="{D927AFA5-471E-4B0B-A319-C4AA482FDA2C}" srcOrd="0" destOrd="0" presId="urn:microsoft.com/office/officeart/2005/8/layout/hierarchy3"/>
    <dgm:cxn modelId="{FAB91086-33A9-4B16-9DB8-0AF498A4C357}" type="presParOf" srcId="{886E43E7-4FD3-49A6-993C-A424E97A28BB}" destId="{0F3E094E-CC6E-44B9-97B3-E9EFF4E9DFBD}" srcOrd="1" destOrd="0" presId="urn:microsoft.com/office/officeart/2005/8/layout/hierarchy3"/>
    <dgm:cxn modelId="{768AB816-3AC6-4DC8-B5E3-16E09C68A2F5}" type="presParOf" srcId="{613684CF-5D58-450B-9398-763A470CCDAF}" destId="{09FC0BF7-6E48-4AB9-956C-69BF011756DF}" srcOrd="1" destOrd="0" presId="urn:microsoft.com/office/officeart/2005/8/layout/hierarchy3"/>
    <dgm:cxn modelId="{B0965A62-6FE5-420D-AD09-F6F651959EBE}" type="presParOf" srcId="{09FC0BF7-6E48-4AB9-956C-69BF011756DF}" destId="{2D0C5111-D11F-453E-95D0-8BEA68CAABC5}" srcOrd="0" destOrd="0" presId="urn:microsoft.com/office/officeart/2005/8/layout/hierarchy3"/>
    <dgm:cxn modelId="{72329C33-BF86-49E1-B1AE-3019046D4C97}" type="presParOf" srcId="{09FC0BF7-6E48-4AB9-956C-69BF011756DF}" destId="{44D63674-77BE-40BD-9426-C90FF963B2EA}" srcOrd="1" destOrd="0" presId="urn:microsoft.com/office/officeart/2005/8/layout/hierarchy3"/>
    <dgm:cxn modelId="{ED41263F-7A86-4636-A365-C36A7D3CED34}" type="presParOf" srcId="{09FC0BF7-6E48-4AB9-956C-69BF011756DF}" destId="{E95A703D-16E5-41BC-92A9-6EAA4E0ED34A}" srcOrd="2" destOrd="0" presId="urn:microsoft.com/office/officeart/2005/8/layout/hierarchy3"/>
    <dgm:cxn modelId="{EEA53C57-D096-443A-9FDA-A75E230EC5DA}" type="presParOf" srcId="{09FC0BF7-6E48-4AB9-956C-69BF011756DF}" destId="{93FE6EE7-191A-4489-AF36-5904F3B0DA2B}" srcOrd="3" destOrd="0" presId="urn:microsoft.com/office/officeart/2005/8/layout/hierarchy3"/>
    <dgm:cxn modelId="{13BD16D0-6CEC-43BF-824D-D194B07E23E5}" type="presParOf" srcId="{09FC0BF7-6E48-4AB9-956C-69BF011756DF}" destId="{0E33BD50-BAFA-4301-926B-0B55F66806CF}" srcOrd="4" destOrd="0" presId="urn:microsoft.com/office/officeart/2005/8/layout/hierarchy3"/>
    <dgm:cxn modelId="{075D93B6-A062-4401-9943-03887241ADDC}" type="presParOf" srcId="{09FC0BF7-6E48-4AB9-956C-69BF011756DF}" destId="{557A61D5-CD06-4BEA-ABFC-8CFD9FDB04E2}" srcOrd="5" destOrd="0" presId="urn:microsoft.com/office/officeart/2005/8/layout/hierarchy3"/>
    <dgm:cxn modelId="{72A9FB2D-7145-4D5F-9AAA-AB7B64DB0C89}" type="presParOf" srcId="{09FC0BF7-6E48-4AB9-956C-69BF011756DF}" destId="{2DB9B2D0-27CC-4763-AB8D-069EC89519CE}" srcOrd="6" destOrd="0" presId="urn:microsoft.com/office/officeart/2005/8/layout/hierarchy3"/>
    <dgm:cxn modelId="{9280F70E-7072-456C-92C2-5186D929DF9A}" type="presParOf" srcId="{09FC0BF7-6E48-4AB9-956C-69BF011756DF}" destId="{D85DC644-2368-4C5A-926D-0A6979F6C305}"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109DF0-74E8-48ED-BB45-0C385198885A}" type="doc">
      <dgm:prSet loTypeId="urn:microsoft.com/office/officeart/2005/8/layout/radial3" loCatId="cycle" qsTypeId="urn:microsoft.com/office/officeart/2005/8/quickstyle/simple1" qsCatId="simple" csTypeId="urn:microsoft.com/office/officeart/2005/8/colors/colorful1#6" csCatId="colorful" phldr="1"/>
      <dgm:spPr/>
      <dgm:t>
        <a:bodyPr/>
        <a:lstStyle/>
        <a:p>
          <a:endParaRPr lang="en-US"/>
        </a:p>
      </dgm:t>
    </dgm:pt>
    <dgm:pt modelId="{EBB66F92-506A-4815-B1CC-69ADCEE34AB6}">
      <dgm:prSet phldrT="[Text]" custT="1"/>
      <dgm:spPr/>
      <dgm:t>
        <a:bodyPr/>
        <a:lstStyle/>
        <a:p>
          <a:r>
            <a:rPr lang="en-US" sz="3200" dirty="0" smtClean="0"/>
            <a:t>Customer’s Decision</a:t>
          </a:r>
          <a:endParaRPr lang="en-US" sz="3200" dirty="0"/>
        </a:p>
      </dgm:t>
    </dgm:pt>
    <dgm:pt modelId="{61FEF119-33AD-4098-9908-A6A2EF481978}" type="parTrans" cxnId="{B47CC438-AFA3-48AC-9514-1F2EB1BC1FDE}">
      <dgm:prSet/>
      <dgm:spPr/>
      <dgm:t>
        <a:bodyPr/>
        <a:lstStyle/>
        <a:p>
          <a:endParaRPr lang="en-US" sz="2000"/>
        </a:p>
      </dgm:t>
    </dgm:pt>
    <dgm:pt modelId="{7910E730-CD50-454C-A8C0-CB2E6D596045}" type="sibTrans" cxnId="{B47CC438-AFA3-48AC-9514-1F2EB1BC1FDE}">
      <dgm:prSet/>
      <dgm:spPr/>
      <dgm:t>
        <a:bodyPr/>
        <a:lstStyle/>
        <a:p>
          <a:endParaRPr lang="en-US" sz="2000"/>
        </a:p>
      </dgm:t>
    </dgm:pt>
    <dgm:pt modelId="{8F90194B-A4B4-44F7-A2B4-14659BB86AE7}">
      <dgm:prSet phldrT="[Text]" custT="1"/>
      <dgm:spPr/>
      <dgm:t>
        <a:bodyPr/>
        <a:lstStyle/>
        <a:p>
          <a:r>
            <a:rPr lang="en-US" sz="2000" dirty="0" smtClean="0"/>
            <a:t>Consumer/ Personal Factors</a:t>
          </a:r>
          <a:endParaRPr lang="en-US" sz="2000" dirty="0"/>
        </a:p>
      </dgm:t>
    </dgm:pt>
    <dgm:pt modelId="{20A7810D-ECDB-4DC4-803C-6780F81E0671}" type="parTrans" cxnId="{8238AFF4-3F3C-442E-B8F9-8A38476531D2}">
      <dgm:prSet/>
      <dgm:spPr/>
      <dgm:t>
        <a:bodyPr/>
        <a:lstStyle/>
        <a:p>
          <a:endParaRPr lang="en-US" sz="2000"/>
        </a:p>
      </dgm:t>
    </dgm:pt>
    <dgm:pt modelId="{A2DABB01-55A1-43D9-84AD-116BD0C8920B}" type="sibTrans" cxnId="{8238AFF4-3F3C-442E-B8F9-8A38476531D2}">
      <dgm:prSet/>
      <dgm:spPr/>
      <dgm:t>
        <a:bodyPr/>
        <a:lstStyle/>
        <a:p>
          <a:endParaRPr lang="en-US" sz="2000"/>
        </a:p>
      </dgm:t>
    </dgm:pt>
    <dgm:pt modelId="{C1BCC033-683D-4033-B2A8-397BAAFB2824}">
      <dgm:prSet phldrT="[Text]" custT="1"/>
      <dgm:spPr/>
      <dgm:t>
        <a:bodyPr/>
        <a:lstStyle/>
        <a:p>
          <a:r>
            <a:rPr lang="en-US" sz="2000" dirty="0" smtClean="0"/>
            <a:t>Merchant &amp; Intermediary Factors</a:t>
          </a:r>
          <a:endParaRPr lang="en-US" sz="2000" dirty="0"/>
        </a:p>
      </dgm:t>
    </dgm:pt>
    <dgm:pt modelId="{315DECB7-DD2A-4D8A-8369-3EC0A2218382}" type="parTrans" cxnId="{E553D3EF-C2D8-4218-9B09-6C772E13A39F}">
      <dgm:prSet/>
      <dgm:spPr/>
      <dgm:t>
        <a:bodyPr/>
        <a:lstStyle/>
        <a:p>
          <a:endParaRPr lang="en-US" sz="2000"/>
        </a:p>
      </dgm:t>
    </dgm:pt>
    <dgm:pt modelId="{222D74EF-E625-4FF3-BB16-4E0DC0345900}" type="sibTrans" cxnId="{E553D3EF-C2D8-4218-9B09-6C772E13A39F}">
      <dgm:prSet/>
      <dgm:spPr/>
      <dgm:t>
        <a:bodyPr/>
        <a:lstStyle/>
        <a:p>
          <a:endParaRPr lang="en-US" sz="2000"/>
        </a:p>
      </dgm:t>
    </dgm:pt>
    <dgm:pt modelId="{32981FC1-24D3-4791-BECD-1B63435BBC64}">
      <dgm:prSet phldrT="[Text]" custT="1"/>
      <dgm:spPr/>
      <dgm:t>
        <a:bodyPr/>
        <a:lstStyle/>
        <a:p>
          <a:r>
            <a:rPr lang="en-US" sz="2000" dirty="0" smtClean="0"/>
            <a:t>Product/ Services Factors</a:t>
          </a:r>
          <a:endParaRPr lang="en-US" sz="2000" dirty="0"/>
        </a:p>
      </dgm:t>
    </dgm:pt>
    <dgm:pt modelId="{BAB926C9-CE5B-4F5C-AFCA-8DF651FE8DA9}" type="parTrans" cxnId="{ACDE757D-1473-48A2-80F5-4B976B6C0876}">
      <dgm:prSet/>
      <dgm:spPr/>
      <dgm:t>
        <a:bodyPr/>
        <a:lstStyle/>
        <a:p>
          <a:endParaRPr lang="en-US" sz="2000"/>
        </a:p>
      </dgm:t>
    </dgm:pt>
    <dgm:pt modelId="{04284FBA-E72D-4C81-BF30-BE0D38BDA3E6}" type="sibTrans" cxnId="{ACDE757D-1473-48A2-80F5-4B976B6C0876}">
      <dgm:prSet/>
      <dgm:spPr/>
      <dgm:t>
        <a:bodyPr/>
        <a:lstStyle/>
        <a:p>
          <a:endParaRPr lang="en-US" sz="2000"/>
        </a:p>
      </dgm:t>
    </dgm:pt>
    <dgm:pt modelId="{2314097D-97D5-4FCB-84BA-F1FC75F46C6C}">
      <dgm:prSet phldrT="[Text]" custT="1"/>
      <dgm:spPr/>
      <dgm:t>
        <a:bodyPr/>
        <a:lstStyle/>
        <a:p>
          <a:r>
            <a:rPr lang="en-US" sz="2000" dirty="0" smtClean="0"/>
            <a:t>Environmental Factors</a:t>
          </a:r>
          <a:endParaRPr lang="en-US" sz="2000" dirty="0"/>
        </a:p>
      </dgm:t>
    </dgm:pt>
    <dgm:pt modelId="{48505E79-D466-4945-84D2-40535C245ACF}" type="parTrans" cxnId="{6CE09178-94DB-417D-88C5-82DFD04A2D12}">
      <dgm:prSet/>
      <dgm:spPr/>
      <dgm:t>
        <a:bodyPr/>
        <a:lstStyle/>
        <a:p>
          <a:endParaRPr lang="en-US" sz="2000"/>
        </a:p>
      </dgm:t>
    </dgm:pt>
    <dgm:pt modelId="{6A59ECEF-B39F-4F24-B062-F4CF9E1C8C97}" type="sibTrans" cxnId="{6CE09178-94DB-417D-88C5-82DFD04A2D12}">
      <dgm:prSet/>
      <dgm:spPr/>
      <dgm:t>
        <a:bodyPr/>
        <a:lstStyle/>
        <a:p>
          <a:endParaRPr lang="en-US" sz="2000"/>
        </a:p>
      </dgm:t>
    </dgm:pt>
    <dgm:pt modelId="{CBF0C200-9F93-4D9F-A3D9-14BBA3DD9D68}">
      <dgm:prSet phldrT="[Text]" custT="1"/>
      <dgm:spPr/>
      <dgm:t>
        <a:bodyPr/>
        <a:lstStyle/>
        <a:p>
          <a:r>
            <a:rPr lang="en-US" sz="2400" dirty="0" smtClean="0"/>
            <a:t>E-Commerce Systems</a:t>
          </a:r>
          <a:endParaRPr lang="en-US" sz="2400" dirty="0"/>
        </a:p>
      </dgm:t>
    </dgm:pt>
    <dgm:pt modelId="{BACF0157-CBCE-49F5-89C2-F373A1D341B3}" type="parTrans" cxnId="{6E5E3322-CB7D-4EB7-946D-6DCFCB593FA3}">
      <dgm:prSet/>
      <dgm:spPr/>
      <dgm:t>
        <a:bodyPr/>
        <a:lstStyle/>
        <a:p>
          <a:endParaRPr lang="en-US" sz="2000"/>
        </a:p>
      </dgm:t>
    </dgm:pt>
    <dgm:pt modelId="{3C25CA54-D3EC-4F46-9DD7-9B650CB15360}" type="sibTrans" cxnId="{6E5E3322-CB7D-4EB7-946D-6DCFCB593FA3}">
      <dgm:prSet/>
      <dgm:spPr/>
      <dgm:t>
        <a:bodyPr/>
        <a:lstStyle/>
        <a:p>
          <a:endParaRPr lang="en-US" sz="2000"/>
        </a:p>
      </dgm:t>
    </dgm:pt>
    <dgm:pt modelId="{F8E83AC0-97DD-43B5-B278-6CCA81ABA39A}" type="pres">
      <dgm:prSet presAssocID="{61109DF0-74E8-48ED-BB45-0C385198885A}" presName="composite" presStyleCnt="0">
        <dgm:presLayoutVars>
          <dgm:chMax val="1"/>
          <dgm:dir/>
          <dgm:resizeHandles val="exact"/>
        </dgm:presLayoutVars>
      </dgm:prSet>
      <dgm:spPr/>
      <dgm:t>
        <a:bodyPr/>
        <a:lstStyle/>
        <a:p>
          <a:endParaRPr lang="en-US"/>
        </a:p>
      </dgm:t>
    </dgm:pt>
    <dgm:pt modelId="{4755629A-006A-41FF-BFCA-972FD1917E80}" type="pres">
      <dgm:prSet presAssocID="{61109DF0-74E8-48ED-BB45-0C385198885A}" presName="radial" presStyleCnt="0">
        <dgm:presLayoutVars>
          <dgm:animLvl val="ctr"/>
        </dgm:presLayoutVars>
      </dgm:prSet>
      <dgm:spPr/>
    </dgm:pt>
    <dgm:pt modelId="{0A8DADEB-6E7C-4501-991B-C2BFA327544A}" type="pres">
      <dgm:prSet presAssocID="{EBB66F92-506A-4815-B1CC-69ADCEE34AB6}" presName="centerShape" presStyleLbl="vennNode1" presStyleIdx="0" presStyleCnt="6"/>
      <dgm:spPr/>
      <dgm:t>
        <a:bodyPr/>
        <a:lstStyle/>
        <a:p>
          <a:endParaRPr lang="en-US"/>
        </a:p>
      </dgm:t>
    </dgm:pt>
    <dgm:pt modelId="{95D77FE4-E410-4C08-8A1C-599FD3F0AB0B}" type="pres">
      <dgm:prSet presAssocID="{8F90194B-A4B4-44F7-A2B4-14659BB86AE7}" presName="node" presStyleLbl="vennNode1" presStyleIdx="1" presStyleCnt="6" custScaleX="140973" custScaleY="126991">
        <dgm:presLayoutVars>
          <dgm:bulletEnabled val="1"/>
        </dgm:presLayoutVars>
      </dgm:prSet>
      <dgm:spPr/>
      <dgm:t>
        <a:bodyPr/>
        <a:lstStyle/>
        <a:p>
          <a:endParaRPr lang="en-US"/>
        </a:p>
      </dgm:t>
    </dgm:pt>
    <dgm:pt modelId="{069CEB2E-069B-4C31-A2AE-4D9316001551}" type="pres">
      <dgm:prSet presAssocID="{C1BCC033-683D-4033-B2A8-397BAAFB2824}" presName="node" presStyleLbl="vennNode1" presStyleIdx="2" presStyleCnt="6" custScaleX="161022" custScaleY="142223" custRadScaleRad="120848" custRadScaleInc="4422">
        <dgm:presLayoutVars>
          <dgm:bulletEnabled val="1"/>
        </dgm:presLayoutVars>
      </dgm:prSet>
      <dgm:spPr/>
      <dgm:t>
        <a:bodyPr/>
        <a:lstStyle/>
        <a:p>
          <a:endParaRPr lang="en-US"/>
        </a:p>
      </dgm:t>
    </dgm:pt>
    <dgm:pt modelId="{FEEB5531-CD54-4B8D-AEED-880C1C4A02AD}" type="pres">
      <dgm:prSet presAssocID="{32981FC1-24D3-4791-BECD-1B63435BBC64}" presName="node" presStyleLbl="vennNode1" presStyleIdx="3" presStyleCnt="6" custScaleX="144906" custScaleY="136690" custRadScaleRad="104254" custRadScaleInc="-4311">
        <dgm:presLayoutVars>
          <dgm:bulletEnabled val="1"/>
        </dgm:presLayoutVars>
      </dgm:prSet>
      <dgm:spPr/>
      <dgm:t>
        <a:bodyPr/>
        <a:lstStyle/>
        <a:p>
          <a:endParaRPr lang="en-US"/>
        </a:p>
      </dgm:t>
    </dgm:pt>
    <dgm:pt modelId="{12AD68B4-21E9-4980-930B-A358A34FC905}" type="pres">
      <dgm:prSet presAssocID="{2314097D-97D5-4FCB-84BA-F1FC75F46C6C}" presName="node" presStyleLbl="vennNode1" presStyleIdx="4" presStyleCnt="6" custScaleX="166844" custScaleY="141345">
        <dgm:presLayoutVars>
          <dgm:bulletEnabled val="1"/>
        </dgm:presLayoutVars>
      </dgm:prSet>
      <dgm:spPr/>
      <dgm:t>
        <a:bodyPr/>
        <a:lstStyle/>
        <a:p>
          <a:endParaRPr lang="en-US"/>
        </a:p>
      </dgm:t>
    </dgm:pt>
    <dgm:pt modelId="{9E450F18-AC75-48BE-854D-A9F65B51D116}" type="pres">
      <dgm:prSet presAssocID="{CBF0C200-9F93-4D9F-A3D9-14BBA3DD9D68}" presName="node" presStyleLbl="vennNode1" presStyleIdx="5" presStyleCnt="6" custScaleX="154868" custScaleY="142224" custRadScaleRad="117161" custRadScaleInc="-3759">
        <dgm:presLayoutVars>
          <dgm:bulletEnabled val="1"/>
        </dgm:presLayoutVars>
      </dgm:prSet>
      <dgm:spPr/>
      <dgm:t>
        <a:bodyPr/>
        <a:lstStyle/>
        <a:p>
          <a:endParaRPr lang="en-US"/>
        </a:p>
      </dgm:t>
    </dgm:pt>
  </dgm:ptLst>
  <dgm:cxnLst>
    <dgm:cxn modelId="{6E5E3322-CB7D-4EB7-946D-6DCFCB593FA3}" srcId="{EBB66F92-506A-4815-B1CC-69ADCEE34AB6}" destId="{CBF0C200-9F93-4D9F-A3D9-14BBA3DD9D68}" srcOrd="4" destOrd="0" parTransId="{BACF0157-CBCE-49F5-89C2-F373A1D341B3}" sibTransId="{3C25CA54-D3EC-4F46-9DD7-9B650CB15360}"/>
    <dgm:cxn modelId="{C35E5C0C-E710-4256-B128-6CA8C300388B}" type="presOf" srcId="{61109DF0-74E8-48ED-BB45-0C385198885A}" destId="{F8E83AC0-97DD-43B5-B278-6CCA81ABA39A}" srcOrd="0" destOrd="0" presId="urn:microsoft.com/office/officeart/2005/8/layout/radial3"/>
    <dgm:cxn modelId="{E553D3EF-C2D8-4218-9B09-6C772E13A39F}" srcId="{EBB66F92-506A-4815-B1CC-69ADCEE34AB6}" destId="{C1BCC033-683D-4033-B2A8-397BAAFB2824}" srcOrd="1" destOrd="0" parTransId="{315DECB7-DD2A-4D8A-8369-3EC0A2218382}" sibTransId="{222D74EF-E625-4FF3-BB16-4E0DC0345900}"/>
    <dgm:cxn modelId="{ABD5724D-B311-4A5B-8059-EBA1BBDF586A}" type="presOf" srcId="{32981FC1-24D3-4791-BECD-1B63435BBC64}" destId="{FEEB5531-CD54-4B8D-AEED-880C1C4A02AD}" srcOrd="0" destOrd="0" presId="urn:microsoft.com/office/officeart/2005/8/layout/radial3"/>
    <dgm:cxn modelId="{13388EF5-9C5C-4F48-9359-829A76016B43}" type="presOf" srcId="{CBF0C200-9F93-4D9F-A3D9-14BBA3DD9D68}" destId="{9E450F18-AC75-48BE-854D-A9F65B51D116}" srcOrd="0" destOrd="0" presId="urn:microsoft.com/office/officeart/2005/8/layout/radial3"/>
    <dgm:cxn modelId="{4F71886E-6506-47A4-BAAE-352E71FC592F}" type="presOf" srcId="{C1BCC033-683D-4033-B2A8-397BAAFB2824}" destId="{069CEB2E-069B-4C31-A2AE-4D9316001551}" srcOrd="0" destOrd="0" presId="urn:microsoft.com/office/officeart/2005/8/layout/radial3"/>
    <dgm:cxn modelId="{ACDE757D-1473-48A2-80F5-4B976B6C0876}" srcId="{EBB66F92-506A-4815-B1CC-69ADCEE34AB6}" destId="{32981FC1-24D3-4791-BECD-1B63435BBC64}" srcOrd="2" destOrd="0" parTransId="{BAB926C9-CE5B-4F5C-AFCA-8DF651FE8DA9}" sibTransId="{04284FBA-E72D-4C81-BF30-BE0D38BDA3E6}"/>
    <dgm:cxn modelId="{70ABFDBB-F36F-4B18-8CD6-0716A0E35594}" type="presOf" srcId="{EBB66F92-506A-4815-B1CC-69ADCEE34AB6}" destId="{0A8DADEB-6E7C-4501-991B-C2BFA327544A}" srcOrd="0" destOrd="0" presId="urn:microsoft.com/office/officeart/2005/8/layout/radial3"/>
    <dgm:cxn modelId="{969DE787-25A3-4994-9CD6-299067C3CE9A}" type="presOf" srcId="{2314097D-97D5-4FCB-84BA-F1FC75F46C6C}" destId="{12AD68B4-21E9-4980-930B-A358A34FC905}" srcOrd="0" destOrd="0" presId="urn:microsoft.com/office/officeart/2005/8/layout/radial3"/>
    <dgm:cxn modelId="{6CE09178-94DB-417D-88C5-82DFD04A2D12}" srcId="{EBB66F92-506A-4815-B1CC-69ADCEE34AB6}" destId="{2314097D-97D5-4FCB-84BA-F1FC75F46C6C}" srcOrd="3" destOrd="0" parTransId="{48505E79-D466-4945-84D2-40535C245ACF}" sibTransId="{6A59ECEF-B39F-4F24-B062-F4CF9E1C8C97}"/>
    <dgm:cxn modelId="{B47CC438-AFA3-48AC-9514-1F2EB1BC1FDE}" srcId="{61109DF0-74E8-48ED-BB45-0C385198885A}" destId="{EBB66F92-506A-4815-B1CC-69ADCEE34AB6}" srcOrd="0" destOrd="0" parTransId="{61FEF119-33AD-4098-9908-A6A2EF481978}" sibTransId="{7910E730-CD50-454C-A8C0-CB2E6D596045}"/>
    <dgm:cxn modelId="{0CAFF88A-43BC-471F-B501-6A33D0A7500A}" type="presOf" srcId="{8F90194B-A4B4-44F7-A2B4-14659BB86AE7}" destId="{95D77FE4-E410-4C08-8A1C-599FD3F0AB0B}" srcOrd="0" destOrd="0" presId="urn:microsoft.com/office/officeart/2005/8/layout/radial3"/>
    <dgm:cxn modelId="{8238AFF4-3F3C-442E-B8F9-8A38476531D2}" srcId="{EBB66F92-506A-4815-B1CC-69ADCEE34AB6}" destId="{8F90194B-A4B4-44F7-A2B4-14659BB86AE7}" srcOrd="0" destOrd="0" parTransId="{20A7810D-ECDB-4DC4-803C-6780F81E0671}" sibTransId="{A2DABB01-55A1-43D9-84AD-116BD0C8920B}"/>
    <dgm:cxn modelId="{57E15D0E-BE78-4557-A620-FD4955A8CF4B}" type="presParOf" srcId="{F8E83AC0-97DD-43B5-B278-6CCA81ABA39A}" destId="{4755629A-006A-41FF-BFCA-972FD1917E80}" srcOrd="0" destOrd="0" presId="urn:microsoft.com/office/officeart/2005/8/layout/radial3"/>
    <dgm:cxn modelId="{24E30C40-5352-4821-8F2B-5DA7DEA6CB90}" type="presParOf" srcId="{4755629A-006A-41FF-BFCA-972FD1917E80}" destId="{0A8DADEB-6E7C-4501-991B-C2BFA327544A}" srcOrd="0" destOrd="0" presId="urn:microsoft.com/office/officeart/2005/8/layout/radial3"/>
    <dgm:cxn modelId="{BB1BB8EB-E66C-4DDC-ACD8-05DA1400F4E0}" type="presParOf" srcId="{4755629A-006A-41FF-BFCA-972FD1917E80}" destId="{95D77FE4-E410-4C08-8A1C-599FD3F0AB0B}" srcOrd="1" destOrd="0" presId="urn:microsoft.com/office/officeart/2005/8/layout/radial3"/>
    <dgm:cxn modelId="{6DC080CA-F6C4-4470-9119-2C4A26D58F18}" type="presParOf" srcId="{4755629A-006A-41FF-BFCA-972FD1917E80}" destId="{069CEB2E-069B-4C31-A2AE-4D9316001551}" srcOrd="2" destOrd="0" presId="urn:microsoft.com/office/officeart/2005/8/layout/radial3"/>
    <dgm:cxn modelId="{175F8A38-A3F9-46F3-8CD1-13B400CA21FF}" type="presParOf" srcId="{4755629A-006A-41FF-BFCA-972FD1917E80}" destId="{FEEB5531-CD54-4B8D-AEED-880C1C4A02AD}" srcOrd="3" destOrd="0" presId="urn:microsoft.com/office/officeart/2005/8/layout/radial3"/>
    <dgm:cxn modelId="{7E1E74C1-B554-466D-98C5-4CF6953AE679}" type="presParOf" srcId="{4755629A-006A-41FF-BFCA-972FD1917E80}" destId="{12AD68B4-21E9-4980-930B-A358A34FC905}" srcOrd="4" destOrd="0" presId="urn:microsoft.com/office/officeart/2005/8/layout/radial3"/>
    <dgm:cxn modelId="{5F6A9FA0-EE7F-43EB-9E15-4467EC4DB05F}" type="presParOf" srcId="{4755629A-006A-41FF-BFCA-972FD1917E80}" destId="{9E450F18-AC75-48BE-854D-A9F65B51D116}" srcOrd="5"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323598-E2D4-406C-988F-09C415F79194}" type="doc">
      <dgm:prSet loTypeId="urn:microsoft.com/office/officeart/2005/8/layout/matrix1" loCatId="matrix" qsTypeId="urn:microsoft.com/office/officeart/2005/8/quickstyle/3d3" qsCatId="3D" csTypeId="urn:microsoft.com/office/officeart/2005/8/colors/colorful3" csCatId="colorful" phldr="1"/>
      <dgm:spPr/>
      <dgm:t>
        <a:bodyPr/>
        <a:lstStyle/>
        <a:p>
          <a:endParaRPr lang="en-US"/>
        </a:p>
      </dgm:t>
    </dgm:pt>
    <dgm:pt modelId="{18FEC911-1123-4616-9E93-F0DB23B284B2}">
      <dgm:prSet phldrT="[Text]"/>
      <dgm:spPr/>
      <dgm:t>
        <a:bodyPr/>
        <a:lstStyle/>
        <a:p>
          <a:r>
            <a:rPr lang="en-US" dirty="0" smtClean="0"/>
            <a:t>Advantages</a:t>
          </a:r>
          <a:endParaRPr lang="en-US" dirty="0"/>
        </a:p>
      </dgm:t>
    </dgm:pt>
    <dgm:pt modelId="{CA7E0081-46C3-4123-A799-B8B21B09B683}" type="parTrans" cxnId="{5FB9A898-FC60-4DA9-82D7-1A5B1CBACE82}">
      <dgm:prSet/>
      <dgm:spPr/>
      <dgm:t>
        <a:bodyPr/>
        <a:lstStyle/>
        <a:p>
          <a:endParaRPr lang="en-US"/>
        </a:p>
      </dgm:t>
    </dgm:pt>
    <dgm:pt modelId="{8DEE37D2-0D57-42FE-BE7D-3FE8C355F348}" type="sibTrans" cxnId="{5FB9A898-FC60-4DA9-82D7-1A5B1CBACE82}">
      <dgm:prSet/>
      <dgm:spPr/>
      <dgm:t>
        <a:bodyPr/>
        <a:lstStyle/>
        <a:p>
          <a:endParaRPr lang="en-US"/>
        </a:p>
      </dgm:t>
    </dgm:pt>
    <dgm:pt modelId="{672638E1-D81C-418B-A293-A4A4F3BAA160}">
      <dgm:prSet phldrT="[Text]" custT="1"/>
      <dgm:spPr/>
      <dgm:t>
        <a:bodyPr/>
        <a:lstStyle/>
        <a:p>
          <a:r>
            <a:rPr lang="en-US" sz="3200" dirty="0" smtClean="0"/>
            <a:t>Speed</a:t>
          </a:r>
          <a:endParaRPr lang="en-US" sz="3200" dirty="0"/>
        </a:p>
      </dgm:t>
    </dgm:pt>
    <dgm:pt modelId="{B005F234-3D58-4529-B953-4862B287124B}" type="parTrans" cxnId="{342C2F4B-C262-4A98-9749-2FEB088D023F}">
      <dgm:prSet/>
      <dgm:spPr/>
      <dgm:t>
        <a:bodyPr/>
        <a:lstStyle/>
        <a:p>
          <a:endParaRPr lang="en-US"/>
        </a:p>
      </dgm:t>
    </dgm:pt>
    <dgm:pt modelId="{81B3B1F7-7F22-4FC8-8E4F-FDFA58828A9F}" type="sibTrans" cxnId="{342C2F4B-C262-4A98-9749-2FEB088D023F}">
      <dgm:prSet/>
      <dgm:spPr/>
      <dgm:t>
        <a:bodyPr/>
        <a:lstStyle/>
        <a:p>
          <a:endParaRPr lang="en-US"/>
        </a:p>
      </dgm:t>
    </dgm:pt>
    <dgm:pt modelId="{359D9F8C-77A7-46A1-B1C7-97B1E194791F}">
      <dgm:prSet phldrT="[Text]" custT="1"/>
      <dgm:spPr/>
      <dgm:t>
        <a:bodyPr/>
        <a:lstStyle/>
        <a:p>
          <a:r>
            <a:rPr lang="en-US" sz="3200" dirty="0" smtClean="0"/>
            <a:t>Cost Savings</a:t>
          </a:r>
          <a:endParaRPr lang="en-US" sz="3200" dirty="0"/>
        </a:p>
      </dgm:t>
    </dgm:pt>
    <dgm:pt modelId="{18A3582C-9939-41C3-9736-52F5FF588B84}" type="parTrans" cxnId="{B43C2217-1D31-41AD-B9BC-22E0DE5D0BCB}">
      <dgm:prSet/>
      <dgm:spPr/>
      <dgm:t>
        <a:bodyPr/>
        <a:lstStyle/>
        <a:p>
          <a:endParaRPr lang="en-US"/>
        </a:p>
      </dgm:t>
    </dgm:pt>
    <dgm:pt modelId="{70F0B39F-AC44-4AC2-9A31-B6D640F53624}" type="sibTrans" cxnId="{B43C2217-1D31-41AD-B9BC-22E0DE5D0BCB}">
      <dgm:prSet/>
      <dgm:spPr/>
      <dgm:t>
        <a:bodyPr/>
        <a:lstStyle/>
        <a:p>
          <a:endParaRPr lang="en-US"/>
        </a:p>
      </dgm:t>
    </dgm:pt>
    <dgm:pt modelId="{C0FFE5B7-786B-4E80-B2D5-AD7938CF5F3A}">
      <dgm:prSet phldrT="[Text]" custT="1"/>
      <dgm:spPr/>
      <dgm:t>
        <a:bodyPr/>
        <a:lstStyle/>
        <a:p>
          <a:r>
            <a:rPr lang="en-US" sz="3200" dirty="0" smtClean="0"/>
            <a:t>No Boundaries</a:t>
          </a:r>
          <a:endParaRPr lang="en-US" sz="3200" dirty="0"/>
        </a:p>
      </dgm:t>
    </dgm:pt>
    <dgm:pt modelId="{935AC908-247F-4E4F-A9B6-2098BC7A3425}" type="parTrans" cxnId="{47E85593-0470-45FF-A79B-D33E2E77607A}">
      <dgm:prSet/>
      <dgm:spPr/>
      <dgm:t>
        <a:bodyPr/>
        <a:lstStyle/>
        <a:p>
          <a:endParaRPr lang="en-US"/>
        </a:p>
      </dgm:t>
    </dgm:pt>
    <dgm:pt modelId="{4279E5EE-C929-4511-9783-004322B5D0BE}" type="sibTrans" cxnId="{47E85593-0470-45FF-A79B-D33E2E77607A}">
      <dgm:prSet/>
      <dgm:spPr/>
      <dgm:t>
        <a:bodyPr/>
        <a:lstStyle/>
        <a:p>
          <a:endParaRPr lang="en-US"/>
        </a:p>
      </dgm:t>
    </dgm:pt>
    <dgm:pt modelId="{D902931E-D21B-4D24-A3CE-2380B41948BB}">
      <dgm:prSet phldrT="[Text]" custT="1"/>
      <dgm:spPr/>
      <dgm:t>
        <a:bodyPr/>
        <a:lstStyle/>
        <a:p>
          <a:r>
            <a:rPr lang="en-US" sz="3200" dirty="0" smtClean="0"/>
            <a:t>Ease of Networking</a:t>
          </a:r>
          <a:endParaRPr lang="en-US" sz="3200" dirty="0"/>
        </a:p>
      </dgm:t>
    </dgm:pt>
    <dgm:pt modelId="{BB6C162C-5606-484D-B239-F44D99A5F877}" type="parTrans" cxnId="{4FE1B456-CCFA-4043-B40E-5FE5B8480827}">
      <dgm:prSet/>
      <dgm:spPr/>
      <dgm:t>
        <a:bodyPr/>
        <a:lstStyle/>
        <a:p>
          <a:endParaRPr lang="en-US"/>
        </a:p>
      </dgm:t>
    </dgm:pt>
    <dgm:pt modelId="{4ECAACF4-CB0F-4985-8CA7-D65F2FDFD218}" type="sibTrans" cxnId="{4FE1B456-CCFA-4043-B40E-5FE5B8480827}">
      <dgm:prSet/>
      <dgm:spPr/>
      <dgm:t>
        <a:bodyPr/>
        <a:lstStyle/>
        <a:p>
          <a:endParaRPr lang="en-US"/>
        </a:p>
      </dgm:t>
    </dgm:pt>
    <dgm:pt modelId="{90490B11-07E0-4834-AD5A-12E7A74C46B9}" type="pres">
      <dgm:prSet presAssocID="{2F323598-E2D4-406C-988F-09C415F79194}" presName="diagram" presStyleCnt="0">
        <dgm:presLayoutVars>
          <dgm:chMax val="1"/>
          <dgm:dir/>
          <dgm:animLvl val="ctr"/>
          <dgm:resizeHandles val="exact"/>
        </dgm:presLayoutVars>
      </dgm:prSet>
      <dgm:spPr/>
      <dgm:t>
        <a:bodyPr/>
        <a:lstStyle/>
        <a:p>
          <a:endParaRPr lang="en-US"/>
        </a:p>
      </dgm:t>
    </dgm:pt>
    <dgm:pt modelId="{D357CC5E-4D95-416B-8F52-C2DCBE8DECB5}" type="pres">
      <dgm:prSet presAssocID="{2F323598-E2D4-406C-988F-09C415F79194}" presName="matrix" presStyleCnt="0"/>
      <dgm:spPr/>
    </dgm:pt>
    <dgm:pt modelId="{23E5F70F-E9CE-4999-9F16-65B21F0FB734}" type="pres">
      <dgm:prSet presAssocID="{2F323598-E2D4-406C-988F-09C415F79194}" presName="tile1" presStyleLbl="node1" presStyleIdx="0" presStyleCnt="4" custLinFactNeighborY="-16250"/>
      <dgm:spPr/>
      <dgm:t>
        <a:bodyPr/>
        <a:lstStyle/>
        <a:p>
          <a:endParaRPr lang="en-US"/>
        </a:p>
      </dgm:t>
    </dgm:pt>
    <dgm:pt modelId="{4338AF5B-2ACD-48F0-B45A-BD562B0292CE}" type="pres">
      <dgm:prSet presAssocID="{2F323598-E2D4-406C-988F-09C415F79194}" presName="tile1text" presStyleLbl="node1" presStyleIdx="0" presStyleCnt="4">
        <dgm:presLayoutVars>
          <dgm:chMax val="0"/>
          <dgm:chPref val="0"/>
          <dgm:bulletEnabled val="1"/>
        </dgm:presLayoutVars>
      </dgm:prSet>
      <dgm:spPr/>
      <dgm:t>
        <a:bodyPr/>
        <a:lstStyle/>
        <a:p>
          <a:endParaRPr lang="en-US"/>
        </a:p>
      </dgm:t>
    </dgm:pt>
    <dgm:pt modelId="{254146A3-4897-4DC9-9AFB-CDDDF39C15AC}" type="pres">
      <dgm:prSet presAssocID="{2F323598-E2D4-406C-988F-09C415F79194}" presName="tile2" presStyleLbl="node1" presStyleIdx="1" presStyleCnt="4"/>
      <dgm:spPr/>
      <dgm:t>
        <a:bodyPr/>
        <a:lstStyle/>
        <a:p>
          <a:endParaRPr lang="en-US"/>
        </a:p>
      </dgm:t>
    </dgm:pt>
    <dgm:pt modelId="{54DD8F97-DF26-406E-A328-3E49B703E88C}" type="pres">
      <dgm:prSet presAssocID="{2F323598-E2D4-406C-988F-09C415F79194}" presName="tile2text" presStyleLbl="node1" presStyleIdx="1" presStyleCnt="4">
        <dgm:presLayoutVars>
          <dgm:chMax val="0"/>
          <dgm:chPref val="0"/>
          <dgm:bulletEnabled val="1"/>
        </dgm:presLayoutVars>
      </dgm:prSet>
      <dgm:spPr/>
      <dgm:t>
        <a:bodyPr/>
        <a:lstStyle/>
        <a:p>
          <a:endParaRPr lang="en-US"/>
        </a:p>
      </dgm:t>
    </dgm:pt>
    <dgm:pt modelId="{CCA7E808-9D4E-449A-B41F-A959BC78251C}" type="pres">
      <dgm:prSet presAssocID="{2F323598-E2D4-406C-988F-09C415F79194}" presName="tile3" presStyleLbl="node1" presStyleIdx="2" presStyleCnt="4"/>
      <dgm:spPr/>
      <dgm:t>
        <a:bodyPr/>
        <a:lstStyle/>
        <a:p>
          <a:endParaRPr lang="en-US"/>
        </a:p>
      </dgm:t>
    </dgm:pt>
    <dgm:pt modelId="{E93D2AE0-3BFB-45CB-A118-6D2B0FE1BBBE}" type="pres">
      <dgm:prSet presAssocID="{2F323598-E2D4-406C-988F-09C415F79194}" presName="tile3text" presStyleLbl="node1" presStyleIdx="2" presStyleCnt="4">
        <dgm:presLayoutVars>
          <dgm:chMax val="0"/>
          <dgm:chPref val="0"/>
          <dgm:bulletEnabled val="1"/>
        </dgm:presLayoutVars>
      </dgm:prSet>
      <dgm:spPr/>
      <dgm:t>
        <a:bodyPr/>
        <a:lstStyle/>
        <a:p>
          <a:endParaRPr lang="en-US"/>
        </a:p>
      </dgm:t>
    </dgm:pt>
    <dgm:pt modelId="{CA6B893B-8A32-475D-AF69-95F860A6B465}" type="pres">
      <dgm:prSet presAssocID="{2F323598-E2D4-406C-988F-09C415F79194}" presName="tile4" presStyleLbl="node1" presStyleIdx="3" presStyleCnt="4"/>
      <dgm:spPr/>
      <dgm:t>
        <a:bodyPr/>
        <a:lstStyle/>
        <a:p>
          <a:endParaRPr lang="en-US"/>
        </a:p>
      </dgm:t>
    </dgm:pt>
    <dgm:pt modelId="{33DAAFEE-A022-431B-AE5C-88D84B07EBFF}" type="pres">
      <dgm:prSet presAssocID="{2F323598-E2D4-406C-988F-09C415F79194}" presName="tile4text" presStyleLbl="node1" presStyleIdx="3" presStyleCnt="4">
        <dgm:presLayoutVars>
          <dgm:chMax val="0"/>
          <dgm:chPref val="0"/>
          <dgm:bulletEnabled val="1"/>
        </dgm:presLayoutVars>
      </dgm:prSet>
      <dgm:spPr/>
      <dgm:t>
        <a:bodyPr/>
        <a:lstStyle/>
        <a:p>
          <a:endParaRPr lang="en-US"/>
        </a:p>
      </dgm:t>
    </dgm:pt>
    <dgm:pt modelId="{63E99AA6-CA8D-4E8A-A736-D2DAE946C7C6}" type="pres">
      <dgm:prSet presAssocID="{2F323598-E2D4-406C-988F-09C415F79194}" presName="centerTile" presStyleLbl="fgShp" presStyleIdx="0" presStyleCnt="1">
        <dgm:presLayoutVars>
          <dgm:chMax val="0"/>
          <dgm:chPref val="0"/>
        </dgm:presLayoutVars>
      </dgm:prSet>
      <dgm:spPr/>
      <dgm:t>
        <a:bodyPr/>
        <a:lstStyle/>
        <a:p>
          <a:endParaRPr lang="en-US"/>
        </a:p>
      </dgm:t>
    </dgm:pt>
  </dgm:ptLst>
  <dgm:cxnLst>
    <dgm:cxn modelId="{499ED533-B784-4372-9B4A-9EBF38292183}" type="presOf" srcId="{672638E1-D81C-418B-A293-A4A4F3BAA160}" destId="{23E5F70F-E9CE-4999-9F16-65B21F0FB734}" srcOrd="0" destOrd="0" presId="urn:microsoft.com/office/officeart/2005/8/layout/matrix1"/>
    <dgm:cxn modelId="{8CDAA6AF-2486-4634-A0BF-26156C566618}" type="presOf" srcId="{C0FFE5B7-786B-4E80-B2D5-AD7938CF5F3A}" destId="{E93D2AE0-3BFB-45CB-A118-6D2B0FE1BBBE}" srcOrd="1" destOrd="0" presId="urn:microsoft.com/office/officeart/2005/8/layout/matrix1"/>
    <dgm:cxn modelId="{3BE614D7-5701-480D-BFCE-A4CD23DF68C2}" type="presOf" srcId="{672638E1-D81C-418B-A293-A4A4F3BAA160}" destId="{4338AF5B-2ACD-48F0-B45A-BD562B0292CE}" srcOrd="1" destOrd="0" presId="urn:microsoft.com/office/officeart/2005/8/layout/matrix1"/>
    <dgm:cxn modelId="{5544BDF6-A7C4-42A6-BAB1-71478814344D}" type="presOf" srcId="{18FEC911-1123-4616-9E93-F0DB23B284B2}" destId="{63E99AA6-CA8D-4E8A-A736-D2DAE946C7C6}" srcOrd="0" destOrd="0" presId="urn:microsoft.com/office/officeart/2005/8/layout/matrix1"/>
    <dgm:cxn modelId="{A9C069B0-19F8-451F-9420-ED37587E9DEC}" type="presOf" srcId="{D902931E-D21B-4D24-A3CE-2380B41948BB}" destId="{33DAAFEE-A022-431B-AE5C-88D84B07EBFF}" srcOrd="1" destOrd="0" presId="urn:microsoft.com/office/officeart/2005/8/layout/matrix1"/>
    <dgm:cxn modelId="{B3856440-1513-4369-B1AB-00D8A9EF20A2}" type="presOf" srcId="{C0FFE5B7-786B-4E80-B2D5-AD7938CF5F3A}" destId="{CCA7E808-9D4E-449A-B41F-A959BC78251C}" srcOrd="0" destOrd="0" presId="urn:microsoft.com/office/officeart/2005/8/layout/matrix1"/>
    <dgm:cxn modelId="{35784460-7141-42BA-8DE1-382B940F13AC}" type="presOf" srcId="{2F323598-E2D4-406C-988F-09C415F79194}" destId="{90490B11-07E0-4834-AD5A-12E7A74C46B9}" srcOrd="0" destOrd="0" presId="urn:microsoft.com/office/officeart/2005/8/layout/matrix1"/>
    <dgm:cxn modelId="{8FD8F886-8D32-4677-ACF5-CE4485922659}" type="presOf" srcId="{359D9F8C-77A7-46A1-B1C7-97B1E194791F}" destId="{254146A3-4897-4DC9-9AFB-CDDDF39C15AC}" srcOrd="0" destOrd="0" presId="urn:microsoft.com/office/officeart/2005/8/layout/matrix1"/>
    <dgm:cxn modelId="{B43C2217-1D31-41AD-B9BC-22E0DE5D0BCB}" srcId="{18FEC911-1123-4616-9E93-F0DB23B284B2}" destId="{359D9F8C-77A7-46A1-B1C7-97B1E194791F}" srcOrd="1" destOrd="0" parTransId="{18A3582C-9939-41C3-9736-52F5FF588B84}" sibTransId="{70F0B39F-AC44-4AC2-9A31-B6D640F53624}"/>
    <dgm:cxn modelId="{4FE1B456-CCFA-4043-B40E-5FE5B8480827}" srcId="{18FEC911-1123-4616-9E93-F0DB23B284B2}" destId="{D902931E-D21B-4D24-A3CE-2380B41948BB}" srcOrd="3" destOrd="0" parTransId="{BB6C162C-5606-484D-B239-F44D99A5F877}" sibTransId="{4ECAACF4-CB0F-4985-8CA7-D65F2FDFD218}"/>
    <dgm:cxn modelId="{8E59B57F-911A-4375-A1C5-9D9F693345D3}" type="presOf" srcId="{359D9F8C-77A7-46A1-B1C7-97B1E194791F}" destId="{54DD8F97-DF26-406E-A328-3E49B703E88C}" srcOrd="1" destOrd="0" presId="urn:microsoft.com/office/officeart/2005/8/layout/matrix1"/>
    <dgm:cxn modelId="{47E85593-0470-45FF-A79B-D33E2E77607A}" srcId="{18FEC911-1123-4616-9E93-F0DB23B284B2}" destId="{C0FFE5B7-786B-4E80-B2D5-AD7938CF5F3A}" srcOrd="2" destOrd="0" parTransId="{935AC908-247F-4E4F-A9B6-2098BC7A3425}" sibTransId="{4279E5EE-C929-4511-9783-004322B5D0BE}"/>
    <dgm:cxn modelId="{342C2F4B-C262-4A98-9749-2FEB088D023F}" srcId="{18FEC911-1123-4616-9E93-F0DB23B284B2}" destId="{672638E1-D81C-418B-A293-A4A4F3BAA160}" srcOrd="0" destOrd="0" parTransId="{B005F234-3D58-4529-B953-4862B287124B}" sibTransId="{81B3B1F7-7F22-4FC8-8E4F-FDFA58828A9F}"/>
    <dgm:cxn modelId="{3D2ECFB7-3982-4B5E-A6C0-A13B0AC1C309}" type="presOf" srcId="{D902931E-D21B-4D24-A3CE-2380B41948BB}" destId="{CA6B893B-8A32-475D-AF69-95F860A6B465}" srcOrd="0" destOrd="0" presId="urn:microsoft.com/office/officeart/2005/8/layout/matrix1"/>
    <dgm:cxn modelId="{5FB9A898-FC60-4DA9-82D7-1A5B1CBACE82}" srcId="{2F323598-E2D4-406C-988F-09C415F79194}" destId="{18FEC911-1123-4616-9E93-F0DB23B284B2}" srcOrd="0" destOrd="0" parTransId="{CA7E0081-46C3-4123-A799-B8B21B09B683}" sibTransId="{8DEE37D2-0D57-42FE-BE7D-3FE8C355F348}"/>
    <dgm:cxn modelId="{FBC69D53-708F-411C-A470-EE5F669D0135}" type="presParOf" srcId="{90490B11-07E0-4834-AD5A-12E7A74C46B9}" destId="{D357CC5E-4D95-416B-8F52-C2DCBE8DECB5}" srcOrd="0" destOrd="0" presId="urn:microsoft.com/office/officeart/2005/8/layout/matrix1"/>
    <dgm:cxn modelId="{65DEFFC9-7291-4649-92CD-6C843EC71135}" type="presParOf" srcId="{D357CC5E-4D95-416B-8F52-C2DCBE8DECB5}" destId="{23E5F70F-E9CE-4999-9F16-65B21F0FB734}" srcOrd="0" destOrd="0" presId="urn:microsoft.com/office/officeart/2005/8/layout/matrix1"/>
    <dgm:cxn modelId="{D43FE38D-F1FC-408E-B419-C59AE6B5323E}" type="presParOf" srcId="{D357CC5E-4D95-416B-8F52-C2DCBE8DECB5}" destId="{4338AF5B-2ACD-48F0-B45A-BD562B0292CE}" srcOrd="1" destOrd="0" presId="urn:microsoft.com/office/officeart/2005/8/layout/matrix1"/>
    <dgm:cxn modelId="{4B056BCF-EC26-4A85-B22A-B73EFE5E19D3}" type="presParOf" srcId="{D357CC5E-4D95-416B-8F52-C2DCBE8DECB5}" destId="{254146A3-4897-4DC9-9AFB-CDDDF39C15AC}" srcOrd="2" destOrd="0" presId="urn:microsoft.com/office/officeart/2005/8/layout/matrix1"/>
    <dgm:cxn modelId="{4FDC5077-4951-45EF-A3BD-50CC99CA1D27}" type="presParOf" srcId="{D357CC5E-4D95-416B-8F52-C2DCBE8DECB5}" destId="{54DD8F97-DF26-406E-A328-3E49B703E88C}" srcOrd="3" destOrd="0" presId="urn:microsoft.com/office/officeart/2005/8/layout/matrix1"/>
    <dgm:cxn modelId="{CCE0D225-CA50-4415-90BA-E930F2136EEE}" type="presParOf" srcId="{D357CC5E-4D95-416B-8F52-C2DCBE8DECB5}" destId="{CCA7E808-9D4E-449A-B41F-A959BC78251C}" srcOrd="4" destOrd="0" presId="urn:microsoft.com/office/officeart/2005/8/layout/matrix1"/>
    <dgm:cxn modelId="{626D5E4A-CC8C-4774-92A0-384575CDAB4C}" type="presParOf" srcId="{D357CC5E-4D95-416B-8F52-C2DCBE8DECB5}" destId="{E93D2AE0-3BFB-45CB-A118-6D2B0FE1BBBE}" srcOrd="5" destOrd="0" presId="urn:microsoft.com/office/officeart/2005/8/layout/matrix1"/>
    <dgm:cxn modelId="{8139A7E7-12C1-45B3-A964-4BB2B59DEB13}" type="presParOf" srcId="{D357CC5E-4D95-416B-8F52-C2DCBE8DECB5}" destId="{CA6B893B-8A32-475D-AF69-95F860A6B465}" srcOrd="6" destOrd="0" presId="urn:microsoft.com/office/officeart/2005/8/layout/matrix1"/>
    <dgm:cxn modelId="{2590600E-2B87-4C96-A843-C0EFFCDE1407}" type="presParOf" srcId="{D357CC5E-4D95-416B-8F52-C2DCBE8DECB5}" destId="{33DAAFEE-A022-431B-AE5C-88D84B07EBFF}" srcOrd="7" destOrd="0" presId="urn:microsoft.com/office/officeart/2005/8/layout/matrix1"/>
    <dgm:cxn modelId="{CA6987FE-B59D-400A-99CD-0C045ABEDE31}" type="presParOf" srcId="{90490B11-07E0-4834-AD5A-12E7A74C46B9}" destId="{63E99AA6-CA8D-4E8A-A736-D2DAE946C7C6}"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8E73F9-DFE6-46AF-B3D0-0E3E13BF6303}">
      <dsp:nvSpPr>
        <dsp:cNvPr id="0" name=""/>
        <dsp:cNvSpPr/>
      </dsp:nvSpPr>
      <dsp:spPr>
        <a:xfrm>
          <a:off x="0" y="47880"/>
          <a:ext cx="6096000" cy="547559"/>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Selection and Value</a:t>
          </a:r>
          <a:endParaRPr lang="en-US" sz="2400" kern="1200" dirty="0"/>
        </a:p>
      </dsp:txBody>
      <dsp:txXfrm>
        <a:off x="0" y="47880"/>
        <a:ext cx="6096000" cy="547559"/>
      </dsp:txXfrm>
    </dsp:sp>
    <dsp:sp modelId="{84E0BD21-FB3E-4A2D-8B1E-FCD0CC16392A}">
      <dsp:nvSpPr>
        <dsp:cNvPr id="0" name=""/>
        <dsp:cNvSpPr/>
      </dsp:nvSpPr>
      <dsp:spPr>
        <a:xfrm>
          <a:off x="0" y="664560"/>
          <a:ext cx="6096000" cy="547559"/>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Performance and Service</a:t>
          </a:r>
          <a:endParaRPr lang="en-US" sz="2400" kern="1200" dirty="0"/>
        </a:p>
      </dsp:txBody>
      <dsp:txXfrm>
        <a:off x="0" y="664560"/>
        <a:ext cx="6096000" cy="547559"/>
      </dsp:txXfrm>
    </dsp:sp>
    <dsp:sp modelId="{C7DE9D1D-803F-44E1-9672-0BEE0E381A08}">
      <dsp:nvSpPr>
        <dsp:cNvPr id="0" name=""/>
        <dsp:cNvSpPr/>
      </dsp:nvSpPr>
      <dsp:spPr>
        <a:xfrm>
          <a:off x="0" y="1281240"/>
          <a:ext cx="6096000" cy="547559"/>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t>Look and Feel</a:t>
          </a:r>
          <a:endParaRPr lang="en-US" sz="2400" kern="1200" dirty="0"/>
        </a:p>
      </dsp:txBody>
      <dsp:txXfrm>
        <a:off x="0" y="1281240"/>
        <a:ext cx="6096000" cy="547559"/>
      </dsp:txXfrm>
    </dsp:sp>
    <dsp:sp modelId="{63B3F9C6-C75A-4F37-9831-5E125208299B}">
      <dsp:nvSpPr>
        <dsp:cNvPr id="0" name=""/>
        <dsp:cNvSpPr/>
      </dsp:nvSpPr>
      <dsp:spPr>
        <a:xfrm>
          <a:off x="0" y="1897920"/>
          <a:ext cx="6096000" cy="547559"/>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t>Advertising and Incentives</a:t>
          </a:r>
          <a:endParaRPr lang="en-US" sz="2400" kern="1200" dirty="0"/>
        </a:p>
      </dsp:txBody>
      <dsp:txXfrm>
        <a:off x="0" y="1897920"/>
        <a:ext cx="6096000" cy="547559"/>
      </dsp:txXfrm>
    </dsp:sp>
    <dsp:sp modelId="{01A7532D-3643-45DD-98EA-20DC2D79D812}">
      <dsp:nvSpPr>
        <dsp:cNvPr id="0" name=""/>
        <dsp:cNvSpPr/>
      </dsp:nvSpPr>
      <dsp:spPr>
        <a:xfrm>
          <a:off x="0" y="2514600"/>
          <a:ext cx="6096000" cy="547559"/>
        </a:xfrm>
        <a:prstGeom prst="round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t>Personal Attention</a:t>
          </a:r>
          <a:endParaRPr lang="en-US" sz="2400" kern="1200" dirty="0"/>
        </a:p>
      </dsp:txBody>
      <dsp:txXfrm>
        <a:off x="0" y="2514600"/>
        <a:ext cx="6096000" cy="547559"/>
      </dsp:txXfrm>
    </dsp:sp>
    <dsp:sp modelId="{6E57F61C-B804-4986-AA70-2E7C0A318342}">
      <dsp:nvSpPr>
        <dsp:cNvPr id="0" name=""/>
        <dsp:cNvSpPr/>
      </dsp:nvSpPr>
      <dsp:spPr>
        <a:xfrm>
          <a:off x="0" y="3131280"/>
          <a:ext cx="6096000" cy="547559"/>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t>Community Relationships</a:t>
          </a:r>
          <a:endParaRPr lang="en-US" sz="2400" kern="1200" dirty="0"/>
        </a:p>
      </dsp:txBody>
      <dsp:txXfrm>
        <a:off x="0" y="3131280"/>
        <a:ext cx="6096000" cy="547559"/>
      </dsp:txXfrm>
    </dsp:sp>
    <dsp:sp modelId="{15B98EE8-BCA3-41EC-9561-948CA45F7728}">
      <dsp:nvSpPr>
        <dsp:cNvPr id="0" name=""/>
        <dsp:cNvSpPr/>
      </dsp:nvSpPr>
      <dsp:spPr>
        <a:xfrm>
          <a:off x="0" y="3747960"/>
          <a:ext cx="6096000" cy="547559"/>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t>Security and Reliability</a:t>
          </a:r>
          <a:endParaRPr lang="en-US" sz="2400" kern="1200" dirty="0"/>
        </a:p>
      </dsp:txBody>
      <dsp:txXfrm>
        <a:off x="0" y="3747960"/>
        <a:ext cx="6096000" cy="5475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CD47A9-3684-4FB6-B81E-B6723B2FDA37}">
      <dsp:nvSpPr>
        <dsp:cNvPr id="0" name=""/>
        <dsp:cNvSpPr/>
      </dsp:nvSpPr>
      <dsp:spPr>
        <a:xfrm>
          <a:off x="0" y="5065"/>
          <a:ext cx="8001000" cy="452790"/>
        </a:xfrm>
        <a:prstGeom prst="roundRect">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Internet and World Wide Web</a:t>
          </a:r>
          <a:endParaRPr lang="en-US" sz="2000" b="1" kern="1200" dirty="0">
            <a:latin typeface="+mj-lt"/>
          </a:endParaRPr>
        </a:p>
      </dsp:txBody>
      <dsp:txXfrm>
        <a:off x="0" y="5065"/>
        <a:ext cx="8001000" cy="452790"/>
      </dsp:txXfrm>
    </dsp:sp>
    <dsp:sp modelId="{7DD1AB6D-A1E8-4443-88AF-E393AB4ACE59}">
      <dsp:nvSpPr>
        <dsp:cNvPr id="0" name=""/>
        <dsp:cNvSpPr/>
      </dsp:nvSpPr>
      <dsp:spPr>
        <a:xfrm>
          <a:off x="0" y="483775"/>
          <a:ext cx="8001000" cy="452790"/>
        </a:xfrm>
        <a:prstGeom prst="roundRect">
          <a:avLst/>
        </a:prstGeom>
        <a:solidFill>
          <a:schemeClr val="accent4">
            <a:hueOff val="935622"/>
            <a:satOff val="-5173"/>
            <a:lumOff val="-441"/>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Dynamic Content Generation</a:t>
          </a:r>
        </a:p>
      </dsp:txBody>
      <dsp:txXfrm>
        <a:off x="0" y="483775"/>
        <a:ext cx="8001000" cy="452790"/>
      </dsp:txXfrm>
    </dsp:sp>
    <dsp:sp modelId="{0B2A1639-9CC6-4DD3-9C2D-A5EE5408CC71}">
      <dsp:nvSpPr>
        <dsp:cNvPr id="0" name=""/>
        <dsp:cNvSpPr/>
      </dsp:nvSpPr>
      <dsp:spPr>
        <a:xfrm>
          <a:off x="0" y="962485"/>
          <a:ext cx="8001000" cy="452790"/>
        </a:xfrm>
        <a:prstGeom prst="roundRect">
          <a:avLst/>
        </a:prstGeom>
        <a:solidFill>
          <a:schemeClr val="accent4">
            <a:hueOff val="1871245"/>
            <a:satOff val="-10347"/>
            <a:lumOff val="-882"/>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Web Client/Server Architectures</a:t>
          </a:r>
        </a:p>
      </dsp:txBody>
      <dsp:txXfrm>
        <a:off x="0" y="962485"/>
        <a:ext cx="8001000" cy="452790"/>
      </dsp:txXfrm>
    </dsp:sp>
    <dsp:sp modelId="{A20EFE85-1251-4CEE-A0AA-1BFA9A3FE826}">
      <dsp:nvSpPr>
        <dsp:cNvPr id="0" name=""/>
        <dsp:cNvSpPr/>
      </dsp:nvSpPr>
      <dsp:spPr>
        <a:xfrm>
          <a:off x="0" y="1441195"/>
          <a:ext cx="8001000" cy="452790"/>
        </a:xfrm>
        <a:prstGeom prst="roundRect">
          <a:avLst/>
        </a:prstGeom>
        <a:solidFill>
          <a:schemeClr val="accent4">
            <a:hueOff val="2806867"/>
            <a:satOff val="-15520"/>
            <a:lumOff val="-1323"/>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Advertising on the web</a:t>
          </a:r>
        </a:p>
      </dsp:txBody>
      <dsp:txXfrm>
        <a:off x="0" y="1441195"/>
        <a:ext cx="8001000" cy="452790"/>
      </dsp:txXfrm>
    </dsp:sp>
    <dsp:sp modelId="{4C41576D-862C-4CD2-B811-D94DEFAC119B}">
      <dsp:nvSpPr>
        <dsp:cNvPr id="0" name=""/>
        <dsp:cNvSpPr/>
      </dsp:nvSpPr>
      <dsp:spPr>
        <a:xfrm>
          <a:off x="0" y="1919905"/>
          <a:ext cx="8001000" cy="452790"/>
        </a:xfrm>
        <a:prstGeom prst="roundRect">
          <a:avLst/>
        </a:prstGeom>
        <a:solidFill>
          <a:schemeClr val="accent4">
            <a:hueOff val="3742489"/>
            <a:satOff val="-20694"/>
            <a:lumOff val="-1765"/>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E-mail marketing</a:t>
          </a:r>
        </a:p>
      </dsp:txBody>
      <dsp:txXfrm>
        <a:off x="0" y="1919905"/>
        <a:ext cx="8001000" cy="452790"/>
      </dsp:txXfrm>
    </dsp:sp>
    <dsp:sp modelId="{3FC20FD4-E010-41D5-813D-300FF9AE41F8}">
      <dsp:nvSpPr>
        <dsp:cNvPr id="0" name=""/>
        <dsp:cNvSpPr/>
      </dsp:nvSpPr>
      <dsp:spPr>
        <a:xfrm>
          <a:off x="0" y="2398615"/>
          <a:ext cx="8001000" cy="452790"/>
        </a:xfrm>
        <a:prstGeom prst="roundRect">
          <a:avLst/>
        </a:prstGeom>
        <a:solidFill>
          <a:schemeClr val="accent4">
            <a:hueOff val="4678112"/>
            <a:satOff val="-25867"/>
            <a:lumOff val="-2206"/>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Technology-Enabled Customer Relationship Management (CRM)</a:t>
          </a:r>
        </a:p>
      </dsp:txBody>
      <dsp:txXfrm>
        <a:off x="0" y="2398615"/>
        <a:ext cx="8001000" cy="452790"/>
      </dsp:txXfrm>
    </dsp:sp>
    <dsp:sp modelId="{061A1021-5521-4095-9284-DFC4B712F9DD}">
      <dsp:nvSpPr>
        <dsp:cNvPr id="0" name=""/>
        <dsp:cNvSpPr/>
      </dsp:nvSpPr>
      <dsp:spPr>
        <a:xfrm>
          <a:off x="0" y="2877325"/>
          <a:ext cx="8001000" cy="452790"/>
        </a:xfrm>
        <a:prstGeom prst="roundRect">
          <a:avLst/>
        </a:prstGeom>
        <a:solidFill>
          <a:schemeClr val="accent4">
            <a:hueOff val="5613734"/>
            <a:satOff val="-31040"/>
            <a:lumOff val="-2647"/>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Branding</a:t>
          </a:r>
        </a:p>
      </dsp:txBody>
      <dsp:txXfrm>
        <a:off x="0" y="2877325"/>
        <a:ext cx="8001000" cy="452790"/>
      </dsp:txXfrm>
    </dsp:sp>
    <dsp:sp modelId="{7C656B2A-5C78-4FD4-AFB1-966097B60620}">
      <dsp:nvSpPr>
        <dsp:cNvPr id="0" name=""/>
        <dsp:cNvSpPr/>
      </dsp:nvSpPr>
      <dsp:spPr>
        <a:xfrm>
          <a:off x="0" y="3356035"/>
          <a:ext cx="8001000" cy="452790"/>
        </a:xfrm>
        <a:prstGeom prst="roundRect">
          <a:avLst/>
        </a:prstGeom>
        <a:solidFill>
          <a:schemeClr val="accent4">
            <a:hueOff val="6549357"/>
            <a:satOff val="-36214"/>
            <a:lumOff val="-3088"/>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Search engine</a:t>
          </a:r>
        </a:p>
      </dsp:txBody>
      <dsp:txXfrm>
        <a:off x="0" y="3356035"/>
        <a:ext cx="8001000" cy="452790"/>
      </dsp:txXfrm>
    </dsp:sp>
    <dsp:sp modelId="{519DAA48-92D6-41B1-A91D-260A17172413}">
      <dsp:nvSpPr>
        <dsp:cNvPr id="0" name=""/>
        <dsp:cNvSpPr/>
      </dsp:nvSpPr>
      <dsp:spPr>
        <a:xfrm>
          <a:off x="0" y="3834745"/>
          <a:ext cx="8001000" cy="452790"/>
        </a:xfrm>
        <a:prstGeom prst="roundRect">
          <a:avLst/>
        </a:prstGeom>
        <a:solidFill>
          <a:schemeClr val="accent4">
            <a:hueOff val="7484979"/>
            <a:satOff val="-41387"/>
            <a:lumOff val="-3529"/>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Domain Names</a:t>
          </a:r>
          <a:endParaRPr lang="en-US" sz="2000" b="1" kern="1200" dirty="0">
            <a:latin typeface="+mj-lt"/>
          </a:endParaRPr>
        </a:p>
      </dsp:txBody>
      <dsp:txXfrm>
        <a:off x="0" y="3834745"/>
        <a:ext cx="8001000" cy="4527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2E1319-0BFF-4C88-97BC-2B6C86227149}">
      <dsp:nvSpPr>
        <dsp:cNvPr id="0" name=""/>
        <dsp:cNvSpPr/>
      </dsp:nvSpPr>
      <dsp:spPr>
        <a:xfrm>
          <a:off x="4271465" y="2521942"/>
          <a:ext cx="1744068" cy="1744068"/>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t>CRM</a:t>
          </a:r>
          <a:endParaRPr lang="en-US" sz="4900" kern="1200" dirty="0"/>
        </a:p>
      </dsp:txBody>
      <dsp:txXfrm>
        <a:off x="4271465" y="2521942"/>
        <a:ext cx="1744068" cy="1744068"/>
      </dsp:txXfrm>
    </dsp:sp>
    <dsp:sp modelId="{36D94B90-CF83-4D69-BF71-B6482008B6DA}">
      <dsp:nvSpPr>
        <dsp:cNvPr id="0" name=""/>
        <dsp:cNvSpPr/>
      </dsp:nvSpPr>
      <dsp:spPr>
        <a:xfrm rot="10800000">
          <a:off x="2239051" y="3145446"/>
          <a:ext cx="1920631" cy="497059"/>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17312E-02D3-4A78-A24F-7FF083FC2E2C}">
      <dsp:nvSpPr>
        <dsp:cNvPr id="0" name=""/>
        <dsp:cNvSpPr/>
      </dsp:nvSpPr>
      <dsp:spPr>
        <a:xfrm>
          <a:off x="1628627" y="2905637"/>
          <a:ext cx="1220847" cy="976678"/>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Advertising</a:t>
          </a:r>
          <a:endParaRPr lang="en-US" sz="1400" b="1" kern="1200" dirty="0">
            <a:solidFill>
              <a:schemeClr val="tx1"/>
            </a:solidFill>
            <a:latin typeface="Cambria" pitchFamily="18" charset="0"/>
          </a:endParaRPr>
        </a:p>
      </dsp:txBody>
      <dsp:txXfrm>
        <a:off x="1628627" y="2905637"/>
        <a:ext cx="1220847" cy="976678"/>
      </dsp:txXfrm>
    </dsp:sp>
    <dsp:sp modelId="{207F00CC-336E-4417-B965-8E069041C100}">
      <dsp:nvSpPr>
        <dsp:cNvPr id="0" name=""/>
        <dsp:cNvSpPr/>
      </dsp:nvSpPr>
      <dsp:spPr>
        <a:xfrm rot="12600000">
          <a:off x="2499516" y="2173380"/>
          <a:ext cx="1920631" cy="497059"/>
        </a:xfrm>
        <a:prstGeom prst="leftArrow">
          <a:avLst>
            <a:gd name="adj1" fmla="val 60000"/>
            <a:gd name="adj2" fmla="val 50000"/>
          </a:avLst>
        </a:prstGeom>
        <a:solidFill>
          <a:schemeClr val="accent5">
            <a:hueOff val="-1663624"/>
            <a:satOff val="-2576"/>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A7D61CC-7FBE-462B-8076-F2C3E9A3C411}">
      <dsp:nvSpPr>
        <dsp:cNvPr id="0" name=""/>
        <dsp:cNvSpPr/>
      </dsp:nvSpPr>
      <dsp:spPr>
        <a:xfrm>
          <a:off x="2017750" y="1453413"/>
          <a:ext cx="1220847" cy="976678"/>
        </a:xfrm>
        <a:prstGeom prst="roundRect">
          <a:avLst>
            <a:gd name="adj" fmla="val 10000"/>
          </a:avLst>
        </a:prstGeom>
        <a:solidFill>
          <a:schemeClr val="accent5">
            <a:hueOff val="-1663624"/>
            <a:satOff val="-2576"/>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Targeting</a:t>
          </a:r>
          <a:endParaRPr lang="en-US" sz="1400" b="1" kern="1200" dirty="0">
            <a:solidFill>
              <a:schemeClr val="tx1"/>
            </a:solidFill>
            <a:latin typeface="Cambria" pitchFamily="18" charset="0"/>
          </a:endParaRPr>
        </a:p>
      </dsp:txBody>
      <dsp:txXfrm>
        <a:off x="2017750" y="1453413"/>
        <a:ext cx="1220847" cy="976678"/>
      </dsp:txXfrm>
    </dsp:sp>
    <dsp:sp modelId="{9605C1C4-CCBE-4F18-BA05-E52FA493F7A4}">
      <dsp:nvSpPr>
        <dsp:cNvPr id="0" name=""/>
        <dsp:cNvSpPr/>
      </dsp:nvSpPr>
      <dsp:spPr>
        <a:xfrm rot="14400000">
          <a:off x="3211118" y="1461778"/>
          <a:ext cx="1920631" cy="497059"/>
        </a:xfrm>
        <a:prstGeom prst="leftArrow">
          <a:avLst>
            <a:gd name="adj1" fmla="val 60000"/>
            <a:gd name="adj2" fmla="val 50000"/>
          </a:avLst>
        </a:prstGeom>
        <a:solidFill>
          <a:schemeClr val="accent5">
            <a:hueOff val="-3327248"/>
            <a:satOff val="-5151"/>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CCF2D9-3FA2-430B-961A-9BB9AB36E257}">
      <dsp:nvSpPr>
        <dsp:cNvPr id="0" name=""/>
        <dsp:cNvSpPr/>
      </dsp:nvSpPr>
      <dsp:spPr>
        <a:xfrm>
          <a:off x="3080851" y="390311"/>
          <a:ext cx="1220847" cy="976678"/>
        </a:xfrm>
        <a:prstGeom prst="roundRect">
          <a:avLst>
            <a:gd name="adj" fmla="val 10000"/>
          </a:avLst>
        </a:prstGeom>
        <a:solidFill>
          <a:schemeClr val="accent5">
            <a:hueOff val="-3327248"/>
            <a:satOff val="-5151"/>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Promotion &amp; Discounts offered</a:t>
          </a:r>
          <a:endParaRPr lang="en-US" sz="1400" b="1" kern="1200" dirty="0">
            <a:solidFill>
              <a:schemeClr val="tx1"/>
            </a:solidFill>
            <a:latin typeface="Cambria" pitchFamily="18" charset="0"/>
          </a:endParaRPr>
        </a:p>
      </dsp:txBody>
      <dsp:txXfrm>
        <a:off x="3080851" y="390311"/>
        <a:ext cx="1220847" cy="976678"/>
      </dsp:txXfrm>
    </dsp:sp>
    <dsp:sp modelId="{4EE830CE-7A0E-4110-8082-14004E55DF32}">
      <dsp:nvSpPr>
        <dsp:cNvPr id="0" name=""/>
        <dsp:cNvSpPr/>
      </dsp:nvSpPr>
      <dsp:spPr>
        <a:xfrm rot="16200000">
          <a:off x="4183184" y="1201314"/>
          <a:ext cx="1920631" cy="497059"/>
        </a:xfrm>
        <a:prstGeom prst="leftArrow">
          <a:avLst>
            <a:gd name="adj1" fmla="val 60000"/>
            <a:gd name="adj2" fmla="val 50000"/>
          </a:avLst>
        </a:prstGeom>
        <a:solidFill>
          <a:schemeClr val="accent5">
            <a:hueOff val="-4990872"/>
            <a:satOff val="-7727"/>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26E9C1-2D45-48B8-8484-70A9AFE4062E}">
      <dsp:nvSpPr>
        <dsp:cNvPr id="0" name=""/>
        <dsp:cNvSpPr/>
      </dsp:nvSpPr>
      <dsp:spPr>
        <a:xfrm>
          <a:off x="4533076" y="1189"/>
          <a:ext cx="1220847" cy="976678"/>
        </a:xfrm>
        <a:prstGeom prst="roundRect">
          <a:avLst>
            <a:gd name="adj" fmla="val 10000"/>
          </a:avLst>
        </a:prstGeom>
        <a:solidFill>
          <a:schemeClr val="accent5">
            <a:hueOff val="-4990872"/>
            <a:satOff val="-7727"/>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Distribution Channels</a:t>
          </a:r>
          <a:endParaRPr lang="en-US" sz="1400" b="1" kern="1200" dirty="0">
            <a:solidFill>
              <a:schemeClr val="tx1"/>
            </a:solidFill>
            <a:latin typeface="Cambria" pitchFamily="18" charset="0"/>
          </a:endParaRPr>
        </a:p>
      </dsp:txBody>
      <dsp:txXfrm>
        <a:off x="4533076" y="1189"/>
        <a:ext cx="1220847" cy="976678"/>
      </dsp:txXfrm>
    </dsp:sp>
    <dsp:sp modelId="{2AFABFDB-7EB5-4A3D-9F98-0BCDD92ED717}">
      <dsp:nvSpPr>
        <dsp:cNvPr id="0" name=""/>
        <dsp:cNvSpPr/>
      </dsp:nvSpPr>
      <dsp:spPr>
        <a:xfrm rot="18000000">
          <a:off x="5155250" y="1461778"/>
          <a:ext cx="1920631" cy="497059"/>
        </a:xfrm>
        <a:prstGeom prst="leftArrow">
          <a:avLst>
            <a:gd name="adj1" fmla="val 60000"/>
            <a:gd name="adj2" fmla="val 50000"/>
          </a:avLst>
        </a:prstGeom>
        <a:solidFill>
          <a:schemeClr val="accent5">
            <a:hueOff val="-6654497"/>
            <a:satOff val="-10303"/>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46AE944-9073-45BD-A49B-11127159826E}">
      <dsp:nvSpPr>
        <dsp:cNvPr id="0" name=""/>
        <dsp:cNvSpPr/>
      </dsp:nvSpPr>
      <dsp:spPr>
        <a:xfrm>
          <a:off x="5985300" y="390311"/>
          <a:ext cx="1220847" cy="976678"/>
        </a:xfrm>
        <a:prstGeom prst="roundRect">
          <a:avLst>
            <a:gd name="adj" fmla="val 10000"/>
          </a:avLst>
        </a:prstGeom>
        <a:solidFill>
          <a:schemeClr val="accent5">
            <a:hueOff val="-6654497"/>
            <a:satOff val="-10303"/>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Pricing @ Service of Product</a:t>
          </a:r>
          <a:endParaRPr lang="en-US" sz="1400" b="1" kern="1200" dirty="0">
            <a:solidFill>
              <a:schemeClr val="tx1"/>
            </a:solidFill>
            <a:latin typeface="Cambria" pitchFamily="18" charset="0"/>
          </a:endParaRPr>
        </a:p>
      </dsp:txBody>
      <dsp:txXfrm>
        <a:off x="5985300" y="390311"/>
        <a:ext cx="1220847" cy="976678"/>
      </dsp:txXfrm>
    </dsp:sp>
    <dsp:sp modelId="{58912254-7C04-4FD2-8FED-0A73AB0AC9EA}">
      <dsp:nvSpPr>
        <dsp:cNvPr id="0" name=""/>
        <dsp:cNvSpPr/>
      </dsp:nvSpPr>
      <dsp:spPr>
        <a:xfrm rot="19800000">
          <a:off x="5866852" y="2173380"/>
          <a:ext cx="1920631" cy="497059"/>
        </a:xfrm>
        <a:prstGeom prst="leftArrow">
          <a:avLst>
            <a:gd name="adj1" fmla="val 60000"/>
            <a:gd name="adj2" fmla="val 50000"/>
          </a:avLst>
        </a:prstGeom>
        <a:solidFill>
          <a:schemeClr val="accent5">
            <a:hueOff val="-8318121"/>
            <a:satOff val="-12878"/>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5744565-DCED-456A-A88B-0BB4B2204601}">
      <dsp:nvSpPr>
        <dsp:cNvPr id="0" name=""/>
        <dsp:cNvSpPr/>
      </dsp:nvSpPr>
      <dsp:spPr>
        <a:xfrm>
          <a:off x="7048402" y="1453413"/>
          <a:ext cx="1220847" cy="976678"/>
        </a:xfrm>
        <a:prstGeom prst="roundRect">
          <a:avLst>
            <a:gd name="adj" fmla="val 10000"/>
          </a:avLst>
        </a:prstGeom>
        <a:solidFill>
          <a:schemeClr val="accent5">
            <a:hueOff val="-8318121"/>
            <a:satOff val="-12878"/>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New Product Features</a:t>
          </a:r>
          <a:endParaRPr lang="en-US" sz="1400" b="1" kern="1200" dirty="0">
            <a:solidFill>
              <a:schemeClr val="tx1"/>
            </a:solidFill>
            <a:latin typeface="Cambria" pitchFamily="18" charset="0"/>
          </a:endParaRPr>
        </a:p>
      </dsp:txBody>
      <dsp:txXfrm>
        <a:off x="7048402" y="1453413"/>
        <a:ext cx="1220847" cy="976678"/>
      </dsp:txXfrm>
    </dsp:sp>
    <dsp:sp modelId="{6354DF9C-35A9-416C-920B-BBA0C6B98A2B}">
      <dsp:nvSpPr>
        <dsp:cNvPr id="0" name=""/>
        <dsp:cNvSpPr/>
      </dsp:nvSpPr>
      <dsp:spPr>
        <a:xfrm>
          <a:off x="6127316" y="3145446"/>
          <a:ext cx="1920631" cy="497059"/>
        </a:xfrm>
        <a:prstGeom prst="leftArrow">
          <a:avLst>
            <a:gd name="adj1" fmla="val 60000"/>
            <a:gd name="adj2" fmla="val 50000"/>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90F5E4-958C-4802-8AB9-8AA04C5CDB30}">
      <dsp:nvSpPr>
        <dsp:cNvPr id="0" name=""/>
        <dsp:cNvSpPr/>
      </dsp:nvSpPr>
      <dsp:spPr>
        <a:xfrm>
          <a:off x="7437524" y="2905637"/>
          <a:ext cx="1220847" cy="976678"/>
        </a:xfrm>
        <a:prstGeom prst="roundRect">
          <a:avLst>
            <a:gd name="adj" fmla="val 10000"/>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mbria" pitchFamily="18" charset="0"/>
            </a:rPr>
            <a:t>Measure customer relationship</a:t>
          </a:r>
          <a:endParaRPr lang="en-US" sz="1400" b="1" kern="1200" dirty="0">
            <a:solidFill>
              <a:schemeClr val="tx1"/>
            </a:solidFill>
            <a:latin typeface="Cambria" pitchFamily="18" charset="0"/>
          </a:endParaRPr>
        </a:p>
      </dsp:txBody>
      <dsp:txXfrm>
        <a:off x="7437524" y="2905637"/>
        <a:ext cx="1220847" cy="97667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3FB840-3BBA-46B0-ADE1-1E33C54C1FC7}">
      <dsp:nvSpPr>
        <dsp:cNvPr id="0" name=""/>
        <dsp:cNvSpPr/>
      </dsp:nvSpPr>
      <dsp:spPr>
        <a:xfrm>
          <a:off x="2155507" y="2277603"/>
          <a:ext cx="1784985" cy="178498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t>Elements of a brand</a:t>
          </a:r>
          <a:endParaRPr lang="en-US" sz="2800" kern="1200" dirty="0"/>
        </a:p>
      </dsp:txBody>
      <dsp:txXfrm>
        <a:off x="2155507" y="2277603"/>
        <a:ext cx="1784985" cy="1784985"/>
      </dsp:txXfrm>
    </dsp:sp>
    <dsp:sp modelId="{B7F571E0-37D6-45AE-A63B-CD9311715E9E}">
      <dsp:nvSpPr>
        <dsp:cNvPr id="0" name=""/>
        <dsp:cNvSpPr/>
      </dsp:nvSpPr>
      <dsp:spPr>
        <a:xfrm rot="12900000">
          <a:off x="871449" y="1920360"/>
          <a:ext cx="1510013" cy="5087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8EE164-3E78-4D52-8D05-CA3945DF7E5F}">
      <dsp:nvSpPr>
        <dsp:cNvPr id="0" name=""/>
        <dsp:cNvSpPr/>
      </dsp:nvSpPr>
      <dsp:spPr>
        <a:xfrm>
          <a:off x="160123" y="1063372"/>
          <a:ext cx="1695735" cy="1356588"/>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Differentiation</a:t>
          </a:r>
          <a:endParaRPr lang="en-US" sz="2100" kern="1200" dirty="0"/>
        </a:p>
      </dsp:txBody>
      <dsp:txXfrm>
        <a:off x="160123" y="1063372"/>
        <a:ext cx="1695735" cy="1356588"/>
      </dsp:txXfrm>
    </dsp:sp>
    <dsp:sp modelId="{F06CCBA0-9CBE-488F-9666-F6DBD27DB58B}">
      <dsp:nvSpPr>
        <dsp:cNvPr id="0" name=""/>
        <dsp:cNvSpPr/>
      </dsp:nvSpPr>
      <dsp:spPr>
        <a:xfrm rot="16200000">
          <a:off x="2292993" y="1180352"/>
          <a:ext cx="1510013" cy="508720"/>
        </a:xfrm>
        <a:prstGeom prst="leftArrow">
          <a:avLst>
            <a:gd name="adj1" fmla="val 60000"/>
            <a:gd name="adj2" fmla="val 50000"/>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A0AB6B-D384-4590-94F1-F46FC22F1C73}">
      <dsp:nvSpPr>
        <dsp:cNvPr id="0" name=""/>
        <dsp:cNvSpPr/>
      </dsp:nvSpPr>
      <dsp:spPr>
        <a:xfrm>
          <a:off x="2200132" y="1411"/>
          <a:ext cx="1695735" cy="1356588"/>
        </a:xfrm>
        <a:prstGeom prst="roundRect">
          <a:avLst>
            <a:gd name="adj" fmla="val 10000"/>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Relevance</a:t>
          </a:r>
          <a:endParaRPr lang="en-US" sz="2100" kern="1200" dirty="0"/>
        </a:p>
      </dsp:txBody>
      <dsp:txXfrm>
        <a:off x="2200132" y="1411"/>
        <a:ext cx="1695735" cy="1356588"/>
      </dsp:txXfrm>
    </dsp:sp>
    <dsp:sp modelId="{6D142CB8-74AA-4164-9C4B-A3221874A547}">
      <dsp:nvSpPr>
        <dsp:cNvPr id="0" name=""/>
        <dsp:cNvSpPr/>
      </dsp:nvSpPr>
      <dsp:spPr>
        <a:xfrm rot="19500000">
          <a:off x="3714536" y="1920360"/>
          <a:ext cx="1510013" cy="508720"/>
        </a:xfrm>
        <a:prstGeom prst="leftArrow">
          <a:avLst>
            <a:gd name="adj1" fmla="val 60000"/>
            <a:gd name="adj2" fmla="val 50000"/>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E4BD54-FBC9-4066-8F20-7B917D85F7BB}">
      <dsp:nvSpPr>
        <dsp:cNvPr id="0" name=""/>
        <dsp:cNvSpPr/>
      </dsp:nvSpPr>
      <dsp:spPr>
        <a:xfrm>
          <a:off x="4240140" y="1063372"/>
          <a:ext cx="1695735" cy="1356588"/>
        </a:xfrm>
        <a:prstGeom prst="roundRect">
          <a:avLst>
            <a:gd name="adj" fmla="val 10000"/>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Perceived value</a:t>
          </a:r>
          <a:endParaRPr lang="en-US" sz="2100" kern="1200" dirty="0"/>
        </a:p>
      </dsp:txBody>
      <dsp:txXfrm>
        <a:off x="4240140" y="1063372"/>
        <a:ext cx="1695735" cy="135658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9A22A8-292E-4A96-B9C6-562A16940AE7}">
      <dsp:nvSpPr>
        <dsp:cNvPr id="0" name=""/>
        <dsp:cNvSpPr/>
      </dsp:nvSpPr>
      <dsp:spPr>
        <a:xfrm>
          <a:off x="2028964" y="186"/>
          <a:ext cx="1650875" cy="825437"/>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Utilitarian Value</a:t>
          </a:r>
          <a:endParaRPr lang="en-US" sz="2500" kern="1200" dirty="0"/>
        </a:p>
      </dsp:txBody>
      <dsp:txXfrm>
        <a:off x="2028964" y="186"/>
        <a:ext cx="1650875" cy="825437"/>
      </dsp:txXfrm>
    </dsp:sp>
    <dsp:sp modelId="{6DAA3B42-E2C8-433B-B349-9C019ACBA6C6}">
      <dsp:nvSpPr>
        <dsp:cNvPr id="0" name=""/>
        <dsp:cNvSpPr/>
      </dsp:nvSpPr>
      <dsp:spPr>
        <a:xfrm>
          <a:off x="2194052" y="825624"/>
          <a:ext cx="165087" cy="619078"/>
        </a:xfrm>
        <a:custGeom>
          <a:avLst/>
          <a:gdLst/>
          <a:ahLst/>
          <a:cxnLst/>
          <a:rect l="0" t="0" r="0" b="0"/>
          <a:pathLst>
            <a:path>
              <a:moveTo>
                <a:pt x="0" y="0"/>
              </a:moveTo>
              <a:lnTo>
                <a:pt x="0" y="619078"/>
              </a:lnTo>
              <a:lnTo>
                <a:pt x="165087" y="619078"/>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7BCAB4-D72E-4213-B32A-D4363B268ED4}">
      <dsp:nvSpPr>
        <dsp:cNvPr id="0" name=""/>
        <dsp:cNvSpPr/>
      </dsp:nvSpPr>
      <dsp:spPr>
        <a:xfrm>
          <a:off x="2359139" y="1031983"/>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Money saving</a:t>
          </a:r>
          <a:endParaRPr lang="en-US" sz="1700" kern="1200" dirty="0"/>
        </a:p>
      </dsp:txBody>
      <dsp:txXfrm>
        <a:off x="2359139" y="1031983"/>
        <a:ext cx="1320700" cy="825437"/>
      </dsp:txXfrm>
    </dsp:sp>
    <dsp:sp modelId="{94325DBF-97C7-441B-BCD4-D87AA7FFFE7D}">
      <dsp:nvSpPr>
        <dsp:cNvPr id="0" name=""/>
        <dsp:cNvSpPr/>
      </dsp:nvSpPr>
      <dsp:spPr>
        <a:xfrm>
          <a:off x="2194052" y="825624"/>
          <a:ext cx="165087" cy="1650875"/>
        </a:xfrm>
        <a:custGeom>
          <a:avLst/>
          <a:gdLst/>
          <a:ahLst/>
          <a:cxnLst/>
          <a:rect l="0" t="0" r="0" b="0"/>
          <a:pathLst>
            <a:path>
              <a:moveTo>
                <a:pt x="0" y="0"/>
              </a:moveTo>
              <a:lnTo>
                <a:pt x="0" y="1650875"/>
              </a:lnTo>
              <a:lnTo>
                <a:pt x="165087" y="1650875"/>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7C53FE-73B3-475C-928D-BB57121C21FB}">
      <dsp:nvSpPr>
        <dsp:cNvPr id="0" name=""/>
        <dsp:cNvSpPr/>
      </dsp:nvSpPr>
      <dsp:spPr>
        <a:xfrm>
          <a:off x="2359139" y="2063781"/>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1425964"/>
              <a:satOff val="-2208"/>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Time saving</a:t>
          </a:r>
          <a:endParaRPr lang="en-US" sz="1700" kern="1200" dirty="0"/>
        </a:p>
      </dsp:txBody>
      <dsp:txXfrm>
        <a:off x="2359139" y="2063781"/>
        <a:ext cx="1320700" cy="825437"/>
      </dsp:txXfrm>
    </dsp:sp>
    <dsp:sp modelId="{D1BEA183-92D6-4C82-8202-022B90BB650F}">
      <dsp:nvSpPr>
        <dsp:cNvPr id="0" name=""/>
        <dsp:cNvSpPr/>
      </dsp:nvSpPr>
      <dsp:spPr>
        <a:xfrm>
          <a:off x="2194052" y="825624"/>
          <a:ext cx="165087" cy="2682673"/>
        </a:xfrm>
        <a:custGeom>
          <a:avLst/>
          <a:gdLst/>
          <a:ahLst/>
          <a:cxnLst/>
          <a:rect l="0" t="0" r="0" b="0"/>
          <a:pathLst>
            <a:path>
              <a:moveTo>
                <a:pt x="0" y="0"/>
              </a:moveTo>
              <a:lnTo>
                <a:pt x="0" y="2682673"/>
              </a:lnTo>
              <a:lnTo>
                <a:pt x="165087" y="2682673"/>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AC737F-26AF-4DB7-88B1-C645005EC157}">
      <dsp:nvSpPr>
        <dsp:cNvPr id="0" name=""/>
        <dsp:cNvSpPr/>
      </dsp:nvSpPr>
      <dsp:spPr>
        <a:xfrm>
          <a:off x="2359139" y="3095578"/>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2851927"/>
              <a:satOff val="-4415"/>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Larger selection</a:t>
          </a:r>
          <a:endParaRPr lang="en-US" sz="1700" kern="1200" dirty="0"/>
        </a:p>
      </dsp:txBody>
      <dsp:txXfrm>
        <a:off x="2359139" y="3095578"/>
        <a:ext cx="1320700" cy="825437"/>
      </dsp:txXfrm>
    </dsp:sp>
    <dsp:sp modelId="{CFFD8082-1EBF-4A09-8769-1788D244C150}">
      <dsp:nvSpPr>
        <dsp:cNvPr id="0" name=""/>
        <dsp:cNvSpPr/>
      </dsp:nvSpPr>
      <dsp:spPr>
        <a:xfrm>
          <a:off x="2194052" y="825624"/>
          <a:ext cx="165087" cy="3714470"/>
        </a:xfrm>
        <a:custGeom>
          <a:avLst/>
          <a:gdLst/>
          <a:ahLst/>
          <a:cxnLst/>
          <a:rect l="0" t="0" r="0" b="0"/>
          <a:pathLst>
            <a:path>
              <a:moveTo>
                <a:pt x="0" y="0"/>
              </a:moveTo>
              <a:lnTo>
                <a:pt x="0" y="3714470"/>
              </a:lnTo>
              <a:lnTo>
                <a:pt x="165087" y="3714470"/>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A91E9D-09C6-4CC2-A4A3-9A82A6C0A370}">
      <dsp:nvSpPr>
        <dsp:cNvPr id="0" name=""/>
        <dsp:cNvSpPr/>
      </dsp:nvSpPr>
      <dsp:spPr>
        <a:xfrm>
          <a:off x="2359139" y="4127375"/>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4277891"/>
              <a:satOff val="-6623"/>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Excellence Service</a:t>
          </a:r>
          <a:endParaRPr lang="en-US" sz="1700" kern="1200" dirty="0"/>
        </a:p>
      </dsp:txBody>
      <dsp:txXfrm>
        <a:off x="2359139" y="4127375"/>
        <a:ext cx="1320700" cy="825437"/>
      </dsp:txXfrm>
    </dsp:sp>
    <dsp:sp modelId="{D927AFA5-471E-4B0B-A319-C4AA482FDA2C}">
      <dsp:nvSpPr>
        <dsp:cNvPr id="0" name=""/>
        <dsp:cNvSpPr/>
      </dsp:nvSpPr>
      <dsp:spPr>
        <a:xfrm>
          <a:off x="5486394" y="186"/>
          <a:ext cx="1650875" cy="825437"/>
        </a:xfrm>
        <a:prstGeom prst="roundRect">
          <a:avLst>
            <a:gd name="adj" fmla="val 10000"/>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Experiential Value</a:t>
          </a:r>
          <a:endParaRPr lang="en-US" sz="2500" kern="1200" dirty="0"/>
        </a:p>
      </dsp:txBody>
      <dsp:txXfrm>
        <a:off x="5486394" y="186"/>
        <a:ext cx="1650875" cy="825437"/>
      </dsp:txXfrm>
    </dsp:sp>
    <dsp:sp modelId="{2D0C5111-D11F-453E-95D0-8BEA68CAABC5}">
      <dsp:nvSpPr>
        <dsp:cNvPr id="0" name=""/>
        <dsp:cNvSpPr/>
      </dsp:nvSpPr>
      <dsp:spPr>
        <a:xfrm>
          <a:off x="5651481" y="825624"/>
          <a:ext cx="165080" cy="619078"/>
        </a:xfrm>
        <a:custGeom>
          <a:avLst/>
          <a:gdLst/>
          <a:ahLst/>
          <a:cxnLst/>
          <a:rect l="0" t="0" r="0" b="0"/>
          <a:pathLst>
            <a:path>
              <a:moveTo>
                <a:pt x="0" y="0"/>
              </a:moveTo>
              <a:lnTo>
                <a:pt x="0" y="619078"/>
              </a:lnTo>
              <a:lnTo>
                <a:pt x="165080" y="619078"/>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D63674-77BE-40BD-9426-C90FF963B2EA}">
      <dsp:nvSpPr>
        <dsp:cNvPr id="0" name=""/>
        <dsp:cNvSpPr/>
      </dsp:nvSpPr>
      <dsp:spPr>
        <a:xfrm>
          <a:off x="5816562" y="1031983"/>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5703854"/>
              <a:satOff val="-8831"/>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Entertainment</a:t>
          </a:r>
          <a:endParaRPr lang="en-US" sz="1700" kern="1200" dirty="0"/>
        </a:p>
      </dsp:txBody>
      <dsp:txXfrm>
        <a:off x="5816562" y="1031983"/>
        <a:ext cx="1320700" cy="825437"/>
      </dsp:txXfrm>
    </dsp:sp>
    <dsp:sp modelId="{E95A703D-16E5-41BC-92A9-6EAA4E0ED34A}">
      <dsp:nvSpPr>
        <dsp:cNvPr id="0" name=""/>
        <dsp:cNvSpPr/>
      </dsp:nvSpPr>
      <dsp:spPr>
        <a:xfrm>
          <a:off x="5651481" y="825624"/>
          <a:ext cx="165080" cy="1650875"/>
        </a:xfrm>
        <a:custGeom>
          <a:avLst/>
          <a:gdLst/>
          <a:ahLst/>
          <a:cxnLst/>
          <a:rect l="0" t="0" r="0" b="0"/>
          <a:pathLst>
            <a:path>
              <a:moveTo>
                <a:pt x="0" y="0"/>
              </a:moveTo>
              <a:lnTo>
                <a:pt x="0" y="1650875"/>
              </a:lnTo>
              <a:lnTo>
                <a:pt x="165080" y="1650875"/>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FE6EE7-191A-4489-AF36-5904F3B0DA2B}">
      <dsp:nvSpPr>
        <dsp:cNvPr id="0" name=""/>
        <dsp:cNvSpPr/>
      </dsp:nvSpPr>
      <dsp:spPr>
        <a:xfrm>
          <a:off x="5816562" y="2063781"/>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7129818"/>
              <a:satOff val="-11039"/>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Visual</a:t>
          </a:r>
          <a:endParaRPr lang="en-US" sz="1700" kern="1200" dirty="0"/>
        </a:p>
      </dsp:txBody>
      <dsp:txXfrm>
        <a:off x="5816562" y="2063781"/>
        <a:ext cx="1320700" cy="825437"/>
      </dsp:txXfrm>
    </dsp:sp>
    <dsp:sp modelId="{0E33BD50-BAFA-4301-926B-0B55F66806CF}">
      <dsp:nvSpPr>
        <dsp:cNvPr id="0" name=""/>
        <dsp:cNvSpPr/>
      </dsp:nvSpPr>
      <dsp:spPr>
        <a:xfrm>
          <a:off x="5651481" y="825624"/>
          <a:ext cx="165080" cy="2682673"/>
        </a:xfrm>
        <a:custGeom>
          <a:avLst/>
          <a:gdLst/>
          <a:ahLst/>
          <a:cxnLst/>
          <a:rect l="0" t="0" r="0" b="0"/>
          <a:pathLst>
            <a:path>
              <a:moveTo>
                <a:pt x="0" y="0"/>
              </a:moveTo>
              <a:lnTo>
                <a:pt x="0" y="2682673"/>
              </a:lnTo>
              <a:lnTo>
                <a:pt x="165080" y="2682673"/>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7A61D5-CD06-4BEA-ABFC-8CFD9FDB04E2}">
      <dsp:nvSpPr>
        <dsp:cNvPr id="0" name=""/>
        <dsp:cNvSpPr/>
      </dsp:nvSpPr>
      <dsp:spPr>
        <a:xfrm>
          <a:off x="5816562" y="3095578"/>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8555782"/>
              <a:satOff val="-13246"/>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Escape</a:t>
          </a:r>
          <a:endParaRPr lang="en-US" sz="1700" kern="1200" dirty="0"/>
        </a:p>
      </dsp:txBody>
      <dsp:txXfrm>
        <a:off x="5816562" y="3095578"/>
        <a:ext cx="1320700" cy="825437"/>
      </dsp:txXfrm>
    </dsp:sp>
    <dsp:sp modelId="{2DB9B2D0-27CC-4763-AB8D-069EC89519CE}">
      <dsp:nvSpPr>
        <dsp:cNvPr id="0" name=""/>
        <dsp:cNvSpPr/>
      </dsp:nvSpPr>
      <dsp:spPr>
        <a:xfrm>
          <a:off x="5651481" y="825624"/>
          <a:ext cx="165080" cy="3714470"/>
        </a:xfrm>
        <a:custGeom>
          <a:avLst/>
          <a:gdLst/>
          <a:ahLst/>
          <a:cxnLst/>
          <a:rect l="0" t="0" r="0" b="0"/>
          <a:pathLst>
            <a:path>
              <a:moveTo>
                <a:pt x="0" y="0"/>
              </a:moveTo>
              <a:lnTo>
                <a:pt x="0" y="3714470"/>
              </a:lnTo>
              <a:lnTo>
                <a:pt x="165080" y="3714470"/>
              </a:lnTo>
            </a:path>
          </a:pathLst>
        </a:cu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5DC644-2368-4C5A-926D-0A6979F6C305}">
      <dsp:nvSpPr>
        <dsp:cNvPr id="0" name=""/>
        <dsp:cNvSpPr/>
      </dsp:nvSpPr>
      <dsp:spPr>
        <a:xfrm>
          <a:off x="5816562" y="4127375"/>
          <a:ext cx="1320700" cy="82543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9981745"/>
              <a:satOff val="-15454"/>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Interaction</a:t>
          </a:r>
          <a:endParaRPr lang="en-US" sz="1700" kern="1200" dirty="0"/>
        </a:p>
      </dsp:txBody>
      <dsp:txXfrm>
        <a:off x="5816562" y="4127375"/>
        <a:ext cx="1320700" cy="82543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8DADEB-6E7C-4501-991B-C2BFA327544A}">
      <dsp:nvSpPr>
        <dsp:cNvPr id="0" name=""/>
        <dsp:cNvSpPr/>
      </dsp:nvSpPr>
      <dsp:spPr>
        <a:xfrm>
          <a:off x="2900052" y="1268497"/>
          <a:ext cx="3068091" cy="306809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Customer’s Decision</a:t>
          </a:r>
          <a:endParaRPr lang="en-US" sz="3200" kern="1200" dirty="0"/>
        </a:p>
      </dsp:txBody>
      <dsp:txXfrm>
        <a:off x="2900052" y="1268497"/>
        <a:ext cx="3068091" cy="3068091"/>
      </dsp:txXfrm>
    </dsp:sp>
    <dsp:sp modelId="{95D77FE4-E410-4C08-8A1C-599FD3F0AB0B}">
      <dsp:nvSpPr>
        <dsp:cNvPr id="0" name=""/>
        <dsp:cNvSpPr/>
      </dsp:nvSpPr>
      <dsp:spPr>
        <a:xfrm>
          <a:off x="3352803" y="-167418"/>
          <a:ext cx="2162590" cy="194810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Consumer/ Personal Factors</a:t>
          </a:r>
          <a:endParaRPr lang="en-US" sz="2000" kern="1200" dirty="0"/>
        </a:p>
      </dsp:txBody>
      <dsp:txXfrm>
        <a:off x="3352803" y="-167418"/>
        <a:ext cx="2162590" cy="1948100"/>
      </dsp:txXfrm>
    </dsp:sp>
    <dsp:sp modelId="{069CEB2E-069B-4C31-A2AE-4D9316001551}">
      <dsp:nvSpPr>
        <dsp:cNvPr id="0" name=""/>
        <dsp:cNvSpPr/>
      </dsp:nvSpPr>
      <dsp:spPr>
        <a:xfrm>
          <a:off x="5530845" y="1094862"/>
          <a:ext cx="2470151" cy="2181766"/>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Merchant &amp; Intermediary Factors</a:t>
          </a:r>
          <a:endParaRPr lang="en-US" sz="2000" kern="1200" dirty="0"/>
        </a:p>
      </dsp:txBody>
      <dsp:txXfrm>
        <a:off x="5530845" y="1094862"/>
        <a:ext cx="2470151" cy="2181766"/>
      </dsp:txXfrm>
    </dsp:sp>
    <dsp:sp modelId="{FEEB5531-CD54-4B8D-AEED-880C1C4A02AD}">
      <dsp:nvSpPr>
        <dsp:cNvPr id="0" name=""/>
        <dsp:cNvSpPr/>
      </dsp:nvSpPr>
      <dsp:spPr>
        <a:xfrm>
          <a:off x="4635068" y="3368821"/>
          <a:ext cx="2222924" cy="209688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Product/ Services Factors</a:t>
          </a:r>
          <a:endParaRPr lang="en-US" sz="2000" kern="1200" dirty="0"/>
        </a:p>
      </dsp:txBody>
      <dsp:txXfrm>
        <a:off x="4635068" y="3368821"/>
        <a:ext cx="2222924" cy="2096887"/>
      </dsp:txXfrm>
    </dsp:sp>
    <dsp:sp modelId="{12AD68B4-21E9-4980-930B-A358A34FC905}">
      <dsp:nvSpPr>
        <dsp:cNvPr id="0" name=""/>
        <dsp:cNvSpPr/>
      </dsp:nvSpPr>
      <dsp:spPr>
        <a:xfrm>
          <a:off x="1981199" y="3333121"/>
          <a:ext cx="2559463" cy="2168297"/>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Environmental Factors</a:t>
          </a:r>
          <a:endParaRPr lang="en-US" sz="2000" kern="1200" dirty="0"/>
        </a:p>
      </dsp:txBody>
      <dsp:txXfrm>
        <a:off x="1981199" y="3333121"/>
        <a:ext cx="2559463" cy="2168297"/>
      </dsp:txXfrm>
    </dsp:sp>
    <dsp:sp modelId="{9E450F18-AC75-48BE-854D-A9F65B51D116}">
      <dsp:nvSpPr>
        <dsp:cNvPr id="0" name=""/>
        <dsp:cNvSpPr/>
      </dsp:nvSpPr>
      <dsp:spPr>
        <a:xfrm>
          <a:off x="990605" y="1094859"/>
          <a:ext cx="2375746" cy="218178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E-Commerce Systems</a:t>
          </a:r>
          <a:endParaRPr lang="en-US" sz="2400" kern="1200" dirty="0"/>
        </a:p>
      </dsp:txBody>
      <dsp:txXfrm>
        <a:off x="990605" y="1094859"/>
        <a:ext cx="2375746" cy="218178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E5F70F-E9CE-4999-9F16-65B21F0FB734}">
      <dsp:nvSpPr>
        <dsp:cNvPr id="0" name=""/>
        <dsp:cNvSpPr/>
      </dsp:nvSpPr>
      <dsp:spPr>
        <a:xfrm rot="16200000">
          <a:off x="508000" y="-508000"/>
          <a:ext cx="2032000" cy="3048000"/>
        </a:xfrm>
        <a:prstGeom prst="round1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Speed</a:t>
          </a:r>
          <a:endParaRPr lang="en-US" sz="3200" kern="1200" dirty="0"/>
        </a:p>
      </dsp:txBody>
      <dsp:txXfrm rot="16200000">
        <a:off x="762000" y="-762000"/>
        <a:ext cx="1524000" cy="3048000"/>
      </dsp:txXfrm>
    </dsp:sp>
    <dsp:sp modelId="{254146A3-4897-4DC9-9AFB-CDDDF39C15AC}">
      <dsp:nvSpPr>
        <dsp:cNvPr id="0" name=""/>
        <dsp:cNvSpPr/>
      </dsp:nvSpPr>
      <dsp:spPr>
        <a:xfrm>
          <a:off x="3048000" y="0"/>
          <a:ext cx="3048000" cy="2032000"/>
        </a:xfrm>
        <a:prstGeom prst="round1Rect">
          <a:avLst/>
        </a:prstGeom>
        <a:solidFill>
          <a:schemeClr val="accent3">
            <a:hueOff val="-539188"/>
            <a:satOff val="13796"/>
            <a:lumOff val="523"/>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Cost Savings</a:t>
          </a:r>
          <a:endParaRPr lang="en-US" sz="3200" kern="1200" dirty="0"/>
        </a:p>
      </dsp:txBody>
      <dsp:txXfrm>
        <a:off x="3048000" y="0"/>
        <a:ext cx="3048000" cy="1524000"/>
      </dsp:txXfrm>
    </dsp:sp>
    <dsp:sp modelId="{CCA7E808-9D4E-449A-B41F-A959BC78251C}">
      <dsp:nvSpPr>
        <dsp:cNvPr id="0" name=""/>
        <dsp:cNvSpPr/>
      </dsp:nvSpPr>
      <dsp:spPr>
        <a:xfrm rot="10800000">
          <a:off x="0" y="2032000"/>
          <a:ext cx="3048000" cy="2032000"/>
        </a:xfrm>
        <a:prstGeom prst="round1Rect">
          <a:avLst/>
        </a:prstGeom>
        <a:solidFill>
          <a:schemeClr val="accent3">
            <a:hueOff val="-1078377"/>
            <a:satOff val="27591"/>
            <a:lumOff val="1045"/>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No Boundaries</a:t>
          </a:r>
          <a:endParaRPr lang="en-US" sz="3200" kern="1200" dirty="0"/>
        </a:p>
      </dsp:txBody>
      <dsp:txXfrm rot="10800000">
        <a:off x="0" y="2539999"/>
        <a:ext cx="3048000" cy="1524000"/>
      </dsp:txXfrm>
    </dsp:sp>
    <dsp:sp modelId="{CA6B893B-8A32-475D-AF69-95F860A6B465}">
      <dsp:nvSpPr>
        <dsp:cNvPr id="0" name=""/>
        <dsp:cNvSpPr/>
      </dsp:nvSpPr>
      <dsp:spPr>
        <a:xfrm rot="5400000">
          <a:off x="3556000" y="1523999"/>
          <a:ext cx="2032000" cy="3048000"/>
        </a:xfrm>
        <a:prstGeom prst="round1Rect">
          <a:avLst/>
        </a:prstGeom>
        <a:solidFill>
          <a:schemeClr val="accent3">
            <a:hueOff val="-1617565"/>
            <a:satOff val="41387"/>
            <a:lumOff val="1568"/>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Ease of Networking</a:t>
          </a:r>
          <a:endParaRPr lang="en-US" sz="3200" kern="1200" dirty="0"/>
        </a:p>
      </dsp:txBody>
      <dsp:txXfrm rot="5400000">
        <a:off x="3810000" y="1777999"/>
        <a:ext cx="1524000" cy="3048000"/>
      </dsp:txXfrm>
    </dsp:sp>
    <dsp:sp modelId="{63E99AA6-CA8D-4E8A-A736-D2DAE946C7C6}">
      <dsp:nvSpPr>
        <dsp:cNvPr id="0" name=""/>
        <dsp:cNvSpPr/>
      </dsp:nvSpPr>
      <dsp:spPr>
        <a:xfrm>
          <a:off x="2133600" y="1523999"/>
          <a:ext cx="1828800" cy="1016000"/>
        </a:xfrm>
        <a:prstGeom prst="roundRect">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Advantages</a:t>
          </a:r>
          <a:endParaRPr lang="en-US" sz="2500" kern="1200" dirty="0"/>
        </a:p>
      </dsp:txBody>
      <dsp:txXfrm>
        <a:off x="2133600" y="1523999"/>
        <a:ext cx="18288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8C4ED-5FC6-42A9-8FAB-656BD0CCE4D9}" type="datetimeFigureOut">
              <a:rPr lang="en-US" smtClean="0"/>
              <a:pPr/>
              <a:t>6/3/2016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F4E68-9A76-4D82-88A1-F4B32489CCDA}" type="slidenum">
              <a:rPr lang="en-US" smtClean="0"/>
              <a:pPr/>
              <a:t>‹#›</a:t>
            </a:fld>
            <a:endParaRPr lang="en-US"/>
          </a:p>
        </p:txBody>
      </p:sp>
    </p:spTree>
    <p:extLst>
      <p:ext uri="{BB962C8B-B14F-4D97-AF65-F5344CB8AC3E}">
        <p14:creationId xmlns:p14="http://schemas.microsoft.com/office/powerpoint/2010/main" xmlns="" val="219545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800" dirty="0" smtClean="0"/>
              <a:t>The incentives for engaging in e-commerce are listed as follows:</a:t>
            </a:r>
          </a:p>
          <a:p>
            <a:pPr marL="914400" lvl="1" indent="-514350">
              <a:buFont typeface="+mj-lt"/>
              <a:buAutoNum type="arabicPeriod"/>
            </a:pPr>
            <a:r>
              <a:rPr lang="en-US" sz="1800" b="1" dirty="0" smtClean="0"/>
              <a:t>Selection and Value. </a:t>
            </a:r>
            <a:r>
              <a:rPr lang="en-US" sz="1800" dirty="0" smtClean="0"/>
              <a:t>Attractive product selections, competitive prices, satisfaction guarantees, and customer support after the sale.</a:t>
            </a:r>
          </a:p>
          <a:p>
            <a:pPr marL="914400" lvl="1" indent="-514350">
              <a:buFont typeface="+mj-lt"/>
              <a:buAutoNum type="arabicPeriod"/>
            </a:pPr>
            <a:r>
              <a:rPr lang="en-US" sz="1800" b="1" dirty="0" smtClean="0"/>
              <a:t>Performance and Service. Fast, easy navigation, shopping, and purchasing, </a:t>
            </a:r>
            <a:r>
              <a:rPr lang="en-US" sz="1800" dirty="0" smtClean="0"/>
              <a:t>and prompt shipping and delivery.</a:t>
            </a:r>
          </a:p>
          <a:p>
            <a:pPr marL="914400" lvl="1" indent="-514350">
              <a:buFont typeface="+mj-lt"/>
              <a:buAutoNum type="arabicPeriod"/>
            </a:pPr>
            <a:r>
              <a:rPr lang="en-US" sz="1800" b="1" dirty="0" smtClean="0"/>
              <a:t>Look and Feel. Attractive web storefront, website shopping areas, multimedia </a:t>
            </a:r>
            <a:r>
              <a:rPr lang="en-US" sz="1800" dirty="0" smtClean="0"/>
              <a:t>product catalog pages, and shopping features.</a:t>
            </a:r>
          </a:p>
          <a:p>
            <a:pPr marL="914400" lvl="1" indent="-514350">
              <a:buFont typeface="+mj-lt"/>
              <a:buAutoNum type="arabicPeriod"/>
            </a:pPr>
            <a:r>
              <a:rPr lang="en-US" sz="1800" b="1" dirty="0" smtClean="0"/>
              <a:t>Advertising and Incentives. Targeted web-page advertising and e-mail promotions, </a:t>
            </a:r>
            <a:r>
              <a:rPr lang="en-US" sz="1800" dirty="0" smtClean="0"/>
              <a:t>discounts and special offers, including advertising at affiliate sites.</a:t>
            </a:r>
          </a:p>
          <a:p>
            <a:pPr marL="914400" lvl="1" indent="-514350">
              <a:buFont typeface="+mj-lt"/>
              <a:buAutoNum type="arabicPeriod"/>
            </a:pPr>
            <a:r>
              <a:rPr lang="en-US" sz="1800" b="1" dirty="0" smtClean="0"/>
              <a:t>Personal Attention. Personal web pages, personalized product recommendations, </a:t>
            </a:r>
            <a:r>
              <a:rPr lang="en-US" sz="1800" dirty="0" smtClean="0"/>
              <a:t>web advertising, and e-mail notices, and interactive support for all customers.</a:t>
            </a:r>
          </a:p>
          <a:p>
            <a:pPr marL="914400" lvl="1" indent="-514350">
              <a:buFont typeface="+mj-lt"/>
              <a:buAutoNum type="arabicPeriod"/>
            </a:pPr>
            <a:r>
              <a:rPr lang="en-US" sz="1800" b="1" dirty="0" smtClean="0"/>
              <a:t>Community Relationships. Virtual communities of customers, suppliers, company </a:t>
            </a:r>
            <a:r>
              <a:rPr lang="en-US" sz="1800" dirty="0" smtClean="0"/>
              <a:t>representatives, and others via newsgroups, chat rooms, and links to related sites.</a:t>
            </a:r>
          </a:p>
          <a:p>
            <a:pPr marL="914400" lvl="1" indent="-514350">
              <a:buFont typeface="+mj-lt"/>
              <a:buAutoNum type="arabicPeriod"/>
            </a:pPr>
            <a:r>
              <a:rPr lang="en-US" sz="1800" b="1" dirty="0" smtClean="0"/>
              <a:t>Security and Reliability. Security of customer information and website transactions, </a:t>
            </a:r>
            <a:r>
              <a:rPr lang="en-US" sz="1800" dirty="0" smtClean="0"/>
              <a:t>trustworthy product information, and reliable order fulfillment.</a:t>
            </a:r>
          </a:p>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definition of utilitarian value where: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20</a:t>
            </a:fld>
            <a:endParaRPr lang="en-US"/>
          </a:p>
        </p:txBody>
      </p:sp>
    </p:spTree>
    <p:extLst>
      <p:ext uri="{BB962C8B-B14F-4D97-AF65-F5344CB8AC3E}">
        <p14:creationId xmlns:p14="http://schemas.microsoft.com/office/powerpoint/2010/main" xmlns="" val="3040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components of utilitarian</a:t>
            </a:r>
            <a:r>
              <a:rPr lang="en-US" baseline="0" dirty="0" smtClean="0"/>
              <a:t> value which is the first one is:</a:t>
            </a:r>
          </a:p>
          <a:p>
            <a:endParaRPr lang="en-US" baseline="0" dirty="0" smtClean="0"/>
          </a:p>
          <a:p>
            <a:r>
              <a:rPr lang="en-US" baseline="0" dirty="0" smtClean="0"/>
              <a:t>Money saving</a:t>
            </a:r>
          </a:p>
          <a:p>
            <a:r>
              <a:rPr lang="en-US" baseline="0" dirty="0" smtClean="0"/>
              <a:t>Is an economic value dimension and the product that are offered at the right prices given the quality derive value for the customer.</a:t>
            </a:r>
          </a:p>
          <a:p>
            <a:r>
              <a:rPr lang="en-US" baseline="0" dirty="0" smtClean="0"/>
              <a:t>For example: customer would like to buy product or service that is value for money where customers able to get the best price of the product or the service they want by comparing the price from several others merchant or retailers that using the e-commerce platform</a:t>
            </a:r>
          </a:p>
          <a:p>
            <a:endParaRPr lang="en-US" baseline="0" dirty="0" smtClean="0"/>
          </a:p>
          <a:p>
            <a:r>
              <a:rPr lang="en-US" baseline="0" dirty="0" smtClean="0"/>
              <a:t>The second component is Excellence service where it involves the quality judgment for the services being offered for example the duration of the delivery of product, service after sales, warranty and others.</a:t>
            </a:r>
          </a:p>
          <a:p>
            <a:r>
              <a:rPr lang="en-US" baseline="0" dirty="0" smtClean="0"/>
              <a:t>Besides, the good quality of product / service given by retailers also play an important roles in determining the excellence service in e-commerce</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21</a:t>
            </a:fld>
            <a:endParaRPr lang="en-US"/>
          </a:p>
        </p:txBody>
      </p:sp>
    </p:spTree>
    <p:extLst>
      <p:ext uri="{BB962C8B-B14F-4D97-AF65-F5344CB8AC3E}">
        <p14:creationId xmlns:p14="http://schemas.microsoft.com/office/powerpoint/2010/main" xmlns="" val="3040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time saving: e-commerce actually offers valuable time saving especially</a:t>
            </a:r>
            <a:r>
              <a:rPr lang="en-US" baseline="0" dirty="0" smtClean="0"/>
              <a:t> to those who really in hurry and have a very limited time to go for a conventional shopping. By having this e-commerce platform, it actually helps those people in managing and saving their time persistently because customers can shop online at any time they want without any time pressure.</a:t>
            </a:r>
          </a:p>
          <a:p>
            <a:endParaRPr lang="en-US" baseline="0" dirty="0" smtClean="0"/>
          </a:p>
          <a:p>
            <a:r>
              <a:rPr lang="en-US" baseline="0" dirty="0" smtClean="0"/>
              <a:t>And the last components is larger selection where e-commerce provide wide online selection that contribute to customer satisfaction in e-commerce.</a:t>
            </a:r>
          </a:p>
          <a:p>
            <a:r>
              <a:rPr lang="en-US" baseline="0" dirty="0" smtClean="0"/>
              <a:t>For example, amazon.com where if customers would like to buy a book, this website will give recommendations on the other books that are quite similar to the book that the customers want. Hence, the customer will have more options to choose to buy the products that they want. </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22</a:t>
            </a:fld>
            <a:endParaRPr lang="en-US"/>
          </a:p>
        </p:txBody>
      </p:sp>
    </p:spTree>
    <p:extLst>
      <p:ext uri="{BB962C8B-B14F-4D97-AF65-F5344CB8AC3E}">
        <p14:creationId xmlns:p14="http://schemas.microsoft.com/office/powerpoint/2010/main" xmlns="" val="24792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definition for experiential value is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Refers to… where it is an effective</a:t>
            </a:r>
          </a:p>
          <a:p>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23</a:t>
            </a:fld>
            <a:endParaRPr lang="en-US"/>
          </a:p>
        </p:txBody>
      </p:sp>
    </p:spTree>
    <p:extLst>
      <p:ext uri="{BB962C8B-B14F-4D97-AF65-F5344CB8AC3E}">
        <p14:creationId xmlns:p14="http://schemas.microsoft.com/office/powerpoint/2010/main" xmlns="" val="116747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components of experiential value is entertainment where consumers may browse through many different</a:t>
            </a:r>
            <a:r>
              <a:rPr lang="en-US" baseline="0" dirty="0" smtClean="0"/>
              <a:t> sites just for entertainment and fun</a:t>
            </a:r>
          </a:p>
          <a:p>
            <a:endParaRPr lang="en-US" baseline="0" dirty="0" smtClean="0"/>
          </a:p>
          <a:p>
            <a:r>
              <a:rPr lang="en-US" baseline="0" dirty="0" smtClean="0"/>
              <a:t>And the visual appeal, it shows that the aesthetic and outlook of the sites may create visual appeal for online shoppers and it will make them attracted to browse the website.</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24</a:t>
            </a:fld>
            <a:endParaRPr lang="en-US"/>
          </a:p>
        </p:txBody>
      </p:sp>
    </p:spTree>
    <p:extLst>
      <p:ext uri="{BB962C8B-B14F-4D97-AF65-F5344CB8AC3E}">
        <p14:creationId xmlns:p14="http://schemas.microsoft.com/office/powerpoint/2010/main" xmlns="" val="116747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component</a:t>
            </a:r>
            <a:r>
              <a:rPr lang="en-US" baseline="0" dirty="0" smtClean="0"/>
              <a:t> of experiential value is escapism where it refers to the …. </a:t>
            </a:r>
          </a:p>
          <a:p>
            <a:r>
              <a:rPr lang="en-US" baseline="0" dirty="0" smtClean="0"/>
              <a:t>Hence the attractive and persuasive e-commerce website able to give entertainment to those who really need to escape from their daily routine life</a:t>
            </a:r>
          </a:p>
          <a:p>
            <a:endParaRPr lang="en-US" baseline="0" dirty="0" smtClean="0"/>
          </a:p>
          <a:p>
            <a:r>
              <a:rPr lang="en-US" baseline="0" dirty="0" smtClean="0"/>
              <a:t>The last component is interaction where it refers to…</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25</a:t>
            </a:fld>
            <a:endParaRPr lang="en-US"/>
          </a:p>
        </p:txBody>
      </p:sp>
    </p:spTree>
    <p:extLst>
      <p:ext uri="{BB962C8B-B14F-4D97-AF65-F5344CB8AC3E}">
        <p14:creationId xmlns:p14="http://schemas.microsoft.com/office/powerpoint/2010/main" xmlns="" val="1955673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move on to the influencing factors of customer behavior.</a:t>
            </a:r>
          </a:p>
          <a:p>
            <a:endParaRPr lang="en-US" baseline="0" dirty="0" smtClean="0"/>
          </a:p>
          <a:p>
            <a:r>
              <a:rPr lang="en-US" baseline="0" dirty="0" smtClean="0"/>
              <a:t>These are actually the basic factors of a consumer behavior model that influence customers decision on buying the product / services through e-commerce. There are….</a:t>
            </a:r>
          </a:p>
          <a:p>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26</a:t>
            </a:fld>
            <a:endParaRPr lang="en-US"/>
          </a:p>
        </p:txBody>
      </p:sp>
    </p:spTree>
    <p:extLst>
      <p:ext uri="{BB962C8B-B14F-4D97-AF65-F5344CB8AC3E}">
        <p14:creationId xmlns:p14="http://schemas.microsoft.com/office/powerpoint/2010/main" xmlns="" val="320229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factor is environment factors: </a:t>
            </a:r>
          </a:p>
          <a:p>
            <a:r>
              <a:rPr lang="en-US" baseline="0" dirty="0" smtClean="0"/>
              <a:t>The environment can influence a buyer decision to buy product or services thru e-commerce. Most of the customers prefer to have convenience and accessibility because they can shop on the internet in the comfort of their home environment, and save time and effort.</a:t>
            </a:r>
          </a:p>
          <a:p>
            <a:endParaRPr lang="en-US" baseline="0" dirty="0" smtClean="0"/>
          </a:p>
          <a:p>
            <a:r>
              <a:rPr lang="en-US" baseline="0" dirty="0" smtClean="0"/>
              <a:t>For social variables, environmental factors usually influence by friends, internet communities, social networks opinions and word of mouths from other customers.</a:t>
            </a:r>
          </a:p>
          <a:p>
            <a:endParaRPr lang="en-US" baseline="0" dirty="0" smtClean="0"/>
          </a:p>
          <a:p>
            <a:r>
              <a:rPr lang="en-US" baseline="0" dirty="0" smtClean="0"/>
              <a:t>While for the community or cultural variables, the environmental factors depend on the difference in behavior between countries or regions. For example, western country like US or Europe, they have engaged with e-commerce since long time ago however for us in Malaysia, we are still lagging and most of us are not confident in using e-commerce platform.</a:t>
            </a:r>
          </a:p>
          <a:p>
            <a:endParaRPr lang="en-US" baseline="0" dirty="0" smtClean="0"/>
          </a:p>
          <a:p>
            <a:r>
              <a:rPr lang="en-US" baseline="0" dirty="0" smtClean="0"/>
              <a:t>Now we move on to the product/ services factors. Customers’ decision weather or not to shop online are also influence by the type of product or services offered by the retailers. It consists of the pricing the retailers offers, the promotion for product and services and also customer services especially for warranty and support after sales.</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27</a:t>
            </a:fld>
            <a:endParaRPr lang="en-US"/>
          </a:p>
        </p:txBody>
      </p:sp>
    </p:spTree>
    <p:extLst>
      <p:ext uri="{BB962C8B-B14F-4D97-AF65-F5344CB8AC3E}">
        <p14:creationId xmlns:p14="http://schemas.microsoft.com/office/powerpoint/2010/main" xmlns="" val="2755571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factor that influence customer behavior towards online shopping is merchant &amp; intermediary factors.</a:t>
            </a:r>
          </a:p>
          <a:p>
            <a:r>
              <a:rPr lang="en-US" baseline="0" dirty="0" smtClean="0"/>
              <a:t>Normally, in e-commerce, it involved online transaction over the Internet such as payment for the goods or services. Hence it provides challenges to customers in terms of reputation of the retailer, the payment gateway such as </a:t>
            </a:r>
            <a:r>
              <a:rPr lang="en-US" baseline="0" dirty="0" err="1" smtClean="0"/>
              <a:t>paypal</a:t>
            </a:r>
            <a:r>
              <a:rPr lang="en-US" baseline="0" dirty="0" smtClean="0"/>
              <a:t> and others. </a:t>
            </a:r>
          </a:p>
          <a:p>
            <a:endParaRPr lang="en-US" baseline="0" dirty="0" smtClean="0"/>
          </a:p>
          <a:p>
            <a:r>
              <a:rPr lang="en-US" baseline="0" dirty="0" smtClean="0"/>
              <a:t>Besides, security and privacy of </a:t>
            </a:r>
            <a:r>
              <a:rPr lang="en-US" baseline="0" dirty="0" err="1" smtClean="0"/>
              <a:t>customer;s</a:t>
            </a:r>
            <a:r>
              <a:rPr lang="en-US" baseline="0" dirty="0" smtClean="0"/>
              <a:t> data have an impact on customers trust in shopping in the Internet. Hence, merchant or retailers should consider a high level of security and privacy in online shopping experience in order to make their customers trust them and willing to buy through Internet.</a:t>
            </a:r>
          </a:p>
          <a:p>
            <a:endParaRPr lang="en-US" baseline="0" dirty="0" smtClean="0"/>
          </a:p>
          <a:p>
            <a:endParaRPr lang="en-US" baseline="0" dirty="0" smtClean="0"/>
          </a:p>
          <a:p>
            <a:r>
              <a:rPr lang="en-US" baseline="0" dirty="0" smtClean="0"/>
              <a:t>The next factor is consumer / personal factors. It involves the demographic factors such as age, gender, status, ethnic, income, education and occupation. Besides, it is also involve individual preference and behavior characteristics towards shopping on the Internet such as ease of use, usefulness, need for interaction and a lot more.</a:t>
            </a:r>
          </a:p>
          <a:p>
            <a:endParaRPr lang="en-US" baseline="0" dirty="0" smtClean="0"/>
          </a:p>
          <a:p>
            <a:r>
              <a:rPr lang="en-US" baseline="0" dirty="0" smtClean="0"/>
              <a:t>And if the customers have more experience in online shopping, they tend to do more online shopping in the future.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28</a:t>
            </a:fld>
            <a:endParaRPr lang="en-US"/>
          </a:p>
        </p:txBody>
      </p:sp>
    </p:spTree>
    <p:extLst>
      <p:ext uri="{BB962C8B-B14F-4D97-AF65-F5344CB8AC3E}">
        <p14:creationId xmlns:p14="http://schemas.microsoft.com/office/powerpoint/2010/main" xmlns="" val="207727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factor</a:t>
            </a:r>
            <a:r>
              <a:rPr lang="en-US" baseline="0" dirty="0" smtClean="0"/>
              <a:t> is e-commerce systems.</a:t>
            </a:r>
          </a:p>
          <a:p>
            <a:endParaRPr lang="en-US" baseline="0" dirty="0" smtClean="0"/>
          </a:p>
          <a:p>
            <a:r>
              <a:rPr lang="en-US" baseline="0" dirty="0" smtClean="0"/>
              <a:t>This is actually the platform for online transaction to buy goods or services. Hence it must be very useful, ease of use and interactive. While for the content elements, this e-commerce platform should have aesthetics element and marketing mix such as promotion of products or services.</a:t>
            </a:r>
          </a:p>
          <a:p>
            <a:endParaRPr lang="en-US" baseline="0" dirty="0" smtClean="0"/>
          </a:p>
          <a:p>
            <a:r>
              <a:rPr lang="en-US" baseline="0" dirty="0" smtClean="0"/>
              <a:t>This e-commerce systems also need to have high security, protection, variable of payment mechanism and others because customers are more likely to buy from a well designed </a:t>
            </a:r>
            <a:r>
              <a:rPr lang="en-US" baseline="0" smtClean="0"/>
              <a:t>e-commerce systems.</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29</a:t>
            </a:fld>
            <a:endParaRPr lang="en-US"/>
          </a:p>
        </p:txBody>
      </p:sp>
    </p:spTree>
    <p:extLst>
      <p:ext uri="{BB962C8B-B14F-4D97-AF65-F5344CB8AC3E}">
        <p14:creationId xmlns:p14="http://schemas.microsoft.com/office/powerpoint/2010/main" xmlns="" val="19391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Internet, intranets, and extranets are the network infrastructure or foundation of e-commerce.</a:t>
            </a:r>
          </a:p>
          <a:p>
            <a:r>
              <a:rPr lang="en-US" dirty="0" smtClean="0"/>
              <a:t>Customers must be provided with a range of secure information, marketing, transaction, processing, and payment services.</a:t>
            </a:r>
          </a:p>
          <a:p>
            <a:r>
              <a:rPr lang="en-US" dirty="0" smtClean="0"/>
              <a:t>Trading and business partners rely on Internet and extranets to exchange information and accomplish secure transactions; including electronic data interchange (EDI) and other supply chain and financial systems and databases.</a:t>
            </a:r>
          </a:p>
          <a:p>
            <a:r>
              <a:rPr lang="en-US" dirty="0" smtClean="0"/>
              <a:t>Company employees depend on a variety of Internet and intranet resources to communicate and collaborate in support of their EC work activities.</a:t>
            </a:r>
          </a:p>
          <a:p>
            <a:r>
              <a:rPr lang="en-US" dirty="0" smtClean="0"/>
              <a:t>Information system professionals and end users can use a variety of software tools to develop and manage the content and operations of the websites and other EC resources of a company.</a:t>
            </a:r>
          </a:p>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Customer exposure to the company’s marketing can affect the decision-making by providing inputs for the consumer’s black box where information is</a:t>
            </a:r>
          </a:p>
          <a:p>
            <a:r>
              <a:rPr lang="en-US" dirty="0" smtClean="0"/>
              <a:t>processed before the final consumer’s decision is made (</a:t>
            </a:r>
            <a:r>
              <a:rPr lang="en-US" dirty="0" err="1" smtClean="0"/>
              <a:t>Kotler</a:t>
            </a:r>
            <a:r>
              <a:rPr lang="en-US" dirty="0" smtClean="0"/>
              <a:t>, 2003). </a:t>
            </a:r>
          </a:p>
          <a:p>
            <a:endParaRPr lang="en-US" dirty="0" smtClean="0"/>
          </a:p>
          <a:p>
            <a:r>
              <a:rPr lang="en-US" dirty="0" smtClean="0"/>
              <a:t>Online marketers can influence the decision making process of the virtual customers by engaging traditional, physical marketing tools but mainly by creating and delivering the proper online experience, the Web experience.</a:t>
            </a:r>
          </a:p>
          <a:p>
            <a:endParaRPr lang="en-US" dirty="0" smtClean="0"/>
          </a:p>
          <a:p>
            <a:r>
              <a:rPr lang="en-US" dirty="0" smtClean="0"/>
              <a:t>Web experience is a combination of online functionality, information, emotions, cues, stimuli and products/services, in other words a complex mix of elements going beyond the 4Ps of the traditional marketing mix. </a:t>
            </a:r>
            <a:endParaRPr lang="en-US" dirty="0"/>
          </a:p>
        </p:txBody>
      </p:sp>
      <p:sp>
        <p:nvSpPr>
          <p:cNvPr id="4" name="Slide Number Placeholder 3"/>
          <p:cNvSpPr>
            <a:spLocks noGrp="1"/>
          </p:cNvSpPr>
          <p:nvPr>
            <p:ph type="sldNum" sz="quarter" idx="10"/>
          </p:nvPr>
        </p:nvSpPr>
        <p:spPr/>
        <p:txBody>
          <a:bodyPr/>
          <a:lstStyle/>
          <a:p>
            <a:fld id="{22540CA6-FDB8-4A7A-BC28-F447D57AA5F8}"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online</a:t>
            </a:r>
            <a:r>
              <a:rPr lang="en-US" baseline="0" dirty="0" smtClean="0"/>
              <a:t> marketer/seller must consider customer experience during buying process ( which somehow can effect their buying decisions )</a:t>
            </a:r>
          </a:p>
          <a:p>
            <a:endParaRPr lang="en-US" dirty="0"/>
          </a:p>
        </p:txBody>
      </p:sp>
      <p:sp>
        <p:nvSpPr>
          <p:cNvPr id="4" name="Slide Number Placeholder 3"/>
          <p:cNvSpPr>
            <a:spLocks noGrp="1"/>
          </p:cNvSpPr>
          <p:nvPr>
            <p:ph type="sldNum" sz="quarter" idx="10"/>
          </p:nvPr>
        </p:nvSpPr>
        <p:spPr/>
        <p:txBody>
          <a:bodyPr/>
          <a:lstStyle/>
          <a:p>
            <a:fld id="{22540CA6-FDB8-4A7A-BC28-F447D57AA5F8}"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Web experience embraces elements like searching, browsing, finding, selecting, comparing and evaluating information as</a:t>
            </a:r>
          </a:p>
          <a:p>
            <a:r>
              <a:rPr lang="en-US" dirty="0" smtClean="0"/>
              <a:t>well as interacting and transacting with the online firm. </a:t>
            </a:r>
          </a:p>
          <a:p>
            <a:endParaRPr lang="en-US" dirty="0" smtClean="0"/>
          </a:p>
          <a:p>
            <a:r>
              <a:rPr lang="en-US" dirty="0" smtClean="0"/>
              <a:t>The virtual customer’s total impression and actions are influenced by design, events, emotions, atmosphere and other elements </a:t>
            </a:r>
          </a:p>
          <a:p>
            <a:r>
              <a:rPr lang="en-US" dirty="0" smtClean="0"/>
              <a:t>experienced during interaction with a given Web site, elements meant to induce customer goodwill and affect the final</a:t>
            </a:r>
          </a:p>
          <a:p>
            <a:r>
              <a:rPr lang="en-US" dirty="0" smtClean="0"/>
              <a:t>outcome of the online interaction.</a:t>
            </a:r>
            <a:endParaRPr lang="en-US" dirty="0"/>
          </a:p>
        </p:txBody>
      </p:sp>
      <p:sp>
        <p:nvSpPr>
          <p:cNvPr id="4" name="Slide Number Placeholder 3"/>
          <p:cNvSpPr>
            <a:spLocks noGrp="1"/>
          </p:cNvSpPr>
          <p:nvPr>
            <p:ph type="sldNum" sz="quarter" idx="10"/>
          </p:nvPr>
        </p:nvSpPr>
        <p:spPr/>
        <p:txBody>
          <a:bodyPr/>
          <a:lstStyle/>
          <a:p>
            <a:fld id="{22540CA6-FDB8-4A7A-BC28-F447D57AA5F8}"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Synergic effects of the positive Web experience on customers making use of a company’s Web site next to its traditional channels. </a:t>
            </a:r>
          </a:p>
          <a:p>
            <a:pPr>
              <a:buFontTx/>
              <a:buNone/>
            </a:pPr>
            <a:endParaRPr lang="en-US" sz="1200" kern="1200" baseline="0" dirty="0" smtClean="0">
              <a:solidFill>
                <a:schemeClr val="tx1"/>
              </a:solidFill>
              <a:latin typeface="+mn-lt"/>
              <a:ea typeface="+mn-ea"/>
              <a:cs typeface="+mn-cs"/>
            </a:endParaRPr>
          </a:p>
          <a:p>
            <a:pPr>
              <a:buFontTx/>
              <a:buChar char="-"/>
            </a:pPr>
            <a:endParaRPr lang="en-US" sz="1200" kern="1200" baseline="0" dirty="0" smtClean="0">
              <a:solidFill>
                <a:schemeClr val="tx1"/>
              </a:solidFill>
              <a:latin typeface="+mn-lt"/>
              <a:ea typeface="+mn-ea"/>
              <a:cs typeface="+mn-cs"/>
            </a:endParaRPr>
          </a:p>
          <a:p>
            <a:pPr>
              <a:buFontTx/>
              <a:buNone/>
            </a:pPr>
            <a:endParaRPr lang="en-US" dirty="0"/>
          </a:p>
        </p:txBody>
      </p:sp>
      <p:sp>
        <p:nvSpPr>
          <p:cNvPr id="4" name="Slide Number Placeholder 3"/>
          <p:cNvSpPr>
            <a:spLocks noGrp="1"/>
          </p:cNvSpPr>
          <p:nvPr>
            <p:ph type="sldNum" sz="quarter" idx="10"/>
          </p:nvPr>
        </p:nvSpPr>
        <p:spPr/>
        <p:txBody>
          <a:bodyPr/>
          <a:lstStyle/>
          <a:p>
            <a:fld id="{22540CA6-FDB8-4A7A-BC28-F447D57AA5F8}"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Web experience elements: the marketing tools and actors under the control of the e-marketer that</a:t>
            </a:r>
          </a:p>
          <a:p>
            <a:r>
              <a:rPr lang="en-US" sz="1200" kern="1200" baseline="0" dirty="0" smtClean="0">
                <a:solidFill>
                  <a:schemeClr val="tx1"/>
                </a:solidFill>
                <a:latin typeface="+mn-lt"/>
                <a:ea typeface="+mn-ea"/>
                <a:cs typeface="+mn-cs"/>
              </a:rPr>
              <a:t>can influence or shape the online consumer’s behavior during the virtual interaction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table shows the complexities online marketers face in their effort to optimize their customers’ Web</a:t>
            </a:r>
          </a:p>
          <a:p>
            <a:r>
              <a:rPr lang="en-US" sz="1200" kern="1200" baseline="0" dirty="0" smtClean="0">
                <a:solidFill>
                  <a:schemeClr val="tx1"/>
                </a:solidFill>
                <a:latin typeface="+mn-lt"/>
                <a:ea typeface="+mn-ea"/>
                <a:cs typeface="+mn-cs"/>
              </a:rPr>
              <a:t>experience; creating a successful online presence by means developing a comprehensive and</a:t>
            </a:r>
          </a:p>
          <a:p>
            <a:r>
              <a:rPr lang="en-US" sz="1200" kern="1200" baseline="0" dirty="0" smtClean="0">
                <a:solidFill>
                  <a:schemeClr val="tx1"/>
                </a:solidFill>
                <a:latin typeface="+mn-lt"/>
                <a:ea typeface="+mn-ea"/>
                <a:cs typeface="+mn-cs"/>
              </a:rPr>
              <a:t>customer-oriented virtual proposition which is offering broad issues and delivering</a:t>
            </a:r>
          </a:p>
          <a:p>
            <a:r>
              <a:rPr lang="en-US" sz="1200" kern="1200" baseline="0" dirty="0" smtClean="0">
                <a:solidFill>
                  <a:schemeClr val="tx1"/>
                </a:solidFill>
                <a:latin typeface="+mn-lt"/>
                <a:ea typeface="+mn-ea"/>
                <a:cs typeface="+mn-cs"/>
              </a:rPr>
              <a:t>the maximum possible effect, the greatest Web experience.</a:t>
            </a:r>
          </a:p>
        </p:txBody>
      </p:sp>
      <p:sp>
        <p:nvSpPr>
          <p:cNvPr id="4" name="Slide Number Placeholder 3"/>
          <p:cNvSpPr>
            <a:spLocks noGrp="1"/>
          </p:cNvSpPr>
          <p:nvPr>
            <p:ph type="sldNum" sz="quarter" idx="10"/>
          </p:nvPr>
        </p:nvSpPr>
        <p:spPr/>
        <p:txBody>
          <a:bodyPr/>
          <a:lstStyle/>
          <a:p>
            <a:fld id="{22540CA6-FDB8-4A7A-BC28-F447D57AA5F8}"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40CA6-FDB8-4A7A-BC28-F447D57AA5F8}"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540CA6-FDB8-4A7A-BC28-F447D57AA5F8}"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89FB3AC9-E07D-4B39-9DE4-81B3ED55F89D}" type="slidenum">
              <a:rPr lang="en-US"/>
              <a:pPr/>
              <a:t>46</a:t>
            </a:fld>
            <a:endParaRPr lang="en-US"/>
          </a:p>
        </p:txBody>
      </p:sp>
      <p:sp>
        <p:nvSpPr>
          <p:cNvPr id="33793"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00198E9-5D5E-4769-B3E9-C2E6F132B4C8}" type="slidenum">
              <a:rPr lang="en-US"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en-US" sz="1200">
              <a:solidFill>
                <a:srgbClr val="000000"/>
              </a:solidFill>
            </a:endParaRPr>
          </a:p>
        </p:txBody>
      </p:sp>
      <p:sp>
        <p:nvSpPr>
          <p:cNvPr id="33794" name="Text Box 2"/>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CDD892-36A2-45E1-AE68-A2F694742FEF}" type="slidenum">
              <a:rPr lang="en-US"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en-US" sz="1200">
              <a:solidFill>
                <a:srgbClr val="000000"/>
              </a:solidFill>
            </a:endParaRPr>
          </a:p>
        </p:txBody>
      </p:sp>
      <p:sp>
        <p:nvSpPr>
          <p:cNvPr id="33795"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6" name="Rectangle 4"/>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latin typeface="Arial" charset="0"/>
              <a:cs typeface="Arial Unicode M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520B959-085D-4D5A-8809-7F622EE5463F}" type="slidenum">
              <a:rPr lang="en-US"/>
              <a:pPr/>
              <a:t>47</a:t>
            </a:fld>
            <a:endParaRPr lang="en-US"/>
          </a:p>
        </p:txBody>
      </p:sp>
      <p:sp>
        <p:nvSpPr>
          <p:cNvPr id="34817"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54732E-9201-4CD3-86D7-2F7EE575F8F7}" type="slidenum">
              <a:rPr lang="en-US"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n-US" sz="1200">
              <a:solidFill>
                <a:srgbClr val="000000"/>
              </a:solidFill>
            </a:endParaRPr>
          </a:p>
        </p:txBody>
      </p:sp>
      <p:sp>
        <p:nvSpPr>
          <p:cNvPr id="34818" name="Text Box 2"/>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853F56-B8E8-4A73-98EF-2FFE76FEBA22}" type="slidenum">
              <a:rPr lang="en-US" sz="12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n-US" sz="1200">
              <a:solidFill>
                <a:srgbClr val="000000"/>
              </a:solidFill>
            </a:endParaRPr>
          </a:p>
        </p:txBody>
      </p:sp>
      <p:sp>
        <p:nvSpPr>
          <p:cNvPr id="34819"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20" name="Rectangle 4"/>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latin typeface="Arial" charset="0"/>
              <a:cs typeface="Arial Unicode M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CF21E56-A4D3-47EA-8D4B-77A10095493F}" type="slidenum">
              <a:rPr lang="en-US"/>
              <a:pPr/>
              <a:t>48</a:t>
            </a:fld>
            <a:endParaRPr lang="en-US"/>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Networks of computers and the Internet that connects them to each other form the basic technological structure that underlies virtually all electronic commerce.</a:t>
            </a:r>
          </a:p>
          <a:p>
            <a:r>
              <a:rPr lang="en-US" dirty="0" smtClean="0"/>
              <a:t>Web is a subset of the computers on the Internet that are connected to one another in a specific way that makes them and their contents easily accessible to each other.</a:t>
            </a:r>
          </a:p>
          <a:p>
            <a:r>
              <a:rPr lang="en-US" dirty="0" smtClean="0"/>
              <a:t>Two important key technological element of Web are hypertext and GUI.</a:t>
            </a:r>
          </a:p>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4C8E3ED-27FD-48BD-9546-42958A07F647}" type="slidenum">
              <a:rPr lang="en-US"/>
              <a:pPr/>
              <a:t>49</a:t>
            </a:fld>
            <a:endParaRPr lang="en-US"/>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6AB6B9E-DDF2-4F39-991E-86A5801D0BBE}" type="slidenum">
              <a:rPr lang="en-US"/>
              <a:pPr/>
              <a:t>50</a:t>
            </a:fld>
            <a:endParaRPr lang="en-US"/>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5A9CD50-E4BF-4ED7-95BD-A426E48079E2}" type="slidenum">
              <a:rPr lang="en-US"/>
              <a:pPr/>
              <a:t>51</a:t>
            </a:fld>
            <a:endParaRPr lang="en-US"/>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BB98B0A-64A3-4B64-9A65-E67261CF2D84}" type="slidenum">
              <a:rPr lang="en-US"/>
              <a:pPr/>
              <a:t>52</a:t>
            </a:fld>
            <a:endParaRPr lang="en-US"/>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A2B36DA-0D5E-41E0-A531-EC60BE53CB38}" type="slidenum">
              <a:rPr lang="en-US"/>
              <a:pPr/>
              <a:t>53</a:t>
            </a:fld>
            <a:endParaRPr lang="en-US"/>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61C5EF0-EE84-4C8F-9C50-F4D0B07D095E}" type="slidenum">
              <a:rPr lang="en-US"/>
              <a:pPr/>
              <a:t>54</a:t>
            </a:fld>
            <a:endParaRPr lang="en-US"/>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07602E2-466F-4996-8916-1C638C646FC6}" type="slidenum">
              <a:rPr lang="en-US"/>
              <a:pPr/>
              <a:t>55</a:t>
            </a:fld>
            <a:endParaRPr lang="en-US"/>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2B7FFD5-532B-48B6-AB5B-AAD0F41FC35D}" type="slidenum">
              <a:rPr lang="en-US"/>
              <a:pPr/>
              <a:t>56</a:t>
            </a:fld>
            <a:endParaRPr lang="en-US"/>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99DB9AE-A931-4ED6-9726-13FEEADC3D68}" type="slidenum">
              <a:rPr lang="en-US"/>
              <a:pPr/>
              <a:t>57</a:t>
            </a:fld>
            <a:endParaRPr lang="en-US"/>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8C4E86E-A6DE-46AD-A198-D72305853657}" type="slidenum">
              <a:rPr lang="en-US"/>
              <a:pPr/>
              <a:t>58</a:t>
            </a:fld>
            <a:endParaRPr lang="en-US"/>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Web</a:t>
            </a:r>
            <a:r>
              <a:rPr lang="en-US" baseline="0" dirty="0" smtClean="0"/>
              <a:t> client/server model is a two-tier model because it has only one client and one server. All communication take place on the Internet between the client and the server. </a:t>
            </a:r>
          </a:p>
        </p:txBody>
      </p:sp>
      <p:sp>
        <p:nvSpPr>
          <p:cNvPr id="4" name="Slide Number Placeholder 3"/>
          <p:cNvSpPr>
            <a:spLocks noGrp="1"/>
          </p:cNvSpPr>
          <p:nvPr>
            <p:ph type="sldNum" sz="quarter" idx="10"/>
          </p:nvPr>
        </p:nvSpPr>
        <p:spPr/>
        <p:txBody>
          <a:bodyPr/>
          <a:lstStyle/>
          <a:p>
            <a:fld id="{184F4E68-9A76-4D82-88A1-F4B32489CCDA}"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7188D28-1680-44AA-82C5-13E4F20A0160}" type="slidenum">
              <a:rPr lang="en-US"/>
              <a:pPr/>
              <a:t>59</a:t>
            </a:fld>
            <a:endParaRPr lang="en-US"/>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2A81589D-A166-48F2-A35E-41628CC50EBD}" type="slidenum">
              <a:rPr lang="en-US"/>
              <a:pPr/>
              <a:t>60</a:t>
            </a:fld>
            <a:endParaRPr lang="en-US"/>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Speed. </a:t>
            </a:r>
            <a:r>
              <a:rPr lang="en-US" sz="1200" b="0" kern="1200" baseline="0" dirty="0" smtClean="0">
                <a:solidFill>
                  <a:schemeClr val="tx1"/>
                </a:solidFill>
                <a:latin typeface="+mn-lt"/>
                <a:ea typeface="+mn-ea"/>
                <a:cs typeface="+mn-cs"/>
              </a:rPr>
              <a:t>The Internet and World Wide Web give businesses opportunities to </a:t>
            </a:r>
            <a:r>
              <a:rPr lang="en-US" sz="1200" kern="1200" baseline="0" dirty="0" smtClean="0">
                <a:solidFill>
                  <a:schemeClr val="tx1"/>
                </a:solidFill>
                <a:latin typeface="+mn-lt"/>
                <a:ea typeface="+mn-ea"/>
                <a:cs typeface="+mn-cs"/>
              </a:rPr>
              <a:t>exchange messages or complete transactions almost instantaneously. With increased speeds of communication, the delivery time is expedited and that makes the whole transaction from start to finish more efficient.</a:t>
            </a:r>
          </a:p>
          <a:p>
            <a:r>
              <a:rPr lang="en-US" sz="1200" b="1" kern="1200" baseline="0" dirty="0" smtClean="0">
                <a:solidFill>
                  <a:schemeClr val="tx1"/>
                </a:solidFill>
                <a:latin typeface="+mn-lt"/>
                <a:ea typeface="+mn-ea"/>
                <a:cs typeface="+mn-cs"/>
              </a:rPr>
              <a:t>Cost Saving. </a:t>
            </a:r>
            <a:r>
              <a:rPr lang="en-US" sz="1200" b="0" kern="1200" baseline="0" dirty="0" smtClean="0">
                <a:solidFill>
                  <a:schemeClr val="tx1"/>
                </a:solidFill>
                <a:latin typeface="+mn-lt"/>
                <a:ea typeface="+mn-ea"/>
                <a:cs typeface="+mn-cs"/>
              </a:rPr>
              <a:t>By using the</a:t>
            </a:r>
          </a:p>
          <a:p>
            <a:r>
              <a:rPr lang="en-US" sz="1200" b="1" kern="1200" baseline="0" dirty="0" smtClean="0">
                <a:solidFill>
                  <a:schemeClr val="tx1"/>
                </a:solidFill>
                <a:latin typeface="+mn-lt"/>
                <a:ea typeface="+mn-ea"/>
                <a:cs typeface="+mn-cs"/>
              </a:rPr>
              <a:t>No Boundaries. </a:t>
            </a:r>
            <a:r>
              <a:rPr lang="en-US" sz="1200" b="0" kern="1200" baseline="0" dirty="0" smtClean="0">
                <a:solidFill>
                  <a:schemeClr val="tx1"/>
                </a:solidFill>
                <a:latin typeface="+mn-lt"/>
                <a:ea typeface="+mn-ea"/>
                <a:cs typeface="+mn-cs"/>
              </a:rPr>
              <a:t>Cyberspace does not know any national boundary. That means </a:t>
            </a:r>
            <a:r>
              <a:rPr lang="en-US" sz="1200" kern="1200" baseline="0" dirty="0" smtClean="0">
                <a:solidFill>
                  <a:schemeClr val="tx1"/>
                </a:solidFill>
                <a:latin typeface="+mn-lt"/>
                <a:ea typeface="+mn-ea"/>
                <a:cs typeface="+mn-cs"/>
              </a:rPr>
              <a:t>you can do business all over the world as easily as you can in your own</a:t>
            </a:r>
          </a:p>
          <a:p>
            <a:r>
              <a:rPr lang="en-US" sz="1200" kern="1200" baseline="0" dirty="0" smtClean="0">
                <a:solidFill>
                  <a:schemeClr val="tx1"/>
                </a:solidFill>
                <a:latin typeface="+mn-lt"/>
                <a:ea typeface="+mn-ea"/>
                <a:cs typeface="+mn-cs"/>
              </a:rPr>
              <a:t>neighborhood.</a:t>
            </a:r>
            <a:r>
              <a:rPr lang="en-US" sz="1200" b="0" kern="1200" baseline="0" dirty="0" smtClean="0">
                <a:solidFill>
                  <a:schemeClr val="tx1"/>
                </a:solidFill>
                <a:latin typeface="+mn-lt"/>
                <a:ea typeface="+mn-ea"/>
                <a:cs typeface="+mn-cs"/>
              </a:rPr>
              <a:t> Internet, marketing, distribution, personnel, phone, </a:t>
            </a:r>
            <a:r>
              <a:rPr lang="en-US" sz="1200" kern="1200" baseline="0" dirty="0" smtClean="0">
                <a:solidFill>
                  <a:schemeClr val="tx1"/>
                </a:solidFill>
                <a:latin typeface="+mn-lt"/>
                <a:ea typeface="+mn-ea"/>
                <a:cs typeface="+mn-cs"/>
              </a:rPr>
              <a:t>postage and printing costs, among many others, can be reduced. </a:t>
            </a:r>
          </a:p>
          <a:p>
            <a:r>
              <a:rPr lang="en-US" sz="1200" b="1" kern="1200" baseline="0" dirty="0" smtClean="0">
                <a:solidFill>
                  <a:schemeClr val="tx1"/>
                </a:solidFill>
                <a:latin typeface="+mn-lt"/>
                <a:ea typeface="+mn-ea"/>
                <a:cs typeface="+mn-cs"/>
              </a:rPr>
              <a:t>Ease of Networking. </a:t>
            </a:r>
            <a:r>
              <a:rPr lang="en-US" sz="1200" b="0" kern="1200" baseline="0" dirty="0" smtClean="0">
                <a:solidFill>
                  <a:schemeClr val="tx1"/>
                </a:solidFill>
                <a:latin typeface="+mn-lt"/>
                <a:ea typeface="+mn-ea"/>
                <a:cs typeface="+mn-cs"/>
              </a:rPr>
              <a:t>One advantage of the Internet is that is allows people </a:t>
            </a:r>
            <a:r>
              <a:rPr lang="en-US" sz="1200" kern="1200" baseline="0" dirty="0" smtClean="0">
                <a:solidFill>
                  <a:schemeClr val="tx1"/>
                </a:solidFill>
                <a:latin typeface="+mn-lt"/>
                <a:ea typeface="+mn-ea"/>
                <a:cs typeface="+mn-cs"/>
              </a:rPr>
              <a:t>to easily meet, gather data/information and stay in touch with others at a very low cost. Now almost everyone can automatically expose his/her business to the international market.</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64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baseline="0" dirty="0" smtClean="0">
                <a:solidFill>
                  <a:schemeClr val="tx1"/>
                </a:solidFill>
                <a:latin typeface="+mn-lt"/>
                <a:ea typeface="+mn-ea"/>
                <a:cs typeface="+mn-cs"/>
              </a:rPr>
              <a:t>1.Reduced Prices—</a:t>
            </a:r>
            <a:r>
              <a:rPr lang="en-US" sz="1200" b="0" kern="1200" baseline="0" dirty="0" smtClean="0">
                <a:solidFill>
                  <a:schemeClr val="tx1"/>
                </a:solidFill>
                <a:latin typeface="+mn-lt"/>
                <a:ea typeface="+mn-ea"/>
                <a:cs typeface="+mn-cs"/>
              </a:rPr>
              <a:t>Costs of products are reduced since stages along the value </a:t>
            </a:r>
            <a:r>
              <a:rPr lang="en-US" sz="1200" kern="1200" baseline="0" dirty="0" smtClean="0">
                <a:solidFill>
                  <a:schemeClr val="tx1"/>
                </a:solidFill>
                <a:latin typeface="+mn-lt"/>
                <a:ea typeface="+mn-ea"/>
                <a:cs typeface="+mn-cs"/>
              </a:rPr>
              <a:t>chain are decreased. For instance, intermediaries can be eliminated by the company directly selling to the consumer instead of distributing through a retail store.</a:t>
            </a:r>
          </a:p>
          <a:p>
            <a:r>
              <a:rPr lang="en-US" sz="1200" kern="1200" baseline="0" dirty="0" smtClean="0">
                <a:solidFill>
                  <a:schemeClr val="tx1"/>
                </a:solidFill>
                <a:latin typeface="+mn-lt"/>
                <a:ea typeface="+mn-ea"/>
                <a:cs typeface="+mn-cs"/>
              </a:rPr>
              <a:t>2. </a:t>
            </a:r>
            <a:r>
              <a:rPr lang="en-US" sz="1200" b="1" kern="1200" baseline="0" dirty="0" smtClean="0">
                <a:solidFill>
                  <a:schemeClr val="tx1"/>
                </a:solidFill>
                <a:latin typeface="+mn-lt"/>
                <a:ea typeface="+mn-ea"/>
                <a:cs typeface="+mn-cs"/>
              </a:rPr>
              <a:t>Global Marketplace—</a:t>
            </a:r>
            <a:r>
              <a:rPr lang="en-US" sz="1200" b="0" kern="1200" baseline="0" dirty="0" smtClean="0">
                <a:solidFill>
                  <a:schemeClr val="tx1"/>
                </a:solidFill>
                <a:latin typeface="+mn-lt"/>
                <a:ea typeface="+mn-ea"/>
                <a:cs typeface="+mn-cs"/>
              </a:rPr>
              <a:t>Consumers can shop anywhere in the world. Currently, </a:t>
            </a:r>
            <a:r>
              <a:rPr lang="en-US" sz="1200" kern="1200" baseline="0" dirty="0" smtClean="0">
                <a:solidFill>
                  <a:schemeClr val="tx1"/>
                </a:solidFill>
                <a:latin typeface="+mn-lt"/>
                <a:ea typeface="+mn-ea"/>
                <a:cs typeface="+mn-cs"/>
              </a:rPr>
              <a:t>according to the World Trade Organization (WTO) there are no custom duties put on products bought and traded globally electronically. This also provides wide selection of products and services to consumers.</a:t>
            </a:r>
          </a:p>
          <a:p>
            <a:r>
              <a:rPr lang="en-US" sz="1200" kern="1200" baseline="0" dirty="0" smtClean="0">
                <a:solidFill>
                  <a:schemeClr val="tx1"/>
                </a:solidFill>
                <a:latin typeface="+mn-lt"/>
                <a:ea typeface="+mn-ea"/>
                <a:cs typeface="+mn-cs"/>
              </a:rPr>
              <a:t>3. </a:t>
            </a:r>
            <a:r>
              <a:rPr lang="en-US" sz="1200" b="1" kern="1200" baseline="0" dirty="0" smtClean="0">
                <a:solidFill>
                  <a:schemeClr val="tx1"/>
                </a:solidFill>
                <a:latin typeface="+mn-lt"/>
                <a:ea typeface="+mn-ea"/>
                <a:cs typeface="+mn-cs"/>
              </a:rPr>
              <a:t>24-Hour Access—</a:t>
            </a:r>
            <a:r>
              <a:rPr lang="en-US" sz="1200" b="0" kern="1200" baseline="0" dirty="0" smtClean="0">
                <a:solidFill>
                  <a:schemeClr val="tx1"/>
                </a:solidFill>
                <a:latin typeface="+mn-lt"/>
                <a:ea typeface="+mn-ea"/>
                <a:cs typeface="+mn-cs"/>
              </a:rPr>
              <a:t>Online businesses never sleep as opposed to brick and mortar </a:t>
            </a:r>
            <a:r>
              <a:rPr lang="en-US" sz="1200" kern="1200" baseline="0" dirty="0" smtClean="0">
                <a:solidFill>
                  <a:schemeClr val="tx1"/>
                </a:solidFill>
                <a:latin typeface="+mn-lt"/>
                <a:ea typeface="+mn-ea"/>
                <a:cs typeface="+mn-cs"/>
              </a:rPr>
              <a:t>businesses. E-commerce allows people to carry out businesses without the barriers of time or distance. One can log on to the Internet at any point of time, be it day or night and purchase or sell anything one desires at a single click of the mouse.</a:t>
            </a:r>
          </a:p>
          <a:p>
            <a:r>
              <a:rPr lang="en-US" sz="1200" kern="1200" baseline="0" dirty="0" smtClean="0">
                <a:solidFill>
                  <a:schemeClr val="tx1"/>
                </a:solidFill>
                <a:latin typeface="+mn-lt"/>
                <a:ea typeface="+mn-ea"/>
                <a:cs typeface="+mn-cs"/>
              </a:rPr>
              <a:t>4. </a:t>
            </a:r>
            <a:r>
              <a:rPr lang="en-US" sz="1200" b="1" kern="1200" baseline="0" dirty="0" smtClean="0">
                <a:solidFill>
                  <a:schemeClr val="tx1"/>
                </a:solidFill>
                <a:latin typeface="+mn-lt"/>
                <a:ea typeface="+mn-ea"/>
                <a:cs typeface="+mn-cs"/>
              </a:rPr>
              <a:t>More Choices—</a:t>
            </a:r>
            <a:r>
              <a:rPr lang="en-US" sz="1200" b="0" kern="1200" baseline="0" dirty="0" smtClean="0">
                <a:solidFill>
                  <a:schemeClr val="tx1"/>
                </a:solidFill>
                <a:latin typeface="+mn-lt"/>
                <a:ea typeface="+mn-ea"/>
                <a:cs typeface="+mn-cs"/>
              </a:rPr>
              <a:t>Provides consumers with more choices. For example, before </a:t>
            </a:r>
            <a:r>
              <a:rPr lang="en-US" sz="1200" kern="1200" baseline="0" dirty="0" smtClean="0">
                <a:solidFill>
                  <a:schemeClr val="tx1"/>
                </a:solidFill>
                <a:latin typeface="+mn-lt"/>
                <a:ea typeface="+mn-ea"/>
                <a:cs typeface="+mn-cs"/>
              </a:rPr>
              <a:t>making any purchase, customer can study about all the major brands and</a:t>
            </a:r>
          </a:p>
          <a:p>
            <a:r>
              <a:rPr lang="en-US" sz="1200" kern="1200" baseline="0" dirty="0" smtClean="0">
                <a:solidFill>
                  <a:schemeClr val="tx1"/>
                </a:solidFill>
                <a:latin typeface="+mn-lt"/>
                <a:ea typeface="+mn-ea"/>
                <a:cs typeface="+mn-cs"/>
              </a:rPr>
              <a:t>features of any item. It also provides consumers with less expensive products and services by allowing them to shop in many places and conduct quick comparisons.</a:t>
            </a:r>
          </a:p>
          <a:p>
            <a:r>
              <a:rPr lang="en-US" sz="1200" kern="1200" baseline="0" dirty="0" smtClean="0">
                <a:solidFill>
                  <a:schemeClr val="tx1"/>
                </a:solidFill>
                <a:latin typeface="+mn-lt"/>
                <a:ea typeface="+mn-ea"/>
                <a:cs typeface="+mn-cs"/>
              </a:rPr>
              <a:t>5. </a:t>
            </a:r>
            <a:r>
              <a:rPr lang="en-US" sz="1200" b="1" kern="1200" baseline="0" dirty="0" smtClean="0">
                <a:solidFill>
                  <a:schemeClr val="tx1"/>
                </a:solidFill>
                <a:latin typeface="+mn-lt"/>
                <a:ea typeface="+mn-ea"/>
                <a:cs typeface="+mn-cs"/>
              </a:rPr>
              <a:t>Quicker Delivery—</a:t>
            </a:r>
            <a:r>
              <a:rPr lang="en-US" sz="1200" b="0" kern="1200" baseline="0" dirty="0" smtClean="0">
                <a:solidFill>
                  <a:schemeClr val="tx1"/>
                </a:solidFill>
                <a:latin typeface="+mn-lt"/>
                <a:ea typeface="+mn-ea"/>
                <a:cs typeface="+mn-cs"/>
              </a:rPr>
              <a:t>Allows quick delivery of products and services (in some </a:t>
            </a:r>
            <a:r>
              <a:rPr lang="en-US" sz="1200" kern="1200" baseline="0" dirty="0" smtClean="0">
                <a:solidFill>
                  <a:schemeClr val="tx1"/>
                </a:solidFill>
                <a:latin typeface="+mn-lt"/>
                <a:ea typeface="+mn-ea"/>
                <a:cs typeface="+mn-cs"/>
              </a:rPr>
              <a:t>cases) especially with digitized products.</a:t>
            </a:r>
          </a:p>
          <a:p>
            <a:r>
              <a:rPr lang="en-US" sz="1200" kern="1200" baseline="0" dirty="0" smtClean="0">
                <a:solidFill>
                  <a:schemeClr val="tx1"/>
                </a:solidFill>
                <a:latin typeface="+mn-lt"/>
                <a:ea typeface="+mn-ea"/>
                <a:cs typeface="+mn-cs"/>
              </a:rPr>
              <a:t>6. </a:t>
            </a:r>
            <a:r>
              <a:rPr lang="en-US" sz="1200" b="1" kern="1200" baseline="0" dirty="0" smtClean="0">
                <a:solidFill>
                  <a:schemeClr val="tx1"/>
                </a:solidFill>
                <a:latin typeface="+mn-lt"/>
                <a:ea typeface="+mn-ea"/>
                <a:cs typeface="+mn-cs"/>
              </a:rPr>
              <a:t>Faster feedback</a:t>
            </a:r>
            <a:endParaRPr lang="en-US" b="1"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65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1. </a:t>
            </a:r>
            <a:r>
              <a:rPr lang="en-US" sz="1200" b="1" kern="1200" baseline="0" dirty="0" smtClean="0">
                <a:solidFill>
                  <a:schemeClr val="tx1"/>
                </a:solidFill>
                <a:latin typeface="+mn-lt"/>
                <a:ea typeface="+mn-ea"/>
                <a:cs typeface="+mn-cs"/>
              </a:rPr>
              <a:t>Increased Potential Market Share—</a:t>
            </a:r>
            <a:r>
              <a:rPr lang="en-US" sz="1200" b="0" kern="1200" baseline="0" dirty="0" smtClean="0">
                <a:solidFill>
                  <a:schemeClr val="tx1"/>
                </a:solidFill>
                <a:latin typeface="+mn-lt"/>
                <a:ea typeface="+mn-ea"/>
                <a:cs typeface="+mn-cs"/>
              </a:rPr>
              <a:t>The Internet enables businesses to have </a:t>
            </a:r>
            <a:r>
              <a:rPr lang="en-US" sz="1200" kern="1200" baseline="0" dirty="0" smtClean="0">
                <a:solidFill>
                  <a:schemeClr val="tx1"/>
                </a:solidFill>
                <a:latin typeface="+mn-lt"/>
                <a:ea typeface="+mn-ea"/>
                <a:cs typeface="+mn-cs"/>
              </a:rPr>
              <a:t>access to international markets thereby increasing their market share. Companies can also achieve greater economies of scale.</a:t>
            </a:r>
          </a:p>
          <a:p>
            <a:r>
              <a:rPr lang="en-US" sz="1200" kern="1200" baseline="0" dirty="0" smtClean="0">
                <a:solidFill>
                  <a:schemeClr val="tx1"/>
                </a:solidFill>
                <a:latin typeface="+mn-lt"/>
                <a:ea typeface="+mn-ea"/>
                <a:cs typeface="+mn-cs"/>
              </a:rPr>
              <a:t>2. </a:t>
            </a:r>
            <a:r>
              <a:rPr lang="en-US" sz="1200" b="1" kern="1200" baseline="0" dirty="0" smtClean="0">
                <a:solidFill>
                  <a:schemeClr val="tx1"/>
                </a:solidFill>
                <a:latin typeface="+mn-lt"/>
                <a:ea typeface="+mn-ea"/>
                <a:cs typeface="+mn-cs"/>
              </a:rPr>
              <a:t>Low-cost Advertising—</a:t>
            </a:r>
            <a:r>
              <a:rPr lang="en-US" sz="1200" b="0" kern="1200" baseline="0" dirty="0" smtClean="0">
                <a:solidFill>
                  <a:schemeClr val="tx1"/>
                </a:solidFill>
                <a:latin typeface="+mn-lt"/>
                <a:ea typeface="+mn-ea"/>
                <a:cs typeface="+mn-cs"/>
              </a:rPr>
              <a:t>Advertising on the Internet costs less than advertising </a:t>
            </a:r>
            <a:r>
              <a:rPr lang="en-US" sz="1200" kern="1200" baseline="0" dirty="0" smtClean="0">
                <a:solidFill>
                  <a:schemeClr val="tx1"/>
                </a:solidFill>
                <a:latin typeface="+mn-lt"/>
                <a:ea typeface="+mn-ea"/>
                <a:cs typeface="+mn-cs"/>
              </a:rPr>
              <a:t>on print or television depending on the intricacies and extent of the advertisement. </a:t>
            </a:r>
          </a:p>
          <a:p>
            <a:r>
              <a:rPr lang="en-US" sz="1200" kern="1200" baseline="0" dirty="0" smtClean="0">
                <a:solidFill>
                  <a:schemeClr val="tx1"/>
                </a:solidFill>
                <a:latin typeface="+mn-lt"/>
                <a:ea typeface="+mn-ea"/>
                <a:cs typeface="+mn-cs"/>
              </a:rPr>
              <a:t>3. </a:t>
            </a:r>
            <a:r>
              <a:rPr lang="en-US" sz="1200" b="1" kern="1200" baseline="0" dirty="0" smtClean="0">
                <a:solidFill>
                  <a:schemeClr val="tx1"/>
                </a:solidFill>
                <a:latin typeface="+mn-lt"/>
                <a:ea typeface="+mn-ea"/>
                <a:cs typeface="+mn-cs"/>
              </a:rPr>
              <a:t>Low Barriers to Entries—</a:t>
            </a:r>
            <a:r>
              <a:rPr lang="en-US" sz="1200" b="0" kern="1200" baseline="0" dirty="0" smtClean="0">
                <a:solidFill>
                  <a:schemeClr val="tx1"/>
                </a:solidFill>
                <a:latin typeface="+mn-lt"/>
                <a:ea typeface="+mn-ea"/>
                <a:cs typeface="+mn-cs"/>
              </a:rPr>
              <a:t>Anyone can start up a company on the Internet. </a:t>
            </a:r>
            <a:r>
              <a:rPr lang="en-US" sz="1200" kern="1200" baseline="0" dirty="0" smtClean="0">
                <a:solidFill>
                  <a:schemeClr val="tx1"/>
                </a:solidFill>
                <a:latin typeface="+mn-lt"/>
                <a:ea typeface="+mn-ea"/>
                <a:cs typeface="+mn-cs"/>
              </a:rPr>
              <a:t>Start-up costs are a lot lower for companies since there is less need for money for capital.</a:t>
            </a:r>
          </a:p>
          <a:p>
            <a:r>
              <a:rPr lang="en-US" sz="1200" kern="1200" baseline="0" dirty="0" smtClean="0">
                <a:solidFill>
                  <a:schemeClr val="tx1"/>
                </a:solidFill>
                <a:latin typeface="+mn-lt"/>
                <a:ea typeface="+mn-ea"/>
                <a:cs typeface="+mn-cs"/>
              </a:rPr>
              <a:t>4. </a:t>
            </a:r>
            <a:r>
              <a:rPr lang="en-US" sz="1200" b="1" kern="1200" baseline="0" dirty="0" smtClean="0">
                <a:solidFill>
                  <a:schemeClr val="tx1"/>
                </a:solidFill>
                <a:latin typeface="+mn-lt"/>
                <a:ea typeface="+mn-ea"/>
                <a:cs typeface="+mn-cs"/>
              </a:rPr>
              <a:t>Strategic Benefit—</a:t>
            </a:r>
            <a:r>
              <a:rPr lang="en-US" sz="1200" b="0" kern="1200" baseline="0" dirty="0" smtClean="0">
                <a:solidFill>
                  <a:schemeClr val="tx1"/>
                </a:solidFill>
                <a:latin typeface="+mn-lt"/>
                <a:ea typeface="+mn-ea"/>
                <a:cs typeface="+mn-cs"/>
              </a:rPr>
              <a:t>The strategic benefit of making a business ‘e-commerce </a:t>
            </a:r>
            <a:r>
              <a:rPr lang="en-US" sz="1200" kern="1200" baseline="0" dirty="0" smtClean="0">
                <a:solidFill>
                  <a:schemeClr val="tx1"/>
                </a:solidFill>
                <a:latin typeface="+mn-lt"/>
                <a:ea typeface="+mn-ea"/>
                <a:cs typeface="+mn-cs"/>
              </a:rPr>
              <a:t>enabled’ is that it helps reduce the delivery time, </a:t>
            </a:r>
            <a:r>
              <a:rPr lang="en-US" sz="1200" kern="1200" baseline="0" dirty="0" err="1" smtClean="0">
                <a:solidFill>
                  <a:schemeClr val="tx1"/>
                </a:solidFill>
                <a:latin typeface="+mn-lt"/>
                <a:ea typeface="+mn-ea"/>
                <a:cs typeface="+mn-cs"/>
              </a:rPr>
              <a:t>labour</a:t>
            </a:r>
            <a:r>
              <a:rPr lang="en-US" sz="1200" kern="1200" baseline="0" dirty="0" smtClean="0">
                <a:solidFill>
                  <a:schemeClr val="tx1"/>
                </a:solidFill>
                <a:latin typeface="+mn-lt"/>
                <a:ea typeface="+mn-ea"/>
                <a:cs typeface="+mn-cs"/>
              </a:rPr>
              <a:t> cost and the cost</a:t>
            </a:r>
          </a:p>
          <a:p>
            <a:r>
              <a:rPr lang="en-US" sz="1200" kern="1200" baseline="0" dirty="0" smtClean="0">
                <a:solidFill>
                  <a:schemeClr val="tx1"/>
                </a:solidFill>
                <a:latin typeface="+mn-lt"/>
                <a:ea typeface="+mn-ea"/>
                <a:cs typeface="+mn-cs"/>
              </a:rPr>
              <a:t>incurred in the following areas:</a:t>
            </a:r>
          </a:p>
          <a:p>
            <a:r>
              <a:rPr lang="en-US" sz="1200" kern="1200" baseline="0" dirty="0" smtClean="0">
                <a:solidFill>
                  <a:schemeClr val="tx1"/>
                </a:solidFill>
                <a:latin typeface="+mn-lt"/>
                <a:ea typeface="+mn-ea"/>
                <a:cs typeface="+mn-cs"/>
              </a:rPr>
              <a:t>• Document preparation</a:t>
            </a:r>
          </a:p>
          <a:p>
            <a:r>
              <a:rPr lang="en-US" sz="1200" kern="1200" baseline="0" dirty="0" smtClean="0">
                <a:solidFill>
                  <a:schemeClr val="tx1"/>
                </a:solidFill>
                <a:latin typeface="+mn-lt"/>
                <a:ea typeface="+mn-ea"/>
                <a:cs typeface="+mn-cs"/>
              </a:rPr>
              <a:t>• Error detection and correction</a:t>
            </a:r>
          </a:p>
          <a:p>
            <a:r>
              <a:rPr lang="en-US" sz="1200" kern="1200" baseline="0" dirty="0" smtClean="0">
                <a:solidFill>
                  <a:schemeClr val="tx1"/>
                </a:solidFill>
                <a:latin typeface="+mn-lt"/>
                <a:ea typeface="+mn-ea"/>
                <a:cs typeface="+mn-cs"/>
              </a:rPr>
              <a:t>• Reconciliation</a:t>
            </a:r>
          </a:p>
          <a:p>
            <a:r>
              <a:rPr lang="en-US" sz="1200" kern="1200" baseline="0" dirty="0" smtClean="0">
                <a:solidFill>
                  <a:schemeClr val="tx1"/>
                </a:solidFill>
                <a:latin typeface="+mn-lt"/>
                <a:ea typeface="+mn-ea"/>
                <a:cs typeface="+mn-cs"/>
              </a:rPr>
              <a:t>• Mail preparation</a:t>
            </a:r>
          </a:p>
          <a:p>
            <a:r>
              <a:rPr lang="en-US" sz="1200" kern="1200" baseline="0" dirty="0" smtClean="0">
                <a:solidFill>
                  <a:schemeClr val="tx1"/>
                </a:solidFill>
                <a:latin typeface="+mn-lt"/>
                <a:ea typeface="+mn-ea"/>
                <a:cs typeface="+mn-cs"/>
              </a:rPr>
              <a:t>• Telephone calling</a:t>
            </a:r>
          </a:p>
          <a:p>
            <a:r>
              <a:rPr lang="en-US" sz="1200" kern="1200" baseline="0" dirty="0" smtClean="0">
                <a:solidFill>
                  <a:schemeClr val="tx1"/>
                </a:solidFill>
                <a:latin typeface="+mn-lt"/>
                <a:ea typeface="+mn-ea"/>
                <a:cs typeface="+mn-cs"/>
              </a:rPr>
              <a:t>• Data entry</a:t>
            </a:r>
          </a:p>
          <a:p>
            <a:r>
              <a:rPr lang="en-US" sz="1200" kern="1200" baseline="0" dirty="0" smtClean="0">
                <a:solidFill>
                  <a:schemeClr val="tx1"/>
                </a:solidFill>
                <a:latin typeface="+mn-lt"/>
                <a:ea typeface="+mn-ea"/>
                <a:cs typeface="+mn-cs"/>
              </a:rPr>
              <a:t>• Overtime</a:t>
            </a:r>
          </a:p>
          <a:p>
            <a:r>
              <a:rPr lang="en-US" sz="1200" kern="1200" baseline="0" dirty="0" smtClean="0">
                <a:solidFill>
                  <a:schemeClr val="tx1"/>
                </a:solidFill>
                <a:latin typeface="+mn-lt"/>
                <a:ea typeface="+mn-ea"/>
                <a:cs typeface="+mn-cs"/>
              </a:rPr>
              <a:t>• Supervision expenses</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66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baseline="0" dirty="0" smtClean="0">
                <a:solidFill>
                  <a:schemeClr val="tx1"/>
                </a:solidFill>
                <a:latin typeface="+mn-lt"/>
                <a:ea typeface="+mn-ea"/>
                <a:cs typeface="+mn-cs"/>
              </a:rPr>
              <a:t>1.13.1 Hidden Costs</a:t>
            </a:r>
          </a:p>
          <a:p>
            <a:r>
              <a:rPr lang="en-US" sz="1200" kern="1200" baseline="0" dirty="0" smtClean="0">
                <a:solidFill>
                  <a:schemeClr val="tx1"/>
                </a:solidFill>
                <a:latin typeface="+mn-lt"/>
                <a:ea typeface="+mn-ea"/>
                <a:cs typeface="+mn-cs"/>
              </a:rPr>
              <a:t>Although buying on-line is convenient, the cost of this convenience is not always clear at the front end. The online purchases must be shipped and the shipping charges may be considerable. In fact, too many e-commerce companies have developed a reputation of overcharging for</a:t>
            </a:r>
          </a:p>
          <a:p>
            <a:r>
              <a:rPr lang="en-US" sz="1200" kern="1200" baseline="0" dirty="0" smtClean="0">
                <a:solidFill>
                  <a:schemeClr val="tx1"/>
                </a:solidFill>
                <a:latin typeface="+mn-lt"/>
                <a:ea typeface="+mn-ea"/>
                <a:cs typeface="+mn-cs"/>
              </a:rPr>
              <a:t>shipping and handling.</a:t>
            </a:r>
          </a:p>
          <a:p>
            <a:r>
              <a:rPr lang="en-US" sz="1200" b="1" kern="1200" baseline="0" dirty="0" smtClean="0">
                <a:solidFill>
                  <a:schemeClr val="tx1"/>
                </a:solidFill>
                <a:latin typeface="+mn-lt"/>
                <a:ea typeface="+mn-ea"/>
                <a:cs typeface="+mn-cs"/>
              </a:rPr>
              <a:t>1.13.2 Network Unreliability</a:t>
            </a:r>
          </a:p>
          <a:p>
            <a:r>
              <a:rPr lang="en-US" sz="1200" kern="1200" baseline="0" dirty="0" smtClean="0">
                <a:solidFill>
                  <a:schemeClr val="tx1"/>
                </a:solidFill>
                <a:latin typeface="+mn-lt"/>
                <a:ea typeface="+mn-ea"/>
                <a:cs typeface="+mn-cs"/>
              </a:rPr>
              <a:t>Internet is a very busy information highway. Although the Internet is designed to overcome the single point of failure problem, there have been several well-publicized incidents of network failures during the past few years. An e-commerce website that cannot serve its customers loses sales, credibility, and even customers. Network reliability problems may be generated by such factors as:</a:t>
            </a:r>
          </a:p>
          <a:p>
            <a:r>
              <a:rPr lang="en-US" sz="1200" kern="1200" baseline="0" dirty="0" smtClean="0">
                <a:solidFill>
                  <a:schemeClr val="tx1"/>
                </a:solidFill>
                <a:latin typeface="+mn-lt"/>
                <a:ea typeface="+mn-ea"/>
                <a:cs typeface="+mn-cs"/>
              </a:rPr>
              <a:t>• Equipment failure in the network connection provider or ISP.</a:t>
            </a:r>
          </a:p>
          <a:p>
            <a:r>
              <a:rPr lang="en-US" sz="1200" kern="1200" baseline="0" dirty="0" smtClean="0">
                <a:solidFill>
                  <a:schemeClr val="tx1"/>
                </a:solidFill>
                <a:latin typeface="+mn-lt"/>
                <a:ea typeface="+mn-ea"/>
                <a:cs typeface="+mn-cs"/>
              </a:rPr>
              <a:t>• Long response time</a:t>
            </a:r>
          </a:p>
          <a:p>
            <a:r>
              <a:rPr lang="en-US" sz="1200" kern="1200" baseline="0" dirty="0" smtClean="0">
                <a:solidFill>
                  <a:schemeClr val="tx1"/>
                </a:solidFill>
                <a:latin typeface="+mn-lt"/>
                <a:ea typeface="+mn-ea"/>
                <a:cs typeface="+mn-cs"/>
              </a:rPr>
              <a:t>• Accidental problems caused by nature</a:t>
            </a:r>
          </a:p>
          <a:p>
            <a:r>
              <a:rPr lang="en-US" sz="1200" b="1" kern="1200" baseline="0" dirty="0" smtClean="0">
                <a:solidFill>
                  <a:schemeClr val="tx1"/>
                </a:solidFill>
                <a:latin typeface="+mn-lt"/>
                <a:ea typeface="+mn-ea"/>
                <a:cs typeface="+mn-cs"/>
              </a:rPr>
              <a:t>1.13.3 The Cost of Staying in Business</a:t>
            </a:r>
          </a:p>
          <a:p>
            <a:r>
              <a:rPr lang="en-US" sz="1200" kern="1200" baseline="0" dirty="0" smtClean="0">
                <a:solidFill>
                  <a:schemeClr val="tx1"/>
                </a:solidFill>
                <a:latin typeface="+mn-lt"/>
                <a:ea typeface="+mn-ea"/>
                <a:cs typeface="+mn-cs"/>
              </a:rPr>
              <a:t>To be profitable, e-businesses must maintain high sales volumes, which in turn means developing and maintaining a big and loyal customer base. Attracting customers and transforming them into repeat buyers is the key to profitability. To survive and remain competitive, businesses must invest heavily in often-costly technology. </a:t>
            </a:r>
          </a:p>
          <a:p>
            <a:r>
              <a:rPr lang="en-US" sz="1200" b="1" kern="1200" baseline="0" dirty="0" smtClean="0">
                <a:solidFill>
                  <a:schemeClr val="tx1"/>
                </a:solidFill>
                <a:latin typeface="+mn-lt"/>
                <a:ea typeface="+mn-ea"/>
                <a:cs typeface="+mn-cs"/>
              </a:rPr>
              <a:t>1.13.4 Lack of Security</a:t>
            </a:r>
          </a:p>
          <a:p>
            <a:r>
              <a:rPr lang="en-US" sz="1200" kern="1200" baseline="0" dirty="0" smtClean="0">
                <a:solidFill>
                  <a:schemeClr val="tx1"/>
                </a:solidFill>
                <a:latin typeface="+mn-lt"/>
                <a:ea typeface="+mn-ea"/>
                <a:cs typeface="+mn-cs"/>
              </a:rPr>
              <a:t>Lack of adequate security for on-line transactions. Securing on-line transaction data during its generation and then safeguarding it after it has been stored in the database are critical issues to be faced. The problem, caused by a coding error in a web page, allowed unauthorized access to stored order and credit card information for thousand of customers, </a:t>
            </a:r>
          </a:p>
          <a:p>
            <a:r>
              <a:rPr lang="en-US" sz="1200" b="1" kern="1200" baseline="0" dirty="0" smtClean="0">
                <a:solidFill>
                  <a:schemeClr val="tx1"/>
                </a:solidFill>
                <a:latin typeface="+mn-lt"/>
                <a:ea typeface="+mn-ea"/>
                <a:cs typeface="+mn-cs"/>
              </a:rPr>
              <a:t>1.13.5 Lack of Privacy</a:t>
            </a:r>
          </a:p>
          <a:p>
            <a:r>
              <a:rPr lang="en-US" sz="1200" kern="1200" baseline="0" dirty="0" smtClean="0">
                <a:solidFill>
                  <a:schemeClr val="tx1"/>
                </a:solidFill>
                <a:latin typeface="+mn-lt"/>
                <a:ea typeface="+mn-ea"/>
                <a:cs typeface="+mn-cs"/>
              </a:rPr>
              <a:t>Ensuring the security of the data is of paramount importance to customers and to the credibility of the business. Customers also worry about the privacy implications of data gathered by organizations of all types and sizes. Because data gathering on the web is so easy, databases routinely contain</a:t>
            </a:r>
          </a:p>
          <a:p>
            <a:r>
              <a:rPr lang="en-US" sz="1200" kern="1200" baseline="0" dirty="0" smtClean="0">
                <a:solidFill>
                  <a:schemeClr val="tx1"/>
                </a:solidFill>
                <a:latin typeface="+mn-lt"/>
                <a:ea typeface="+mn-ea"/>
                <a:cs typeface="+mn-cs"/>
              </a:rPr>
              <a:t>information about customer purchasing habits, demographic data, credit information, and so on. In many cases, companies sell customer database information to marketing companies.</a:t>
            </a:r>
          </a:p>
          <a:p>
            <a:r>
              <a:rPr lang="en-US" sz="1200" b="1" kern="1200" baseline="0" dirty="0" smtClean="0">
                <a:solidFill>
                  <a:schemeClr val="tx1"/>
                </a:solidFill>
                <a:latin typeface="+mn-lt"/>
                <a:ea typeface="+mn-ea"/>
                <a:cs typeface="+mn-cs"/>
              </a:rPr>
              <a:t>1.13.6 Low Service Levels</a:t>
            </a:r>
          </a:p>
          <a:p>
            <a:r>
              <a:rPr lang="en-US" sz="1200" kern="1200" baseline="0" dirty="0" smtClean="0">
                <a:solidFill>
                  <a:schemeClr val="tx1"/>
                </a:solidFill>
                <a:latin typeface="+mn-lt"/>
                <a:ea typeface="+mn-ea"/>
                <a:cs typeface="+mn-cs"/>
              </a:rPr>
              <a:t>Low level of customer service that online companies tend to provide. Because the web buying experience is much more impersonal than the traditional one, providing good customer service is critical to the survival of any e-business.</a:t>
            </a:r>
          </a:p>
          <a:p>
            <a:r>
              <a:rPr lang="en-US" sz="1200" b="1" kern="1200" baseline="0" dirty="0" smtClean="0">
                <a:solidFill>
                  <a:schemeClr val="tx1"/>
                </a:solidFill>
                <a:latin typeface="+mn-lt"/>
                <a:ea typeface="+mn-ea"/>
                <a:cs typeface="+mn-cs"/>
              </a:rPr>
              <a:t>1.13.7 Legal Issues</a:t>
            </a:r>
          </a:p>
          <a:p>
            <a:r>
              <a:rPr lang="en-US" sz="1200" kern="1200" baseline="0" dirty="0" smtClean="0">
                <a:solidFill>
                  <a:schemeClr val="tx1"/>
                </a:solidFill>
                <a:latin typeface="+mn-lt"/>
                <a:ea typeface="+mn-ea"/>
                <a:cs typeface="+mn-cs"/>
              </a:rPr>
              <a:t>Legal problems encountered in the e-commerce environment include</a:t>
            </a:r>
          </a:p>
          <a:p>
            <a:r>
              <a:rPr lang="en-US" sz="1200" kern="1200" baseline="0" dirty="0" smtClean="0">
                <a:solidFill>
                  <a:schemeClr val="tx1"/>
                </a:solidFill>
                <a:latin typeface="+mn-lt"/>
                <a:ea typeface="+mn-ea"/>
                <a:cs typeface="+mn-cs"/>
              </a:rPr>
              <a:t>• Software and copyright infringements. </a:t>
            </a:r>
          </a:p>
          <a:p>
            <a:r>
              <a:rPr lang="en-US" sz="1200" kern="1200" baseline="0" dirty="0" smtClean="0">
                <a:solidFill>
                  <a:schemeClr val="tx1"/>
                </a:solidFill>
                <a:latin typeface="+mn-lt"/>
                <a:ea typeface="+mn-ea"/>
                <a:cs typeface="+mn-cs"/>
              </a:rPr>
              <a:t>• Credit card fraud and stolen identities. </a:t>
            </a:r>
          </a:p>
          <a:p>
            <a:r>
              <a:rPr lang="en-US" sz="1200" kern="1200" baseline="0" dirty="0" smtClean="0">
                <a:solidFill>
                  <a:schemeClr val="tx1"/>
                </a:solidFill>
                <a:latin typeface="+mn-lt"/>
                <a:ea typeface="+mn-ea"/>
                <a:cs typeface="+mn-cs"/>
              </a:rPr>
              <a:t>• Business fraud. </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67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baseline="0" dirty="0" smtClean="0">
                <a:solidFill>
                  <a:schemeClr val="tx1"/>
                </a:solidFill>
                <a:latin typeface="+mn-lt"/>
                <a:ea typeface="+mn-ea"/>
                <a:cs typeface="+mn-cs"/>
              </a:rPr>
              <a:t>1.5.1 Cost</a:t>
            </a:r>
          </a:p>
          <a:p>
            <a:r>
              <a:rPr lang="en-US" sz="1200" kern="1200" baseline="0" dirty="0" smtClean="0">
                <a:solidFill>
                  <a:schemeClr val="tx1"/>
                </a:solidFill>
                <a:latin typeface="+mn-lt"/>
                <a:ea typeface="+mn-ea"/>
                <a:cs typeface="+mn-cs"/>
              </a:rPr>
              <a:t>Electronic commerce requires significant investments in new technologies that can touch many of a company’s core business processes. As with all major business systems, electronic commerce systems require significant investments in hardware, software, staffing, and training. </a:t>
            </a:r>
          </a:p>
          <a:p>
            <a:r>
              <a:rPr lang="en-US" sz="1200" b="1" kern="1200" baseline="0" dirty="0" smtClean="0">
                <a:solidFill>
                  <a:schemeClr val="tx1"/>
                </a:solidFill>
                <a:latin typeface="+mn-lt"/>
                <a:ea typeface="+mn-ea"/>
                <a:cs typeface="+mn-cs"/>
              </a:rPr>
              <a:t>1.5.2 Value</a:t>
            </a:r>
          </a:p>
          <a:p>
            <a:r>
              <a:rPr lang="en-US" sz="1200" kern="1200" baseline="0" dirty="0" smtClean="0">
                <a:solidFill>
                  <a:schemeClr val="tx1"/>
                </a:solidFill>
                <a:latin typeface="+mn-lt"/>
                <a:ea typeface="+mn-ea"/>
                <a:cs typeface="+mn-cs"/>
              </a:rPr>
              <a:t>Businesses want to know that their investments in electronic commerce systems will produce a return. Business objectives such as lead generation, business-process automation, and cost reduction must be met. </a:t>
            </a:r>
          </a:p>
          <a:p>
            <a:r>
              <a:rPr lang="en-US" sz="1200" b="1" kern="1200" baseline="0" dirty="0" smtClean="0">
                <a:solidFill>
                  <a:schemeClr val="tx1"/>
                </a:solidFill>
                <a:latin typeface="+mn-lt"/>
                <a:ea typeface="+mn-ea"/>
                <a:cs typeface="+mn-cs"/>
              </a:rPr>
              <a:t>1.5.3 Security</a:t>
            </a:r>
          </a:p>
          <a:p>
            <a:r>
              <a:rPr lang="en-US" sz="1200" kern="1200" baseline="0" dirty="0" smtClean="0">
                <a:solidFill>
                  <a:schemeClr val="tx1"/>
                </a:solidFill>
                <a:latin typeface="+mn-lt"/>
                <a:ea typeface="+mn-ea"/>
                <a:cs typeface="+mn-cs"/>
              </a:rPr>
              <a:t>The Internet provides universal access, but companies must protect their assets against accidental or malicious misuse. System security, however, must not create prohibitive complexity or reduce flexibility. Customer information also needs to be protected from internal and external misuse. </a:t>
            </a:r>
          </a:p>
          <a:p>
            <a:r>
              <a:rPr lang="en-US" sz="1200" b="1" kern="1200" baseline="0" dirty="0" smtClean="0">
                <a:solidFill>
                  <a:schemeClr val="tx1"/>
                </a:solidFill>
                <a:latin typeface="+mn-lt"/>
                <a:ea typeface="+mn-ea"/>
                <a:cs typeface="+mn-cs"/>
              </a:rPr>
              <a:t>1.5.4 Leveraging Existing Systems</a:t>
            </a:r>
          </a:p>
          <a:p>
            <a:r>
              <a:rPr lang="en-US" sz="1200" kern="1200" baseline="0" dirty="0" smtClean="0">
                <a:solidFill>
                  <a:schemeClr val="tx1"/>
                </a:solidFill>
                <a:latin typeface="+mn-lt"/>
                <a:ea typeface="+mn-ea"/>
                <a:cs typeface="+mn-cs"/>
              </a:rPr>
              <a:t>The Internet represents an alternative and complementary way to do business, but it is imperative that electronic commerce systems integrate existing</a:t>
            </a:r>
          </a:p>
          <a:p>
            <a:r>
              <a:rPr lang="en-US" sz="1200" kern="1200" baseline="0" dirty="0" smtClean="0">
                <a:solidFill>
                  <a:schemeClr val="tx1"/>
                </a:solidFill>
                <a:latin typeface="+mn-lt"/>
                <a:ea typeface="+mn-ea"/>
                <a:cs typeface="+mn-cs"/>
              </a:rPr>
              <a:t>systems in a manner that avoids duplicating functionality and maintains usability, performance, and reliability.</a:t>
            </a:r>
          </a:p>
          <a:p>
            <a:r>
              <a:rPr lang="en-US" sz="1200" b="1" kern="1200" baseline="0" dirty="0" smtClean="0">
                <a:solidFill>
                  <a:schemeClr val="tx1"/>
                </a:solidFill>
                <a:latin typeface="+mn-lt"/>
                <a:ea typeface="+mn-ea"/>
                <a:cs typeface="+mn-cs"/>
              </a:rPr>
              <a:t>1.5.5 Interoperability</a:t>
            </a:r>
          </a:p>
          <a:p>
            <a:r>
              <a:rPr lang="en-US" sz="1200" kern="1200" baseline="0" dirty="0" smtClean="0">
                <a:solidFill>
                  <a:schemeClr val="tx1"/>
                </a:solidFill>
                <a:latin typeface="+mn-lt"/>
                <a:ea typeface="+mn-ea"/>
                <a:cs typeface="+mn-cs"/>
              </a:rPr>
              <a:t>When systems from two or more businesses are able to exchange documents without manual intervention, businesses achieve cost reduction, improved performance, and more dynamic value chains. Your company’s vision for electronic commerce should also be to help businesses</a:t>
            </a:r>
          </a:p>
          <a:p>
            <a:r>
              <a:rPr lang="en-US" sz="1200" kern="1200" baseline="0" dirty="0" smtClean="0">
                <a:solidFill>
                  <a:schemeClr val="tx1"/>
                </a:solidFill>
                <a:latin typeface="+mn-lt"/>
                <a:ea typeface="+mn-ea"/>
                <a:cs typeface="+mn-cs"/>
              </a:rPr>
              <a:t>establish stronger relationships with customers and industry partners. </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69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Seven dimensions of the customer interaction experience</a:t>
            </a:r>
          </a:p>
          <a:p>
            <a:r>
              <a:rPr lang="en-US" dirty="0" smtClean="0"/>
              <a:t>&lt;read slide&gt;</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Differentiation</a:t>
            </a:r>
          </a:p>
          <a:p>
            <a:pPr>
              <a:buFontTx/>
              <a:buChar char="-"/>
            </a:pPr>
            <a:r>
              <a:rPr lang="en-US" dirty="0" smtClean="0"/>
              <a:t>In what significant</a:t>
            </a:r>
            <a:r>
              <a:rPr lang="en-US" baseline="0" dirty="0" smtClean="0"/>
              <a:t> ways is this product or service unlike its competitors</a:t>
            </a:r>
          </a:p>
          <a:p>
            <a:pPr>
              <a:buFontTx/>
              <a:buNone/>
            </a:pPr>
            <a:r>
              <a:rPr lang="en-US" b="1" baseline="0" dirty="0" smtClean="0"/>
              <a:t>Relevance</a:t>
            </a:r>
          </a:p>
          <a:p>
            <a:pPr>
              <a:buFontTx/>
              <a:buChar char="-"/>
            </a:pPr>
            <a:r>
              <a:rPr lang="en-US" baseline="0" dirty="0" smtClean="0"/>
              <a:t>How does this product or service fit into my life?</a:t>
            </a:r>
          </a:p>
          <a:p>
            <a:pPr>
              <a:buFontTx/>
              <a:buNone/>
            </a:pPr>
            <a:r>
              <a:rPr lang="en-US" b="1" baseline="0" dirty="0" smtClean="0"/>
              <a:t>Perceived value</a:t>
            </a:r>
          </a:p>
          <a:p>
            <a:pPr>
              <a:buFontTx/>
              <a:buNone/>
            </a:pPr>
            <a:r>
              <a:rPr lang="en-US" baseline="0" dirty="0" smtClean="0"/>
              <a:t>- Is this product or service good?</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Search engine ranking</a:t>
            </a:r>
            <a:r>
              <a:rPr lang="en-US" b="1" baseline="0" dirty="0" smtClean="0"/>
              <a:t> </a:t>
            </a:r>
            <a:r>
              <a:rPr lang="en-US" baseline="0" dirty="0" smtClean="0"/>
              <a:t>– search engine decide which URLs appear first on searches for a particular search term</a:t>
            </a:r>
          </a:p>
          <a:p>
            <a:r>
              <a:rPr lang="en-US" b="1" baseline="0" dirty="0" smtClean="0"/>
              <a:t>Search engine positioning </a:t>
            </a:r>
            <a:r>
              <a:rPr lang="en-US" baseline="0" dirty="0" smtClean="0"/>
              <a:t>– position the particular URL listed near the top of search engine results. For sites that obtain most of their visitors from search engines, a high ranking that places their URL near the top of the list of links returned by the search engine is extremely important</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continue with the consumer value and behavior parts.</a:t>
            </a:r>
          </a:p>
          <a:p>
            <a:endParaRPr lang="en-US" dirty="0" smtClean="0"/>
          </a:p>
          <a:p>
            <a:r>
              <a:rPr lang="en-US" dirty="0" smtClean="0"/>
              <a:t>First of all let us look on the roles of buyer and seller in e-commerce.</a:t>
            </a:r>
          </a:p>
          <a:p>
            <a:endParaRPr lang="en-US" dirty="0" smtClean="0"/>
          </a:p>
          <a:p>
            <a:r>
              <a:rPr lang="en-US" dirty="0" smtClean="0"/>
              <a:t>For</a:t>
            </a:r>
            <a:r>
              <a:rPr lang="en-US" baseline="0" dirty="0" smtClean="0"/>
              <a:t> buyer, they need to……</a:t>
            </a:r>
          </a:p>
          <a:p>
            <a:endParaRPr lang="en-US" baseline="0" dirty="0" smtClean="0"/>
          </a:p>
          <a:p>
            <a:r>
              <a:rPr lang="en-US" baseline="0" dirty="0" smtClean="0"/>
              <a:t>Whilst for the seller, they need to…</a:t>
            </a:r>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18</a:t>
            </a:fld>
            <a:endParaRPr lang="en-US"/>
          </a:p>
        </p:txBody>
      </p:sp>
    </p:spTree>
    <p:extLst>
      <p:ext uri="{BB962C8B-B14F-4D97-AF65-F5344CB8AC3E}">
        <p14:creationId xmlns:p14="http://schemas.microsoft.com/office/powerpoint/2010/main" xmlns="" val="70475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move on to the customer values in e-commerce</a:t>
            </a:r>
          </a:p>
          <a:p>
            <a:endParaRPr lang="en-US" dirty="0" smtClean="0"/>
          </a:p>
          <a:p>
            <a:r>
              <a:rPr lang="en-US" dirty="0" smtClean="0"/>
              <a:t>Customer value is actually an important</a:t>
            </a:r>
            <a:r>
              <a:rPr lang="en-US" baseline="0" dirty="0" smtClean="0"/>
              <a:t> predictor of buying behavior and also a significance influence of customer’s purchase decisions.</a:t>
            </a:r>
          </a:p>
          <a:p>
            <a:endParaRPr lang="en-US" baseline="0" dirty="0" smtClean="0"/>
          </a:p>
          <a:p>
            <a:r>
              <a:rPr lang="en-US" baseline="0" dirty="0" smtClean="0"/>
              <a:t>There are 2 main categories for consumer values.</a:t>
            </a:r>
          </a:p>
          <a:p>
            <a:endParaRPr lang="en-US" baseline="0" dirty="0" smtClean="0"/>
          </a:p>
          <a:p>
            <a:r>
              <a:rPr lang="en-US" baseline="0" dirty="0" smtClean="0"/>
              <a:t>The first one is Utilitarian value which the components are money saving, time saving, larger selection and excellence service</a:t>
            </a:r>
          </a:p>
          <a:p>
            <a:endParaRPr lang="en-US" baseline="0" dirty="0" smtClean="0"/>
          </a:p>
          <a:p>
            <a:r>
              <a:rPr lang="en-US" baseline="0" dirty="0" smtClean="0"/>
              <a:t>The second one is the experiential value which comprise of entertainment, visual, escapism, and interaction</a:t>
            </a:r>
          </a:p>
          <a:p>
            <a:endParaRPr lang="en-US" dirty="0"/>
          </a:p>
        </p:txBody>
      </p:sp>
      <p:sp>
        <p:nvSpPr>
          <p:cNvPr id="4" name="Slide Number Placeholder 3"/>
          <p:cNvSpPr>
            <a:spLocks noGrp="1"/>
          </p:cNvSpPr>
          <p:nvPr>
            <p:ph type="sldNum" sz="quarter" idx="10"/>
          </p:nvPr>
        </p:nvSpPr>
        <p:spPr/>
        <p:txBody>
          <a:bodyPr/>
          <a:lstStyle/>
          <a:p>
            <a:fld id="{776FA82E-1212-4CAC-9F11-C0D8F18B7777}" type="slidenum">
              <a:rPr lang="en-US" smtClean="0"/>
              <a:pPr/>
              <a:t>19</a:t>
            </a:fld>
            <a:endParaRPr lang="en-US"/>
          </a:p>
        </p:txBody>
      </p:sp>
    </p:spTree>
    <p:extLst>
      <p:ext uri="{BB962C8B-B14F-4D97-AF65-F5344CB8AC3E}">
        <p14:creationId xmlns:p14="http://schemas.microsoft.com/office/powerpoint/2010/main" xmlns="" val="274469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FE173EF-773F-4F02-8EE2-E058C8FBF886}" type="datetimeFigureOut">
              <a:rPr lang="en-US" smtClean="0"/>
              <a:pPr/>
              <a:t>6/3/2016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A53036E-AFDD-4387-AED8-47156767BB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173EF-773F-4F02-8EE2-E058C8FBF886}"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3036E-AFDD-4387-AED8-47156767BB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FE173EF-773F-4F02-8EE2-E058C8FBF886}" type="datetimeFigureOut">
              <a:rPr lang="en-US" smtClean="0"/>
              <a:pPr/>
              <a:t>6/3/2016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A53036E-AFDD-4387-AED8-47156767BB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E173EF-773F-4F02-8EE2-E058C8FBF886}"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A53036E-AFDD-4387-AED8-47156767BBE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FE173EF-773F-4F02-8EE2-E058C8FBF886}" type="datetimeFigureOut">
              <a:rPr lang="en-US" smtClean="0"/>
              <a:pPr/>
              <a:t>6/3/2016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A53036E-AFDD-4387-AED8-47156767BBE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FE173EF-773F-4F02-8EE2-E058C8FBF886}" type="datetimeFigureOut">
              <a:rPr lang="en-US" smtClean="0"/>
              <a:pPr/>
              <a:t>6/3/2016</a:t>
            </a:fld>
            <a:endParaRPr lang="en-US"/>
          </a:p>
        </p:txBody>
      </p:sp>
      <p:sp>
        <p:nvSpPr>
          <p:cNvPr id="10" name="Slide Number Placeholder 9"/>
          <p:cNvSpPr>
            <a:spLocks noGrp="1"/>
          </p:cNvSpPr>
          <p:nvPr>
            <p:ph type="sldNum" sz="quarter" idx="16"/>
          </p:nvPr>
        </p:nvSpPr>
        <p:spPr/>
        <p:txBody>
          <a:bodyPr rtlCol="0"/>
          <a:lstStyle/>
          <a:p>
            <a:fld id="{3A53036E-AFDD-4387-AED8-47156767BBE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FE173EF-773F-4F02-8EE2-E058C8FBF886}" type="datetimeFigureOut">
              <a:rPr lang="en-US" smtClean="0"/>
              <a:pPr/>
              <a:t>6/3/2016</a:t>
            </a:fld>
            <a:endParaRPr lang="en-US"/>
          </a:p>
        </p:txBody>
      </p:sp>
      <p:sp>
        <p:nvSpPr>
          <p:cNvPr id="12" name="Slide Number Placeholder 11"/>
          <p:cNvSpPr>
            <a:spLocks noGrp="1"/>
          </p:cNvSpPr>
          <p:nvPr>
            <p:ph type="sldNum" sz="quarter" idx="16"/>
          </p:nvPr>
        </p:nvSpPr>
        <p:spPr/>
        <p:txBody>
          <a:bodyPr rtlCol="0"/>
          <a:lstStyle/>
          <a:p>
            <a:fld id="{3A53036E-AFDD-4387-AED8-47156767BBE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E173EF-773F-4F02-8EE2-E058C8FBF886}" type="datetimeFigureOut">
              <a:rPr lang="en-US" smtClean="0"/>
              <a:pPr/>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A53036E-AFDD-4387-AED8-47156767BB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173EF-773F-4F02-8EE2-E058C8FBF886}" type="datetimeFigureOut">
              <a:rPr lang="en-US" smtClean="0"/>
              <a:pPr/>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A53036E-AFDD-4387-AED8-47156767BB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E173EF-773F-4F02-8EE2-E058C8FBF886}"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A53036E-AFDD-4387-AED8-47156767BBE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FE173EF-773F-4F02-8EE2-E058C8FBF886}" type="datetimeFigureOut">
              <a:rPr lang="en-US" smtClean="0"/>
              <a:pPr/>
              <a:t>6/3/2016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A53036E-AFDD-4387-AED8-47156767BBE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FE173EF-773F-4F02-8EE2-E058C8FBF886}" type="datetimeFigureOut">
              <a:rPr lang="en-US" smtClean="0"/>
              <a:pPr/>
              <a:t>6/3/2016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A53036E-AFDD-4387-AED8-47156767BB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685800" y="2514600"/>
            <a:ext cx="8001000"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solidFill>
                  <a:schemeClr val="bg1"/>
                </a:solidFill>
                <a:latin typeface="Cambria" pitchFamily="18" charset="0"/>
              </a:rPr>
              <a:t>Overview of E-Commerce</a:t>
            </a:r>
            <a:endParaRPr lang="en-US" sz="3600" b="1" dirty="0">
              <a:solidFill>
                <a:schemeClr val="bg1"/>
              </a:solidFill>
              <a:latin typeface="Cambr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229600" cy="4953000"/>
          </a:xfrm>
        </p:spPr>
        <p:txBody>
          <a:bodyPr>
            <a:normAutofit fontScale="85000" lnSpcReduction="20000"/>
          </a:bodyPr>
          <a:lstStyle/>
          <a:p>
            <a:r>
              <a:rPr lang="en-US" dirty="0" smtClean="0"/>
              <a:t>Advertising is all about communication.</a:t>
            </a:r>
          </a:p>
          <a:p>
            <a:r>
              <a:rPr lang="en-US" dirty="0" smtClean="0">
                <a:solidFill>
                  <a:schemeClr val="accent2">
                    <a:lumMod val="75000"/>
                  </a:schemeClr>
                </a:solidFill>
              </a:rPr>
              <a:t>Banner Ads</a:t>
            </a:r>
          </a:p>
          <a:p>
            <a:pPr lvl="1"/>
            <a:r>
              <a:rPr lang="en-US" dirty="0" smtClean="0"/>
              <a:t>Small rectangular object on a Web page that display a stationary or moving graphic and includes hyperlink to the advertiser’s Web site.</a:t>
            </a:r>
          </a:p>
          <a:p>
            <a:pPr lvl="1"/>
            <a:r>
              <a:rPr lang="en-US" dirty="0" smtClean="0"/>
              <a:t>Versatile advertising vehicles</a:t>
            </a:r>
          </a:p>
          <a:p>
            <a:pPr lvl="1"/>
            <a:r>
              <a:rPr lang="en-US" dirty="0" smtClean="0"/>
              <a:t>Serve both informative and persuasive functions</a:t>
            </a:r>
          </a:p>
          <a:p>
            <a:r>
              <a:rPr lang="en-US" dirty="0" smtClean="0">
                <a:solidFill>
                  <a:schemeClr val="accent2">
                    <a:lumMod val="75000"/>
                  </a:schemeClr>
                </a:solidFill>
              </a:rPr>
              <a:t>Text Ads</a:t>
            </a:r>
          </a:p>
          <a:p>
            <a:pPr lvl="1"/>
            <a:r>
              <a:rPr lang="en-US" dirty="0" smtClean="0"/>
              <a:t>Short promotional message </a:t>
            </a:r>
          </a:p>
          <a:p>
            <a:pPr lvl="1"/>
            <a:r>
              <a:rPr lang="en-US" dirty="0" smtClean="0"/>
              <a:t>Do not use graphic elements</a:t>
            </a:r>
          </a:p>
          <a:p>
            <a:pPr lvl="1"/>
            <a:r>
              <a:rPr lang="en-US" dirty="0" smtClean="0"/>
              <a:t>Placed along the top or right side of a </a:t>
            </a:r>
            <a:br>
              <a:rPr lang="en-US" dirty="0" smtClean="0"/>
            </a:br>
            <a:r>
              <a:rPr lang="en-US" dirty="0" smtClean="0"/>
              <a:t>Web page</a:t>
            </a:r>
          </a:p>
          <a:p>
            <a:pPr lvl="1"/>
            <a:r>
              <a:rPr lang="en-US" dirty="0" smtClean="0"/>
              <a:t>Short text ads for products or services</a:t>
            </a:r>
          </a:p>
          <a:p>
            <a:pPr lvl="1"/>
            <a:r>
              <a:rPr lang="en-US" dirty="0" smtClean="0"/>
              <a:t>Very effective</a:t>
            </a:r>
          </a:p>
        </p:txBody>
      </p:sp>
      <p:sp>
        <p:nvSpPr>
          <p:cNvPr id="5"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Advertising on the Web</a:t>
            </a:r>
          </a:p>
        </p:txBody>
      </p:sp>
      <p:sp>
        <p:nvSpPr>
          <p:cNvPr id="6"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pic>
        <p:nvPicPr>
          <p:cNvPr id="7" name="Picture 6" descr="groupon.jpg"/>
          <p:cNvPicPr>
            <a:picLocks noChangeAspect="1"/>
          </p:cNvPicPr>
          <p:nvPr/>
        </p:nvPicPr>
        <p:blipFill>
          <a:blip r:embed="rId2" cstate="print"/>
          <a:stretch>
            <a:fillRect/>
          </a:stretch>
        </p:blipFill>
        <p:spPr>
          <a:xfrm rot="625631">
            <a:off x="6180771" y="4089279"/>
            <a:ext cx="2426660"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800" dirty="0" smtClean="0"/>
              <a:t>E-mail can be powerful element in advertising strategy</a:t>
            </a:r>
          </a:p>
          <a:p>
            <a:r>
              <a:rPr lang="en-US" sz="2800" dirty="0" smtClean="0"/>
              <a:t>Send e-mail messages to customer on new products or sales on existing product</a:t>
            </a:r>
          </a:p>
          <a:p>
            <a:r>
              <a:rPr lang="en-US" sz="2800" dirty="0" smtClean="0"/>
              <a:t>Combine useful content with an advertising e-mail message</a:t>
            </a:r>
          </a:p>
          <a:p>
            <a:r>
              <a:rPr lang="en-US" sz="2800" dirty="0" smtClean="0"/>
              <a:t>Use hyperlink in e-mail messages –</a:t>
            </a:r>
            <a:br>
              <a:rPr lang="en-US" sz="2800" dirty="0" smtClean="0"/>
            </a:br>
            <a:r>
              <a:rPr lang="en-US" sz="2800" dirty="0" smtClean="0"/>
              <a:t>link to the company’s web site</a:t>
            </a:r>
            <a:endParaRPr lang="en-US" sz="2800" dirty="0"/>
          </a:p>
        </p:txBody>
      </p:sp>
      <p:sp>
        <p:nvSpPr>
          <p:cNvPr id="6"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E-Mail Marketing</a:t>
            </a:r>
          </a:p>
        </p:txBody>
      </p:sp>
      <p:sp>
        <p:nvSpPr>
          <p:cNvPr id="7"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pic>
        <p:nvPicPr>
          <p:cNvPr id="8" name="Picture 7" descr="email-marketing.jpg"/>
          <p:cNvPicPr>
            <a:picLocks noChangeAspect="1"/>
          </p:cNvPicPr>
          <p:nvPr/>
        </p:nvPicPr>
        <p:blipFill>
          <a:blip r:embed="rId2" cstate="print"/>
          <a:stretch>
            <a:fillRect/>
          </a:stretch>
        </p:blipFill>
        <p:spPr>
          <a:xfrm>
            <a:off x="6096000" y="4343400"/>
            <a:ext cx="2857500" cy="2133600"/>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0"/>
            <a:ext cx="8229600" cy="1219200"/>
          </a:xfrm>
        </p:spPr>
        <p:txBody>
          <a:bodyPr>
            <a:normAutofit/>
          </a:bodyPr>
          <a:lstStyle/>
          <a:p>
            <a:r>
              <a:rPr lang="en-US" sz="2400" dirty="0" smtClean="0"/>
              <a:t>Technology-enabled relationship management is important when promoting and selling on the Web</a:t>
            </a:r>
            <a:endParaRPr lang="en-US" sz="2400" dirty="0"/>
          </a:p>
        </p:txBody>
      </p:sp>
      <p:sp>
        <p:nvSpPr>
          <p:cNvPr id="6"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fontScale="92500"/>
          </a:bodyPr>
          <a:lstStyle/>
          <a:p>
            <a:pPr lvl="0" algn="ctr"/>
            <a:r>
              <a:rPr lang="en-US" sz="2400" dirty="0" smtClean="0">
                <a:latin typeface="Cambria" pitchFamily="18" charset="0"/>
              </a:rPr>
              <a:t>Technology-Enabled Customer Relationship Management (CRM)</a:t>
            </a:r>
          </a:p>
        </p:txBody>
      </p:sp>
      <p:sp>
        <p:nvSpPr>
          <p:cNvPr id="7"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graphicFrame>
        <p:nvGraphicFramePr>
          <p:cNvPr id="8" name="Diagram 7"/>
          <p:cNvGraphicFramePr/>
          <p:nvPr/>
        </p:nvGraphicFramePr>
        <p:xfrm>
          <a:off x="-762000" y="2362200"/>
          <a:ext cx="10287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1"/>
            <a:ext cx="8229600" cy="1981200"/>
          </a:xfrm>
        </p:spPr>
        <p:txBody>
          <a:bodyPr>
            <a:normAutofit/>
          </a:bodyPr>
          <a:lstStyle/>
          <a:p>
            <a:r>
              <a:rPr lang="en-US" sz="2000" dirty="0" smtClean="0"/>
              <a:t>A powerful statement of quality, value and other desirable characteristics in one recognizable element</a:t>
            </a:r>
          </a:p>
          <a:p>
            <a:r>
              <a:rPr lang="en-US" sz="2000" dirty="0" smtClean="0"/>
              <a:t>Branded product are easier to advertise and promote</a:t>
            </a:r>
            <a:endParaRPr lang="en-US" sz="2000" dirty="0"/>
          </a:p>
        </p:txBody>
      </p:sp>
      <p:sp>
        <p:nvSpPr>
          <p:cNvPr id="7"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Branding</a:t>
            </a:r>
          </a:p>
        </p:txBody>
      </p:sp>
      <p:sp>
        <p:nvSpPr>
          <p:cNvPr id="8"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graphicFrame>
        <p:nvGraphicFramePr>
          <p:cNvPr id="9" name="Diagram 8"/>
          <p:cNvGraphicFramePr/>
          <p:nvPr/>
        </p:nvGraphicFramePr>
        <p:xfrm>
          <a:off x="1524000" y="266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190999"/>
          </a:xfrm>
        </p:spPr>
        <p:txBody>
          <a:bodyPr>
            <a:normAutofit/>
          </a:bodyPr>
          <a:lstStyle/>
          <a:p>
            <a:r>
              <a:rPr lang="en-US" sz="2800" dirty="0" smtClean="0"/>
              <a:t>Help people find things on the Web</a:t>
            </a:r>
          </a:p>
          <a:p>
            <a:r>
              <a:rPr lang="en-US" sz="2800" dirty="0" smtClean="0"/>
              <a:t>3 major parts:</a:t>
            </a:r>
          </a:p>
          <a:p>
            <a:pPr lvl="1"/>
            <a:r>
              <a:rPr lang="en-US" sz="2400" dirty="0" smtClean="0"/>
              <a:t>Spider/crawler/robot – to search the Web</a:t>
            </a:r>
          </a:p>
          <a:p>
            <a:pPr lvl="1"/>
            <a:r>
              <a:rPr lang="en-US" sz="2400" dirty="0" smtClean="0"/>
              <a:t>Index/database – to check the stored web page</a:t>
            </a:r>
          </a:p>
          <a:p>
            <a:pPr lvl="1"/>
            <a:r>
              <a:rPr lang="en-US" sz="2400" dirty="0" smtClean="0"/>
              <a:t>Search utility – find matching search terms</a:t>
            </a:r>
          </a:p>
          <a:p>
            <a:r>
              <a:rPr lang="en-US" sz="2800" dirty="0" smtClean="0"/>
              <a:t>Search engine ranking </a:t>
            </a:r>
          </a:p>
          <a:p>
            <a:r>
              <a:rPr lang="en-US" sz="2800" dirty="0" smtClean="0"/>
              <a:t>Search engine positioning</a:t>
            </a:r>
            <a:endParaRPr lang="en-US" sz="2800" dirty="0"/>
          </a:p>
        </p:txBody>
      </p:sp>
      <p:sp>
        <p:nvSpPr>
          <p:cNvPr id="5"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Search Engines</a:t>
            </a:r>
          </a:p>
        </p:txBody>
      </p:sp>
      <p:sp>
        <p:nvSpPr>
          <p:cNvPr id="6"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pic>
        <p:nvPicPr>
          <p:cNvPr id="8" name="Picture 7" descr="section_search_engine_marketing.png"/>
          <p:cNvPicPr>
            <a:picLocks noChangeAspect="1"/>
          </p:cNvPicPr>
          <p:nvPr/>
        </p:nvPicPr>
        <p:blipFill>
          <a:blip r:embed="rId3" cstate="print"/>
          <a:stretch>
            <a:fillRect/>
          </a:stretch>
        </p:blipFill>
        <p:spPr>
          <a:xfrm>
            <a:off x="5181600" y="3928303"/>
            <a:ext cx="3657600" cy="2853497"/>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Obtain the domain names can be important part of establishing a web presence</a:t>
            </a:r>
          </a:p>
          <a:p>
            <a:r>
              <a:rPr lang="en-US" dirty="0" smtClean="0"/>
              <a:t>Companies often buy more than one domain name</a:t>
            </a:r>
          </a:p>
          <a:p>
            <a:pPr lvl="1"/>
            <a:r>
              <a:rPr lang="en-US" dirty="0" smtClean="0"/>
              <a:t>Yahoo.com &amp; Yahow.com </a:t>
            </a:r>
          </a:p>
          <a:p>
            <a:r>
              <a:rPr lang="en-US" dirty="0" smtClean="0"/>
              <a:t>Buying, selling and leasing domain names</a:t>
            </a:r>
          </a:p>
          <a:p>
            <a:pPr lvl="1">
              <a:buNone/>
            </a:pPr>
            <a:endParaRPr lang="en-US" dirty="0"/>
          </a:p>
        </p:txBody>
      </p:sp>
      <p:sp>
        <p:nvSpPr>
          <p:cNvPr id="5"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Domain Names</a:t>
            </a:r>
          </a:p>
        </p:txBody>
      </p:sp>
      <p:sp>
        <p:nvSpPr>
          <p:cNvPr id="6"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2743200"/>
            <a:ext cx="8001000"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Cambria" pitchFamily="18" charset="0"/>
              </a:rPr>
              <a:t>Consumer Behavior &amp; Value</a:t>
            </a:r>
            <a:endParaRPr lang="en-US" sz="3600"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bg1"/>
                </a:solidFill>
                <a:latin typeface="Cambria" pitchFamily="18" charset="0"/>
              </a:rPr>
              <a:t>Consumer Behavior</a:t>
            </a:r>
            <a:endParaRPr lang="en-US" dirty="0">
              <a:solidFill>
                <a:schemeClr val="bg1"/>
              </a:solidFill>
              <a:latin typeface="Cambria" pitchFamily="18" charset="0"/>
            </a:endParaRPr>
          </a:p>
        </p:txBody>
      </p:sp>
      <p:sp>
        <p:nvSpPr>
          <p:cNvPr id="3" name="Content Placeholder 2"/>
          <p:cNvSpPr>
            <a:spLocks noGrp="1"/>
          </p:cNvSpPr>
          <p:nvPr>
            <p:ph sz="quarter" idx="1"/>
          </p:nvPr>
        </p:nvSpPr>
        <p:spPr>
          <a:xfrm>
            <a:off x="457200" y="1798637"/>
            <a:ext cx="8229600" cy="4525963"/>
          </a:xfrm>
        </p:spPr>
        <p:txBody>
          <a:bodyPr>
            <a:normAutofit fontScale="92500" lnSpcReduction="20000"/>
          </a:bodyPr>
          <a:lstStyle/>
          <a:p>
            <a:r>
              <a:rPr lang="en-US" dirty="0" smtClean="0"/>
              <a:t>Consumer behavior is the study of when, why, how, and where people do or do not buy a product. </a:t>
            </a:r>
          </a:p>
          <a:p>
            <a:endParaRPr lang="en-US" dirty="0" smtClean="0"/>
          </a:p>
          <a:p>
            <a:r>
              <a:rPr lang="en-US" dirty="0" smtClean="0"/>
              <a:t>It attempts to understand the buyer decision making process, both individually and in groups. </a:t>
            </a:r>
          </a:p>
          <a:p>
            <a:endParaRPr lang="en-US" dirty="0" smtClean="0"/>
          </a:p>
          <a:p>
            <a:r>
              <a:rPr lang="en-US" dirty="0" smtClean="0"/>
              <a:t>It studies characteristics of individual consumers such as demographics and behavioral variables in an attempt to understand people's wants.</a:t>
            </a:r>
          </a:p>
          <a:p>
            <a:pPr>
              <a:buNone/>
            </a:pPr>
            <a:r>
              <a:rPr lang="en-US" sz="2600" dirty="0" smtClean="0">
                <a:solidFill>
                  <a:schemeClr val="bg2">
                    <a:lumMod val="50000"/>
                  </a:schemeClr>
                </a:solidFill>
              </a:rPr>
              <a:t>                                                                             (source from Wikipedia)</a:t>
            </a:r>
          </a:p>
          <a:p>
            <a:pPr>
              <a:buNone/>
            </a:pPr>
            <a:endParaRPr lang="en-US" sz="2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Buyer and Seller Roles in e-Commerce</a:t>
            </a:r>
            <a:endParaRPr lang="en-US" dirty="0"/>
          </a:p>
        </p:txBody>
      </p:sp>
      <p:pic>
        <p:nvPicPr>
          <p:cNvPr id="4" name="Picture 4" descr="FIG1-0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0628" t="10001" r="1543" b="6250"/>
          <a:stretch>
            <a:fillRect/>
          </a:stretch>
        </p:blipFill>
        <p:spPr bwMode="auto">
          <a:xfrm>
            <a:off x="533400" y="1232804"/>
            <a:ext cx="8153400" cy="559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976745" y="3848100"/>
            <a:ext cx="2819400" cy="190500"/>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Make payment</a:t>
            </a:r>
            <a:endParaRPr lang="en-US" sz="1600" b="1" dirty="0">
              <a:solidFill>
                <a:schemeClr val="tx1"/>
              </a:solidFill>
              <a:latin typeface="Arial Narrow" pitchFamily="34" charset="0"/>
            </a:endParaRPr>
          </a:p>
        </p:txBody>
      </p:sp>
      <p:sp>
        <p:nvSpPr>
          <p:cNvPr id="6" name="Rectangle 5"/>
          <p:cNvSpPr/>
          <p:nvPr/>
        </p:nvSpPr>
        <p:spPr>
          <a:xfrm>
            <a:off x="762000" y="4419600"/>
            <a:ext cx="3276600" cy="190500"/>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Arrange for Delivery</a:t>
            </a:r>
            <a:endParaRPr lang="en-US" sz="1600" b="1" dirty="0">
              <a:solidFill>
                <a:schemeClr val="tx1"/>
              </a:solidFill>
              <a:latin typeface="Arial Narrow" pitchFamily="34" charset="0"/>
            </a:endParaRPr>
          </a:p>
        </p:txBody>
      </p:sp>
      <p:sp>
        <p:nvSpPr>
          <p:cNvPr id="7" name="Rectangle 6"/>
          <p:cNvSpPr/>
          <p:nvPr/>
        </p:nvSpPr>
        <p:spPr>
          <a:xfrm>
            <a:off x="685800" y="5029200"/>
            <a:ext cx="3276600" cy="304800"/>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Inspection, testing &amp; acceptance</a:t>
            </a:r>
            <a:endParaRPr lang="en-US" sz="1600" b="1" dirty="0">
              <a:solidFill>
                <a:schemeClr val="tx1"/>
              </a:solidFill>
              <a:latin typeface="Arial Narrow" pitchFamily="34" charset="0"/>
            </a:endParaRPr>
          </a:p>
        </p:txBody>
      </p:sp>
      <p:sp>
        <p:nvSpPr>
          <p:cNvPr id="8" name="Rectangle 7"/>
          <p:cNvSpPr/>
          <p:nvPr/>
        </p:nvSpPr>
        <p:spPr>
          <a:xfrm>
            <a:off x="5029200" y="4991100"/>
            <a:ext cx="3352800" cy="190500"/>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Receive &amp; process customer payments</a:t>
            </a:r>
            <a:endParaRPr lang="en-US" sz="1600" b="1" dirty="0">
              <a:solidFill>
                <a:schemeClr val="tx1"/>
              </a:solidFill>
              <a:latin typeface="Arial Narrow" pitchFamily="34" charset="0"/>
            </a:endParaRPr>
          </a:p>
        </p:txBody>
      </p:sp>
      <p:sp>
        <p:nvSpPr>
          <p:cNvPr id="9" name="Rectangle 8"/>
          <p:cNvSpPr/>
          <p:nvPr/>
        </p:nvSpPr>
        <p:spPr>
          <a:xfrm>
            <a:off x="5105400" y="5638800"/>
            <a:ext cx="3276600" cy="190500"/>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Arrange for Delivery</a:t>
            </a:r>
            <a:endParaRPr lang="en-US" sz="1600" b="1" dirty="0">
              <a:solidFill>
                <a:schemeClr val="tx1"/>
              </a:solidFill>
              <a:latin typeface="Arial Narrow" pitchFamily="34" charset="0"/>
            </a:endParaRPr>
          </a:p>
        </p:txBody>
      </p:sp>
      <p:sp>
        <p:nvSpPr>
          <p:cNvPr id="10" name="Rectangle 9"/>
          <p:cNvSpPr/>
          <p:nvPr/>
        </p:nvSpPr>
        <p:spPr>
          <a:xfrm>
            <a:off x="5105400" y="4400550"/>
            <a:ext cx="3276600" cy="247650"/>
          </a:xfrm>
          <a:prstGeom prst="rect">
            <a:avLst/>
          </a:prstGeom>
          <a:solidFill>
            <a:srgbClr val="AFC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Narrow" pitchFamily="34" charset="0"/>
              </a:rPr>
              <a:t>Invoice and bill customer</a:t>
            </a:r>
            <a:endParaRPr lang="en-US" sz="1600" b="1" dirty="0">
              <a:solidFill>
                <a:schemeClr val="tx1"/>
              </a:solidFill>
              <a:latin typeface="Arial Narrow" pitchFamily="34" charset="0"/>
            </a:endParaRPr>
          </a:p>
        </p:txBody>
      </p:sp>
    </p:spTree>
    <p:extLst>
      <p:ext uri="{BB962C8B-B14F-4D97-AF65-F5344CB8AC3E}">
        <p14:creationId xmlns:p14="http://schemas.microsoft.com/office/powerpoint/2010/main" xmlns="" val="4018725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90599"/>
          </a:xfrm>
        </p:spPr>
        <p:txBody>
          <a:bodyPr>
            <a:normAutofit fontScale="90000"/>
          </a:bodyPr>
          <a:lstStyle/>
          <a:p>
            <a:r>
              <a:rPr lang="en-US" b="1" dirty="0" smtClean="0">
                <a:effectLst>
                  <a:outerShdw blurRad="38100" dist="38100" dir="2700000" algn="tl">
                    <a:srgbClr val="000000">
                      <a:alpha val="43137"/>
                    </a:srgbClr>
                  </a:outerShdw>
                </a:effectLst>
              </a:rPr>
              <a:t>Consumer Values in E-commerce</a:t>
            </a:r>
            <a:endParaRPr lang="en-US"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xmlns="" val="2963170420"/>
              </p:ext>
            </p:extLst>
          </p:nvPr>
        </p:nvGraphicFramePr>
        <p:xfrm>
          <a:off x="1066800" y="12192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6200" y="1447800"/>
            <a:ext cx="3095976" cy="400110"/>
          </a:xfrm>
          <a:prstGeom prst="rect">
            <a:avLst/>
          </a:prstGeom>
          <a:noFill/>
        </p:spPr>
        <p:txBody>
          <a:bodyPr wrap="none" rtlCol="0">
            <a:spAutoFit/>
          </a:bodyPr>
          <a:lstStyle/>
          <a:p>
            <a:r>
              <a:rPr lang="en-US" sz="2000" b="1" dirty="0" smtClean="0">
                <a:solidFill>
                  <a:schemeClr val="tx2">
                    <a:lumMod val="75000"/>
                  </a:schemeClr>
                </a:solidFill>
              </a:rPr>
              <a:t>Consumer Value Categories</a:t>
            </a:r>
            <a:endParaRPr lang="en-US" sz="2000" b="1" dirty="0">
              <a:solidFill>
                <a:schemeClr val="tx2">
                  <a:lumMod val="75000"/>
                </a:schemeClr>
              </a:solidFill>
            </a:endParaRPr>
          </a:p>
        </p:txBody>
      </p:sp>
      <p:sp>
        <p:nvSpPr>
          <p:cNvPr id="9" name="TextBox 8"/>
          <p:cNvSpPr txBox="1"/>
          <p:nvPr/>
        </p:nvSpPr>
        <p:spPr>
          <a:xfrm>
            <a:off x="-76200" y="3810000"/>
            <a:ext cx="3329245" cy="400110"/>
          </a:xfrm>
          <a:prstGeom prst="rect">
            <a:avLst/>
          </a:prstGeom>
          <a:noFill/>
        </p:spPr>
        <p:txBody>
          <a:bodyPr wrap="none" rtlCol="0">
            <a:spAutoFit/>
          </a:bodyPr>
          <a:lstStyle/>
          <a:p>
            <a:r>
              <a:rPr lang="en-US" sz="2000" b="1" dirty="0" smtClean="0">
                <a:solidFill>
                  <a:schemeClr val="tx2">
                    <a:lumMod val="75000"/>
                  </a:schemeClr>
                </a:solidFill>
              </a:rPr>
              <a:t>Consumer Value Components</a:t>
            </a:r>
            <a:endParaRPr lang="en-US" sz="2000" b="1" dirty="0">
              <a:solidFill>
                <a:schemeClr val="tx2">
                  <a:lumMod val="75000"/>
                </a:schemeClr>
              </a:solidFill>
            </a:endParaRPr>
          </a:p>
        </p:txBody>
      </p:sp>
      <p:sp>
        <p:nvSpPr>
          <p:cNvPr id="10" name="TextBox 9"/>
          <p:cNvSpPr txBox="1"/>
          <p:nvPr/>
        </p:nvSpPr>
        <p:spPr>
          <a:xfrm>
            <a:off x="6408956" y="6465700"/>
            <a:ext cx="2735044" cy="369332"/>
          </a:xfrm>
          <a:prstGeom prst="rect">
            <a:avLst/>
          </a:prstGeom>
          <a:noFill/>
        </p:spPr>
        <p:txBody>
          <a:bodyPr wrap="none" rtlCol="0">
            <a:spAutoFit/>
          </a:bodyPr>
          <a:lstStyle/>
          <a:p>
            <a:r>
              <a:rPr lang="en-US" i="1" dirty="0" smtClean="0"/>
              <a:t>Source: Lee &amp; </a:t>
            </a:r>
            <a:r>
              <a:rPr lang="en-US" i="1" dirty="0" err="1" smtClean="0"/>
              <a:t>Overby</a:t>
            </a:r>
            <a:r>
              <a:rPr lang="en-US" i="1" dirty="0" smtClean="0"/>
              <a:t>, 2004</a:t>
            </a:r>
            <a:endParaRPr lang="en-US" i="1" dirty="0"/>
          </a:p>
        </p:txBody>
      </p:sp>
    </p:spTree>
    <p:extLst>
      <p:ext uri="{BB962C8B-B14F-4D97-AF65-F5344CB8AC3E}">
        <p14:creationId xmlns:p14="http://schemas.microsoft.com/office/powerpoint/2010/main" xmlns="" val="372635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solidFill>
        </p:spPr>
        <p:txBody>
          <a:bodyPr>
            <a:normAutofit/>
          </a:bodyPr>
          <a:lstStyle/>
          <a:p>
            <a:r>
              <a:rPr lang="en-US" dirty="0" smtClean="0">
                <a:solidFill>
                  <a:schemeClr val="bg1"/>
                </a:solidFill>
                <a:latin typeface="Cambria" pitchFamily="18" charset="0"/>
              </a:rPr>
              <a:t>Overview E-Commerce</a:t>
            </a:r>
            <a:endParaRPr lang="en-US" dirty="0">
              <a:solidFill>
                <a:schemeClr val="bg1"/>
              </a:solidFill>
              <a:latin typeface="Cambria" pitchFamily="18" charset="0"/>
            </a:endParaRPr>
          </a:p>
        </p:txBody>
      </p:sp>
      <p:sp>
        <p:nvSpPr>
          <p:cNvPr id="5" name="Content Placeholder 4"/>
          <p:cNvSpPr>
            <a:spLocks noGrp="1"/>
          </p:cNvSpPr>
          <p:nvPr>
            <p:ph sz="quarter" idx="1"/>
          </p:nvPr>
        </p:nvSpPr>
        <p:spPr>
          <a:xfrm>
            <a:off x="457200" y="1722437"/>
            <a:ext cx="8229600" cy="4525963"/>
          </a:xfrm>
        </p:spPr>
        <p:txBody>
          <a:bodyPr>
            <a:normAutofit/>
          </a:bodyPr>
          <a:lstStyle/>
          <a:p>
            <a:pPr>
              <a:spcBef>
                <a:spcPct val="80000"/>
              </a:spcBef>
            </a:pPr>
            <a:r>
              <a:rPr lang="en-US" dirty="0" smtClean="0"/>
              <a:t>Businesses trading with other businesses and internal processes </a:t>
            </a:r>
            <a:r>
              <a:rPr lang="en-US" sz="2000" dirty="0" smtClean="0">
                <a:solidFill>
                  <a:schemeClr val="bg2">
                    <a:lumMod val="50000"/>
                  </a:schemeClr>
                </a:solidFill>
              </a:rPr>
              <a:t>(Schneider, 2011)</a:t>
            </a:r>
            <a:endParaRPr lang="en-US" dirty="0" smtClean="0">
              <a:solidFill>
                <a:schemeClr val="bg2">
                  <a:lumMod val="50000"/>
                </a:schemeClr>
              </a:solidFill>
            </a:endParaRPr>
          </a:p>
          <a:p>
            <a:r>
              <a:rPr lang="en-US" sz="3600" dirty="0" smtClean="0"/>
              <a:t> </a:t>
            </a:r>
            <a:r>
              <a:rPr lang="en-US" dirty="0"/>
              <a:t>Electronic commerce refers to the </a:t>
            </a:r>
            <a:r>
              <a:rPr lang="en-US" dirty="0" smtClean="0"/>
              <a:t>buying </a:t>
            </a:r>
            <a:r>
              <a:rPr lang="en-US" dirty="0"/>
              <a:t>and selling of information, products and services via computer </a:t>
            </a:r>
            <a:r>
              <a:rPr lang="en-US" dirty="0" smtClean="0"/>
              <a:t>networks. </a:t>
            </a:r>
            <a:r>
              <a:rPr lang="en-US" sz="2000" dirty="0">
                <a:solidFill>
                  <a:schemeClr val="bg2">
                    <a:lumMod val="50000"/>
                  </a:schemeClr>
                </a:solidFill>
              </a:rPr>
              <a:t>(</a:t>
            </a:r>
            <a:r>
              <a:rPr lang="en-US" sz="2000" dirty="0" err="1">
                <a:solidFill>
                  <a:schemeClr val="bg2">
                    <a:lumMod val="50000"/>
                  </a:schemeClr>
                </a:solidFill>
              </a:rPr>
              <a:t>Kalakota</a:t>
            </a:r>
            <a:r>
              <a:rPr lang="en-US" sz="2000" dirty="0">
                <a:solidFill>
                  <a:schemeClr val="bg2">
                    <a:lumMod val="50000"/>
                  </a:schemeClr>
                </a:solidFill>
              </a:rPr>
              <a:t> &amp; </a:t>
            </a:r>
            <a:r>
              <a:rPr lang="en-US" sz="2000" dirty="0" err="1">
                <a:solidFill>
                  <a:schemeClr val="bg2">
                    <a:lumMod val="50000"/>
                  </a:schemeClr>
                </a:solidFill>
              </a:rPr>
              <a:t>Whinston</a:t>
            </a:r>
            <a:r>
              <a:rPr lang="en-US" sz="2000" dirty="0">
                <a:solidFill>
                  <a:schemeClr val="bg2">
                    <a:lumMod val="50000"/>
                  </a:schemeClr>
                </a:solidFill>
              </a:rPr>
              <a:t>, 1996</a:t>
            </a:r>
            <a:r>
              <a:rPr lang="en-US" sz="2000" dirty="0" smtClean="0">
                <a:solidFill>
                  <a:schemeClr val="bg2">
                    <a:lumMod val="50000"/>
                  </a:schemeClr>
                </a:solidFill>
              </a:rPr>
              <a:t>)</a:t>
            </a:r>
            <a:endParaRPr lang="en-US" sz="1800" dirty="0" smtClean="0">
              <a:solidFill>
                <a:schemeClr val="bg2">
                  <a:lumMod val="50000"/>
                </a:schemeClr>
              </a:solidFill>
            </a:endParaRPr>
          </a:p>
          <a:p>
            <a:pPr>
              <a:lnSpc>
                <a:spcPct val="90000"/>
              </a:lnSpc>
            </a:pPr>
            <a:r>
              <a:rPr lang="en-US" dirty="0" smtClean="0"/>
              <a:t>Using electronic commerce, businesses have</a:t>
            </a:r>
          </a:p>
          <a:p>
            <a:pPr lvl="1">
              <a:lnSpc>
                <a:spcPct val="90000"/>
              </a:lnSpc>
            </a:pPr>
            <a:r>
              <a:rPr lang="en-US" dirty="0" smtClean="0"/>
              <a:t>Created new products and services</a:t>
            </a:r>
          </a:p>
          <a:p>
            <a:pPr lvl="1">
              <a:lnSpc>
                <a:spcPct val="90000"/>
              </a:lnSpc>
            </a:pPr>
            <a:r>
              <a:rPr lang="en-US" dirty="0" smtClean="0"/>
              <a:t>Improved promotion, marketing, and delivery of existing offerings</a:t>
            </a:r>
          </a:p>
          <a:p>
            <a:endParaRPr lang="en-US" dirty="0" smtClean="0">
              <a:solidFill>
                <a:schemeClr val="bg2">
                  <a:lumMod val="5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normAutofit fontScale="90000"/>
          </a:bodyPr>
          <a:lstStyle/>
          <a:p>
            <a:pPr algn="l"/>
            <a:r>
              <a:rPr lang="en-US" b="1" dirty="0">
                <a:effectLst>
                  <a:outerShdw blurRad="38100" dist="38100" dir="2700000" algn="tl">
                    <a:srgbClr val="000000">
                      <a:alpha val="43137"/>
                    </a:srgbClr>
                  </a:outerShdw>
                </a:effectLst>
              </a:rPr>
              <a:t>Consumer </a:t>
            </a:r>
            <a:r>
              <a:rPr lang="en-US" b="1" dirty="0" smtClean="0">
                <a:effectLst>
                  <a:outerShdw blurRad="38100" dist="38100" dir="2700000" algn="tl">
                    <a:srgbClr val="000000">
                      <a:alpha val="43137"/>
                    </a:srgbClr>
                  </a:outerShdw>
                </a:effectLst>
              </a:rPr>
              <a:t>Values : Utilitarian Value</a:t>
            </a:r>
            <a:endParaRPr lang="en-US" dirty="0"/>
          </a:p>
        </p:txBody>
      </p:sp>
      <p:sp>
        <p:nvSpPr>
          <p:cNvPr id="3" name="Content Placeholder 2"/>
          <p:cNvSpPr>
            <a:spLocks noGrp="1"/>
          </p:cNvSpPr>
          <p:nvPr>
            <p:ph sz="quarter" idx="1"/>
          </p:nvPr>
        </p:nvSpPr>
        <p:spPr>
          <a:xfrm>
            <a:off x="152400" y="685800"/>
            <a:ext cx="8534400" cy="5715000"/>
          </a:xfrm>
        </p:spPr>
        <p:txBody>
          <a:bodyPr>
            <a:noAutofit/>
          </a:bodyPr>
          <a:lstStyle/>
          <a:p>
            <a:endParaRPr lang="en-US" dirty="0" smtClean="0"/>
          </a:p>
          <a:p>
            <a:r>
              <a:rPr lang="en-US" dirty="0" smtClean="0"/>
              <a:t>People who believe the most important thing is to do whatever promotes to the highest amount of happiness</a:t>
            </a:r>
          </a:p>
          <a:p>
            <a:r>
              <a:rPr lang="en-US" dirty="0" smtClean="0"/>
              <a:t>Relate to </a:t>
            </a:r>
            <a:r>
              <a:rPr lang="en-US" b="1" dirty="0" smtClean="0">
                <a:solidFill>
                  <a:schemeClr val="tx2"/>
                </a:solidFill>
              </a:rPr>
              <a:t>goal-oriented shopping</a:t>
            </a:r>
            <a:r>
              <a:rPr lang="en-US" dirty="0" smtClean="0"/>
              <a:t>: value is obtained by acquiring products / services in an efficient manner</a:t>
            </a:r>
          </a:p>
          <a:p>
            <a:r>
              <a:rPr lang="en-US" dirty="0" smtClean="0"/>
              <a:t>Positively related to </a:t>
            </a:r>
            <a:r>
              <a:rPr lang="en-US" b="1" dirty="0" smtClean="0">
                <a:solidFill>
                  <a:schemeClr val="tx2"/>
                </a:solidFill>
              </a:rPr>
              <a:t>customer preference, attitude, satisfaction, loyalty, behavioral intentions and the amount spent by customers</a:t>
            </a:r>
          </a:p>
          <a:p>
            <a:pPr marL="457200" lvl="1" indent="0">
              <a:buNone/>
            </a:pPr>
            <a:endParaRPr lang="en-US" dirty="0"/>
          </a:p>
        </p:txBody>
      </p:sp>
    </p:spTree>
    <p:extLst>
      <p:ext uri="{BB962C8B-B14F-4D97-AF65-F5344CB8AC3E}">
        <p14:creationId xmlns:p14="http://schemas.microsoft.com/office/powerpoint/2010/main" xmlns="" val="2474114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normAutofit fontScale="90000"/>
          </a:bodyPr>
          <a:lstStyle/>
          <a:p>
            <a:pPr algn="l"/>
            <a:r>
              <a:rPr lang="en-US" b="1" dirty="0">
                <a:effectLst>
                  <a:outerShdw blurRad="38100" dist="38100" dir="2700000" algn="tl">
                    <a:srgbClr val="000000">
                      <a:alpha val="43137"/>
                    </a:srgbClr>
                  </a:outerShdw>
                </a:effectLst>
              </a:rPr>
              <a:t>Consumer </a:t>
            </a:r>
            <a:r>
              <a:rPr lang="en-US" b="1" dirty="0" smtClean="0">
                <a:effectLst>
                  <a:outerShdw blurRad="38100" dist="38100" dir="2700000" algn="tl">
                    <a:srgbClr val="000000">
                      <a:alpha val="43137"/>
                    </a:srgbClr>
                  </a:outerShdw>
                </a:effectLst>
              </a:rPr>
              <a:t>Values : Utilitarian Value</a:t>
            </a:r>
            <a:endParaRPr lang="en-US" dirty="0"/>
          </a:p>
        </p:txBody>
      </p:sp>
      <p:sp>
        <p:nvSpPr>
          <p:cNvPr id="3" name="Content Placeholder 2"/>
          <p:cNvSpPr>
            <a:spLocks noGrp="1"/>
          </p:cNvSpPr>
          <p:nvPr>
            <p:ph sz="quarter" idx="1"/>
          </p:nvPr>
        </p:nvSpPr>
        <p:spPr>
          <a:xfrm>
            <a:off x="152400" y="685800"/>
            <a:ext cx="7086600" cy="5943600"/>
          </a:xfrm>
        </p:spPr>
        <p:txBody>
          <a:bodyPr>
            <a:normAutofit lnSpcReduction="10000"/>
          </a:bodyPr>
          <a:lstStyle/>
          <a:p>
            <a:pPr marL="0" indent="0">
              <a:buNone/>
            </a:pPr>
            <a:endParaRPr lang="en-US" sz="3600" dirty="0" smtClean="0"/>
          </a:p>
          <a:p>
            <a:pPr>
              <a:buFont typeface="Wingdings" pitchFamily="2" charset="2"/>
              <a:buChar char="ü"/>
            </a:pPr>
            <a:r>
              <a:rPr lang="en-US" sz="3600" b="1" dirty="0" smtClean="0">
                <a:solidFill>
                  <a:schemeClr val="tx2">
                    <a:lumMod val="60000"/>
                    <a:lumOff val="40000"/>
                  </a:schemeClr>
                </a:solidFill>
                <a:effectLst>
                  <a:outerShdw blurRad="38100" dist="38100" dir="2700000" algn="tl">
                    <a:srgbClr val="000000">
                      <a:alpha val="43137"/>
                    </a:srgbClr>
                  </a:outerShdw>
                </a:effectLst>
              </a:rPr>
              <a:t>Money saving </a:t>
            </a:r>
          </a:p>
          <a:p>
            <a:pPr marL="0" indent="0">
              <a:buNone/>
            </a:pPr>
            <a:r>
              <a:rPr lang="en-US" b="1" dirty="0">
                <a:solidFill>
                  <a:schemeClr val="tx2">
                    <a:lumMod val="60000"/>
                    <a:lumOff val="40000"/>
                  </a:schemeClr>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smtClean="0"/>
              <a:t>Economic </a:t>
            </a:r>
            <a:r>
              <a:rPr lang="en-US" dirty="0"/>
              <a:t>value </a:t>
            </a:r>
            <a:r>
              <a:rPr lang="en-US" dirty="0" smtClean="0"/>
              <a:t>dimension</a:t>
            </a:r>
          </a:p>
          <a:p>
            <a:pPr marL="0" indent="0">
              <a:buNone/>
            </a:pPr>
            <a:r>
              <a:rPr lang="en-US" dirty="0"/>
              <a:t>	</a:t>
            </a:r>
            <a:r>
              <a:rPr lang="en-US" dirty="0" smtClean="0"/>
              <a:t>- Product that are offered at right 	  prices given the quality derive 	  	  value for the consumer</a:t>
            </a:r>
          </a:p>
          <a:p>
            <a:pPr marL="0" indent="0">
              <a:buNone/>
            </a:pPr>
            <a:r>
              <a:rPr lang="en-US" dirty="0"/>
              <a:t>	</a:t>
            </a:r>
            <a:r>
              <a:rPr lang="en-US" dirty="0" smtClean="0"/>
              <a:t>- Value for money</a:t>
            </a:r>
          </a:p>
          <a:p>
            <a:pPr>
              <a:buFont typeface="Wingdings" pitchFamily="2" charset="2"/>
              <a:buChar char="ü"/>
            </a:pPr>
            <a:r>
              <a:rPr lang="en-US" sz="3600" b="1" dirty="0" smtClean="0">
                <a:solidFill>
                  <a:schemeClr val="tx2">
                    <a:lumMod val="60000"/>
                    <a:lumOff val="40000"/>
                  </a:schemeClr>
                </a:solidFill>
                <a:effectLst>
                  <a:outerShdw blurRad="38100" dist="38100" dir="2700000" algn="tl">
                    <a:srgbClr val="000000">
                      <a:alpha val="43137"/>
                    </a:srgbClr>
                  </a:outerShdw>
                </a:effectLst>
              </a:rPr>
              <a:t>Excellence service</a:t>
            </a:r>
          </a:p>
          <a:p>
            <a:pPr marL="457200" lvl="1" indent="0">
              <a:buNone/>
            </a:pPr>
            <a:r>
              <a:rPr lang="en-US" sz="3200" b="1" dirty="0" smtClean="0">
                <a:solidFill>
                  <a:schemeClr val="tx2">
                    <a:lumMod val="60000"/>
                    <a:lumOff val="40000"/>
                  </a:schemeClr>
                </a:solidFill>
                <a:effectLst>
                  <a:outerShdw blurRad="38100" dist="38100" dir="2700000" algn="tl">
                    <a:srgbClr val="000000">
                      <a:alpha val="43137"/>
                    </a:srgbClr>
                  </a:outerShdw>
                </a:effectLst>
              </a:rPr>
              <a:t>	</a:t>
            </a:r>
            <a:r>
              <a:rPr lang="en-US" sz="3200" dirty="0" smtClean="0"/>
              <a:t>- Involves quality judgments for the 	  services being offered</a:t>
            </a:r>
          </a:p>
          <a:p>
            <a:pPr marL="457200" lvl="1" indent="0">
              <a:buNone/>
            </a:pP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dirty="0" smtClean="0">
                <a:solidFill>
                  <a:schemeClr val="tx1">
                    <a:lumMod val="95000"/>
                    <a:lumOff val="5000"/>
                  </a:schemeClr>
                </a:solidFill>
              </a:rPr>
              <a:t>- Quality of product /service</a:t>
            </a:r>
            <a:endParaRPr lang="en-US" sz="3200" b="1" dirty="0" smtClean="0">
              <a:solidFill>
                <a:schemeClr val="tx2">
                  <a:lumMod val="60000"/>
                  <a:lumOff val="40000"/>
                </a:schemeClr>
              </a:solidFill>
              <a:effectLst>
                <a:outerShdw blurRad="38100" dist="38100" dir="2700000" algn="tl">
                  <a:srgbClr val="000000">
                    <a:alpha val="43137"/>
                  </a:srgbClr>
                </a:outerShdw>
              </a:effectLst>
            </a:endParaRPr>
          </a:p>
          <a:p>
            <a:pPr lvl="1"/>
            <a:endParaRPr lang="en-US" sz="3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7619" y="1447800"/>
            <a:ext cx="2048514"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11020" y="4130039"/>
            <a:ext cx="1914621" cy="2346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0716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r>
              <a:rPr lang="en-US" b="1" dirty="0">
                <a:effectLst>
                  <a:outerShdw blurRad="38100" dist="38100" dir="2700000" algn="tl">
                    <a:srgbClr val="000000">
                      <a:alpha val="43137"/>
                    </a:srgbClr>
                  </a:outerShdw>
                </a:effectLst>
              </a:rPr>
              <a:t>Consumer </a:t>
            </a:r>
            <a:r>
              <a:rPr lang="en-US" b="1" dirty="0" smtClean="0">
                <a:effectLst>
                  <a:outerShdw blurRad="38100" dist="38100" dir="2700000" algn="tl">
                    <a:srgbClr val="000000">
                      <a:alpha val="43137"/>
                    </a:srgbClr>
                  </a:outerShdw>
                </a:effectLst>
              </a:rPr>
              <a:t>Values : Utilitarian Value</a:t>
            </a:r>
            <a:endParaRPr lang="en-US" dirty="0"/>
          </a:p>
        </p:txBody>
      </p:sp>
      <p:sp>
        <p:nvSpPr>
          <p:cNvPr id="3" name="Content Placeholder 2"/>
          <p:cNvSpPr>
            <a:spLocks noGrp="1"/>
          </p:cNvSpPr>
          <p:nvPr>
            <p:ph sz="quarter" idx="1"/>
          </p:nvPr>
        </p:nvSpPr>
        <p:spPr>
          <a:xfrm>
            <a:off x="304800" y="990600"/>
            <a:ext cx="8229600" cy="4525963"/>
          </a:xfrm>
        </p:spPr>
        <p:txBody>
          <a:bodyPr>
            <a:normAutofit/>
          </a:bodyPr>
          <a:lstStyle/>
          <a:p>
            <a:pPr>
              <a:buFont typeface="Wingdings" pitchFamily="2" charset="2"/>
              <a:buChar char="ü"/>
            </a:pPr>
            <a:r>
              <a:rPr lang="en-US" b="1" dirty="0" smtClean="0">
                <a:solidFill>
                  <a:schemeClr val="tx2">
                    <a:lumMod val="60000"/>
                    <a:lumOff val="40000"/>
                  </a:schemeClr>
                </a:solidFill>
                <a:effectLst>
                  <a:outerShdw blurRad="38100" dist="38100" dir="2700000" algn="tl">
                    <a:srgbClr val="000000">
                      <a:alpha val="43137"/>
                    </a:srgbClr>
                  </a:outerShdw>
                </a:effectLst>
              </a:rPr>
              <a:t>Time saving</a:t>
            </a:r>
          </a:p>
          <a:p>
            <a:pPr marL="0" indent="0">
              <a:buNone/>
            </a:pPr>
            <a:r>
              <a:rPr lang="en-US" b="1" dirty="0">
                <a:solidFill>
                  <a:schemeClr val="tx2">
                    <a:lumMod val="60000"/>
                    <a:lumOff val="40000"/>
                  </a:schemeClr>
                </a:solidFill>
                <a:effectLst>
                  <a:outerShdw blurRad="38100" dist="38100" dir="2700000" algn="tl">
                    <a:srgbClr val="000000">
                      <a:alpha val="43137"/>
                    </a:srgbClr>
                  </a:outerShdw>
                </a:effectLst>
              </a:rPr>
              <a:t>	</a:t>
            </a:r>
            <a:r>
              <a:rPr lang="en-US" dirty="0" smtClean="0"/>
              <a:t>- Importance to consumers who are 	  	  pressed for time and need to conserve it</a:t>
            </a:r>
          </a:p>
          <a:p>
            <a:pPr>
              <a:buFont typeface="Wingdings" pitchFamily="2" charset="2"/>
              <a:buChar char="ü"/>
            </a:pPr>
            <a:r>
              <a:rPr lang="en-US" b="1" dirty="0" smtClean="0">
                <a:solidFill>
                  <a:schemeClr val="tx2">
                    <a:lumMod val="60000"/>
                    <a:lumOff val="40000"/>
                  </a:schemeClr>
                </a:solidFill>
                <a:effectLst>
                  <a:outerShdw blurRad="38100" dist="38100" dir="2700000" algn="tl">
                    <a:srgbClr val="000000">
                      <a:alpha val="43137"/>
                    </a:srgbClr>
                  </a:outerShdw>
                </a:effectLst>
              </a:rPr>
              <a:t>Larger selection</a:t>
            </a:r>
            <a:endParaRPr lang="en-US" dirty="0" smtClean="0"/>
          </a:p>
          <a:p>
            <a:pPr marL="0" indent="0">
              <a:buNone/>
            </a:pPr>
            <a:r>
              <a:rPr lang="en-US" b="1" dirty="0">
                <a:solidFill>
                  <a:schemeClr val="tx2">
                    <a:lumMod val="60000"/>
                    <a:lumOff val="40000"/>
                  </a:schemeClr>
                </a:solidFill>
                <a:effectLst>
                  <a:outerShdw blurRad="38100" dist="38100" dir="2700000" algn="tl">
                    <a:srgbClr val="000000">
                      <a:alpha val="43137"/>
                    </a:srgbClr>
                  </a:outerShdw>
                </a:effectLst>
              </a:rPr>
              <a:t>	</a:t>
            </a:r>
            <a:r>
              <a:rPr lang="en-US" dirty="0" smtClean="0">
                <a:solidFill>
                  <a:schemeClr val="tx2">
                    <a:lumMod val="75000"/>
                  </a:schemeClr>
                </a:solidFill>
              </a:rPr>
              <a:t>- Wide online selection contribute to 	 	  customer satisfaction in e-commerce</a:t>
            </a:r>
          </a:p>
          <a:p>
            <a:pPr marL="0" indent="0">
              <a:buNone/>
            </a:pPr>
            <a:r>
              <a:rPr lang="en-US" b="1" dirty="0">
                <a:solidFill>
                  <a:schemeClr val="tx2">
                    <a:lumMod val="75000"/>
                  </a:schemeClr>
                </a:solidFill>
                <a:effectLst>
                  <a:outerShdw blurRad="38100" dist="38100" dir="2700000" algn="tl">
                    <a:srgbClr val="000000">
                      <a:alpha val="43137"/>
                    </a:srgbClr>
                  </a:outerShdw>
                </a:effectLst>
              </a:rPr>
              <a:t>	</a:t>
            </a:r>
            <a:endParaRPr lang="en-US" b="1" dirty="0" smtClean="0">
              <a:solidFill>
                <a:schemeClr val="tx2">
                  <a:lumMod val="60000"/>
                  <a:lumOff val="40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5680" y="838200"/>
            <a:ext cx="1676400" cy="1341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4267200"/>
            <a:ext cx="70866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940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normAutofit fontScale="90000"/>
          </a:bodyPr>
          <a:lstStyle/>
          <a:p>
            <a:pPr algn="l"/>
            <a:r>
              <a:rPr lang="en-US" b="1" dirty="0">
                <a:effectLst>
                  <a:outerShdw blurRad="38100" dist="38100" dir="2700000" algn="tl">
                    <a:srgbClr val="000000">
                      <a:alpha val="43137"/>
                    </a:srgbClr>
                  </a:outerShdw>
                </a:effectLst>
              </a:rPr>
              <a:t>Consumer </a:t>
            </a:r>
            <a:r>
              <a:rPr lang="en-US" b="1" dirty="0" smtClean="0">
                <a:effectLst>
                  <a:outerShdw blurRad="38100" dist="38100" dir="2700000" algn="tl">
                    <a:srgbClr val="000000">
                      <a:alpha val="43137"/>
                    </a:srgbClr>
                  </a:outerShdw>
                </a:effectLst>
              </a:rPr>
              <a:t>Values : Experiential Value</a:t>
            </a:r>
            <a:endParaRPr lang="en-US" dirty="0"/>
          </a:p>
        </p:txBody>
      </p:sp>
      <p:sp>
        <p:nvSpPr>
          <p:cNvPr id="3" name="Content Placeholder 2"/>
          <p:cNvSpPr>
            <a:spLocks noGrp="1"/>
          </p:cNvSpPr>
          <p:nvPr>
            <p:ph sz="quarter" idx="1"/>
          </p:nvPr>
        </p:nvSpPr>
        <p:spPr>
          <a:xfrm>
            <a:off x="152400" y="1295400"/>
            <a:ext cx="8610600" cy="4953000"/>
          </a:xfrm>
        </p:spPr>
        <p:txBody>
          <a:bodyPr>
            <a:normAutofit/>
          </a:bodyPr>
          <a:lstStyle/>
          <a:p>
            <a:r>
              <a:rPr lang="en-US" dirty="0" smtClean="0"/>
              <a:t>Refers to the </a:t>
            </a:r>
            <a:r>
              <a:rPr lang="en-US" b="1" dirty="0" smtClean="0">
                <a:solidFill>
                  <a:schemeClr val="tx2"/>
                </a:solidFill>
              </a:rPr>
              <a:t>appreciation of an experience </a:t>
            </a:r>
            <a:r>
              <a:rPr lang="en-US" dirty="0" smtClean="0"/>
              <a:t>: an effective way to meet customers’ need during online shopping session and help effectively to complete their purchase tasks.</a:t>
            </a:r>
          </a:p>
          <a:p>
            <a:r>
              <a:rPr lang="en-US" dirty="0" smtClean="0"/>
              <a:t>Creating </a:t>
            </a:r>
            <a:r>
              <a:rPr lang="en-US" b="1" dirty="0" smtClean="0">
                <a:solidFill>
                  <a:schemeClr val="tx2"/>
                </a:solidFill>
              </a:rPr>
              <a:t>unique and memorable experience </a:t>
            </a:r>
            <a:r>
              <a:rPr lang="en-US" dirty="0" smtClean="0"/>
              <a:t>in business as well as personal life when engage with e-commerce platform</a:t>
            </a:r>
          </a:p>
          <a:p>
            <a:endParaRPr lang="en-US" dirty="0" smtClean="0"/>
          </a:p>
        </p:txBody>
      </p:sp>
    </p:spTree>
    <p:extLst>
      <p:ext uri="{BB962C8B-B14F-4D97-AF65-F5344CB8AC3E}">
        <p14:creationId xmlns:p14="http://schemas.microsoft.com/office/powerpoint/2010/main" xmlns="" val="126733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normAutofit fontScale="90000"/>
          </a:bodyPr>
          <a:lstStyle/>
          <a:p>
            <a:pPr algn="l"/>
            <a:r>
              <a:rPr lang="en-US" b="1" dirty="0">
                <a:effectLst>
                  <a:outerShdw blurRad="38100" dist="38100" dir="2700000" algn="tl">
                    <a:srgbClr val="000000">
                      <a:alpha val="43137"/>
                    </a:srgbClr>
                  </a:outerShdw>
                </a:effectLst>
              </a:rPr>
              <a:t>Consumer </a:t>
            </a:r>
            <a:r>
              <a:rPr lang="en-US" b="1" dirty="0" smtClean="0">
                <a:effectLst>
                  <a:outerShdw blurRad="38100" dist="38100" dir="2700000" algn="tl">
                    <a:srgbClr val="000000">
                      <a:alpha val="43137"/>
                    </a:srgbClr>
                  </a:outerShdw>
                </a:effectLst>
              </a:rPr>
              <a:t>Values : Experiential Value</a:t>
            </a:r>
            <a:endParaRPr lang="en-US" dirty="0"/>
          </a:p>
        </p:txBody>
      </p:sp>
      <p:sp>
        <p:nvSpPr>
          <p:cNvPr id="3" name="Content Placeholder 2"/>
          <p:cNvSpPr>
            <a:spLocks noGrp="1"/>
          </p:cNvSpPr>
          <p:nvPr>
            <p:ph sz="quarter" idx="1"/>
          </p:nvPr>
        </p:nvSpPr>
        <p:spPr>
          <a:xfrm>
            <a:off x="152400" y="1295400"/>
            <a:ext cx="8229600" cy="4953000"/>
          </a:xfrm>
        </p:spPr>
        <p:txBody>
          <a:bodyPr>
            <a:normAutofit/>
          </a:bodyPr>
          <a:lstStyle/>
          <a:p>
            <a:pPr>
              <a:buFont typeface="Wingdings" pitchFamily="2" charset="2"/>
              <a:buChar char="ü"/>
            </a:pPr>
            <a:r>
              <a:rPr lang="en-US" b="1" dirty="0" smtClean="0">
                <a:solidFill>
                  <a:schemeClr val="tx2">
                    <a:lumMod val="60000"/>
                    <a:lumOff val="40000"/>
                  </a:schemeClr>
                </a:solidFill>
                <a:effectLst>
                  <a:outerShdw blurRad="38100" dist="38100" dir="2700000" algn="tl">
                    <a:srgbClr val="000000">
                      <a:alpha val="43137"/>
                    </a:srgbClr>
                  </a:outerShdw>
                </a:effectLst>
              </a:rPr>
              <a:t>Entertainment</a:t>
            </a:r>
          </a:p>
          <a:p>
            <a:pPr marL="0" indent="0">
              <a:buNone/>
            </a:pP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t>Consumer may browse through many different 	  sites just for entertainment and fun</a:t>
            </a:r>
          </a:p>
          <a:p>
            <a:pPr marL="0" indent="0">
              <a:buNone/>
            </a:pPr>
            <a:endParaRPr lang="en-US" sz="2800" dirty="0"/>
          </a:p>
          <a:p>
            <a:pPr marL="0" indent="0">
              <a:buNone/>
            </a:pPr>
            <a:endParaRPr lang="en-US" sz="2800" dirty="0" smtClean="0"/>
          </a:p>
          <a:p>
            <a:pPr>
              <a:buFont typeface="Wingdings" pitchFamily="2" charset="2"/>
              <a:buChar char="ü"/>
            </a:pPr>
            <a:r>
              <a:rPr lang="en-US" b="1" dirty="0" smtClean="0">
                <a:solidFill>
                  <a:schemeClr val="tx2">
                    <a:lumMod val="60000"/>
                    <a:lumOff val="40000"/>
                  </a:schemeClr>
                </a:solidFill>
                <a:effectLst>
                  <a:outerShdw blurRad="38100" dist="38100" dir="2700000" algn="tl">
                    <a:srgbClr val="000000">
                      <a:alpha val="43137"/>
                    </a:srgbClr>
                  </a:outerShdw>
                </a:effectLst>
              </a:rPr>
              <a:t>Visual appeal</a:t>
            </a:r>
          </a:p>
          <a:p>
            <a:pPr marL="457200" lvl="1" indent="0">
              <a:buNone/>
            </a:pPr>
            <a:r>
              <a:rPr lang="en-US" b="1" dirty="0" smtClean="0">
                <a:solidFill>
                  <a:schemeClr val="tx2">
                    <a:lumMod val="60000"/>
                    <a:lumOff val="40000"/>
                  </a:schemeClr>
                </a:solidFill>
                <a:effectLst>
                  <a:outerShdw blurRad="38100" dist="38100" dir="2700000" algn="tl">
                    <a:srgbClr val="000000">
                      <a:alpha val="43137"/>
                    </a:srgbClr>
                  </a:outerShdw>
                </a:effectLst>
              </a:rPr>
              <a:t>	</a:t>
            </a:r>
            <a:r>
              <a:rPr lang="en-US" dirty="0" smtClean="0"/>
              <a:t>- The aesthetic and outlook of the sites may 	  	  create visual appeal for online shoppers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0094" y="2590800"/>
            <a:ext cx="2471506"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3025018"/>
            <a:ext cx="2209800" cy="1475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5060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1143000"/>
          </a:xfrm>
        </p:spPr>
        <p:txBody>
          <a:bodyPr>
            <a:normAutofit fontScale="90000"/>
          </a:bodyPr>
          <a:lstStyle/>
          <a:p>
            <a:pPr algn="l"/>
            <a:r>
              <a:rPr lang="en-US" b="1" dirty="0">
                <a:effectLst>
                  <a:outerShdw blurRad="38100" dist="38100" dir="2700000" algn="tl">
                    <a:srgbClr val="000000">
                      <a:alpha val="43137"/>
                    </a:srgbClr>
                  </a:outerShdw>
                </a:effectLst>
              </a:rPr>
              <a:t>Consumer </a:t>
            </a:r>
            <a:r>
              <a:rPr lang="en-US" b="1" dirty="0" smtClean="0">
                <a:effectLst>
                  <a:outerShdw blurRad="38100" dist="38100" dir="2700000" algn="tl">
                    <a:srgbClr val="000000">
                      <a:alpha val="43137"/>
                    </a:srgbClr>
                  </a:outerShdw>
                </a:effectLst>
              </a:rPr>
              <a:t>Values : Experiential Value</a:t>
            </a:r>
            <a:endParaRPr lang="en-US" dirty="0"/>
          </a:p>
        </p:txBody>
      </p:sp>
      <p:sp>
        <p:nvSpPr>
          <p:cNvPr id="3" name="Content Placeholder 2"/>
          <p:cNvSpPr>
            <a:spLocks noGrp="1"/>
          </p:cNvSpPr>
          <p:nvPr>
            <p:ph sz="quarter" idx="1"/>
          </p:nvPr>
        </p:nvSpPr>
        <p:spPr>
          <a:xfrm>
            <a:off x="152400" y="914400"/>
            <a:ext cx="8991600" cy="4953000"/>
          </a:xfrm>
        </p:spPr>
        <p:txBody>
          <a:bodyPr>
            <a:noAutofit/>
          </a:bodyPr>
          <a:lstStyle/>
          <a:p>
            <a:pPr>
              <a:buFont typeface="Wingdings" pitchFamily="2" charset="2"/>
              <a:buChar char="ü"/>
            </a:pPr>
            <a:r>
              <a:rPr lang="en-US" b="1" dirty="0" smtClean="0">
                <a:solidFill>
                  <a:schemeClr val="tx2">
                    <a:lumMod val="60000"/>
                    <a:lumOff val="40000"/>
                  </a:schemeClr>
                </a:solidFill>
                <a:effectLst>
                  <a:outerShdw blurRad="38100" dist="38100" dir="2700000" algn="tl">
                    <a:srgbClr val="000000">
                      <a:alpha val="43137"/>
                    </a:srgbClr>
                  </a:outerShdw>
                </a:effectLst>
              </a:rPr>
              <a:t>Escapism</a:t>
            </a:r>
          </a:p>
          <a:p>
            <a:pPr marL="0" indent="0">
              <a:buNone/>
            </a:pP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smtClean="0"/>
              <a:t>Refers to the online consumer’s out of routine 	 	  experience and letting them escape the every day 	  life and worries </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smtClean="0"/>
          </a:p>
          <a:p>
            <a:pPr>
              <a:buFont typeface="Wingdings" pitchFamily="2" charset="2"/>
              <a:buChar char="ü"/>
            </a:pPr>
            <a:r>
              <a:rPr lang="en-US" b="1" dirty="0" smtClean="0">
                <a:solidFill>
                  <a:schemeClr val="tx2">
                    <a:lumMod val="60000"/>
                    <a:lumOff val="40000"/>
                  </a:schemeClr>
                </a:solidFill>
                <a:effectLst>
                  <a:outerShdw blurRad="38100" dist="38100" dir="2700000" algn="tl">
                    <a:srgbClr val="000000">
                      <a:alpha val="43137"/>
                    </a:srgbClr>
                  </a:outerShdw>
                </a:effectLst>
              </a:rPr>
              <a:t>Interaction</a:t>
            </a:r>
          </a:p>
          <a:p>
            <a:pPr marL="457200" lvl="1" indent="0">
              <a:buNone/>
            </a:pPr>
            <a:r>
              <a:rPr lang="en-US" b="1" dirty="0" smtClean="0">
                <a:solidFill>
                  <a:schemeClr val="tx2">
                    <a:lumMod val="60000"/>
                    <a:lumOff val="40000"/>
                  </a:schemeClr>
                </a:solidFill>
                <a:effectLst>
                  <a:outerShdw blurRad="38100" dist="38100" dir="2700000" algn="tl">
                    <a:srgbClr val="000000">
                      <a:alpha val="43137"/>
                    </a:srgbClr>
                  </a:outerShdw>
                </a:effectLst>
              </a:rPr>
              <a:t>	</a:t>
            </a:r>
            <a:r>
              <a:rPr lang="en-US" dirty="0" smtClean="0"/>
              <a:t>- Refers to the value added and benefits gained 	  	  through interaction with the marketer and other 	  	  consumers</a:t>
            </a:r>
            <a:endParaRPr lang="en-US" b="1" dirty="0" smtClean="0">
              <a:solidFill>
                <a:schemeClr val="tx2">
                  <a:lumMod val="60000"/>
                  <a:lumOff val="40000"/>
                </a:schemeClr>
              </a:solidFill>
              <a:effectLst>
                <a:outerShdw blurRad="38100" dist="38100" dir="2700000" algn="tl">
                  <a:srgbClr val="000000">
                    <a:alpha val="43137"/>
                  </a:srgbClr>
                </a:outerShdw>
              </a:effectLst>
            </a:endParaRPr>
          </a:p>
          <a:p>
            <a:pPr lvl="1"/>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993451"/>
            <a:ext cx="2514600" cy="1722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10200" y="2749801"/>
            <a:ext cx="3263294"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746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162890" cy="1143000"/>
          </a:xfrm>
        </p:spPr>
        <p:txBody>
          <a:bodyPr>
            <a:normAutofit fontScale="90000"/>
          </a:bodyPr>
          <a:lstStyle/>
          <a:p>
            <a:r>
              <a:rPr lang="en-US" b="1" dirty="0" smtClean="0">
                <a:effectLst>
                  <a:outerShdw blurRad="38100" dist="38100" dir="2700000" algn="tl">
                    <a:srgbClr val="000000">
                      <a:alpha val="43137"/>
                    </a:srgbClr>
                  </a:outerShdw>
                </a:effectLst>
              </a:rPr>
              <a:t>Influencing Factors of Customer Behavior</a:t>
            </a:r>
            <a:endParaRPr lang="en-US" b="1" dirty="0">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xmlns="" val="3488727286"/>
              </p:ext>
            </p:extLst>
          </p:nvPr>
        </p:nvGraphicFramePr>
        <p:xfrm>
          <a:off x="0" y="1143000"/>
          <a:ext cx="8915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72200" y="6465700"/>
            <a:ext cx="2990691" cy="369332"/>
          </a:xfrm>
          <a:prstGeom prst="rect">
            <a:avLst/>
          </a:prstGeom>
          <a:noFill/>
        </p:spPr>
        <p:txBody>
          <a:bodyPr wrap="none" rtlCol="0">
            <a:spAutoFit/>
          </a:bodyPr>
          <a:lstStyle/>
          <a:p>
            <a:r>
              <a:rPr lang="en-US" i="1" dirty="0" smtClean="0"/>
              <a:t>Source: </a:t>
            </a:r>
            <a:r>
              <a:rPr lang="en-US" i="1" dirty="0" err="1" smtClean="0"/>
              <a:t>Marek</a:t>
            </a:r>
            <a:r>
              <a:rPr lang="en-US" i="1" dirty="0" smtClean="0"/>
              <a:t> Maurizio, 2011</a:t>
            </a:r>
            <a:endParaRPr lang="en-US" i="1" dirty="0"/>
          </a:p>
        </p:txBody>
      </p:sp>
    </p:spTree>
    <p:extLst>
      <p:ext uri="{BB962C8B-B14F-4D97-AF65-F5344CB8AC3E}">
        <p14:creationId xmlns:p14="http://schemas.microsoft.com/office/powerpoint/2010/main" xmlns="" val="332146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effectLst>
                  <a:outerShdw blurRad="38100" dist="38100" dir="2700000" algn="tl">
                    <a:srgbClr val="000000">
                      <a:alpha val="43137"/>
                    </a:srgbClr>
                  </a:outerShdw>
                </a:effectLst>
              </a:rPr>
              <a:t>Influencing Factors of Customer Behavior</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sz="quarter" idx="1"/>
          </p:nvPr>
        </p:nvSpPr>
        <p:spPr>
          <a:xfrm>
            <a:off x="152400" y="1447800"/>
            <a:ext cx="8763000" cy="4953000"/>
          </a:xfrm>
        </p:spPr>
        <p:txBody>
          <a:bodyPr>
            <a:normAutofit/>
          </a:bodyPr>
          <a:lstStyle/>
          <a:p>
            <a:pPr>
              <a:buFont typeface="Wingdings" pitchFamily="2" charset="2"/>
              <a:buChar char="ü"/>
            </a:pPr>
            <a:r>
              <a:rPr lang="en-US" sz="2800" b="1" dirty="0" smtClean="0">
                <a:solidFill>
                  <a:schemeClr val="tx2">
                    <a:lumMod val="60000"/>
                    <a:lumOff val="40000"/>
                  </a:schemeClr>
                </a:solidFill>
                <a:effectLst>
                  <a:outerShdw blurRad="38100" dist="38100" dir="2700000" algn="tl">
                    <a:srgbClr val="000000">
                      <a:alpha val="43137"/>
                    </a:srgbClr>
                  </a:outerShdw>
                </a:effectLst>
              </a:rPr>
              <a:t>Environmental Factors</a:t>
            </a:r>
          </a:p>
          <a:p>
            <a:pPr marL="0" indent="0">
              <a:buNone/>
            </a:pPr>
            <a:r>
              <a:rPr lang="en-US" sz="2400" b="1" dirty="0">
                <a:solidFill>
                  <a:schemeClr val="tx2">
                    <a:lumMod val="60000"/>
                    <a:lumOff val="40000"/>
                  </a:schemeClr>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smtClean="0"/>
              <a:t>The environment can influence a buyer decision</a:t>
            </a:r>
          </a:p>
          <a:p>
            <a:pPr marL="0" indent="0">
              <a:buNone/>
            </a:pPr>
            <a:r>
              <a:rPr lang="en-US" sz="2400" dirty="0"/>
              <a:t>	</a:t>
            </a:r>
            <a:r>
              <a:rPr lang="en-US" sz="2400" dirty="0" smtClean="0"/>
              <a:t>- Social variables: influence by friends, internet communities, 	  social networks opinions</a:t>
            </a:r>
          </a:p>
          <a:p>
            <a:pPr marL="0" indent="0">
              <a:buNone/>
            </a:pPr>
            <a:r>
              <a:rPr lang="en-US" sz="2400" dirty="0"/>
              <a:t>	</a:t>
            </a:r>
            <a:r>
              <a:rPr lang="en-US" sz="2400" dirty="0" smtClean="0"/>
              <a:t>- Community / Cultural variables : difference in behavior 	  	  between countries/ regions</a:t>
            </a:r>
          </a:p>
          <a:p>
            <a:pPr marL="0" indent="0">
              <a:buNone/>
            </a:pPr>
            <a:endParaRPr lang="en-US" sz="2400" dirty="0" smtClean="0"/>
          </a:p>
          <a:p>
            <a:pPr>
              <a:buFont typeface="Wingdings" pitchFamily="2" charset="2"/>
              <a:buChar char="ü"/>
            </a:pPr>
            <a:r>
              <a:rPr lang="en-US" sz="2800" b="1" dirty="0" smtClean="0">
                <a:solidFill>
                  <a:schemeClr val="tx2">
                    <a:lumMod val="60000"/>
                    <a:lumOff val="40000"/>
                  </a:schemeClr>
                </a:solidFill>
                <a:effectLst>
                  <a:outerShdw blurRad="38100" dist="38100" dir="2700000" algn="tl">
                    <a:srgbClr val="000000">
                      <a:alpha val="43137"/>
                    </a:srgbClr>
                  </a:outerShdw>
                </a:effectLst>
              </a:rPr>
              <a:t>Product / Services Factors</a:t>
            </a:r>
          </a:p>
          <a:p>
            <a:pPr marL="457200" lvl="1" indent="0">
              <a:buNone/>
            </a:pPr>
            <a:r>
              <a:rPr lang="en-US" sz="2400" b="1"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t>- Pricing, promotions, quality of the products,</a:t>
            </a:r>
          </a:p>
          <a:p>
            <a:pPr marL="457200" lvl="1" indent="0">
              <a:buNone/>
            </a:pPr>
            <a:r>
              <a:rPr lang="en-US" sz="2400" dirty="0" smtClean="0"/>
              <a:t> 	  customer  services</a:t>
            </a:r>
            <a:endParaRPr lang="en-US" sz="2400" b="1" dirty="0" smtClean="0">
              <a:solidFill>
                <a:schemeClr val="tx2">
                  <a:lumMod val="60000"/>
                  <a:lumOff val="40000"/>
                </a:schemeClr>
              </a:solidFill>
              <a:effectLst>
                <a:outerShdw blurRad="38100" dist="38100" dir="2700000" algn="tl">
                  <a:srgbClr val="000000">
                    <a:alpha val="43137"/>
                  </a:srgbClr>
                </a:outerShdw>
              </a:effectLst>
            </a:endParaRPr>
          </a:p>
          <a:p>
            <a:pPr lvl="1"/>
            <a:endParaRPr lang="en-US" sz="24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3886200"/>
            <a:ext cx="22098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0077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Influencing Factors of Customer Behavior</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sz="quarter" idx="1"/>
          </p:nvPr>
        </p:nvSpPr>
        <p:spPr>
          <a:xfrm>
            <a:off x="152400" y="1447800"/>
            <a:ext cx="8763000" cy="4953000"/>
          </a:xfrm>
        </p:spPr>
        <p:txBody>
          <a:bodyPr>
            <a:normAutofit/>
          </a:bodyPr>
          <a:lstStyle/>
          <a:p>
            <a:pPr>
              <a:buFont typeface="Wingdings" pitchFamily="2" charset="2"/>
              <a:buChar char="ü"/>
            </a:pPr>
            <a:r>
              <a:rPr lang="en-US" sz="2800" b="1" dirty="0" smtClean="0">
                <a:solidFill>
                  <a:schemeClr val="tx2">
                    <a:lumMod val="60000"/>
                    <a:lumOff val="40000"/>
                  </a:schemeClr>
                </a:solidFill>
                <a:effectLst>
                  <a:outerShdw blurRad="38100" dist="38100" dir="2700000" algn="tl">
                    <a:srgbClr val="000000">
                      <a:alpha val="43137"/>
                    </a:srgbClr>
                  </a:outerShdw>
                </a:effectLst>
              </a:rPr>
              <a:t>Merchant &amp; Intermediary Factors</a:t>
            </a:r>
          </a:p>
          <a:p>
            <a:pPr marL="0" indent="0">
              <a:buNone/>
            </a:pPr>
            <a:r>
              <a:rPr lang="en-US" sz="2400" b="1" dirty="0">
                <a:solidFill>
                  <a:schemeClr val="tx2">
                    <a:lumMod val="60000"/>
                    <a:lumOff val="40000"/>
                  </a:schemeClr>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smtClean="0"/>
              <a:t>Online transaction can be affected by the merchant that 	  	  handle the product</a:t>
            </a:r>
          </a:p>
          <a:p>
            <a:pPr marL="0" indent="0">
              <a:buNone/>
            </a:pPr>
            <a:r>
              <a:rPr lang="en-US" sz="2400" dirty="0"/>
              <a:t>	</a:t>
            </a:r>
            <a:r>
              <a:rPr lang="en-US" sz="2400" dirty="0" smtClean="0"/>
              <a:t>- Reputation, trust, marketing</a:t>
            </a:r>
          </a:p>
          <a:p>
            <a:pPr marL="0" indent="0">
              <a:buNone/>
            </a:pPr>
            <a:endParaRPr lang="en-US" sz="2400" dirty="0" smtClean="0"/>
          </a:p>
          <a:p>
            <a:pPr>
              <a:buFont typeface="Wingdings" pitchFamily="2" charset="2"/>
              <a:buChar char="ü"/>
            </a:pPr>
            <a:r>
              <a:rPr lang="en-US" sz="2800" b="1" dirty="0" smtClean="0">
                <a:solidFill>
                  <a:schemeClr val="tx2">
                    <a:lumMod val="60000"/>
                    <a:lumOff val="40000"/>
                  </a:schemeClr>
                </a:solidFill>
                <a:effectLst>
                  <a:outerShdw blurRad="38100" dist="38100" dir="2700000" algn="tl">
                    <a:srgbClr val="000000">
                      <a:alpha val="43137"/>
                    </a:srgbClr>
                  </a:outerShdw>
                </a:effectLst>
              </a:rPr>
              <a:t>Consumer / Personal Factors</a:t>
            </a:r>
          </a:p>
          <a:p>
            <a:pPr marL="0" lvl="1" indent="0">
              <a:buNone/>
            </a:pPr>
            <a:r>
              <a:rPr lang="en-US" sz="2400" dirty="0" smtClean="0"/>
              <a:t>	- Demographic factors: age, gender, status, ethnic, </a:t>
            </a:r>
          </a:p>
          <a:p>
            <a:pPr marL="0" lvl="1" indent="0">
              <a:buNone/>
            </a:pPr>
            <a:r>
              <a:rPr lang="en-US" sz="2400" dirty="0" smtClean="0"/>
              <a:t>	  income, education, occupation</a:t>
            </a:r>
          </a:p>
          <a:p>
            <a:pPr marL="0" lvl="1" indent="0">
              <a:buNone/>
            </a:pPr>
            <a:r>
              <a:rPr lang="en-US" sz="2400" b="1" dirty="0" smtClean="0">
                <a:effectLst>
                  <a:outerShdw blurRad="38100" dist="38100" dir="2700000" algn="tl">
                    <a:srgbClr val="000000">
                      <a:alpha val="43137"/>
                    </a:srgbClr>
                  </a:outerShdw>
                </a:effectLst>
              </a:rPr>
              <a:t>	</a:t>
            </a:r>
            <a:r>
              <a:rPr lang="en-US" sz="2400" dirty="0" smtClean="0"/>
              <a:t>- Individual preference, behavior characteristics</a:t>
            </a:r>
            <a:endParaRPr lang="en-US" sz="2400" b="1" dirty="0">
              <a:effectLst>
                <a:outerShdw blurRad="38100" dist="38100" dir="2700000" algn="tl">
                  <a:srgbClr val="000000">
                    <a:alpha val="43137"/>
                  </a:srgbClr>
                </a:outerShdw>
              </a:effectLst>
            </a:endParaRPr>
          </a:p>
          <a:p>
            <a:pPr marL="0" indent="0">
              <a:buNone/>
            </a:pPr>
            <a:r>
              <a:rPr lang="en-US" sz="2800" b="1" dirty="0" smtClean="0">
                <a:effectLst>
                  <a:outerShdw blurRad="38100" dist="38100" dir="2700000" algn="tl">
                    <a:srgbClr val="000000">
                      <a:alpha val="43137"/>
                    </a:srgbClr>
                  </a:outerShdw>
                </a:effectLst>
              </a:rPr>
              <a:t>	</a:t>
            </a:r>
            <a:r>
              <a:rPr lang="en-US" sz="2400" dirty="0" smtClean="0"/>
              <a:t>- </a:t>
            </a:r>
            <a:r>
              <a:rPr lang="en-US" sz="2400" dirty="0" smtClean="0">
                <a:solidFill>
                  <a:schemeClr val="accent4">
                    <a:lumMod val="75000"/>
                  </a:schemeClr>
                </a:solidFill>
                <a:effectLst>
                  <a:outerShdw blurRad="38100" dist="38100" dir="2700000" algn="tl">
                    <a:srgbClr val="000000">
                      <a:alpha val="43137"/>
                    </a:srgbClr>
                  </a:outerShdw>
                </a:effectLst>
              </a:rPr>
              <a:t>More experience in online shopping = more online shopping</a:t>
            </a:r>
          </a:p>
          <a:p>
            <a:pPr marL="457200" lvl="1" indent="0">
              <a:buNone/>
            </a:pP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2362200"/>
            <a:ext cx="1885950" cy="2419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0077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143999" cy="1143000"/>
          </a:xfrm>
        </p:spPr>
        <p:txBody>
          <a:bodyPr>
            <a:normAutofit fontScale="90000"/>
          </a:bodyPr>
          <a:lstStyle/>
          <a:p>
            <a:r>
              <a:rPr lang="en-US" b="1" dirty="0" smtClean="0">
                <a:effectLst>
                  <a:outerShdw blurRad="38100" dist="38100" dir="2700000" algn="tl">
                    <a:srgbClr val="000000">
                      <a:alpha val="43137"/>
                    </a:srgbClr>
                  </a:outerShdw>
                </a:effectLst>
              </a:rPr>
              <a:t>Influencing Factors of Customer Behavior</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sz="quarter" idx="1"/>
          </p:nvPr>
        </p:nvSpPr>
        <p:spPr>
          <a:xfrm>
            <a:off x="0" y="838200"/>
            <a:ext cx="8991600" cy="4953000"/>
          </a:xfrm>
        </p:spPr>
        <p:txBody>
          <a:bodyPr>
            <a:normAutofit/>
          </a:bodyPr>
          <a:lstStyle/>
          <a:p>
            <a:pPr>
              <a:buFont typeface="Wingdings" pitchFamily="2" charset="2"/>
              <a:buChar char="ü"/>
            </a:pPr>
            <a:r>
              <a:rPr lang="en-US" sz="2800" b="1" dirty="0" smtClean="0">
                <a:solidFill>
                  <a:schemeClr val="tx2">
                    <a:lumMod val="60000"/>
                    <a:lumOff val="40000"/>
                  </a:schemeClr>
                </a:solidFill>
                <a:effectLst>
                  <a:outerShdw blurRad="38100" dist="38100" dir="2700000" algn="tl">
                    <a:srgbClr val="000000">
                      <a:alpha val="43137"/>
                    </a:srgbClr>
                  </a:outerShdw>
                </a:effectLst>
              </a:rPr>
              <a:t>E-Commerce Systems</a:t>
            </a:r>
          </a:p>
          <a:p>
            <a:pPr marL="457200" lvl="1" indent="0">
              <a:buNone/>
            </a:pPr>
            <a:r>
              <a:rPr lang="en-US" sz="2400" b="1" dirty="0" smtClean="0">
                <a:solidFill>
                  <a:schemeClr val="tx2">
                    <a:lumMod val="60000"/>
                    <a:lumOff val="40000"/>
                  </a:schemeClr>
                </a:solidFill>
                <a:effectLst>
                  <a:outerShdw blurRad="38100" dist="38100" dir="2700000" algn="tl">
                    <a:srgbClr val="000000">
                      <a:alpha val="43137"/>
                    </a:srgbClr>
                  </a:outerShdw>
                </a:effectLst>
              </a:rPr>
              <a:t>	</a:t>
            </a:r>
            <a:r>
              <a:rPr lang="en-US" sz="2400" dirty="0" smtClean="0"/>
              <a:t>- The platform for online transaction: useful, ease of use, 	 	  interactive</a:t>
            </a:r>
          </a:p>
          <a:p>
            <a:pPr marL="457200" lvl="1" indent="0">
              <a:buNone/>
            </a:pPr>
            <a:r>
              <a:rPr lang="en-US" sz="2400" b="1" dirty="0">
                <a:solidFill>
                  <a:schemeClr val="tx2">
                    <a:lumMod val="60000"/>
                    <a:lumOff val="40000"/>
                  </a:schemeClr>
                </a:solidFill>
                <a:effectLst>
                  <a:outerShdw blurRad="38100" dist="38100" dir="2700000" algn="tl">
                    <a:srgbClr val="000000">
                      <a:alpha val="43137"/>
                    </a:srgbClr>
                  </a:outerShdw>
                </a:effectLst>
              </a:rPr>
              <a:t>	</a:t>
            </a:r>
            <a:r>
              <a:rPr lang="en-US" sz="2400" dirty="0" smtClean="0">
                <a:solidFill>
                  <a:schemeClr val="accent4">
                    <a:lumMod val="75000"/>
                  </a:schemeClr>
                </a:solidFill>
              </a:rPr>
              <a:t>- Content element: aesthetics, marketing mix</a:t>
            </a:r>
          </a:p>
          <a:p>
            <a:pPr marL="457200" lvl="1" indent="0">
              <a:buNone/>
            </a:pPr>
            <a:r>
              <a:rPr lang="en-US" sz="2400" b="1" dirty="0">
                <a:solidFill>
                  <a:schemeClr val="accent4">
                    <a:lumMod val="75000"/>
                  </a:schemeClr>
                </a:solidFill>
                <a:effectLst>
                  <a:outerShdw blurRad="38100" dist="38100" dir="2700000" algn="tl">
                    <a:srgbClr val="000000">
                      <a:alpha val="43137"/>
                    </a:srgbClr>
                  </a:outerShdw>
                </a:effectLst>
              </a:rPr>
              <a:t>	</a:t>
            </a:r>
            <a:r>
              <a:rPr lang="en-US" sz="2400" dirty="0" smtClean="0"/>
              <a:t>- Security, protection, payment mechanism, etc.</a:t>
            </a:r>
          </a:p>
          <a:p>
            <a:pPr marL="457200" lvl="1" indent="0">
              <a:buNone/>
            </a:pPr>
            <a:r>
              <a:rPr lang="en-US" sz="2400" b="1" dirty="0">
                <a:solidFill>
                  <a:schemeClr val="tx2">
                    <a:lumMod val="60000"/>
                    <a:lumOff val="40000"/>
                  </a:schemeClr>
                </a:solidFill>
                <a:effectLst>
                  <a:outerShdw blurRad="38100" dist="38100" dir="2700000" algn="tl">
                    <a:srgbClr val="000000">
                      <a:alpha val="43137"/>
                    </a:srgbClr>
                  </a:outerShdw>
                </a:effectLst>
              </a:rPr>
              <a:t>	</a:t>
            </a:r>
            <a:r>
              <a:rPr lang="en-US" sz="2400" dirty="0" smtClean="0"/>
              <a:t>- Consumers are more likely to buy from well designed </a:t>
            </a:r>
          </a:p>
          <a:p>
            <a:pPr marL="457200" lvl="1" indent="0">
              <a:buNone/>
            </a:pPr>
            <a:r>
              <a:rPr lang="en-US" sz="2400" dirty="0" smtClean="0"/>
              <a:t>	  e-commerce system</a:t>
            </a:r>
          </a:p>
          <a:p>
            <a:pPr lvl="3">
              <a:buFont typeface="Wingdings" pitchFamily="2" charset="2"/>
              <a:buChar char="Ø"/>
            </a:pPr>
            <a:r>
              <a:rPr lang="en-US" dirty="0" smtClean="0"/>
              <a:t>	Sites with large set of functions</a:t>
            </a:r>
          </a:p>
          <a:p>
            <a:pPr lvl="3">
              <a:buFont typeface="Wingdings" pitchFamily="2" charset="2"/>
              <a:buChar char="Ø"/>
            </a:pPr>
            <a:r>
              <a:rPr lang="en-US" dirty="0" smtClean="0"/>
              <a:t>	Functions to prevent possible trouble</a:t>
            </a:r>
          </a:p>
          <a:p>
            <a:pPr lvl="1"/>
            <a:endParaRPr lang="en-US" sz="24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4762500"/>
            <a:ext cx="3124200" cy="209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4714875"/>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05524" y="3961470"/>
            <a:ext cx="3038475" cy="266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115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a:spLocks noGrp="1"/>
          </p:cNvSpPr>
          <p:nvPr>
            <p:ph type="title"/>
          </p:nvPr>
        </p:nvSpPr>
        <p:spPr>
          <a:solidFill>
            <a:schemeClr val="accent2"/>
          </a:solidFill>
        </p:spPr>
        <p:txBody>
          <a:bodyPr>
            <a:normAutofit/>
          </a:bodyPr>
          <a:lstStyle/>
          <a:p>
            <a:r>
              <a:rPr lang="en-US" dirty="0" smtClean="0">
                <a:solidFill>
                  <a:schemeClr val="bg1"/>
                </a:solidFill>
                <a:latin typeface="Cambria" pitchFamily="18" charset="0"/>
              </a:rPr>
              <a:t>Overview E-Commerce</a:t>
            </a:r>
            <a:endParaRPr lang="en-US" dirty="0">
              <a:solidFill>
                <a:schemeClr val="bg1"/>
              </a:solidFill>
              <a:latin typeface="Cambria" pitchFamily="18" charset="0"/>
            </a:endParaRPr>
          </a:p>
        </p:txBody>
      </p:sp>
      <p:sp>
        <p:nvSpPr>
          <p:cNvPr id="3" name="Content Placeholder 2"/>
          <p:cNvSpPr>
            <a:spLocks noGrp="1"/>
          </p:cNvSpPr>
          <p:nvPr>
            <p:ph sz="quarter" idx="1"/>
          </p:nvPr>
        </p:nvSpPr>
        <p:spPr>
          <a:xfrm>
            <a:off x="457200" y="1600200"/>
            <a:ext cx="8229600" cy="609600"/>
          </a:xfrm>
        </p:spPr>
        <p:txBody>
          <a:bodyPr>
            <a:noAutofit/>
          </a:bodyPr>
          <a:lstStyle/>
          <a:p>
            <a:pPr>
              <a:buNone/>
            </a:pPr>
            <a:r>
              <a:rPr lang="en-US" sz="2400" dirty="0"/>
              <a:t>The incentives for engaging in </a:t>
            </a:r>
            <a:r>
              <a:rPr lang="en-US" sz="2400" dirty="0" smtClean="0"/>
              <a:t>e-commerce are </a:t>
            </a:r>
            <a:r>
              <a:rPr lang="en-US" sz="2400" dirty="0"/>
              <a:t>listed as follows</a:t>
            </a:r>
            <a:r>
              <a:rPr lang="en-US" sz="2400" dirty="0" smtClean="0"/>
              <a:t>:</a:t>
            </a:r>
            <a:endParaRPr lang="en-US" sz="2400" dirty="0"/>
          </a:p>
        </p:txBody>
      </p:sp>
      <p:graphicFrame>
        <p:nvGraphicFramePr>
          <p:cNvPr id="14" name="Diagram 13"/>
          <p:cNvGraphicFramePr/>
          <p:nvPr/>
        </p:nvGraphicFramePr>
        <p:xfrm>
          <a:off x="1524000" y="2209800"/>
          <a:ext cx="6096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2514600"/>
            <a:ext cx="8001000" cy="2133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t>Relationship between technology and customer behavior: Web Experience</a:t>
            </a:r>
            <a:endParaRPr lang="en-US" sz="3600"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the online consumer’s behavior</a:t>
            </a:r>
            <a:endParaRPr lang="en-US" dirty="0"/>
          </a:p>
        </p:txBody>
      </p:sp>
      <p:pic>
        <p:nvPicPr>
          <p:cNvPr id="1026" name="Picture 2"/>
          <p:cNvPicPr>
            <a:picLocks noGrp="1" noChangeAspect="1" noChangeArrowheads="1"/>
          </p:cNvPicPr>
          <p:nvPr>
            <p:ph sz="quarter" idx="1"/>
          </p:nvPr>
        </p:nvPicPr>
        <p:blipFill>
          <a:blip r:embed="rId3" cstate="print"/>
          <a:stretch>
            <a:fillRect/>
          </a:stretch>
        </p:blipFill>
        <p:spPr bwMode="auto">
          <a:xfrm>
            <a:off x="2247081" y="1600200"/>
            <a:ext cx="4884788" cy="44958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experience</a:t>
            </a:r>
            <a:endParaRPr lang="en-US" dirty="0"/>
          </a:p>
        </p:txBody>
      </p:sp>
      <p:sp>
        <p:nvSpPr>
          <p:cNvPr id="3" name="Content Placeholder 2"/>
          <p:cNvSpPr>
            <a:spLocks noGrp="1"/>
          </p:cNvSpPr>
          <p:nvPr>
            <p:ph sz="quarter" idx="1"/>
          </p:nvPr>
        </p:nvSpPr>
        <p:spPr/>
        <p:txBody>
          <a:bodyPr>
            <a:normAutofit/>
          </a:bodyPr>
          <a:lstStyle/>
          <a:p>
            <a:r>
              <a:rPr lang="en-US" i="1" dirty="0" smtClean="0"/>
              <a:t>Online shopping experience </a:t>
            </a:r>
            <a:r>
              <a:rPr lang="en-US" dirty="0" smtClean="0"/>
              <a:t>or </a:t>
            </a:r>
            <a:r>
              <a:rPr lang="en-US" i="1" dirty="0" smtClean="0"/>
              <a:t>virtual experience</a:t>
            </a:r>
            <a:r>
              <a:rPr lang="en-US" dirty="0" smtClean="0"/>
              <a:t> as a crucial e-commerce marketing issues.</a:t>
            </a:r>
          </a:p>
          <a:p>
            <a:r>
              <a:rPr lang="en-US" dirty="0" smtClean="0"/>
              <a:t>Online shopping experience as a process of four stages describing the successive steps of an online transaction - </a:t>
            </a:r>
            <a:r>
              <a:rPr lang="en-US" dirty="0" err="1" smtClean="0"/>
              <a:t>Tamimi</a:t>
            </a:r>
            <a:r>
              <a:rPr lang="en-US" dirty="0" smtClean="0"/>
              <a:t> et al. (2003).</a:t>
            </a:r>
          </a:p>
          <a:p>
            <a:r>
              <a:rPr lang="en-US" dirty="0" smtClean="0"/>
              <a:t>Consider online customer as someone who has access to information around them.</a:t>
            </a:r>
          </a:p>
          <a:p>
            <a:r>
              <a:rPr lang="en-US" dirty="0" smtClean="0"/>
              <a:t>Online experience is a more complicated issue than the physical shopping experience.</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Web Experience</a:t>
            </a:r>
            <a:endParaRPr lang="en-US" dirty="0"/>
          </a:p>
        </p:txBody>
      </p:sp>
      <p:sp>
        <p:nvSpPr>
          <p:cNvPr id="3" name="Content Placeholder 2"/>
          <p:cNvSpPr>
            <a:spLocks noGrp="1"/>
          </p:cNvSpPr>
          <p:nvPr>
            <p:ph sz="quarter" idx="1"/>
          </p:nvPr>
        </p:nvSpPr>
        <p:spPr/>
        <p:txBody>
          <a:bodyPr>
            <a:normAutofit/>
          </a:bodyPr>
          <a:lstStyle/>
          <a:p>
            <a:pPr algn="just">
              <a:buNone/>
            </a:pPr>
            <a:r>
              <a:rPr lang="en-US" dirty="0" smtClean="0"/>
              <a:t>	“…..consumer’s total impression about the online company (</a:t>
            </a:r>
            <a:r>
              <a:rPr lang="en-US" dirty="0" err="1" smtClean="0"/>
              <a:t>Watchfire</a:t>
            </a:r>
            <a:r>
              <a:rPr lang="en-US" dirty="0" smtClean="0"/>
              <a:t> Whitepaper Series, 2000) resulting from his/her exposure to a combination of virtual marketing tools “...under the marketer’s direct control, likely to influence the buying behavior of the online consumer” (</a:t>
            </a:r>
            <a:r>
              <a:rPr lang="en-US" dirty="0" err="1" smtClean="0"/>
              <a:t>Constantinides</a:t>
            </a:r>
            <a:r>
              <a:rPr lang="en-US" dirty="0" smtClean="0"/>
              <a:t>, 2002, p. 60).”</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1: </a:t>
            </a:r>
            <a:r>
              <a:rPr lang="en-US" dirty="0" err="1" smtClean="0"/>
              <a:t>Dieringer</a:t>
            </a:r>
            <a:r>
              <a:rPr lang="en-US" dirty="0" smtClean="0"/>
              <a:t> Research</a:t>
            </a:r>
            <a:br>
              <a:rPr lang="en-US" dirty="0" smtClean="0"/>
            </a:br>
            <a:r>
              <a:rPr lang="en-US" dirty="0" smtClean="0"/>
              <a:t>Group</a:t>
            </a:r>
            <a:endParaRPr lang="en-US" dirty="0"/>
          </a:p>
        </p:txBody>
      </p:sp>
      <p:sp>
        <p:nvSpPr>
          <p:cNvPr id="3" name="Content Placeholder 2"/>
          <p:cNvSpPr>
            <a:spLocks noGrp="1"/>
          </p:cNvSpPr>
          <p:nvPr>
            <p:ph sz="quarter" idx="1"/>
          </p:nvPr>
        </p:nvSpPr>
        <p:spPr/>
        <p:txBody>
          <a:bodyPr>
            <a:noAutofit/>
          </a:bodyPr>
          <a:lstStyle/>
          <a:p>
            <a:r>
              <a:rPr lang="en-US" sz="2400" dirty="0" smtClean="0"/>
              <a:t>Quality of online experience requiring special attention: poorly designed and dysfunctional Web sites are a potential threat not only to the company’s virtual business but also a hazard for their physical activities.</a:t>
            </a:r>
          </a:p>
          <a:p>
            <a:pPr lvl="1">
              <a:buFontTx/>
              <a:buChar char="-"/>
            </a:pPr>
            <a:r>
              <a:rPr lang="en-US" sz="2000" dirty="0" smtClean="0"/>
              <a:t>Changed opinions towards brand ( due to the bad experiences during buying online)</a:t>
            </a:r>
          </a:p>
          <a:p>
            <a:pPr lvl="1">
              <a:buFontTx/>
              <a:buChar char="-"/>
            </a:pPr>
            <a:r>
              <a:rPr lang="en-US" sz="2000" dirty="0" smtClean="0"/>
              <a:t> Opinions changed, switched brands at purchase, whether virtually or physically.</a:t>
            </a:r>
          </a:p>
          <a:p>
            <a:r>
              <a:rPr lang="en-US" sz="2400" dirty="0" smtClean="0"/>
              <a:t>Customers visiting well designed Web sites like J. Crew’s and Bloomingdale’s are ten times more likely to visit the brick-and-mortar stores; visitors of </a:t>
            </a:r>
            <a:r>
              <a:rPr lang="en-US" sz="2400" dirty="0" err="1" smtClean="0"/>
              <a:t>Nieman</a:t>
            </a:r>
            <a:r>
              <a:rPr lang="en-US" sz="2400" dirty="0" smtClean="0"/>
              <a:t> Marcus.com are 18 times more likely to visit a </a:t>
            </a:r>
            <a:r>
              <a:rPr lang="en-US" sz="2400" dirty="0" err="1" smtClean="0"/>
              <a:t>Nieman</a:t>
            </a:r>
            <a:r>
              <a:rPr lang="en-US" sz="2400" dirty="0" smtClean="0"/>
              <a:t> Marcus physical store.</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sites to deliver</a:t>
            </a:r>
            <a:br>
              <a:rPr lang="en-US" dirty="0" smtClean="0"/>
            </a:br>
            <a:r>
              <a:rPr lang="en-US" dirty="0" smtClean="0"/>
              <a:t>web experience.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Sites delivering excellent Web experience are designed not only offering the customer’s product needs and expectations but also assisting the customers through the steps of the buying process. </a:t>
            </a:r>
          </a:p>
          <a:p>
            <a:r>
              <a:rPr lang="en-US" dirty="0" smtClean="0"/>
              <a:t>E-commerce infrastructure (O’Keefe and </a:t>
            </a:r>
            <a:r>
              <a:rPr lang="en-US" dirty="0" err="1" smtClean="0"/>
              <a:t>McEachern</a:t>
            </a:r>
            <a:r>
              <a:rPr lang="en-US" dirty="0" smtClean="0"/>
              <a:t>, 1998) is also of crucial importance. </a:t>
            </a:r>
          </a:p>
          <a:p>
            <a:r>
              <a:rPr lang="en-US" dirty="0" smtClean="0"/>
              <a:t>Web sites must be seen therefore as vital instruments of customer service and persuasion rather than simply as online brochures or catalogues of the company’s products.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experiences elements</a:t>
            </a:r>
            <a:endParaRPr 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29585" y="1447800"/>
            <a:ext cx="8862015" cy="5410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Functionality factors</a:t>
            </a:r>
            <a:endParaRPr lang="en-US" dirty="0"/>
          </a:p>
        </p:txBody>
      </p:sp>
      <p:sp>
        <p:nvSpPr>
          <p:cNvPr id="3" name="Content Placeholder 2"/>
          <p:cNvSpPr>
            <a:spLocks noGrp="1"/>
          </p:cNvSpPr>
          <p:nvPr>
            <p:ph sz="quarter" idx="1"/>
          </p:nvPr>
        </p:nvSpPr>
        <p:spPr/>
        <p:txBody>
          <a:bodyPr>
            <a:normAutofit fontScale="92500"/>
          </a:bodyPr>
          <a:lstStyle/>
          <a:p>
            <a:r>
              <a:rPr lang="en-US" dirty="0" smtClean="0"/>
              <a:t>Factors enhancing the online experience by presenting the virtual client with an good functioning, easy to explore, fast, interactive Web site. </a:t>
            </a:r>
          </a:p>
          <a:p>
            <a:r>
              <a:rPr lang="en-US" dirty="0" smtClean="0"/>
              <a:t>Functionality includes “Usability” and “Interactivity” elements.</a:t>
            </a:r>
          </a:p>
          <a:p>
            <a:r>
              <a:rPr lang="en-US" dirty="0" smtClean="0"/>
              <a:t>Slow, dysfunctional Web pages and poor interactivity prompt most online customers to look for alternatives, since time saving and shopping convenience are important motives to do business online for the majority of Internet users.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126162"/>
            <a:ext cx="5029200" cy="427038"/>
          </a:xfrm>
        </p:spPr>
        <p:txBody>
          <a:bodyPr>
            <a:normAutofit/>
          </a:bodyPr>
          <a:lstStyle/>
          <a:p>
            <a:r>
              <a:rPr lang="en-US" sz="1600" dirty="0" smtClean="0"/>
              <a:t>Sources: </a:t>
            </a:r>
            <a:r>
              <a:rPr lang="en-US" sz="1600" dirty="0" err="1" smtClean="0"/>
              <a:t>Efthymios</a:t>
            </a:r>
            <a:r>
              <a:rPr lang="en-US" sz="1600" dirty="0" smtClean="0"/>
              <a:t> </a:t>
            </a:r>
            <a:r>
              <a:rPr lang="en-US" sz="1600" dirty="0" err="1" smtClean="0"/>
              <a:t>Constantinides</a:t>
            </a:r>
            <a:r>
              <a:rPr lang="en-US" sz="1600" dirty="0" smtClean="0"/>
              <a:t> (2004)</a:t>
            </a:r>
            <a:endParaRPr lang="en-US" sz="1600"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457200"/>
            <a:ext cx="8229600" cy="561272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62400" y="6126162"/>
            <a:ext cx="5029200" cy="427038"/>
          </a:xfrm>
        </p:spPr>
        <p:txBody>
          <a:bodyPr>
            <a:normAutofit/>
          </a:bodyPr>
          <a:lstStyle/>
          <a:p>
            <a:r>
              <a:rPr lang="en-US" sz="1600" dirty="0" smtClean="0"/>
              <a:t>Sources: </a:t>
            </a:r>
            <a:r>
              <a:rPr lang="en-US" sz="1600" dirty="0" err="1" smtClean="0"/>
              <a:t>Efthymios</a:t>
            </a:r>
            <a:r>
              <a:rPr lang="en-US" sz="1600" dirty="0" smtClean="0"/>
              <a:t> </a:t>
            </a:r>
            <a:r>
              <a:rPr lang="en-US" sz="1600" dirty="0" err="1" smtClean="0"/>
              <a:t>Constantinides</a:t>
            </a:r>
            <a:r>
              <a:rPr lang="en-US" sz="1600" dirty="0" smtClean="0"/>
              <a:t> (2004)</a:t>
            </a:r>
            <a:endParaRPr lang="en-US" sz="160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457200" y="381000"/>
            <a:ext cx="8458199" cy="57451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609600" y="2743200"/>
            <a:ext cx="8001000"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solidFill>
                  <a:schemeClr val="bg1"/>
                </a:solidFill>
                <a:latin typeface="Cambria" pitchFamily="18" charset="0"/>
              </a:rPr>
              <a:t>E-Commerce Technologies</a:t>
            </a:r>
            <a:endParaRPr lang="en-US" sz="3600" b="1" dirty="0">
              <a:solidFill>
                <a:schemeClr val="bg1"/>
              </a:solidFill>
              <a:latin typeface="Cambria"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Psychological factors</a:t>
            </a:r>
            <a:endParaRPr lang="en-US" dirty="0"/>
          </a:p>
        </p:txBody>
      </p:sp>
      <p:sp>
        <p:nvSpPr>
          <p:cNvPr id="3" name="Content Placeholder 2"/>
          <p:cNvSpPr>
            <a:spLocks noGrp="1"/>
          </p:cNvSpPr>
          <p:nvPr>
            <p:ph sz="quarter" idx="1"/>
          </p:nvPr>
        </p:nvSpPr>
        <p:spPr/>
        <p:txBody>
          <a:bodyPr>
            <a:normAutofit/>
          </a:bodyPr>
          <a:lstStyle/>
          <a:p>
            <a:r>
              <a:rPr lang="en-US" dirty="0" smtClean="0"/>
              <a:t>Web sites must communicate integrity and credibility in order to persuade customers to stop, explore them and interact online. </a:t>
            </a:r>
          </a:p>
          <a:p>
            <a:r>
              <a:rPr lang="en-US" dirty="0" smtClean="0"/>
              <a:t>Psychological factors are those playing a crucial role in helping online customers unfamiliar with the vendor or unfamiliar with online transactions to overcome fears of fraud and doubts as to the trustworthiness of the Web site and vendor.</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62400" y="6126162"/>
            <a:ext cx="5029200" cy="427038"/>
          </a:xfrm>
        </p:spPr>
        <p:txBody>
          <a:bodyPr>
            <a:normAutofit/>
          </a:bodyPr>
          <a:lstStyle/>
          <a:p>
            <a:r>
              <a:rPr lang="en-US" sz="1600" dirty="0" smtClean="0"/>
              <a:t>Sources: </a:t>
            </a:r>
            <a:r>
              <a:rPr lang="en-US" sz="1600" dirty="0" err="1" smtClean="0"/>
              <a:t>Efthymios</a:t>
            </a:r>
            <a:r>
              <a:rPr lang="en-US" sz="1600" dirty="0" smtClean="0"/>
              <a:t> </a:t>
            </a:r>
            <a:r>
              <a:rPr lang="en-US" sz="1600" dirty="0" err="1" smtClean="0"/>
              <a:t>Constantinides</a:t>
            </a:r>
            <a:r>
              <a:rPr lang="en-US" sz="1600" dirty="0" smtClean="0"/>
              <a:t> (2004)</a:t>
            </a:r>
            <a:endParaRPr lang="en-US" sz="1600" dirty="0"/>
          </a:p>
        </p:txBody>
      </p:sp>
      <p:pic>
        <p:nvPicPr>
          <p:cNvPr id="3074" name="Picture 2"/>
          <p:cNvPicPr>
            <a:picLocks noGrp="1" noChangeAspect="1" noChangeArrowheads="1"/>
          </p:cNvPicPr>
          <p:nvPr>
            <p:ph sz="quarter" idx="1"/>
          </p:nvPr>
        </p:nvPicPr>
        <p:blipFill>
          <a:blip r:embed="rId2" cstate="print"/>
          <a:srcRect t="1509"/>
          <a:stretch>
            <a:fillRect/>
          </a:stretch>
        </p:blipFill>
        <p:spPr bwMode="auto">
          <a:xfrm>
            <a:off x="457200" y="838200"/>
            <a:ext cx="8229600" cy="4973611"/>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 factors</a:t>
            </a:r>
            <a:endParaRPr lang="en-US" dirty="0"/>
          </a:p>
        </p:txBody>
      </p:sp>
      <p:sp>
        <p:nvSpPr>
          <p:cNvPr id="3" name="Content Placeholder 2"/>
          <p:cNvSpPr>
            <a:spLocks noGrp="1"/>
          </p:cNvSpPr>
          <p:nvPr>
            <p:ph sz="quarter" idx="1"/>
          </p:nvPr>
        </p:nvSpPr>
        <p:spPr>
          <a:xfrm>
            <a:off x="457200" y="1295400"/>
            <a:ext cx="8229600" cy="5105400"/>
          </a:xfrm>
        </p:spPr>
        <p:txBody>
          <a:bodyPr>
            <a:normAutofit fontScale="70000" lnSpcReduction="20000"/>
          </a:bodyPr>
          <a:lstStyle/>
          <a:p>
            <a:r>
              <a:rPr lang="en-US" sz="4000" dirty="0" smtClean="0"/>
              <a:t>Referring to creative and marketing mix related elements of the Web site. These factors exercise a direct and crucial influence on the Web experience. There are two elements:</a:t>
            </a:r>
          </a:p>
          <a:p>
            <a:r>
              <a:rPr lang="en-US" sz="4000" dirty="0" smtClean="0"/>
              <a:t>Aesthetics embrace the artistic and creative elements of the online presentation, aiming at a pleasing appearance or effect (Merriam-Webster’s Online Dictionary, </a:t>
            </a:r>
            <a:r>
              <a:rPr lang="en-US" sz="4000" dirty="0" err="1" smtClean="0"/>
              <a:t>n.d</a:t>
            </a:r>
            <a:r>
              <a:rPr lang="en-US" sz="4000" dirty="0" smtClean="0"/>
              <a:t>.). </a:t>
            </a:r>
          </a:p>
          <a:p>
            <a:pPr lvl="1"/>
            <a:r>
              <a:rPr lang="en-US" sz="3400" dirty="0" smtClean="0"/>
              <a:t>These elements communicate the Web site’s atmosphere, something important for attracting online customers by inducing positive and powerful motives for visitors to stop, explore and possibly interact with the site.</a:t>
            </a:r>
          </a:p>
          <a:p>
            <a:r>
              <a:rPr lang="en-US" sz="4000" dirty="0" smtClean="0"/>
              <a:t>Marketing mix’s 4Ps – including fulfillment – are essential contributors to the Web experience</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62400" y="6126162"/>
            <a:ext cx="5029200" cy="427038"/>
          </a:xfrm>
        </p:spPr>
        <p:txBody>
          <a:bodyPr>
            <a:normAutofit/>
          </a:bodyPr>
          <a:lstStyle/>
          <a:p>
            <a:r>
              <a:rPr lang="en-US" sz="1600" dirty="0" smtClean="0"/>
              <a:t>Sources: </a:t>
            </a:r>
            <a:r>
              <a:rPr lang="en-US" sz="1600" dirty="0" err="1" smtClean="0"/>
              <a:t>Efthymios</a:t>
            </a:r>
            <a:r>
              <a:rPr lang="en-US" sz="1600" dirty="0" smtClean="0"/>
              <a:t> </a:t>
            </a:r>
            <a:r>
              <a:rPr lang="en-US" sz="1600" dirty="0" err="1" smtClean="0"/>
              <a:t>Constantinides</a:t>
            </a:r>
            <a:r>
              <a:rPr lang="en-US" sz="1600" dirty="0" smtClean="0"/>
              <a:t> (2004)</a:t>
            </a:r>
            <a:endParaRPr lang="en-US" sz="1600"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57200" y="533400"/>
            <a:ext cx="8229600" cy="558414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62400" y="6126162"/>
            <a:ext cx="5029200" cy="427038"/>
          </a:xfrm>
        </p:spPr>
        <p:txBody>
          <a:bodyPr>
            <a:normAutofit/>
          </a:bodyPr>
          <a:lstStyle/>
          <a:p>
            <a:r>
              <a:rPr lang="en-US" sz="1600" dirty="0" smtClean="0"/>
              <a:t>Sources: </a:t>
            </a:r>
            <a:r>
              <a:rPr lang="en-US" sz="1600" dirty="0" err="1" smtClean="0"/>
              <a:t>Efthymios</a:t>
            </a:r>
            <a:r>
              <a:rPr lang="en-US" sz="1600" dirty="0" smtClean="0"/>
              <a:t> </a:t>
            </a:r>
            <a:r>
              <a:rPr lang="en-US" sz="1600" dirty="0" err="1" smtClean="0"/>
              <a:t>Constantinides</a:t>
            </a:r>
            <a:r>
              <a:rPr lang="en-US" sz="1600" dirty="0" smtClean="0"/>
              <a:t> (2004)</a:t>
            </a:r>
            <a:endParaRPr lang="en-US" sz="1600"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457200" y="533400"/>
            <a:ext cx="8229600" cy="5410199"/>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2895600"/>
            <a:ext cx="8001000" cy="1447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smtClean="0"/>
              <a:t>Web marketing strategy</a:t>
            </a:r>
            <a:endParaRPr lang="en-US" sz="3600" b="1" dirty="0">
              <a:solidFill>
                <a:schemeClr val="bg1"/>
              </a:solidFill>
              <a:latin typeface="Cambria"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Web Marketing Strategies </a:t>
            </a:r>
          </a:p>
        </p:txBody>
      </p:sp>
      <p:sp>
        <p:nvSpPr>
          <p:cNvPr id="18438" name="Text Box 6"/>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Marketing mix</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Element combination to achieve goals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Selling and promoting products and services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Marketing strategy</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Marketing mix with elements defined</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Four Ps of marketing</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Product</a:t>
            </a:r>
            <a:r>
              <a:rPr lang="en-US" sz="2400">
                <a:solidFill>
                  <a:srgbClr val="000000"/>
                </a:solidFill>
              </a:rPr>
              <a:t> </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Physical item or service sold</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a:solidFill>
                  <a:srgbClr val="000000"/>
                </a:solidFill>
              </a:rPr>
              <a:t>Brand</a:t>
            </a:r>
            <a:r>
              <a:rPr lang="en-US" sz="2200">
                <a:solidFill>
                  <a:srgbClr val="000000"/>
                </a:solidFill>
              </a:rPr>
              <a:t>: customers’ product perception</a:t>
            </a:r>
          </a:p>
        </p:txBody>
      </p:sp>
      <p:sp>
        <p:nvSpPr>
          <p:cNvPr id="8" name="Title 7"/>
          <p:cNvSpPr>
            <a:spLocks noGrp="1"/>
          </p:cNvSpPr>
          <p:nvPr>
            <p:ph type="title"/>
          </p:nvPr>
        </p:nvSpPr>
        <p:spPr/>
        <p:txBody>
          <a:bodyPr/>
          <a:lstStyle/>
          <a:p>
            <a:endParaRPr lang="en-US"/>
          </a:p>
        </p:txBody>
      </p:sp>
      <p:sp>
        <p:nvSpPr>
          <p:cNvPr id="9" name="Content Placeholder 8"/>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19458" name="Text Box 2"/>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176511-6B2F-4A1B-86A2-F9C99FFAB255}"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n-US" sz="1400">
              <a:solidFill>
                <a:srgbClr val="000000"/>
              </a:solidFill>
            </a:endParaRPr>
          </a:p>
        </p:txBody>
      </p:sp>
      <p:sp>
        <p:nvSpPr>
          <p:cNvPr id="19459"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19460"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73B19A3-51D3-44F5-9316-96E25E9334CB}"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n-US" sz="1400">
              <a:solidFill>
                <a:srgbClr val="000000"/>
              </a:solidFill>
            </a:endParaRPr>
          </a:p>
        </p:txBody>
      </p:sp>
      <p:sp>
        <p:nvSpPr>
          <p:cNvPr id="19461" name="Text Box 5"/>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Web Marketing Strategies (cont’d.) </a:t>
            </a:r>
          </a:p>
        </p:txBody>
      </p:sp>
      <p:sp>
        <p:nvSpPr>
          <p:cNvPr id="19462" name="Text Box 6"/>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Four Ps of marketing</a:t>
            </a:r>
            <a:r>
              <a:rPr lang="en-US" sz="2600">
                <a:solidFill>
                  <a:srgbClr val="000000"/>
                </a:solidFill>
              </a:rPr>
              <a:t> (cont’d.)</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Price</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Amount customer pays for product</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a:solidFill>
                  <a:srgbClr val="000000"/>
                </a:solidFill>
              </a:rPr>
              <a:t>Customer value</a:t>
            </a:r>
            <a:r>
              <a:rPr lang="en-US" sz="2200">
                <a:solidFill>
                  <a:srgbClr val="000000"/>
                </a:solidFill>
              </a:rPr>
              <a:t>: customer benefits minus total cost</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Promotion</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Any means to spread word about product</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Place</a:t>
            </a:r>
            <a:r>
              <a:rPr lang="en-US" sz="2400">
                <a:solidFill>
                  <a:srgbClr val="000000"/>
                </a:solidFill>
              </a:rPr>
              <a:t> (</a:t>
            </a:r>
            <a:r>
              <a:rPr lang="en-US" sz="2400" b="1">
                <a:solidFill>
                  <a:srgbClr val="000000"/>
                </a:solidFill>
              </a:rPr>
              <a:t>distribution</a:t>
            </a:r>
            <a:r>
              <a:rPr lang="en-US" sz="2400">
                <a:solidFill>
                  <a:srgbClr val="000000"/>
                </a:solidFill>
              </a:rPr>
              <a:t>)</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Need to have products or services available in many different locations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Getting right products to the right places at the best time to sell them</a:t>
            </a:r>
          </a:p>
        </p:txBody>
      </p:sp>
      <p:sp>
        <p:nvSpPr>
          <p:cNvPr id="8" name="Title 7"/>
          <p:cNvSpPr>
            <a:spLocks noGrp="1"/>
          </p:cNvSpPr>
          <p:nvPr>
            <p:ph type="title"/>
          </p:nvPr>
        </p:nvSpPr>
        <p:spPr/>
        <p:txBody>
          <a:bodyPr/>
          <a:lstStyle/>
          <a:p>
            <a:endParaRPr lang="en-US"/>
          </a:p>
        </p:txBody>
      </p:sp>
      <p:sp>
        <p:nvSpPr>
          <p:cNvPr id="9" name="Content Placeholder 8"/>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Product-Based Marketing Strategies</a:t>
            </a:r>
          </a:p>
        </p:txBody>
      </p:sp>
      <p:sp>
        <p:nvSpPr>
          <p:cNvPr id="204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Web presence must integrate with image and brand</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Managers often think in terms of physical objects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Useful Web site design when customers use product categories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Web site examples: Home Depot, Staples, Sears </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Not a useful Web site design when customers look to fulfill a specific need</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Advice: design Web site to meet individual customer needs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Offer alternative shopping paths</a:t>
            </a:r>
          </a:p>
        </p:txBody>
      </p:sp>
      <p:sp>
        <p:nvSpPr>
          <p:cNvPr id="20483"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0484"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B9678E-8E3E-4549-9DD0-6AE690FA8799}"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Customer-Based Marketing Strategies</a:t>
            </a:r>
          </a:p>
        </p:txBody>
      </p:sp>
      <p:sp>
        <p:nvSpPr>
          <p:cNvPr id="2150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Web sites to meet various types of customers’ specific needs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First step: identify customer groups sharing common characteristics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Second step: identify subgroups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Example: Sabre Holdings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Strategy pioneered on B2B sites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B2C sites now adding customer-based marketing elements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Example: university Web sites</a:t>
            </a:r>
          </a:p>
        </p:txBody>
      </p:sp>
      <p:sp>
        <p:nvSpPr>
          <p:cNvPr id="21507"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1508"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2A6ADF2-9373-41CF-ADC8-27911663ED45}"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b="1" dirty="0" smtClean="0">
                <a:solidFill>
                  <a:schemeClr val="bg1"/>
                </a:solidFill>
                <a:latin typeface="Cambria" pitchFamily="18" charset="0"/>
              </a:rPr>
              <a:t>E-COMMERCE TECHNOLOGIES</a:t>
            </a:r>
            <a:endParaRPr lang="en-US" dirty="0">
              <a:solidFill>
                <a:schemeClr val="bg1"/>
              </a:solidFill>
              <a:latin typeface="Cambria" pitchFamily="18" charset="0"/>
            </a:endParaRPr>
          </a:p>
        </p:txBody>
      </p:sp>
      <p:sp>
        <p:nvSpPr>
          <p:cNvPr id="3" name="Content Placeholder 2"/>
          <p:cNvSpPr>
            <a:spLocks noGrp="1"/>
          </p:cNvSpPr>
          <p:nvPr>
            <p:ph sz="quarter" idx="1"/>
          </p:nvPr>
        </p:nvSpPr>
        <p:spPr/>
        <p:txBody>
          <a:bodyPr>
            <a:normAutofit fontScale="85000" lnSpcReduction="20000"/>
          </a:bodyPr>
          <a:lstStyle/>
          <a:p>
            <a:r>
              <a:rPr lang="en-US" dirty="0" smtClean="0"/>
              <a:t>Internet</a:t>
            </a:r>
            <a:r>
              <a:rPr lang="en-US" dirty="0"/>
              <a:t>, intranets, and extranets </a:t>
            </a:r>
            <a:r>
              <a:rPr lang="en-US" dirty="0" smtClean="0"/>
              <a:t>- network </a:t>
            </a:r>
            <a:r>
              <a:rPr lang="en-US" dirty="0"/>
              <a:t>infrastructure or </a:t>
            </a:r>
            <a:r>
              <a:rPr lang="en-US" dirty="0" smtClean="0"/>
              <a:t>foundation of </a:t>
            </a:r>
            <a:r>
              <a:rPr lang="en-US" dirty="0"/>
              <a:t>e-commerce</a:t>
            </a:r>
            <a:r>
              <a:rPr lang="en-US" dirty="0" smtClean="0"/>
              <a:t>.</a:t>
            </a:r>
            <a:endParaRPr lang="en-US" dirty="0"/>
          </a:p>
          <a:p>
            <a:r>
              <a:rPr lang="en-US" dirty="0" smtClean="0">
                <a:solidFill>
                  <a:srgbClr val="C00000"/>
                </a:solidFill>
              </a:rPr>
              <a:t>Customers </a:t>
            </a:r>
            <a:r>
              <a:rPr lang="en-US" dirty="0" smtClean="0"/>
              <a:t>-  </a:t>
            </a:r>
            <a:r>
              <a:rPr lang="en-US" dirty="0"/>
              <a:t>secure information, </a:t>
            </a:r>
            <a:r>
              <a:rPr lang="en-US" dirty="0" smtClean="0"/>
              <a:t>marketing, transaction</a:t>
            </a:r>
            <a:r>
              <a:rPr lang="en-US" dirty="0"/>
              <a:t>, processing, and payment services.</a:t>
            </a:r>
          </a:p>
          <a:p>
            <a:r>
              <a:rPr lang="en-US" dirty="0" smtClean="0">
                <a:solidFill>
                  <a:srgbClr val="C00000"/>
                </a:solidFill>
              </a:rPr>
              <a:t>Trading </a:t>
            </a:r>
            <a:r>
              <a:rPr lang="en-US" dirty="0">
                <a:solidFill>
                  <a:srgbClr val="C00000"/>
                </a:solidFill>
              </a:rPr>
              <a:t>and business </a:t>
            </a:r>
            <a:r>
              <a:rPr lang="en-US" dirty="0" smtClean="0">
                <a:solidFill>
                  <a:srgbClr val="C00000"/>
                </a:solidFill>
              </a:rPr>
              <a:t>partners </a:t>
            </a:r>
            <a:r>
              <a:rPr lang="en-US" dirty="0" smtClean="0"/>
              <a:t>- exchange information </a:t>
            </a:r>
            <a:r>
              <a:rPr lang="en-US" dirty="0"/>
              <a:t>and accomplish secure transactions; including electronic data </a:t>
            </a:r>
            <a:r>
              <a:rPr lang="en-US" dirty="0" smtClean="0"/>
              <a:t>interchange (EDI), </a:t>
            </a:r>
            <a:r>
              <a:rPr lang="en-US" dirty="0"/>
              <a:t>supply </a:t>
            </a:r>
            <a:r>
              <a:rPr lang="en-US" dirty="0" smtClean="0"/>
              <a:t>chain, financial </a:t>
            </a:r>
            <a:r>
              <a:rPr lang="en-US" dirty="0"/>
              <a:t>systems and databases.</a:t>
            </a:r>
          </a:p>
          <a:p>
            <a:r>
              <a:rPr lang="en-US" dirty="0" smtClean="0">
                <a:solidFill>
                  <a:srgbClr val="C00000"/>
                </a:solidFill>
              </a:rPr>
              <a:t>Company employees </a:t>
            </a:r>
            <a:r>
              <a:rPr lang="en-US" dirty="0" smtClean="0"/>
              <a:t>- resources to communicate </a:t>
            </a:r>
            <a:r>
              <a:rPr lang="en-US" dirty="0"/>
              <a:t>and collaborate in </a:t>
            </a:r>
            <a:r>
              <a:rPr lang="en-US" dirty="0" smtClean="0"/>
              <a:t> E-Commerce </a:t>
            </a:r>
            <a:r>
              <a:rPr lang="en-US" dirty="0"/>
              <a:t>work activities.</a:t>
            </a:r>
          </a:p>
          <a:p>
            <a:r>
              <a:rPr lang="en-US" dirty="0" smtClean="0">
                <a:solidFill>
                  <a:srgbClr val="C00000"/>
                </a:solidFill>
              </a:rPr>
              <a:t>Information </a:t>
            </a:r>
            <a:r>
              <a:rPr lang="en-US" dirty="0">
                <a:solidFill>
                  <a:srgbClr val="C00000"/>
                </a:solidFill>
              </a:rPr>
              <a:t>system professionals and end </a:t>
            </a:r>
            <a:r>
              <a:rPr lang="en-US" dirty="0" smtClean="0">
                <a:solidFill>
                  <a:srgbClr val="C00000"/>
                </a:solidFill>
              </a:rPr>
              <a:t>users </a:t>
            </a:r>
            <a:r>
              <a:rPr lang="en-US" dirty="0" smtClean="0"/>
              <a:t>- manage </a:t>
            </a:r>
            <a:r>
              <a:rPr lang="en-US" dirty="0"/>
              <a:t>the content and operations of the websites </a:t>
            </a:r>
            <a:r>
              <a:rPr lang="en-US" dirty="0" smtClean="0"/>
              <a:t>and other E-Commerce resources</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2530" name="Text Box 2"/>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4004DA-E5A6-4BDD-B96C-50EBF5A0FCEE}"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en-US" sz="1400">
              <a:solidFill>
                <a:srgbClr val="000000"/>
              </a:solidFill>
            </a:endParaRPr>
          </a:p>
        </p:txBody>
      </p:sp>
      <p:sp>
        <p:nvSpPr>
          <p:cNvPr id="22531" name="Rectangle 3"/>
          <p:cNvSpPr>
            <a:spLocks noChangeArrowheads="1"/>
          </p:cNvSpPr>
          <p:nvPr/>
        </p:nvSpPr>
        <p:spPr bwMode="auto">
          <a:xfrm>
            <a:off x="3005138" y="5334000"/>
            <a:ext cx="3319462"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FIGURE 4-1</a:t>
            </a:r>
            <a:r>
              <a:rPr lang="en-US">
                <a:solidFill>
                  <a:srgbClr val="000000"/>
                </a:solidFill>
              </a:rPr>
              <a:t> Sabre home page</a:t>
            </a:r>
          </a:p>
        </p:txBody>
      </p:sp>
      <p:pic>
        <p:nvPicPr>
          <p:cNvPr id="22532" name="Picture 4"/>
          <p:cNvPicPr>
            <a:picLocks noChangeAspect="1" noChangeArrowheads="1"/>
          </p:cNvPicPr>
          <p:nvPr/>
        </p:nvPicPr>
        <p:blipFill>
          <a:blip r:embed="rId3" cstate="print"/>
          <a:srcRect/>
          <a:stretch>
            <a:fillRect/>
          </a:stretch>
        </p:blipFill>
        <p:spPr bwMode="auto">
          <a:xfrm>
            <a:off x="947738" y="1219200"/>
            <a:ext cx="7246937" cy="4033838"/>
          </a:xfrm>
          <a:prstGeom prst="rect">
            <a:avLst/>
          </a:prstGeom>
          <a:noFill/>
          <a:ln w="9525">
            <a:noFill/>
            <a:round/>
            <a:headEnd/>
            <a:tailEnd/>
          </a:ln>
          <a:effectLst/>
        </p:spPr>
      </p:pic>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Communicating with Different</a:t>
            </a:r>
            <a:br>
              <a:rPr lang="en-US" sz="3600">
                <a:solidFill>
                  <a:srgbClr val="000000"/>
                </a:solidFill>
              </a:rPr>
            </a:br>
            <a:r>
              <a:rPr lang="en-US" sz="3600">
                <a:solidFill>
                  <a:srgbClr val="000000"/>
                </a:solidFill>
              </a:rPr>
              <a:t>Market Segments</a:t>
            </a:r>
          </a:p>
        </p:txBody>
      </p:sp>
      <p:sp>
        <p:nvSpPr>
          <p:cNvPr id="2355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Communications media selection to carry message</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Physical world	</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Uses building construction and floor space design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Online firm</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Communications media selection: critical</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No physical presence</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Customer contact made through image projected through media and Web site</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Online firm challenge</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Obtain customer trust with no physical presence</a:t>
            </a:r>
          </a:p>
        </p:txBody>
      </p:sp>
      <p:sp>
        <p:nvSpPr>
          <p:cNvPr id="23555"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3556"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6BEE77-75B2-4007-B0E0-4E610ACD94E2}"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Market Segmentation</a:t>
            </a:r>
          </a:p>
        </p:txBody>
      </p:sp>
      <p:sp>
        <p:nvSpPr>
          <p:cNvPr id="24578" name="Text Box 2"/>
          <p:cNvSpPr txBox="1">
            <a:spLocks noChangeArrowheads="1"/>
          </p:cNvSpPr>
          <p:nvPr/>
        </p:nvSpPr>
        <p:spPr bwMode="auto">
          <a:xfrm>
            <a:off x="457200" y="1600200"/>
            <a:ext cx="8229600" cy="4573588"/>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Divides potential customer pool into </a:t>
            </a:r>
            <a:r>
              <a:rPr lang="en-US" sz="2600" b="1">
                <a:solidFill>
                  <a:srgbClr val="000000"/>
                </a:solidFill>
              </a:rPr>
              <a:t>segments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Defined in demographic characteristics terms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Micromarketing</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Practice of targeting very small market segments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Hampered by cost increases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Three categories to identify market segments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Geographic segmentation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Demographic segmentation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Psychographic segmentation</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Television advertisers use all three categories</a:t>
            </a:r>
          </a:p>
        </p:txBody>
      </p:sp>
      <p:sp>
        <p:nvSpPr>
          <p:cNvPr id="24579"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4580"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EF2E6B-A695-4EBF-88AA-060DD2F38186}"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4114800"/>
            <a:ext cx="8229600" cy="20113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Companies try to:</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Match advertising messages to market segments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Build sales environment for a product or service </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Corresponds to market segment trying to reach</a:t>
            </a:r>
          </a:p>
        </p:txBody>
      </p:sp>
      <p:sp>
        <p:nvSpPr>
          <p:cNvPr id="25602" name="Text Box 2"/>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5603" name="Text Box 3"/>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C7A638-40AD-467D-969E-49E95E06F129}"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en-US" sz="1400">
              <a:solidFill>
                <a:srgbClr val="000000"/>
              </a:solidFill>
            </a:endParaRPr>
          </a:p>
        </p:txBody>
      </p:sp>
      <p:sp>
        <p:nvSpPr>
          <p:cNvPr id="25604" name="Rectangle 4"/>
          <p:cNvSpPr>
            <a:spLocks noChangeArrowheads="1"/>
          </p:cNvSpPr>
          <p:nvPr/>
        </p:nvSpPr>
        <p:spPr bwMode="auto">
          <a:xfrm>
            <a:off x="533400" y="3276600"/>
            <a:ext cx="8077200" cy="368300"/>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rPr>
              <a:t>FIGURE 4-3</a:t>
            </a:r>
            <a:r>
              <a:rPr lang="en-US">
                <a:solidFill>
                  <a:srgbClr val="000000"/>
                </a:solidFill>
              </a:rPr>
              <a:t> Television advertising messages tailored to program audience</a:t>
            </a:r>
          </a:p>
        </p:txBody>
      </p:sp>
      <p:pic>
        <p:nvPicPr>
          <p:cNvPr id="25605" name="Picture 5"/>
          <p:cNvPicPr>
            <a:picLocks noChangeAspect="1" noChangeArrowheads="1"/>
          </p:cNvPicPr>
          <p:nvPr/>
        </p:nvPicPr>
        <p:blipFill>
          <a:blip r:embed="rId3" cstate="print"/>
          <a:srcRect/>
          <a:stretch>
            <a:fillRect/>
          </a:stretch>
        </p:blipFill>
        <p:spPr bwMode="auto">
          <a:xfrm>
            <a:off x="533400" y="457200"/>
            <a:ext cx="8169275" cy="2743200"/>
          </a:xfrm>
          <a:prstGeom prst="rect">
            <a:avLst/>
          </a:prstGeom>
          <a:noFill/>
          <a:ln w="9525">
            <a:noFill/>
            <a:round/>
            <a:headEnd/>
            <a:tailEnd/>
          </a:ln>
          <a:effectLst/>
        </p:spPr>
      </p:pic>
      <p:sp>
        <p:nvSpPr>
          <p:cNvPr id="7" name="Title 6"/>
          <p:cNvSpPr>
            <a:spLocks noGrp="1"/>
          </p:cNvSpPr>
          <p:nvPr>
            <p:ph type="title"/>
          </p:nvPr>
        </p:nvSpPr>
        <p:spPr/>
        <p:txBody>
          <a:bodyPr/>
          <a:lstStyle/>
          <a:p>
            <a:endParaRPr lang="en-US"/>
          </a:p>
        </p:txBody>
      </p:sp>
      <p:sp>
        <p:nvSpPr>
          <p:cNvPr id="8" name="Content Placeholder 7"/>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Market Segmentation on the Web</a:t>
            </a:r>
          </a:p>
        </p:txBody>
      </p:sp>
      <p:sp>
        <p:nvSpPr>
          <p:cNvPr id="266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Web opportunity</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Present different store environments online</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Juicy Couture site targets young, fashion-conscious buyers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Talbots site targets older, more established buyers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Limitations of physical retail stores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Floor and display space</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Must convey one particular message</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Web stores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Separate virtual spaces for different market segments</a:t>
            </a:r>
          </a:p>
        </p:txBody>
      </p:sp>
      <p:sp>
        <p:nvSpPr>
          <p:cNvPr id="26627"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6628"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08518C-AC4E-44B9-B662-108F8FB29C54}"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Segmentation Using Customer Behavior</a:t>
            </a:r>
          </a:p>
        </p:txBody>
      </p:sp>
      <p:sp>
        <p:nvSpPr>
          <p:cNvPr id="2765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Same person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Needs different combinations of products and services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Depending on the occasion</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Behavioral segmentation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Creation of separate customer experiences based on their behavior</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Occasion segmentation</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Behavioral segmentation based on things happening at a specific time or occasion</a:t>
            </a:r>
          </a:p>
        </p:txBody>
      </p:sp>
      <p:sp>
        <p:nvSpPr>
          <p:cNvPr id="27651"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7652"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5EC840-19D4-4454-B60C-14A9E5D13AEF}"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Segmentation Using Customer Behavior (cont’d.)</a:t>
            </a:r>
          </a:p>
        </p:txBody>
      </p:sp>
      <p:sp>
        <p:nvSpPr>
          <p:cNvPr id="2867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Online world single Web site design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Easier to meet needs of different behavioral modes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Can include elements appealing to different behavioral segments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Usage-based market segmentation</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Customizing visitor experiences to match the site usage behavior patterns of each visitor or type of visitor</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Categories of common patterns of online behavior</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Browsers, buyers, and shoppers</a:t>
            </a:r>
          </a:p>
        </p:txBody>
      </p:sp>
      <p:sp>
        <p:nvSpPr>
          <p:cNvPr id="28675"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8676"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0931DE-656C-4E65-81EC-A45A37DB3124}"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Segmentation Using Customer Behavior (cont’d.)</a:t>
            </a:r>
          </a:p>
        </p:txBody>
      </p:sp>
      <p:sp>
        <p:nvSpPr>
          <p:cNvPr id="296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Browsers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Visitors just surfing or browsing</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Web site: must offer something to pique visitors’ interest</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a:solidFill>
                  <a:srgbClr val="000000"/>
                </a:solidFill>
              </a:rPr>
              <a:t>Trigger words</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Prompt visitor to stay and investigate products or services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Have links to site explanations, instructions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Include extra content related to product, service </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Leads to favorable impression (bookmark)</a:t>
            </a:r>
          </a:p>
        </p:txBody>
      </p:sp>
      <p:sp>
        <p:nvSpPr>
          <p:cNvPr id="29699"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29700"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D96E357-8AB7-4392-B7D7-DEAC44525945}"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Segmentation Using Customer Behavior (cont’d.)</a:t>
            </a:r>
          </a:p>
        </p:txBody>
      </p:sp>
      <p:sp>
        <p:nvSpPr>
          <p:cNvPr id="3072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Buyers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Ready to make a purchase right away</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Offer direct route into purchase transaction</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b="1">
                <a:solidFill>
                  <a:srgbClr val="000000"/>
                </a:solidFill>
              </a:rPr>
              <a:t>Shopping cart</a:t>
            </a:r>
            <a:r>
              <a:rPr lang="en-US" sz="2600">
                <a:solidFill>
                  <a:srgbClr val="000000"/>
                </a:solidFill>
              </a:rPr>
              <a:t> </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Part of the Web site </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Keeps track of selected items for purchase</a:t>
            </a:r>
          </a:p>
          <a:p>
            <a:pPr lvl="2">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Automates purchasing process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Page offers link back into shopping area </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Primary goal: get buyer to shopping cart as quickly as possible</a:t>
            </a:r>
          </a:p>
        </p:txBody>
      </p:sp>
      <p:sp>
        <p:nvSpPr>
          <p:cNvPr id="30723"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30724"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36EF11-1089-42B7-9262-F0387ED0BC0F}"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Segmentation Using Customer Behavior (cont’d.)</a:t>
            </a:r>
          </a:p>
        </p:txBody>
      </p:sp>
      <p:sp>
        <p:nvSpPr>
          <p:cNvPr id="317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Shoppers</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Motivated to buy</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Looking for more information before purchase</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Offer comparison tools, product reviews, and features lists</a:t>
            </a:r>
          </a:p>
          <a:p>
            <a:pPr marL="341313" indent="-341313">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People do not retain behavioral categories from one visit to the next</a:t>
            </a:r>
          </a:p>
          <a:p>
            <a:pPr marL="741363" lvl="1" indent="-28416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Even for the same Web site</a:t>
            </a:r>
          </a:p>
        </p:txBody>
      </p:sp>
      <p:sp>
        <p:nvSpPr>
          <p:cNvPr id="31747"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31748"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493290-D5C5-4F66-9C26-D95FE524A908}"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p:cNvSpPr>
            <a:spLocks noGrp="1"/>
          </p:cNvSpPr>
          <p:nvPr>
            <p:ph type="title"/>
          </p:nvPr>
        </p:nvSpPr>
        <p:spPr>
          <a:solidFill>
            <a:schemeClr val="accent2"/>
          </a:solidFill>
        </p:spPr>
        <p:txBody>
          <a:bodyPr>
            <a:normAutofit/>
          </a:bodyPr>
          <a:lstStyle/>
          <a:p>
            <a:r>
              <a:rPr lang="en-US" b="1" dirty="0" smtClean="0">
                <a:solidFill>
                  <a:schemeClr val="bg1"/>
                </a:solidFill>
                <a:latin typeface="Cambria" pitchFamily="18" charset="0"/>
              </a:rPr>
              <a:t>E-COMMERCE TECHNOLOGIES</a:t>
            </a:r>
            <a:endParaRPr lang="en-US" dirty="0">
              <a:solidFill>
                <a:schemeClr val="bg1"/>
              </a:solidFill>
              <a:latin typeface="Cambria" pitchFamily="18" charset="0"/>
            </a:endParaRPr>
          </a:p>
        </p:txBody>
      </p:sp>
      <p:sp>
        <p:nvSpPr>
          <p:cNvPr id="3" name="Content Placeholder 2"/>
          <p:cNvSpPr>
            <a:spLocks noGrp="1"/>
          </p:cNvSpPr>
          <p:nvPr>
            <p:ph sz="quarter" idx="1"/>
          </p:nvPr>
        </p:nvSpPr>
        <p:spPr>
          <a:xfrm>
            <a:off x="457200" y="1600201"/>
            <a:ext cx="8229600" cy="609600"/>
          </a:xfrm>
        </p:spPr>
        <p:txBody>
          <a:bodyPr>
            <a:normAutofit/>
          </a:bodyPr>
          <a:lstStyle/>
          <a:p>
            <a:pPr>
              <a:buNone/>
            </a:pPr>
            <a:r>
              <a:rPr lang="en-US" dirty="0" smtClean="0"/>
              <a:t>E-Commerce technology basics:</a:t>
            </a:r>
          </a:p>
        </p:txBody>
      </p:sp>
      <p:graphicFrame>
        <p:nvGraphicFramePr>
          <p:cNvPr id="4" name="Diagram 3"/>
          <p:cNvGraphicFramePr/>
          <p:nvPr/>
        </p:nvGraphicFramePr>
        <p:xfrm>
          <a:off x="685800" y="2336800"/>
          <a:ext cx="80010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a:solidFill>
                  <a:srgbClr val="000000"/>
                </a:solidFill>
              </a:rPr>
              <a:t>Segmentation Using Customer Behavior (cont’d.)</a:t>
            </a:r>
          </a:p>
        </p:txBody>
      </p:sp>
      <p:sp>
        <p:nvSpPr>
          <p:cNvPr id="3277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4131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Alternative models</a:t>
            </a:r>
          </a:p>
          <a:p>
            <a:pPr marL="741363" lvl="1" indent="-284163">
              <a:lnSpc>
                <a:spcPct val="90000"/>
              </a:lnSpc>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McKinsey &amp; Company’s six behavior-based categories</a:t>
            </a:r>
          </a:p>
          <a:p>
            <a:pPr lvl="2">
              <a:lnSpc>
                <a:spcPct val="9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Simplifiers (convenience)</a:t>
            </a:r>
          </a:p>
          <a:p>
            <a:pPr lvl="2">
              <a:lnSpc>
                <a:spcPct val="9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Surfers (find information, explore new ideas, shop)</a:t>
            </a:r>
          </a:p>
          <a:p>
            <a:pPr lvl="2">
              <a:lnSpc>
                <a:spcPct val="9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Bargainers (search for good deal)</a:t>
            </a:r>
          </a:p>
          <a:p>
            <a:pPr lvl="2">
              <a:lnSpc>
                <a:spcPct val="9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Connectors (stay in touch with other people)</a:t>
            </a:r>
          </a:p>
          <a:p>
            <a:pPr lvl="2">
              <a:lnSpc>
                <a:spcPct val="9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Routiners (return to same sites over and over)</a:t>
            </a:r>
          </a:p>
          <a:p>
            <a:pPr lvl="2">
              <a:lnSpc>
                <a:spcPct val="9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000000"/>
                </a:solidFill>
              </a:rPr>
              <a:t>Sportsters (spend time on sports, entertainment sites)</a:t>
            </a:r>
          </a:p>
          <a:p>
            <a:pPr marL="341313" indent="-341313">
              <a:lnSpc>
                <a:spcPct val="90000"/>
              </a:lnSpc>
              <a:spcBef>
                <a:spcPts val="6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a:solidFill>
                  <a:srgbClr val="000000"/>
                </a:solidFill>
              </a:rPr>
              <a:t>Must identify groups and formulate ways of generating revenue</a:t>
            </a:r>
          </a:p>
        </p:txBody>
      </p:sp>
      <p:sp>
        <p:nvSpPr>
          <p:cNvPr id="32771" name="Text Box 3"/>
          <p:cNvSpPr txBox="1">
            <a:spLocks noChangeArrowheads="1"/>
          </p:cNvSpPr>
          <p:nvPr/>
        </p:nvSpPr>
        <p:spPr bwMode="auto">
          <a:xfrm>
            <a:off x="381000" y="6245225"/>
            <a:ext cx="5638800" cy="476250"/>
          </a:xfrm>
          <a:prstGeom prst="rect">
            <a:avLst/>
          </a:prstGeom>
          <a:noFill/>
          <a:ln w="9525">
            <a:noFill/>
            <a:round/>
            <a:headEnd/>
            <a:tailEnd/>
          </a:ln>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rPr>
              <a:t>Electronic Commerce, Ninth Edition</a:t>
            </a:r>
          </a:p>
        </p:txBody>
      </p:sp>
      <p:sp>
        <p:nvSpPr>
          <p:cNvPr id="32772" name="Text Box 4"/>
          <p:cNvSpPr txBox="1">
            <a:spLocks noChangeArrowheads="1"/>
          </p:cNvSpPr>
          <p:nvPr/>
        </p:nvSpPr>
        <p:spPr bwMode="auto">
          <a:xfrm>
            <a:off x="6553200" y="6245225"/>
            <a:ext cx="2133600" cy="476250"/>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6B031C-B4C9-470B-8E8E-E393F3BD912B}" type="slidenum">
              <a:rPr lang="en-US" sz="140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en-US" sz="1400">
              <a:solidFill>
                <a:srgbClr val="000000"/>
              </a:solidFill>
            </a:endParaRPr>
          </a:p>
        </p:txBody>
      </p:sp>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comparison of </a:t>
            </a:r>
            <a:r>
              <a:rPr lang="en-US" dirty="0" err="1" smtClean="0"/>
              <a:t>Zalora</a:t>
            </a:r>
            <a:r>
              <a:rPr lang="en-US" dirty="0" smtClean="0"/>
              <a:t> and The </a:t>
            </a:r>
            <a:r>
              <a:rPr lang="en-US" dirty="0" err="1" smtClean="0"/>
              <a:t>PopLook</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52400" y="1524000"/>
            <a:ext cx="4433511" cy="45259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648200" y="1447800"/>
            <a:ext cx="4267200" cy="48768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80999"/>
          <a:ext cx="8229600" cy="6082075"/>
        </p:xfrm>
        <a:graphic>
          <a:graphicData uri="http://schemas.openxmlformats.org/drawingml/2006/table">
            <a:tbl>
              <a:tblPr firstRow="1" bandRow="1">
                <a:tableStyleId>{5C22544A-7EE6-4342-B048-85BDC9FD1C3A}</a:tableStyleId>
              </a:tblPr>
              <a:tblGrid>
                <a:gridCol w="2743200"/>
                <a:gridCol w="2743200"/>
                <a:gridCol w="2743200"/>
              </a:tblGrid>
              <a:tr h="838201">
                <a:tc>
                  <a:txBody>
                    <a:bodyPr/>
                    <a:lstStyle/>
                    <a:p>
                      <a:pPr algn="ctr"/>
                      <a:r>
                        <a:rPr lang="en-US" sz="2800" dirty="0" smtClean="0"/>
                        <a:t>Shopping experience</a:t>
                      </a:r>
                      <a:endParaRPr lang="en-US" sz="2800" dirty="0"/>
                    </a:p>
                  </a:txBody>
                  <a:tcPr/>
                </a:tc>
                <a:tc>
                  <a:txBody>
                    <a:bodyPr/>
                    <a:lstStyle/>
                    <a:p>
                      <a:pPr algn="ctr"/>
                      <a:r>
                        <a:rPr lang="en-US" sz="2800" dirty="0" err="1" smtClean="0"/>
                        <a:t>Zalora</a:t>
                      </a:r>
                      <a:endParaRPr lang="en-US" sz="2800" dirty="0"/>
                    </a:p>
                  </a:txBody>
                  <a:tcPr/>
                </a:tc>
                <a:tc>
                  <a:txBody>
                    <a:bodyPr/>
                    <a:lstStyle/>
                    <a:p>
                      <a:pPr algn="ctr"/>
                      <a:r>
                        <a:rPr lang="en-US" sz="2800" dirty="0" smtClean="0"/>
                        <a:t>The </a:t>
                      </a:r>
                      <a:r>
                        <a:rPr lang="en-US" sz="2800" dirty="0" err="1" smtClean="0"/>
                        <a:t>PopLook</a:t>
                      </a:r>
                      <a:endParaRPr lang="en-US" sz="2800" dirty="0"/>
                    </a:p>
                  </a:txBody>
                  <a:tcPr/>
                </a:tc>
              </a:tr>
              <a:tr h="825534">
                <a:tc>
                  <a:txBody>
                    <a:bodyPr/>
                    <a:lstStyle/>
                    <a:p>
                      <a:r>
                        <a:rPr lang="en-US" dirty="0" smtClean="0"/>
                        <a:t>Usability</a:t>
                      </a:r>
                      <a:endParaRPr lang="en-US" dirty="0"/>
                    </a:p>
                  </a:txBody>
                  <a:tcPr/>
                </a:tc>
                <a:tc>
                  <a:txBody>
                    <a:bodyPr/>
                    <a:lstStyle/>
                    <a:p>
                      <a:r>
                        <a:rPr lang="en-US" dirty="0" smtClean="0"/>
                        <a:t>Yes</a:t>
                      </a:r>
                      <a:r>
                        <a:rPr lang="en-US" baseline="0" dirty="0" smtClean="0"/>
                        <a:t>, but too crowded with information</a:t>
                      </a:r>
                      <a:endParaRPr lang="en-US" dirty="0"/>
                    </a:p>
                  </a:txBody>
                  <a:tcPr/>
                </a:tc>
                <a:tc>
                  <a:txBody>
                    <a:bodyPr/>
                    <a:lstStyle/>
                    <a:p>
                      <a:r>
                        <a:rPr lang="en-US" dirty="0" smtClean="0"/>
                        <a:t>Yes,</a:t>
                      </a:r>
                      <a:r>
                        <a:rPr lang="en-US" baseline="0" dirty="0" smtClean="0"/>
                        <a:t> simple and easy to use.</a:t>
                      </a:r>
                      <a:endParaRPr lang="en-US" dirty="0"/>
                    </a:p>
                  </a:txBody>
                  <a:tcPr/>
                </a:tc>
              </a:tr>
              <a:tr h="1149549">
                <a:tc>
                  <a:txBody>
                    <a:bodyPr/>
                    <a:lstStyle/>
                    <a:p>
                      <a:r>
                        <a:rPr lang="en-US" dirty="0" smtClean="0"/>
                        <a:t>Payment</a:t>
                      </a:r>
                      <a:endParaRPr lang="en-US" dirty="0"/>
                    </a:p>
                  </a:txBody>
                  <a:tcPr/>
                </a:tc>
                <a:tc>
                  <a:txBody>
                    <a:bodyPr/>
                    <a:lstStyle/>
                    <a:p>
                      <a:r>
                        <a:rPr lang="en-US" dirty="0" smtClean="0"/>
                        <a:t>Yes, they provide convenience</a:t>
                      </a:r>
                      <a:r>
                        <a:rPr lang="en-US" baseline="0" dirty="0" smtClean="0"/>
                        <a:t> payment method</a:t>
                      </a:r>
                      <a:endParaRPr lang="en-US" dirty="0"/>
                    </a:p>
                  </a:txBody>
                  <a:tcPr/>
                </a:tc>
                <a:tc>
                  <a:txBody>
                    <a:bodyPr/>
                    <a:lstStyle/>
                    <a:p>
                      <a:r>
                        <a:rPr lang="en-US" dirty="0" smtClean="0"/>
                        <a:t>Yes, they provide convenience</a:t>
                      </a:r>
                      <a:r>
                        <a:rPr lang="en-US" baseline="0" dirty="0" smtClean="0"/>
                        <a:t> payment method</a:t>
                      </a:r>
                      <a:endParaRPr lang="en-US" dirty="0"/>
                    </a:p>
                  </a:txBody>
                  <a:tcPr/>
                </a:tc>
              </a:tr>
              <a:tr h="478979">
                <a:tc>
                  <a:txBody>
                    <a:bodyPr/>
                    <a:lstStyle/>
                    <a:p>
                      <a:r>
                        <a:rPr lang="en-US" dirty="0" smtClean="0"/>
                        <a:t>Service &amp; Delivery</a:t>
                      </a:r>
                      <a:endParaRPr lang="en-US" dirty="0"/>
                    </a:p>
                  </a:txBody>
                  <a:tcPr/>
                </a:tc>
                <a:tc>
                  <a:txBody>
                    <a:bodyPr/>
                    <a:lstStyle/>
                    <a:p>
                      <a:r>
                        <a:rPr lang="en-US" dirty="0" smtClean="0"/>
                        <a:t>Very</a:t>
                      </a:r>
                      <a:r>
                        <a:rPr lang="en-US" baseline="0" dirty="0" smtClean="0"/>
                        <a:t> p</a:t>
                      </a:r>
                      <a:r>
                        <a:rPr lang="en-US" dirty="0" smtClean="0"/>
                        <a:t>oor</a:t>
                      </a:r>
                      <a:endParaRPr lang="en-US" dirty="0"/>
                    </a:p>
                  </a:txBody>
                  <a:tcPr/>
                </a:tc>
                <a:tc>
                  <a:txBody>
                    <a:bodyPr/>
                    <a:lstStyle/>
                    <a:p>
                      <a:r>
                        <a:rPr lang="en-US" dirty="0" smtClean="0"/>
                        <a:t>Good</a:t>
                      </a:r>
                      <a:endParaRPr lang="en-US" dirty="0"/>
                    </a:p>
                  </a:txBody>
                  <a:tcPr/>
                </a:tc>
              </a:tr>
              <a:tr h="1173059">
                <a:tc>
                  <a:txBody>
                    <a:bodyPr/>
                    <a:lstStyle/>
                    <a:p>
                      <a:r>
                        <a:rPr lang="en-US" dirty="0" smtClean="0"/>
                        <a:t>Useful</a:t>
                      </a:r>
                      <a:endParaRPr lang="en-US" dirty="0"/>
                    </a:p>
                  </a:txBody>
                  <a:tcPr/>
                </a:tc>
                <a:tc>
                  <a:txBody>
                    <a:bodyPr/>
                    <a:lstStyle/>
                    <a:p>
                      <a:r>
                        <a:rPr lang="en-US" dirty="0" smtClean="0"/>
                        <a:t>Too many product displayed</a:t>
                      </a:r>
                      <a:r>
                        <a:rPr lang="en-US" baseline="0" dirty="0" smtClean="0"/>
                        <a:t> but most of them are sold out and need to restock.</a:t>
                      </a:r>
                      <a:endParaRPr lang="en-US" dirty="0"/>
                    </a:p>
                  </a:txBody>
                  <a:tcPr/>
                </a:tc>
                <a:tc>
                  <a:txBody>
                    <a:bodyPr/>
                    <a:lstStyle/>
                    <a:p>
                      <a:r>
                        <a:rPr lang="en-US" dirty="0" smtClean="0"/>
                        <a:t>Displayed clearly</a:t>
                      </a:r>
                      <a:r>
                        <a:rPr lang="en-US" baseline="0" dirty="0" smtClean="0"/>
                        <a:t> if the product is not available.</a:t>
                      </a:r>
                      <a:endParaRPr lang="en-US" dirty="0"/>
                    </a:p>
                  </a:txBody>
                  <a:tcPr/>
                </a:tc>
              </a:tr>
              <a:tr h="14944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Testimonial</a:t>
                      </a:r>
                    </a:p>
                    <a:p>
                      <a:endParaRPr lang="en-US" dirty="0"/>
                    </a:p>
                  </a:txBody>
                  <a:tcPr/>
                </a:tc>
                <a:tc>
                  <a:txBody>
                    <a:bodyPr/>
                    <a:lstStyle/>
                    <a:p>
                      <a:r>
                        <a:rPr lang="en-US" dirty="0" smtClean="0"/>
                        <a:t>Most customers feel</a:t>
                      </a:r>
                      <a:r>
                        <a:rPr lang="en-US" baseline="0" dirty="0" smtClean="0"/>
                        <a:t> disappointed with the service and delivery provided.</a:t>
                      </a:r>
                      <a:endParaRPr lang="en-US" dirty="0"/>
                    </a:p>
                  </a:txBody>
                  <a:tcPr/>
                </a:tc>
                <a:tc>
                  <a:txBody>
                    <a:bodyPr/>
                    <a:lstStyle/>
                    <a:p>
                      <a:r>
                        <a:rPr lang="en-US" dirty="0" smtClean="0"/>
                        <a:t>Most customer satisfied</a:t>
                      </a:r>
                      <a:r>
                        <a:rPr lang="en-US" baseline="0" dirty="0" smtClean="0"/>
                        <a:t> with service and delivery provided.</a:t>
                      </a:r>
                      <a:endParaRPr lang="en-US" dirty="0"/>
                    </a:p>
                  </a:txBody>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2743200"/>
            <a:ext cx="8001000"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smtClean="0">
                <a:latin typeface="Cambria" pitchFamily="18" charset="0"/>
              </a:rPr>
              <a:t>Advantages &amp; Disadvantages  of    E-Commerce</a:t>
            </a:r>
            <a:endParaRPr lang="en-US" sz="4000"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bg1"/>
                </a:solidFill>
                <a:latin typeface="Cambria" pitchFamily="18" charset="0"/>
              </a:rPr>
              <a:t>Advantages of E-Commerce</a:t>
            </a:r>
            <a:endParaRPr lang="en-US" dirty="0">
              <a:solidFill>
                <a:schemeClr val="bg1"/>
              </a:solidFill>
              <a:latin typeface="Cambria" pitchFamily="18" charset="0"/>
            </a:endParaRPr>
          </a:p>
        </p:txBody>
      </p:sp>
      <p:graphicFrame>
        <p:nvGraphicFramePr>
          <p:cNvPr id="10" name="Diagram 9"/>
          <p:cNvGraphicFramePr/>
          <p:nvPr/>
        </p:nvGraphicFramePr>
        <p:xfrm>
          <a:off x="13716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74837"/>
            <a:ext cx="8229600" cy="4525963"/>
          </a:xfrm>
        </p:spPr>
        <p:txBody>
          <a:bodyPr/>
          <a:lstStyle/>
          <a:p>
            <a:r>
              <a:rPr lang="en-US" b="1" dirty="0"/>
              <a:t>Reduced </a:t>
            </a:r>
            <a:r>
              <a:rPr lang="en-US" b="1" dirty="0" smtClean="0"/>
              <a:t>Prices</a:t>
            </a:r>
          </a:p>
          <a:p>
            <a:r>
              <a:rPr lang="en-US" b="1" dirty="0"/>
              <a:t>Global </a:t>
            </a:r>
            <a:r>
              <a:rPr lang="en-US" b="1" dirty="0" smtClean="0"/>
              <a:t>Marketplace</a:t>
            </a:r>
          </a:p>
          <a:p>
            <a:r>
              <a:rPr lang="en-US" b="1" dirty="0"/>
              <a:t>24-Hour </a:t>
            </a:r>
            <a:r>
              <a:rPr lang="en-US" b="1" dirty="0" smtClean="0"/>
              <a:t>Access</a:t>
            </a:r>
          </a:p>
          <a:p>
            <a:r>
              <a:rPr lang="en-US" b="1" dirty="0"/>
              <a:t>More </a:t>
            </a:r>
            <a:r>
              <a:rPr lang="en-US" b="1" dirty="0" smtClean="0"/>
              <a:t>Choices</a:t>
            </a:r>
          </a:p>
          <a:p>
            <a:r>
              <a:rPr lang="en-US" b="1" dirty="0"/>
              <a:t>Quicker </a:t>
            </a:r>
            <a:r>
              <a:rPr lang="en-US" b="1" dirty="0" smtClean="0"/>
              <a:t>Delivery</a:t>
            </a:r>
          </a:p>
          <a:p>
            <a:r>
              <a:rPr lang="en-US" b="1" dirty="0" smtClean="0"/>
              <a:t>Faster feedback</a:t>
            </a:r>
          </a:p>
          <a:p>
            <a:endParaRPr lang="en-US" dirty="0"/>
          </a:p>
        </p:txBody>
      </p:sp>
      <p:sp>
        <p:nvSpPr>
          <p:cNvPr id="4"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Advantages to Customer</a:t>
            </a:r>
          </a:p>
        </p:txBody>
      </p:sp>
      <p:sp>
        <p:nvSpPr>
          <p:cNvPr id="5"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ADVANTAGES OF E-COMMERCE</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057400"/>
            <a:ext cx="8229600" cy="2971800"/>
          </a:xfrm>
        </p:spPr>
        <p:txBody>
          <a:bodyPr/>
          <a:lstStyle/>
          <a:p>
            <a:r>
              <a:rPr lang="en-US" b="1" dirty="0"/>
              <a:t>Increased Potential Market </a:t>
            </a:r>
            <a:r>
              <a:rPr lang="en-US" b="1" dirty="0" smtClean="0"/>
              <a:t>Share</a:t>
            </a:r>
          </a:p>
          <a:p>
            <a:r>
              <a:rPr lang="en-US" b="1" dirty="0"/>
              <a:t>Low-cost </a:t>
            </a:r>
            <a:r>
              <a:rPr lang="en-US" b="1" dirty="0" smtClean="0"/>
              <a:t>Advertising</a:t>
            </a:r>
          </a:p>
          <a:p>
            <a:r>
              <a:rPr lang="en-US" b="1" dirty="0"/>
              <a:t>Low Barriers to </a:t>
            </a:r>
            <a:r>
              <a:rPr lang="en-US" b="1" dirty="0" smtClean="0"/>
              <a:t>Entries</a:t>
            </a:r>
          </a:p>
          <a:p>
            <a:r>
              <a:rPr lang="en-US" b="1" dirty="0"/>
              <a:t>Strategic Benefit</a:t>
            </a:r>
            <a:endParaRPr lang="en-US" b="1" dirty="0" smtClean="0"/>
          </a:p>
          <a:p>
            <a:endParaRPr lang="en-US" dirty="0"/>
          </a:p>
        </p:txBody>
      </p:sp>
      <p:sp>
        <p:nvSpPr>
          <p:cNvPr id="4"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Advantages to Businesses</a:t>
            </a:r>
          </a:p>
        </p:txBody>
      </p:sp>
      <p:sp>
        <p:nvSpPr>
          <p:cNvPr id="5"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ADVANTAGES OF E-COMMERCE</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smtClean="0">
                <a:solidFill>
                  <a:schemeClr val="bg1"/>
                </a:solidFill>
                <a:latin typeface="Cambria" pitchFamily="18" charset="0"/>
              </a:rPr>
              <a:t>Disadvantages of E-commerce</a:t>
            </a:r>
            <a:endParaRPr lang="en-US" dirty="0">
              <a:solidFill>
                <a:schemeClr val="bg1"/>
              </a:solidFill>
              <a:latin typeface="Cambria" pitchFamily="18" charset="0"/>
            </a:endParaRPr>
          </a:p>
        </p:txBody>
      </p:sp>
      <p:sp>
        <p:nvSpPr>
          <p:cNvPr id="3" name="Content Placeholder 2"/>
          <p:cNvSpPr>
            <a:spLocks noGrp="1"/>
          </p:cNvSpPr>
          <p:nvPr>
            <p:ph sz="quarter" idx="1"/>
          </p:nvPr>
        </p:nvSpPr>
        <p:spPr/>
        <p:txBody>
          <a:bodyPr/>
          <a:lstStyle/>
          <a:p>
            <a:r>
              <a:rPr lang="en-US" b="1" dirty="0"/>
              <a:t>Hidden </a:t>
            </a:r>
            <a:r>
              <a:rPr lang="en-US" b="1" dirty="0" smtClean="0"/>
              <a:t>Costs</a:t>
            </a:r>
          </a:p>
          <a:p>
            <a:r>
              <a:rPr lang="en-US" b="1" dirty="0"/>
              <a:t>Network </a:t>
            </a:r>
            <a:r>
              <a:rPr lang="en-US" b="1" dirty="0" smtClean="0"/>
              <a:t>Unreliability</a:t>
            </a:r>
          </a:p>
          <a:p>
            <a:r>
              <a:rPr lang="en-US" b="1" dirty="0"/>
              <a:t>The Cost of Staying in </a:t>
            </a:r>
            <a:r>
              <a:rPr lang="en-US" b="1" dirty="0" smtClean="0"/>
              <a:t>Business</a:t>
            </a:r>
          </a:p>
          <a:p>
            <a:r>
              <a:rPr lang="en-US" b="1" dirty="0"/>
              <a:t>Lack of </a:t>
            </a:r>
            <a:r>
              <a:rPr lang="en-US" b="1" dirty="0" smtClean="0"/>
              <a:t>Security</a:t>
            </a:r>
          </a:p>
          <a:p>
            <a:r>
              <a:rPr lang="en-US" b="1" dirty="0"/>
              <a:t>Lack of </a:t>
            </a:r>
            <a:r>
              <a:rPr lang="en-US" b="1" dirty="0" smtClean="0"/>
              <a:t>Privacy</a:t>
            </a:r>
          </a:p>
          <a:p>
            <a:r>
              <a:rPr lang="en-US" b="1" dirty="0"/>
              <a:t>Low Service </a:t>
            </a:r>
            <a:r>
              <a:rPr lang="en-US" b="1" dirty="0" smtClean="0"/>
              <a:t>Levels</a:t>
            </a:r>
          </a:p>
          <a:p>
            <a:r>
              <a:rPr lang="en-US" b="1" dirty="0"/>
              <a:t>Legal Issues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2743200"/>
            <a:ext cx="8001000"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smtClean="0">
                <a:latin typeface="Cambria" pitchFamily="18" charset="0"/>
              </a:rPr>
              <a:t>Issues in Implementing </a:t>
            </a:r>
          </a:p>
          <a:p>
            <a:pPr algn="ctr"/>
            <a:r>
              <a:rPr lang="en-US" sz="4000" dirty="0" smtClean="0">
                <a:latin typeface="Cambria" pitchFamily="18" charset="0"/>
              </a:rPr>
              <a:t>E- Commerce</a:t>
            </a:r>
            <a:endParaRPr lang="en-US" sz="4000" b="1" dirty="0">
              <a:solidFill>
                <a:schemeClr val="bg1"/>
              </a:solidFill>
              <a:latin typeface="Cambria"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b="1" dirty="0" smtClean="0">
                <a:solidFill>
                  <a:schemeClr val="bg1"/>
                </a:solidFill>
                <a:latin typeface="Cambria" pitchFamily="18" charset="0"/>
              </a:rPr>
              <a:t>ISSUES IN IMPLEMENTING </a:t>
            </a:r>
            <a:br>
              <a:rPr lang="en-US" b="1" dirty="0" smtClean="0">
                <a:solidFill>
                  <a:schemeClr val="bg1"/>
                </a:solidFill>
                <a:latin typeface="Cambria" pitchFamily="18" charset="0"/>
              </a:rPr>
            </a:br>
            <a:r>
              <a:rPr lang="en-US" b="1" dirty="0" smtClean="0">
                <a:solidFill>
                  <a:schemeClr val="bg1"/>
                </a:solidFill>
                <a:latin typeface="Cambria" pitchFamily="18" charset="0"/>
              </a:rPr>
              <a:t>E- COMMERCE</a:t>
            </a:r>
            <a:endParaRPr lang="en-US" dirty="0">
              <a:solidFill>
                <a:schemeClr val="bg1"/>
              </a:solidFill>
              <a:latin typeface="Cambria" pitchFamily="18" charset="0"/>
            </a:endParaRPr>
          </a:p>
        </p:txBody>
      </p:sp>
      <p:sp>
        <p:nvSpPr>
          <p:cNvPr id="3" name="Content Placeholder 2"/>
          <p:cNvSpPr>
            <a:spLocks noGrp="1"/>
          </p:cNvSpPr>
          <p:nvPr>
            <p:ph sz="quarter" idx="1"/>
          </p:nvPr>
        </p:nvSpPr>
        <p:spPr>
          <a:xfrm>
            <a:off x="457200" y="1828800"/>
            <a:ext cx="8229600" cy="3505200"/>
          </a:xfrm>
        </p:spPr>
        <p:txBody>
          <a:bodyPr>
            <a:normAutofit/>
          </a:bodyPr>
          <a:lstStyle/>
          <a:p>
            <a:r>
              <a:rPr lang="en-US" dirty="0" smtClean="0"/>
              <a:t>Cost</a:t>
            </a:r>
            <a:endParaRPr lang="en-US" dirty="0"/>
          </a:p>
          <a:p>
            <a:r>
              <a:rPr lang="en-US" dirty="0" smtClean="0"/>
              <a:t>Value</a:t>
            </a:r>
          </a:p>
          <a:p>
            <a:r>
              <a:rPr lang="en-US" dirty="0"/>
              <a:t>Security</a:t>
            </a:r>
          </a:p>
          <a:p>
            <a:r>
              <a:rPr lang="en-US" dirty="0" smtClean="0"/>
              <a:t>Leveraging </a:t>
            </a:r>
            <a:r>
              <a:rPr lang="en-US" dirty="0"/>
              <a:t>existing systems</a:t>
            </a:r>
          </a:p>
          <a:p>
            <a:r>
              <a:rPr lang="en-US" dirty="0" smtClean="0"/>
              <a:t>Interoperability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
          </a:xfrm>
          <a:solidFill>
            <a:schemeClr val="bg2">
              <a:lumMod val="90000"/>
            </a:schemeClr>
          </a:solidFill>
        </p:spPr>
        <p:txBody>
          <a:bodyPr>
            <a:normAutofit/>
          </a:bodyPr>
          <a:lstStyle/>
          <a:p>
            <a:pPr lvl="1" algn="ctr" rtl="0">
              <a:spcBef>
                <a:spcPct val="0"/>
              </a:spcBef>
            </a:pPr>
            <a:r>
              <a:rPr lang="en-US" sz="2400" dirty="0" smtClean="0">
                <a:latin typeface="Cambria" pitchFamily="18" charset="0"/>
              </a:rPr>
              <a:t>Internet and World Wide Web</a:t>
            </a:r>
            <a:endParaRPr lang="en-US" sz="2400" dirty="0">
              <a:latin typeface="Cambria" pitchFamily="18" charset="0"/>
            </a:endParaRPr>
          </a:p>
        </p:txBody>
      </p:sp>
      <p:sp>
        <p:nvSpPr>
          <p:cNvPr id="4"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pic>
        <p:nvPicPr>
          <p:cNvPr id="6" name="Picture 5" descr="Internet-Marketing-2.jpg"/>
          <p:cNvPicPr>
            <a:picLocks noChangeAspect="1"/>
          </p:cNvPicPr>
          <p:nvPr/>
        </p:nvPicPr>
        <p:blipFill>
          <a:blip r:embed="rId3" cstate="print"/>
          <a:stretch>
            <a:fillRect/>
          </a:stretch>
        </p:blipFill>
        <p:spPr>
          <a:xfrm>
            <a:off x="533400" y="2209800"/>
            <a:ext cx="4267200" cy="3200400"/>
          </a:xfrm>
          <a:prstGeom prst="rect">
            <a:avLst/>
          </a:prstGeom>
        </p:spPr>
      </p:pic>
      <p:pic>
        <p:nvPicPr>
          <p:cNvPr id="7" name="Picture 6" descr="theo org internet.jpg"/>
          <p:cNvPicPr>
            <a:picLocks noChangeAspect="1"/>
          </p:cNvPicPr>
          <p:nvPr/>
        </p:nvPicPr>
        <p:blipFill>
          <a:blip r:embed="rId4" cstate="print"/>
          <a:stretch>
            <a:fillRect/>
          </a:stretch>
        </p:blipFill>
        <p:spPr>
          <a:xfrm>
            <a:off x="4953000" y="2819400"/>
            <a:ext cx="3998121" cy="2981143"/>
          </a:xfrm>
          <a:prstGeom prst="rect">
            <a:avLst/>
          </a:prstGeom>
        </p:spPr>
      </p:pic>
      <p:sp>
        <p:nvSpPr>
          <p:cNvPr id="8" name="TextBox 7"/>
          <p:cNvSpPr txBox="1"/>
          <p:nvPr/>
        </p:nvSpPr>
        <p:spPr>
          <a:xfrm>
            <a:off x="2438400" y="5410200"/>
            <a:ext cx="945067" cy="369332"/>
          </a:xfrm>
          <a:prstGeom prst="rect">
            <a:avLst/>
          </a:prstGeom>
          <a:noFill/>
        </p:spPr>
        <p:txBody>
          <a:bodyPr wrap="none" rtlCol="0">
            <a:spAutoFit/>
          </a:bodyPr>
          <a:lstStyle/>
          <a:p>
            <a:r>
              <a:rPr lang="en-US" dirty="0" smtClean="0"/>
              <a:t>Internet</a:t>
            </a:r>
            <a:endParaRPr lang="en-US" dirty="0"/>
          </a:p>
        </p:txBody>
      </p:sp>
      <p:sp>
        <p:nvSpPr>
          <p:cNvPr id="9" name="TextBox 8"/>
          <p:cNvSpPr txBox="1"/>
          <p:nvPr/>
        </p:nvSpPr>
        <p:spPr>
          <a:xfrm>
            <a:off x="6477000" y="5334000"/>
            <a:ext cx="1791965" cy="369332"/>
          </a:xfrm>
          <a:prstGeom prst="rect">
            <a:avLst/>
          </a:prstGeom>
          <a:noFill/>
        </p:spPr>
        <p:txBody>
          <a:bodyPr wrap="none" rtlCol="0">
            <a:spAutoFit/>
          </a:bodyPr>
          <a:lstStyle/>
          <a:p>
            <a:r>
              <a:rPr lang="en-US" dirty="0" smtClean="0"/>
              <a:t>World Wide Web</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9956" t="25000" r="43778" b="21875"/>
          <a:stretch>
            <a:fillRect/>
          </a:stretch>
        </p:blipFill>
        <p:spPr bwMode="auto">
          <a:xfrm>
            <a:off x="304800" y="304800"/>
            <a:ext cx="6477000" cy="3886200"/>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l="11933" t="27083" r="32543" b="26345"/>
          <a:stretch>
            <a:fillRect/>
          </a:stretch>
        </p:blipFill>
        <p:spPr bwMode="auto">
          <a:xfrm>
            <a:off x="2590800" y="3733800"/>
            <a:ext cx="6172200" cy="2819400"/>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sp>
        <p:nvSpPr>
          <p:cNvPr id="9" name="Rectangle 8"/>
          <p:cNvSpPr/>
          <p:nvPr/>
        </p:nvSpPr>
        <p:spPr>
          <a:xfrm>
            <a:off x="6400800" y="171271"/>
            <a:ext cx="2646660" cy="1200329"/>
          </a:xfrm>
          <a:prstGeom prst="rect">
            <a:avLst/>
          </a:prstGeom>
          <a:solidFill>
            <a:schemeClr val="bg1"/>
          </a:solidFill>
          <a:scene3d>
            <a:camera prst="orthographicFront"/>
            <a:lightRig rig="threePt" dir="t"/>
          </a:scene3d>
          <a:sp3d>
            <a:bevelT/>
          </a:sp3d>
        </p:spPr>
        <p:txBody>
          <a:bodyPr wrap="squar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Newspaper </a:t>
            </a:r>
          </a:p>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Articles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4056" t="28125" r="11567" b="11458"/>
          <a:stretch>
            <a:fillRect/>
          </a:stretch>
        </p:blipFill>
        <p:spPr bwMode="auto">
          <a:xfrm>
            <a:off x="533400" y="457200"/>
            <a:ext cx="7315200" cy="4419600"/>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sp>
        <p:nvSpPr>
          <p:cNvPr id="8" name="Rectangle 7"/>
          <p:cNvSpPr/>
          <p:nvPr/>
        </p:nvSpPr>
        <p:spPr>
          <a:xfrm>
            <a:off x="6400800" y="171271"/>
            <a:ext cx="2646660" cy="1200329"/>
          </a:xfrm>
          <a:prstGeom prst="rect">
            <a:avLst/>
          </a:prstGeom>
          <a:solidFill>
            <a:schemeClr val="bg1"/>
          </a:solidFill>
          <a:scene3d>
            <a:camera prst="orthographicFront"/>
            <a:lightRig rig="threePt" dir="t"/>
          </a:scene3d>
          <a:sp3d>
            <a:bevelT/>
          </a:sp3d>
        </p:spPr>
        <p:txBody>
          <a:bodyPr wrap="squar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Newspaper </a:t>
            </a:r>
          </a:p>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Articles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5" name="Picture 3"/>
          <p:cNvPicPr>
            <a:picLocks noChangeAspect="1" noChangeArrowheads="1"/>
          </p:cNvPicPr>
          <p:nvPr/>
        </p:nvPicPr>
        <p:blipFill>
          <a:blip r:embed="rId3" cstate="print"/>
          <a:srcRect l="12518" t="28125" r="13104" b="23958"/>
          <a:stretch>
            <a:fillRect/>
          </a:stretch>
        </p:blipFill>
        <p:spPr bwMode="auto">
          <a:xfrm>
            <a:off x="914400" y="3200400"/>
            <a:ext cx="8001000" cy="3505200"/>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2743200"/>
            <a:ext cx="8001000" cy="1219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smtClean="0">
                <a:latin typeface="Cambria" pitchFamily="18" charset="0"/>
              </a:rPr>
              <a:t>THANK YOU</a:t>
            </a:r>
            <a:endParaRPr lang="en-US" sz="4000" b="1" dirty="0">
              <a:solidFill>
                <a:schemeClr val="bg1"/>
              </a:solidFill>
              <a:latin typeface="Cambr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76400"/>
            <a:ext cx="8229600" cy="4525963"/>
          </a:xfrm>
        </p:spPr>
        <p:txBody>
          <a:bodyPr>
            <a:normAutofit/>
          </a:bodyPr>
          <a:lstStyle/>
          <a:p>
            <a:r>
              <a:rPr lang="en-US" sz="2400" dirty="0" smtClean="0"/>
              <a:t>Dynamic content is non static information constructed in response to a Web client’s request.</a:t>
            </a:r>
          </a:p>
          <a:p>
            <a:r>
              <a:rPr lang="en-US" sz="2400" dirty="0" smtClean="0"/>
              <a:t>Can give user an interactive</a:t>
            </a:r>
            <a:br>
              <a:rPr lang="en-US" sz="2400" dirty="0" smtClean="0"/>
            </a:br>
            <a:r>
              <a:rPr lang="en-US" sz="2400" dirty="0" smtClean="0"/>
              <a:t>experience with the web site.</a:t>
            </a:r>
          </a:p>
          <a:p>
            <a:r>
              <a:rPr lang="en-US" sz="2400" dirty="0" smtClean="0"/>
              <a:t>Dynamic content can be</a:t>
            </a:r>
            <a:br>
              <a:rPr lang="en-US" sz="2400" dirty="0" smtClean="0"/>
            </a:br>
            <a:r>
              <a:rPr lang="en-US" sz="2400" dirty="0" smtClean="0"/>
              <a:t>created using two basic </a:t>
            </a:r>
            <a:br>
              <a:rPr lang="en-US" sz="2400" dirty="0" smtClean="0"/>
            </a:br>
            <a:r>
              <a:rPr lang="en-US" sz="2400" dirty="0" smtClean="0"/>
              <a:t>approach:</a:t>
            </a:r>
          </a:p>
          <a:p>
            <a:pPr lvl="1"/>
            <a:r>
              <a:rPr lang="en-US" sz="2400" dirty="0" smtClean="0"/>
              <a:t>Client-side scripting</a:t>
            </a:r>
            <a:br>
              <a:rPr lang="en-US" sz="2400" dirty="0" smtClean="0"/>
            </a:br>
            <a:r>
              <a:rPr lang="en-US" sz="2400" dirty="0" smtClean="0"/>
              <a:t> – ASP, PHP, JSP, etc.</a:t>
            </a:r>
          </a:p>
          <a:p>
            <a:pPr lvl="1"/>
            <a:r>
              <a:rPr lang="en-US" sz="2400" dirty="0" smtClean="0"/>
              <a:t>Server-side scripting</a:t>
            </a:r>
            <a:br>
              <a:rPr lang="en-US" sz="2400" dirty="0" smtClean="0"/>
            </a:br>
            <a:r>
              <a:rPr lang="en-US" sz="2400" dirty="0" smtClean="0"/>
              <a:t> – CGI, etc.</a:t>
            </a:r>
          </a:p>
        </p:txBody>
      </p:sp>
      <p:pic>
        <p:nvPicPr>
          <p:cNvPr id="7" name="Picture 6" descr="dynamic-website.jpg"/>
          <p:cNvPicPr>
            <a:picLocks noChangeAspect="1"/>
          </p:cNvPicPr>
          <p:nvPr/>
        </p:nvPicPr>
        <p:blipFill>
          <a:blip r:embed="rId2" cstate="print"/>
          <a:stretch>
            <a:fillRect/>
          </a:stretch>
        </p:blipFill>
        <p:spPr>
          <a:xfrm>
            <a:off x="4705350" y="2495550"/>
            <a:ext cx="4133850" cy="4133850"/>
          </a:xfrm>
          <a:prstGeom prst="rect">
            <a:avLst/>
          </a:prstGeom>
        </p:spPr>
      </p:pic>
      <p:sp>
        <p:nvSpPr>
          <p:cNvPr id="4"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mbria" pitchFamily="18" charset="0"/>
              </a:rPr>
              <a:t>Dynamic Content Generation</a:t>
            </a:r>
            <a:endParaRPr kumimoji="0" lang="en-US" sz="2400" b="0" i="0" u="none" strike="noStrike" kern="0" cap="none" spc="0" normalizeH="0" baseline="0" noProof="0" dirty="0">
              <a:ln>
                <a:noFill/>
              </a:ln>
              <a:solidFill>
                <a:sysClr val="windowText" lastClr="000000"/>
              </a:solidFill>
              <a:effectLst/>
              <a:uLnTx/>
              <a:uFillTx/>
              <a:latin typeface="Cambria" pitchFamily="18" charset="0"/>
            </a:endParaRPr>
          </a:p>
        </p:txBody>
      </p:sp>
      <p:sp>
        <p:nvSpPr>
          <p:cNvPr id="5"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457200" y="990600"/>
            <a:ext cx="8229600" cy="457200"/>
          </a:xfrm>
          <a:prstGeom prst="rect">
            <a:avLst/>
          </a:prstGeom>
          <a:solidFill>
            <a:schemeClr val="bg2">
              <a:lumMod val="90000"/>
            </a:schemeClr>
          </a:solidFill>
        </p:spPr>
        <p:txBody>
          <a:bodyPr vert="horz" lIns="91440" tIns="45720" rIns="91440" bIns="45720" rtlCol="0" anchor="ctr">
            <a:normAutofit/>
          </a:bodyPr>
          <a:lstStyle/>
          <a:p>
            <a:pPr lvl="0" algn="ctr"/>
            <a:r>
              <a:rPr lang="en-US" sz="2400" dirty="0" smtClean="0">
                <a:latin typeface="Cambria" pitchFamily="18" charset="0"/>
              </a:rPr>
              <a:t>Web Client/Server Architectures</a:t>
            </a:r>
          </a:p>
        </p:txBody>
      </p:sp>
      <p:sp>
        <p:nvSpPr>
          <p:cNvPr id="6" name="Title 3"/>
          <p:cNvSpPr txBox="1">
            <a:spLocks/>
          </p:cNvSpPr>
          <p:nvPr/>
        </p:nvSpPr>
        <p:spPr>
          <a:xfrm>
            <a:off x="457200" y="274638"/>
            <a:ext cx="8229600" cy="715962"/>
          </a:xfrm>
          <a:prstGeom prst="rect">
            <a:avLst/>
          </a:prstGeom>
          <a:solidFill>
            <a:schemeClr val="accent2"/>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mbria" pitchFamily="18" charset="0"/>
                <a:ea typeface="+mj-ea"/>
                <a:cs typeface="+mj-cs"/>
              </a:rPr>
              <a:t>E-COMMERCE TECHNOLOGIES</a:t>
            </a:r>
            <a:endParaRPr kumimoji="0" lang="en-US" sz="3600" b="0" i="0" u="none" strike="noStrike" kern="1200" cap="none" spc="0" normalizeH="0" baseline="0" noProof="0" dirty="0">
              <a:ln>
                <a:noFill/>
              </a:ln>
              <a:solidFill>
                <a:schemeClr val="bg1"/>
              </a:solidFill>
              <a:effectLst/>
              <a:uLnTx/>
              <a:uFillTx/>
              <a:latin typeface="Cambria" pitchFamily="18" charset="0"/>
              <a:ea typeface="+mj-ea"/>
              <a:cs typeface="+mj-cs"/>
            </a:endParaRPr>
          </a:p>
        </p:txBody>
      </p:sp>
      <p:pic>
        <p:nvPicPr>
          <p:cNvPr id="7" name="Picture 6" descr="client-server-diagram.png"/>
          <p:cNvPicPr>
            <a:picLocks noChangeAspect="1"/>
          </p:cNvPicPr>
          <p:nvPr/>
        </p:nvPicPr>
        <p:blipFill>
          <a:blip r:embed="rId3" cstate="print"/>
          <a:stretch>
            <a:fillRect/>
          </a:stretch>
        </p:blipFill>
        <p:spPr>
          <a:xfrm>
            <a:off x="599482" y="1742554"/>
            <a:ext cx="7945035" cy="3372892"/>
          </a:xfrm>
          <a:prstGeom prst="rect">
            <a:avLst/>
          </a:prstGeom>
        </p:spPr>
      </p:pic>
      <p:sp>
        <p:nvSpPr>
          <p:cNvPr id="8" name="TextBox 7"/>
          <p:cNvSpPr txBox="1"/>
          <p:nvPr/>
        </p:nvSpPr>
        <p:spPr>
          <a:xfrm>
            <a:off x="2133600" y="5257800"/>
            <a:ext cx="4835619" cy="369332"/>
          </a:xfrm>
          <a:prstGeom prst="rect">
            <a:avLst/>
          </a:prstGeom>
          <a:noFill/>
        </p:spPr>
        <p:txBody>
          <a:bodyPr wrap="none" rtlCol="0">
            <a:spAutoFit/>
          </a:bodyPr>
          <a:lstStyle/>
          <a:p>
            <a:r>
              <a:rPr lang="en-US" dirty="0" smtClean="0"/>
              <a:t>Message flows in a two-tier client/server network</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430</TotalTime>
  <Words>5477</Words>
  <Application>Microsoft Office PowerPoint</Application>
  <PresentationFormat>On-screen Show (4:3)</PresentationFormat>
  <Paragraphs>680</Paragraphs>
  <Slides>72</Slides>
  <Notes>46</Notes>
  <HiddenSlides>15</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Median</vt:lpstr>
      <vt:lpstr>Slide 1</vt:lpstr>
      <vt:lpstr>Overview E-Commerce</vt:lpstr>
      <vt:lpstr>Overview E-Commerce</vt:lpstr>
      <vt:lpstr>Slide 4</vt:lpstr>
      <vt:lpstr>E-COMMERCE TECHNOLOGIES</vt:lpstr>
      <vt:lpstr>E-COMMERCE TECHNOLOGIES</vt:lpstr>
      <vt:lpstr>Internet and World Wide Web</vt:lpstr>
      <vt:lpstr>Slide 8</vt:lpstr>
      <vt:lpstr>Slide 9</vt:lpstr>
      <vt:lpstr>Slide 10</vt:lpstr>
      <vt:lpstr>Slide 11</vt:lpstr>
      <vt:lpstr>Slide 12</vt:lpstr>
      <vt:lpstr>Slide 13</vt:lpstr>
      <vt:lpstr>Slide 14</vt:lpstr>
      <vt:lpstr>Slide 15</vt:lpstr>
      <vt:lpstr>Slide 16</vt:lpstr>
      <vt:lpstr>Consumer Behavior</vt:lpstr>
      <vt:lpstr>Buyer and Seller Roles in e-Commerce</vt:lpstr>
      <vt:lpstr>Consumer Values in E-commerce</vt:lpstr>
      <vt:lpstr>Consumer Values : Utilitarian Value</vt:lpstr>
      <vt:lpstr>Consumer Values : Utilitarian Value</vt:lpstr>
      <vt:lpstr>Consumer Values : Utilitarian Value</vt:lpstr>
      <vt:lpstr>Consumer Values : Experiential Value</vt:lpstr>
      <vt:lpstr>Consumer Values : Experiential Value</vt:lpstr>
      <vt:lpstr>Consumer Values : Experiential Value</vt:lpstr>
      <vt:lpstr>Influencing Factors of Customer Behavior</vt:lpstr>
      <vt:lpstr>Influencing Factors of Customer Behavior</vt:lpstr>
      <vt:lpstr>Influencing Factors of Customer Behavior</vt:lpstr>
      <vt:lpstr>Influencing Factors of Customer Behavior</vt:lpstr>
      <vt:lpstr>Slide 30</vt:lpstr>
      <vt:lpstr>Factors affecting the online consumer’s behavior</vt:lpstr>
      <vt:lpstr>Web experience</vt:lpstr>
      <vt:lpstr>Definition of Web Experience</vt:lpstr>
      <vt:lpstr>Case study 1: Dieringer Research Group</vt:lpstr>
      <vt:lpstr>Web sites to deliver web experience.</vt:lpstr>
      <vt:lpstr>Web experiences elements</vt:lpstr>
      <vt:lpstr>Functionality factors</vt:lpstr>
      <vt:lpstr>Sources: Efthymios Constantinides (2004)</vt:lpstr>
      <vt:lpstr>Sources: Efthymios Constantinides (2004)</vt:lpstr>
      <vt:lpstr>Psychological factors</vt:lpstr>
      <vt:lpstr>Sources: Efthymios Constantinides (2004)</vt:lpstr>
      <vt:lpstr>Content factors</vt:lpstr>
      <vt:lpstr>Sources: Efthymios Constantinides (2004)</vt:lpstr>
      <vt:lpstr>Sources: Efthymios Constantinides (2004)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Scenario: comparison of Zalora and The PopLook</vt:lpstr>
      <vt:lpstr>Slide 62</vt:lpstr>
      <vt:lpstr>Slide 63</vt:lpstr>
      <vt:lpstr>Advantages of E-Commerce</vt:lpstr>
      <vt:lpstr>Slide 65</vt:lpstr>
      <vt:lpstr>Slide 66</vt:lpstr>
      <vt:lpstr>Disadvantages of E-commerce</vt:lpstr>
      <vt:lpstr>Slide 68</vt:lpstr>
      <vt:lpstr>ISSUES IN IMPLEMENTING  E- COMMERCE</vt:lpstr>
      <vt:lpstr>Slide 70</vt:lpstr>
      <vt:lpstr>Slide 71</vt:lpstr>
      <vt:lpstr>Slide 72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Rooslaili Kamis</dc:creator>
  <cp:lastModifiedBy>YEFFRY HP</cp:lastModifiedBy>
  <cp:revision>66</cp:revision>
  <dcterms:created xsi:type="dcterms:W3CDTF">2012-04-12T13:22:37Z</dcterms:created>
  <dcterms:modified xsi:type="dcterms:W3CDTF">2016-06-03T14:49:43Z</dcterms:modified>
</cp:coreProperties>
</file>