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9" r:id="rId10"/>
    <p:sldId id="270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9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8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5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755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6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C0AA5C5-60E3-4DB6-8E4D-7D939FE70481}" type="datetimeFigureOut">
              <a:rPr lang="en-US" smtClean="0"/>
              <a:t>28-05-2015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1A84FBE-A792-4F63-8E8B-B8918A5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6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057400"/>
            <a:ext cx="6629400" cy="2819401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ETNOGRAFI</a:t>
            </a:r>
            <a:br>
              <a:rPr lang="en-US" dirty="0" smtClean="0">
                <a:effectLst/>
              </a:rPr>
            </a:br>
            <a:r>
              <a:rPr lang="en-US" dirty="0" smtClean="0"/>
              <a:t>KOMUNIKASI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43400"/>
            <a:ext cx="5712179" cy="917222"/>
          </a:xfrm>
        </p:spPr>
        <p:txBody>
          <a:bodyPr/>
          <a:lstStyle/>
          <a:p>
            <a:r>
              <a:rPr lang="en-US" dirty="0" err="1" smtClean="0"/>
              <a:t>Sangra</a:t>
            </a:r>
            <a:r>
              <a:rPr lang="en-US" dirty="0" smtClean="0"/>
              <a:t> </a:t>
            </a:r>
            <a:r>
              <a:rPr lang="en-US" dirty="0" err="1" smtClean="0"/>
              <a:t>Juliano</a:t>
            </a:r>
            <a:r>
              <a:rPr lang="en-US" dirty="0" smtClean="0"/>
              <a:t> P, </a:t>
            </a:r>
            <a:r>
              <a:rPr lang="en-US" dirty="0" err="1" smtClean="0"/>
              <a:t>M.I.Kom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3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Speech </a:t>
            </a:r>
            <a:r>
              <a:rPr lang="en-US" b="1" i="1" dirty="0"/>
              <a:t>events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peristiwa-peristiwa</a:t>
            </a:r>
            <a:r>
              <a:rPr lang="en-US" dirty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para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  <a:p>
            <a:r>
              <a:rPr lang="en-US" b="1" i="1" dirty="0"/>
              <a:t>Speech act,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seperangkat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percakapan</a:t>
            </a:r>
            <a:r>
              <a:rPr lang="en-US" dirty="0" smtClean="0"/>
              <a:t> </a:t>
            </a:r>
          </a:p>
          <a:p>
            <a:r>
              <a:rPr lang="en-US" b="1" i="1" dirty="0" smtClean="0"/>
              <a:t>Component </a:t>
            </a:r>
            <a:r>
              <a:rPr lang="en-US" b="1" i="1" dirty="0"/>
              <a:t>of  speech </a:t>
            </a:r>
            <a:r>
              <a:rPr lang="en-US" b="1" i="1" dirty="0" smtClean="0"/>
              <a:t>acts,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elemn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komunikatif</a:t>
            </a:r>
            <a:endParaRPr lang="en-US" dirty="0"/>
          </a:p>
          <a:p>
            <a:r>
              <a:rPr lang="en-US" b="1" i="1" dirty="0"/>
              <a:t>The rules of speaking in the community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garis-garis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komunikatif</a:t>
            </a:r>
            <a:endParaRPr lang="en-US" dirty="0"/>
          </a:p>
          <a:p>
            <a:r>
              <a:rPr lang="en-US" b="1" i="1" dirty="0"/>
              <a:t>The function of speech in the community,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105"/>
            <a:ext cx="7680960" cy="137160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7576"/>
            <a:ext cx="48006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1. </a:t>
            </a:r>
            <a:r>
              <a:rPr lang="en-US" sz="2800" b="1" dirty="0" err="1" smtClean="0">
                <a:solidFill>
                  <a:srgbClr val="FFFF00"/>
                </a:solidFill>
              </a:rPr>
              <a:t>Masyarakat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tutur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(</a:t>
            </a:r>
            <a:r>
              <a:rPr lang="en-US" sz="2800" b="1" i="1" dirty="0" smtClean="0">
                <a:solidFill>
                  <a:srgbClr val="FFFF00"/>
                </a:solidFill>
              </a:rPr>
              <a:t>speech </a:t>
            </a:r>
            <a:r>
              <a:rPr lang="en-US" sz="2800" b="1" i="1" dirty="0">
                <a:solidFill>
                  <a:srgbClr val="FFFF00"/>
                </a:solidFill>
              </a:rPr>
              <a:t>community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err="1" smtClean="0"/>
              <a:t>b</a:t>
            </a:r>
            <a:r>
              <a:rPr lang="en-US" dirty="0" err="1" smtClean="0"/>
              <a:t>atasan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tutur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lain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kaidah-kaidah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tutur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31254"/>
            <a:ext cx="3197163" cy="21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9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162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2. </a:t>
            </a:r>
            <a:r>
              <a:rPr lang="en-US" sz="2800" b="1" dirty="0" err="1" smtClean="0">
                <a:solidFill>
                  <a:srgbClr val="FFFF00"/>
                </a:solidFill>
              </a:rPr>
              <a:t>Aktivitas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komunikasi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etnografi</a:t>
            </a:r>
            <a:r>
              <a:rPr lang="en-US" dirty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i="1" dirty="0" err="1"/>
              <a:t>aktivitas</a:t>
            </a:r>
            <a:r>
              <a:rPr lang="en-US" i="1" dirty="0"/>
              <a:t> </a:t>
            </a:r>
            <a:r>
              <a:rPr lang="en-US" i="1" dirty="0" err="1"/>
              <a:t>khas</a:t>
            </a:r>
            <a:r>
              <a:rPr lang="en-US" i="1" dirty="0"/>
              <a:t> yang </a:t>
            </a:r>
            <a:r>
              <a:rPr lang="en-US" i="1" dirty="0" err="1"/>
              <a:t>kompleks</a:t>
            </a:r>
            <a:r>
              <a:rPr lang="en-US" i="1" dirty="0"/>
              <a:t> </a:t>
            </a:r>
            <a:r>
              <a:rPr lang="en-US" i="1" dirty="0" smtClean="0"/>
              <a:t>yang </a:t>
            </a:r>
            <a:r>
              <a:rPr lang="en-US" i="1" dirty="0" err="1"/>
              <a:t>melibatkan</a:t>
            </a:r>
            <a:r>
              <a:rPr lang="en-US" i="1" dirty="0"/>
              <a:t> </a:t>
            </a:r>
            <a:r>
              <a:rPr lang="en-US" i="1" dirty="0" err="1"/>
              <a:t>tindak-tindak</a:t>
            </a:r>
            <a:r>
              <a:rPr lang="en-US" i="1" dirty="0"/>
              <a:t> </a:t>
            </a:r>
            <a:r>
              <a:rPr lang="en-US" i="1" dirty="0" err="1"/>
              <a:t>komunikasi</a:t>
            </a:r>
            <a:r>
              <a:rPr lang="en-US" i="1" dirty="0"/>
              <a:t> </a:t>
            </a:r>
            <a:r>
              <a:rPr lang="en-US" i="1" dirty="0" err="1"/>
              <a:t>khusus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 smtClean="0"/>
              <a:t>berulang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Hymes</a:t>
            </a:r>
            <a:r>
              <a:rPr lang="en-US" dirty="0" smtClean="0"/>
              <a:t> </a:t>
            </a:r>
            <a:r>
              <a:rPr lang="en-US" dirty="0" err="1" smtClean="0"/>
              <a:t>mengemukakan</a:t>
            </a:r>
            <a:r>
              <a:rPr lang="en-US" dirty="0" smtClean="0"/>
              <a:t> </a:t>
            </a:r>
            <a:r>
              <a:rPr lang="en-US" dirty="0"/>
              <a:t>unit </a:t>
            </a:r>
            <a:r>
              <a:rPr lang="en-US" dirty="0" err="1"/>
              <a:t>diskrit</a:t>
            </a:r>
            <a:r>
              <a:rPr lang="en-US" dirty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/>
              <a:t>komunikatif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komunikatif</a:t>
            </a:r>
            <a:endParaRPr lang="en-US" dirty="0"/>
          </a:p>
          <a:p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 smtClean="0"/>
              <a:t>komunikatif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8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23900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3. </a:t>
            </a:r>
            <a:r>
              <a:rPr lang="en-US" sz="2800" b="1" dirty="0" err="1" smtClean="0">
                <a:solidFill>
                  <a:srgbClr val="FFFF00"/>
                </a:solidFill>
              </a:rPr>
              <a:t>Komponen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Komunikasi</a:t>
            </a:r>
            <a:r>
              <a:rPr lang="en-US" sz="2800" dirty="0">
                <a:solidFill>
                  <a:srgbClr val="FFFF00"/>
                </a:solidFill>
              </a:rPr>
              <a:t> 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etnografi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etnografi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 </a:t>
            </a:r>
            <a:r>
              <a:rPr lang="en-US" dirty="0" err="1"/>
              <a:t>Syukur</a:t>
            </a:r>
            <a:r>
              <a:rPr lang="en-US" dirty="0"/>
              <a:t>  </a:t>
            </a:r>
            <a:r>
              <a:rPr lang="en-US" dirty="0" err="1"/>
              <a:t>dalam</a:t>
            </a:r>
            <a:r>
              <a:rPr lang="en-US" dirty="0"/>
              <a:t> Kuswarno,2008: 42,43):</a:t>
            </a:r>
          </a:p>
          <a:p>
            <a:r>
              <a:rPr lang="en-US" dirty="0"/>
              <a:t>Genre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(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lelucon</a:t>
            </a:r>
            <a:r>
              <a:rPr lang="en-US" dirty="0"/>
              <a:t>, </a:t>
            </a:r>
            <a:r>
              <a:rPr lang="en-US" dirty="0" err="1"/>
              <a:t>salam</a:t>
            </a:r>
            <a:r>
              <a:rPr lang="en-US" dirty="0"/>
              <a:t>, </a:t>
            </a:r>
            <a:r>
              <a:rPr lang="en-US" dirty="0" err="1"/>
              <a:t>perkenalan</a:t>
            </a:r>
            <a:r>
              <a:rPr lang="en-US" dirty="0"/>
              <a:t>, </a:t>
            </a:r>
            <a:r>
              <a:rPr lang="en-US" dirty="0" err="1"/>
              <a:t>dongen</a:t>
            </a:r>
            <a:r>
              <a:rPr lang="en-US" dirty="0"/>
              <a:t>, gossip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partisipansecara</a:t>
            </a:r>
            <a:r>
              <a:rPr lang="en-US" dirty="0"/>
              <a:t> individual.</a:t>
            </a:r>
          </a:p>
          <a:p>
            <a:r>
              <a:rPr lang="en-US" i="1" dirty="0"/>
              <a:t>Setting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lain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9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086600" cy="5181600"/>
          </a:xfrm>
        </p:spPr>
        <p:txBody>
          <a:bodyPr>
            <a:normAutofit/>
          </a:bodyPr>
          <a:lstStyle/>
          <a:p>
            <a:r>
              <a:rPr lang="en-US" dirty="0" err="1"/>
              <a:t>Partisipan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usianya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, </a:t>
            </a:r>
            <a:r>
              <a:rPr lang="en-US" dirty="0" err="1"/>
              <a:t>etnik</a:t>
            </a:r>
            <a:r>
              <a:rPr lang="en-US" dirty="0"/>
              <a:t>, status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lain yang </a:t>
            </a:r>
            <a:r>
              <a:rPr lang="en-US" dirty="0" err="1"/>
              <a:t>relevam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  </a:t>
            </a:r>
            <a:r>
              <a:rPr lang="en-US" dirty="0" err="1"/>
              <a:t>saluran</a:t>
            </a:r>
            <a:r>
              <a:rPr lang="en-US" dirty="0"/>
              <a:t> verbal, non verbal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hakikat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varietas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.</a:t>
            </a:r>
          </a:p>
          <a:p>
            <a:r>
              <a:rPr lang="en-US" dirty="0"/>
              <a:t>Isi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dikomunikasikan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level </a:t>
            </a:r>
            <a:r>
              <a:rPr lang="en-US" dirty="0" err="1"/>
              <a:t>konotatif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denotative.</a:t>
            </a:r>
          </a:p>
          <a:p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komunikatif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tutur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giliran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.</a:t>
            </a:r>
          </a:p>
          <a:p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.</a:t>
            </a:r>
          </a:p>
          <a:p>
            <a:r>
              <a:rPr lang="en-US" dirty="0"/>
              <a:t>Norma-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interpretasi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kebiasaan</a:t>
            </a:r>
            <a:r>
              <a:rPr lang="en-US" dirty="0"/>
              <a:t>, </a:t>
            </a:r>
            <a:r>
              <a:rPr lang="en-US" dirty="0" err="1"/>
              <a:t>kebudayaan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yang </a:t>
            </a:r>
            <a:r>
              <a:rPr lang="en-US" dirty="0" err="1"/>
              <a:t>dianut</a:t>
            </a:r>
            <a:r>
              <a:rPr lang="en-US" dirty="0"/>
              <a:t>, </a:t>
            </a:r>
            <a:r>
              <a:rPr lang="en-US" dirty="0" err="1"/>
              <a:t>tabu-tabu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dihindari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7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5638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4. </a:t>
            </a:r>
            <a:r>
              <a:rPr lang="en-US" sz="3200" b="1" dirty="0" err="1" smtClean="0">
                <a:solidFill>
                  <a:srgbClr val="FFFF00"/>
                </a:solidFill>
              </a:rPr>
              <a:t>Kompetensi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Komunikasi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 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dirty="0" err="1" smtClean="0"/>
              <a:t>Tindak</a:t>
            </a:r>
            <a:r>
              <a:rPr lang="en-US" sz="2000" dirty="0" smtClean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tutur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perspektif</a:t>
            </a:r>
            <a:r>
              <a:rPr lang="en-US" sz="2000" dirty="0"/>
              <a:t> </a:t>
            </a:r>
            <a:r>
              <a:rPr lang="en-US" sz="2000" dirty="0" err="1"/>
              <a:t>etnografi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lahir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integrasi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ketrampilan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ketrampilan</a:t>
            </a:r>
            <a:r>
              <a:rPr lang="en-US" sz="2000" dirty="0"/>
              <a:t> </a:t>
            </a:r>
            <a:r>
              <a:rPr lang="en-US" sz="2000" dirty="0" err="1"/>
              <a:t>linguistik</a:t>
            </a:r>
            <a:r>
              <a:rPr lang="en-US" sz="2000" dirty="0"/>
              <a:t>, </a:t>
            </a:r>
            <a:r>
              <a:rPr lang="en-US" sz="2000" dirty="0" err="1"/>
              <a:t>ketrampilan</a:t>
            </a:r>
            <a:r>
              <a:rPr lang="en-US" sz="2000" dirty="0"/>
              <a:t> </a:t>
            </a:r>
            <a:r>
              <a:rPr lang="en-US" sz="2000" dirty="0" err="1"/>
              <a:t>interaksi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ketrampilan</a:t>
            </a:r>
            <a:r>
              <a:rPr lang="en-US" sz="2000" dirty="0"/>
              <a:t> </a:t>
            </a:r>
            <a:r>
              <a:rPr lang="en-US" sz="2000" dirty="0" err="1"/>
              <a:t>kebudayaan</a:t>
            </a:r>
            <a:r>
              <a:rPr lang="en-US" sz="2000" dirty="0"/>
              <a:t>.  </a:t>
            </a:r>
            <a:endParaRPr lang="en-US" sz="2000" dirty="0" smtClean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92" y="3429000"/>
            <a:ext cx="451502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8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42672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5. </a:t>
            </a:r>
            <a:r>
              <a:rPr lang="en-US" sz="3200" b="1" dirty="0" err="1" smtClean="0">
                <a:solidFill>
                  <a:srgbClr val="FFFF00"/>
                </a:solidFill>
              </a:rPr>
              <a:t>Varietas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Bahasa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2400" dirty="0"/>
              <a:t> 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err="1" smtClean="0"/>
              <a:t>Pemolaan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i="1" dirty="0" smtClean="0"/>
              <a:t>(communication </a:t>
            </a:r>
            <a:r>
              <a:rPr lang="en-US" i="1" dirty="0"/>
              <a:t>patterning</a:t>
            </a:r>
            <a:r>
              <a:rPr lang="en-US" dirty="0"/>
              <a:t>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diuraikan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varietas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Hymes</a:t>
            </a:r>
            <a:r>
              <a:rPr lang="en-US" dirty="0" smtClean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vaietas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language </a:t>
            </a:r>
            <a:r>
              <a:rPr lang="en-US" i="1" dirty="0"/>
              <a:t>code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repertoire </a:t>
            </a:r>
            <a:r>
              <a:rPr lang="en-US" dirty="0" err="1"/>
              <a:t>komunikatif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tutur</a:t>
            </a:r>
            <a:r>
              <a:rPr lang="en-US" dirty="0"/>
              <a:t>.  </a:t>
            </a:r>
            <a:endParaRPr lang="en-US" dirty="0" smtClean="0"/>
          </a:p>
        </p:txBody>
      </p:sp>
      <p:pic>
        <p:nvPicPr>
          <p:cNvPr id="6146" name="Picture 2" descr="http://3.bp.blogspot.com/_aG9FGPfzr5c/S9euSIZJDlI/AAAAAAAAACM/JvkHZDRdypE/s1600/in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8004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3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Kelebihan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 </a:t>
            </a:r>
            <a:r>
              <a:rPr lang="en-US" sz="3200" dirty="0" err="1" smtClean="0"/>
              <a:t>Etnografi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pemahaman</a:t>
            </a:r>
            <a:r>
              <a:rPr lang="en-US" dirty="0"/>
              <a:t> yang </a:t>
            </a:r>
            <a:r>
              <a:rPr lang="en-US" dirty="0" err="1"/>
              <a:t>mendalam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yang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tampak</a:t>
            </a:r>
            <a:r>
              <a:rPr lang="en-US" dirty="0"/>
              <a:t>, </a:t>
            </a:r>
            <a:r>
              <a:rPr lang="en-US" dirty="0" err="1"/>
              <a:t>melainkan</a:t>
            </a:r>
            <a:r>
              <a:rPr lang="en-US" dirty="0"/>
              <a:t> yang </a:t>
            </a:r>
            <a:r>
              <a:rPr lang="en-US" dirty="0" err="1"/>
              <a:t>terkandung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falidasi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deskripsi</a:t>
            </a:r>
            <a:r>
              <a:rPr lang="en-US" dirty="0"/>
              <a:t> yang kaya, </a:t>
            </a:r>
            <a:r>
              <a:rPr lang="en-US" dirty="0" err="1"/>
              <a:t>penjelasan</a:t>
            </a:r>
            <a:r>
              <a:rPr lang="en-US" dirty="0"/>
              <a:t> yang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rinci</a:t>
            </a:r>
            <a:endParaRPr lang="en-US" dirty="0"/>
          </a:p>
          <a:p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.</a:t>
            </a:r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beinteraksi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bersosialisasi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coba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30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Kekurangan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Etnografi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/>
              <a:t>pengkajian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.</a:t>
            </a:r>
          </a:p>
          <a:p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data.</a:t>
            </a:r>
          </a:p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/>
              <a:t>diteliti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mepengaruhi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kebudaya</a:t>
            </a:r>
            <a:r>
              <a:rPr lang="en-US" dirty="0"/>
              <a:t> </a:t>
            </a:r>
            <a:r>
              <a:rPr lang="en-US" dirty="0" err="1"/>
              <a:t>asalnya</a:t>
            </a:r>
            <a:r>
              <a:rPr lang="en-US" dirty="0"/>
              <a:t>.</a:t>
            </a:r>
          </a:p>
          <a:p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sosialisasi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penolakan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6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SEKIAN</a:t>
            </a:r>
          </a:p>
          <a:p>
            <a:pPr marL="0" indent="0" algn="ctr">
              <a:buNone/>
            </a:pPr>
            <a:r>
              <a:rPr lang="en-US" sz="4000" dirty="0" smtClean="0"/>
              <a:t>&amp; </a:t>
            </a:r>
          </a:p>
          <a:p>
            <a:pPr marL="0" indent="0" algn="ctr">
              <a:buNone/>
            </a:pPr>
            <a:r>
              <a:rPr lang="en-US" sz="4000" dirty="0" smtClean="0"/>
              <a:t>TERIMA </a:t>
            </a:r>
            <a:r>
              <a:rPr lang="en-US" sz="4000" dirty="0"/>
              <a:t>KASIH </a:t>
            </a:r>
          </a:p>
        </p:txBody>
      </p:sp>
    </p:spTree>
    <p:extLst>
      <p:ext uri="{BB962C8B-B14F-4D97-AF65-F5344CB8AC3E}">
        <p14:creationId xmlns:p14="http://schemas.microsoft.com/office/powerpoint/2010/main" val="129538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Etnografi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Etnografi</a:t>
            </a:r>
            <a:r>
              <a:rPr lang="en-US" dirty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kata ethnos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graphein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katanya</a:t>
            </a:r>
            <a:r>
              <a:rPr lang="en-US" dirty="0"/>
              <a:t>, </a:t>
            </a:r>
            <a:r>
              <a:rPr lang="en-US" dirty="0" err="1"/>
              <a:t>etnografi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/>
              <a:t>bangsa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Burhan</a:t>
            </a:r>
            <a:r>
              <a:rPr lang="en-US" dirty="0" smtClean="0"/>
              <a:t> </a:t>
            </a:r>
            <a:r>
              <a:rPr lang="en-US" dirty="0" err="1"/>
              <a:t>Bungin</a:t>
            </a:r>
            <a:r>
              <a:rPr lang="en-US" dirty="0"/>
              <a:t> </a:t>
            </a:r>
            <a:r>
              <a:rPr lang="en-US" dirty="0" smtClean="0"/>
              <a:t>(2008:220</a:t>
            </a:r>
            <a:r>
              <a:rPr lang="en-US" dirty="0"/>
              <a:t>)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etnografi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antropologi</a:t>
            </a:r>
            <a:r>
              <a:rPr lang="en-US" dirty="0"/>
              <a:t>.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etnografi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antropologi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etnografi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antropologi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Etnografi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</a:t>
            </a:r>
            <a:r>
              <a:rPr lang="en-US" dirty="0" err="1"/>
              <a:t>antropologi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etnografi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antropologi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Marzali</a:t>
            </a:r>
            <a:r>
              <a:rPr lang="en-US" dirty="0" smtClean="0"/>
              <a:t> </a:t>
            </a:r>
            <a:r>
              <a:rPr lang="en-US" dirty="0"/>
              <a:t>2005:42).</a:t>
            </a:r>
          </a:p>
        </p:txBody>
      </p:sp>
    </p:spTree>
    <p:extLst>
      <p:ext uri="{BB962C8B-B14F-4D97-AF65-F5344CB8AC3E}">
        <p14:creationId xmlns:p14="http://schemas.microsoft.com/office/powerpoint/2010/main" val="217973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Etnografi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014194"/>
            <a:ext cx="7680960" cy="4310406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Etno</a:t>
            </a:r>
            <a:r>
              <a:rPr lang="en-US" sz="1600" dirty="0" smtClean="0"/>
              <a:t> </a:t>
            </a:r>
            <a:r>
              <a:rPr lang="en-US" sz="1600" dirty="0" err="1"/>
              <a:t>berarti</a:t>
            </a:r>
            <a:r>
              <a:rPr lang="en-US" sz="1600" dirty="0"/>
              <a:t> orang </a:t>
            </a:r>
            <a:r>
              <a:rPr lang="en-US" sz="1600" dirty="0" err="1"/>
              <a:t>atau</a:t>
            </a:r>
            <a:r>
              <a:rPr lang="en-US" sz="1600" dirty="0"/>
              <a:t> folk,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grafi</a:t>
            </a:r>
            <a:r>
              <a:rPr lang="en-US" sz="1600" dirty="0"/>
              <a:t> </a:t>
            </a:r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penggambaran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err="1" smtClean="0"/>
              <a:t>Etnografi</a:t>
            </a:r>
            <a:r>
              <a:rPr lang="en-US" sz="1600" dirty="0" smtClean="0"/>
              <a:t>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budaya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pemahaman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orang lain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sisi</a:t>
            </a:r>
            <a:r>
              <a:rPr lang="en-US" sz="1600" dirty="0"/>
              <a:t> the native’s point of view</a:t>
            </a:r>
            <a:r>
              <a:rPr lang="en-US" sz="1600" dirty="0" smtClean="0"/>
              <a:t>. </a:t>
            </a:r>
            <a:r>
              <a:rPr lang="en-US" sz="1600" dirty="0"/>
              <a:t>(</a:t>
            </a:r>
            <a:r>
              <a:rPr lang="en-US" sz="1600" dirty="0" err="1"/>
              <a:t>Neuman</a:t>
            </a:r>
            <a:r>
              <a:rPr lang="en-US" sz="1600" dirty="0"/>
              <a:t>, 2000:347). </a:t>
            </a:r>
            <a:endParaRPr lang="en-US" sz="1600" dirty="0" smtClean="0"/>
          </a:p>
          <a:p>
            <a:r>
              <a:rPr lang="en-US" sz="1600" dirty="0" err="1"/>
              <a:t>Etnografi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empiris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teoretis</a:t>
            </a:r>
            <a:r>
              <a:rPr lang="en-US" sz="1600" dirty="0"/>
              <a:t> yang </a:t>
            </a:r>
            <a:r>
              <a:rPr lang="en-US" sz="1600" dirty="0" err="1"/>
              <a:t>bertujuan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deskripsi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analisis</a:t>
            </a:r>
            <a:r>
              <a:rPr lang="en-US" sz="1600" dirty="0"/>
              <a:t> </a:t>
            </a:r>
            <a:r>
              <a:rPr lang="en-US" sz="1600" dirty="0" err="1"/>
              <a:t>mendalam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kebudayaan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lapangan</a:t>
            </a:r>
            <a:r>
              <a:rPr lang="en-US" sz="1600" dirty="0"/>
              <a:t> (fieldwork) yang </a:t>
            </a:r>
            <a:r>
              <a:rPr lang="en-US" sz="1600" dirty="0" err="1"/>
              <a:t>intensif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err="1" smtClean="0"/>
              <a:t>Menurut</a:t>
            </a:r>
            <a:r>
              <a:rPr lang="en-US" sz="1600" dirty="0" smtClean="0"/>
              <a:t> </a:t>
            </a:r>
            <a:r>
              <a:rPr lang="en-US" sz="1600" dirty="0"/>
              <a:t>Geertz (1973) </a:t>
            </a:r>
            <a:r>
              <a:rPr lang="en-US" sz="1600" dirty="0" err="1"/>
              <a:t>etnograf</a:t>
            </a:r>
            <a:r>
              <a:rPr lang="en-US" sz="1600" dirty="0"/>
              <a:t> </a:t>
            </a:r>
            <a:r>
              <a:rPr lang="en-US" sz="1600" dirty="0" err="1"/>
              <a:t>bertugas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thick descriptions (</a:t>
            </a:r>
            <a:r>
              <a:rPr lang="en-US" sz="1600" dirty="0" err="1"/>
              <a:t>pelukisan</a:t>
            </a:r>
            <a:r>
              <a:rPr lang="en-US" sz="1600" dirty="0"/>
              <a:t> </a:t>
            </a:r>
            <a:r>
              <a:rPr lang="en-US" sz="1600" dirty="0" err="1"/>
              <a:t>mendalam</a:t>
            </a:r>
            <a:r>
              <a:rPr lang="en-US" sz="1600" dirty="0"/>
              <a:t>) yang </a:t>
            </a:r>
            <a:r>
              <a:rPr lang="en-US" sz="1600" dirty="0" err="1"/>
              <a:t>menggambarkan</a:t>
            </a:r>
            <a:r>
              <a:rPr lang="en-US" sz="1600" dirty="0"/>
              <a:t> ‘</a:t>
            </a:r>
            <a:r>
              <a:rPr lang="en-US" sz="1600" dirty="0" err="1"/>
              <a:t>kejamakan</a:t>
            </a:r>
            <a:r>
              <a:rPr lang="en-US" sz="1600" dirty="0"/>
              <a:t> </a:t>
            </a:r>
            <a:r>
              <a:rPr lang="en-US" sz="1600" dirty="0" err="1"/>
              <a:t>struktur-struktur</a:t>
            </a:r>
            <a:r>
              <a:rPr lang="en-US" sz="1600" dirty="0"/>
              <a:t> </a:t>
            </a:r>
            <a:r>
              <a:rPr lang="en-US" sz="1600" dirty="0" err="1"/>
              <a:t>konseptual</a:t>
            </a:r>
            <a:r>
              <a:rPr lang="en-US" sz="1600" dirty="0"/>
              <a:t> yang </a:t>
            </a:r>
            <a:r>
              <a:rPr lang="en-US" sz="1600" dirty="0" err="1"/>
              <a:t>kompleks</a:t>
            </a:r>
            <a:r>
              <a:rPr lang="en-US" sz="1600" dirty="0"/>
              <a:t>’,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asumsi-asumsi</a:t>
            </a:r>
            <a:r>
              <a:rPr lang="en-US" sz="1600" dirty="0"/>
              <a:t> yang </a:t>
            </a:r>
            <a:r>
              <a:rPr lang="en-US" sz="1600" dirty="0" err="1"/>
              <a:t>tak</a:t>
            </a:r>
            <a:r>
              <a:rPr lang="en-US" sz="1600" dirty="0"/>
              <a:t> </a:t>
            </a:r>
            <a:r>
              <a:rPr lang="en-US" sz="1600" dirty="0" err="1"/>
              <a:t>terucap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taken-for-granted (yang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kewajaran</a:t>
            </a:r>
            <a:r>
              <a:rPr lang="en-US" sz="1600" dirty="0"/>
              <a:t>) </a:t>
            </a:r>
            <a:r>
              <a:rPr lang="en-US" sz="1600" dirty="0" err="1"/>
              <a:t>mengenai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err="1" smtClean="0"/>
              <a:t>Seorang</a:t>
            </a:r>
            <a:r>
              <a:rPr lang="en-US" sz="1600" dirty="0" smtClean="0"/>
              <a:t> </a:t>
            </a:r>
            <a:r>
              <a:rPr lang="en-US" sz="1600" dirty="0" err="1"/>
              <a:t>etnografer</a:t>
            </a:r>
            <a:r>
              <a:rPr lang="en-US" sz="1600" dirty="0"/>
              <a:t> </a:t>
            </a:r>
            <a:r>
              <a:rPr lang="en-US" sz="1600" dirty="0" err="1"/>
              <a:t>memfokuskan</a:t>
            </a:r>
            <a:r>
              <a:rPr lang="en-US" sz="1600" dirty="0"/>
              <a:t> </a:t>
            </a:r>
            <a:r>
              <a:rPr lang="en-US" sz="1600" dirty="0" err="1"/>
              <a:t>perhatiannya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detil-detil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lokal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menghubungkannya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proses-proses </a:t>
            </a:r>
            <a:r>
              <a:rPr lang="en-US" sz="1600" dirty="0" err="1"/>
              <a:t>sosial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luas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514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Etnografi</a:t>
            </a:r>
            <a:r>
              <a:rPr lang="en-US" dirty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5135880" cy="3931920"/>
          </a:xfrm>
        </p:spPr>
        <p:txBody>
          <a:bodyPr>
            <a:normAutofit/>
          </a:bodyPr>
          <a:lstStyle/>
          <a:p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Dell </a:t>
            </a:r>
            <a:r>
              <a:rPr lang="en-US" dirty="0" err="1"/>
              <a:t>Hymes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1962,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linguistik</a:t>
            </a:r>
            <a:r>
              <a:rPr lang="en-US" dirty="0"/>
              <a:t> 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Antropologi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beranjak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i="1" dirty="0"/>
              <a:t>interpretative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konstruktivis</a:t>
            </a:r>
            <a:r>
              <a:rPr lang="en-US" dirty="0" smtClean="0"/>
              <a:t>, yang </a:t>
            </a:r>
            <a:r>
              <a:rPr lang="en-US" dirty="0" err="1" smtClean="0"/>
              <a:t>mengkhususkan</a:t>
            </a:r>
            <a:r>
              <a:rPr lang="en-US" dirty="0" smtClean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tutur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2" name="Picture 4" descr="Dell H Hy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82" y="2209800"/>
            <a:ext cx="2030659" cy="28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0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Definisi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Menurut</a:t>
            </a:r>
            <a:r>
              <a:rPr lang="en-US" sz="2000" dirty="0"/>
              <a:t> </a:t>
            </a:r>
            <a:r>
              <a:rPr lang="en-US" sz="2000" dirty="0" err="1" smtClean="0"/>
              <a:t>Koentjaraningrat</a:t>
            </a:r>
            <a:r>
              <a:rPr lang="en-US" sz="2000" dirty="0"/>
              <a:t>, </a:t>
            </a:r>
            <a:r>
              <a:rPr lang="en-US" sz="2000" dirty="0" smtClean="0"/>
              <a:t>(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Kuswarno</a:t>
            </a:r>
            <a:r>
              <a:rPr lang="en-US" sz="2000" dirty="0" smtClean="0"/>
              <a:t> 2008:11</a:t>
            </a:r>
            <a:r>
              <a:rPr lang="en-US" sz="2000" dirty="0"/>
              <a:t>).</a:t>
            </a:r>
          </a:p>
          <a:p>
            <a:r>
              <a:rPr lang="en-US" sz="2000" dirty="0" err="1" smtClean="0"/>
              <a:t>Pengkajian</a:t>
            </a:r>
            <a:r>
              <a:rPr lang="en-US" sz="2000" dirty="0" smtClean="0"/>
              <a:t> </a:t>
            </a:r>
            <a:r>
              <a:rPr lang="en-US" sz="2000" dirty="0" err="1"/>
              <a:t>peranan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cara-cara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dipergunakan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yang </a:t>
            </a:r>
            <a:r>
              <a:rPr lang="en-US" sz="2000" dirty="0" err="1"/>
              <a:t>berbeda-beda</a:t>
            </a:r>
            <a:r>
              <a:rPr lang="en-US" sz="2000" dirty="0"/>
              <a:t> </a:t>
            </a:r>
            <a:r>
              <a:rPr lang="en-US" sz="2000" dirty="0" err="1"/>
              <a:t>kebudayannya</a:t>
            </a:r>
            <a:r>
              <a:rPr lang="en-US" sz="2000" dirty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8414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Etnografi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kebudayaan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perkembangannya</a:t>
            </a:r>
            <a:r>
              <a:rPr lang="en-US" dirty="0"/>
              <a:t>,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/>
              <a:t>etnografi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‘</a:t>
            </a:r>
            <a:r>
              <a:rPr lang="en-US" dirty="0" err="1"/>
              <a:t>ditempati</a:t>
            </a:r>
            <a:r>
              <a:rPr lang="en-US" dirty="0"/>
              <a:t>’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‘</a:t>
            </a:r>
            <a:r>
              <a:rPr lang="en-US" dirty="0" err="1"/>
              <a:t>komunikasi’nya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‘</a:t>
            </a:r>
            <a:r>
              <a:rPr lang="en-US" dirty="0" err="1" smtClean="0"/>
              <a:t>bahasanya</a:t>
            </a:r>
            <a:r>
              <a:rPr lang="en-US" dirty="0"/>
              <a:t>’.  </a:t>
            </a:r>
            <a:endParaRPr lang="en-US" dirty="0" smtClean="0"/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dikomunikasikan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557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 smtClean="0"/>
              <a:t>lingkup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6705600" cy="40386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dirty="0"/>
              <a:t>( </a:t>
            </a:r>
            <a:r>
              <a:rPr lang="en-US" i="1" dirty="0"/>
              <a:t>patterns and functions of communication</a:t>
            </a:r>
            <a:r>
              <a:rPr lang="en-US" dirty="0"/>
              <a:t>)</a:t>
            </a:r>
          </a:p>
          <a:p>
            <a:r>
              <a:rPr lang="en-US" b="1" dirty="0" err="1"/>
              <a:t>Hakikat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definisi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tutur</a:t>
            </a:r>
            <a:r>
              <a:rPr lang="en-US" b="1" dirty="0"/>
              <a:t> </a:t>
            </a:r>
            <a:r>
              <a:rPr lang="en-US" dirty="0"/>
              <a:t>( </a:t>
            </a:r>
            <a:r>
              <a:rPr lang="en-US" i="1" dirty="0"/>
              <a:t>nature and definition of speech community</a:t>
            </a:r>
            <a:r>
              <a:rPr lang="en-US" dirty="0"/>
              <a:t>).</a:t>
            </a:r>
          </a:p>
          <a:p>
            <a:r>
              <a:rPr lang="en-US" b="1" dirty="0"/>
              <a:t>Cara-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berkomunikasi</a:t>
            </a:r>
            <a:r>
              <a:rPr lang="en-US" b="1" dirty="0"/>
              <a:t> </a:t>
            </a:r>
            <a:r>
              <a:rPr lang="en-US" i="1" dirty="0"/>
              <a:t>( means of communicating</a:t>
            </a:r>
            <a:r>
              <a:rPr lang="en-US" dirty="0"/>
              <a:t>).</a:t>
            </a:r>
          </a:p>
          <a:p>
            <a:r>
              <a:rPr lang="en-US" b="1" dirty="0" err="1"/>
              <a:t>Komponen-komponen</a:t>
            </a:r>
            <a:r>
              <a:rPr lang="en-US" b="1" dirty="0"/>
              <a:t> </a:t>
            </a:r>
            <a:r>
              <a:rPr lang="en-US" b="1" dirty="0" err="1"/>
              <a:t>kompetensi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component of communicative competence</a:t>
            </a:r>
            <a:r>
              <a:rPr lang="en-US" dirty="0"/>
              <a:t>)</a:t>
            </a:r>
          </a:p>
          <a:p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bahasa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pandangan</a:t>
            </a:r>
            <a:r>
              <a:rPr lang="en-US" b="1" dirty="0"/>
              <a:t> </a:t>
            </a:r>
            <a:r>
              <a:rPr lang="en-US" b="1" dirty="0" err="1"/>
              <a:t>dunia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dirty="0"/>
              <a:t>( </a:t>
            </a:r>
            <a:r>
              <a:rPr lang="en-US" i="1" dirty="0"/>
              <a:t>relationship of language to world view and </a:t>
            </a:r>
            <a:r>
              <a:rPr lang="en-US" i="1" dirty="0" err="1"/>
              <a:t>sosial</a:t>
            </a:r>
            <a:r>
              <a:rPr lang="en-US" i="1" dirty="0"/>
              <a:t> organization)</a:t>
            </a:r>
            <a:endParaRPr lang="en-US" dirty="0"/>
          </a:p>
          <a:p>
            <a:r>
              <a:rPr lang="en-US" b="1" dirty="0" err="1" smtClean="0"/>
              <a:t>ketidaksamaan</a:t>
            </a:r>
            <a:r>
              <a:rPr lang="en-US" b="1" dirty="0" smtClean="0"/>
              <a:t> </a:t>
            </a:r>
            <a:r>
              <a:rPr lang="en-US" b="1" dirty="0"/>
              <a:t>linguistic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linguistic and </a:t>
            </a:r>
            <a:r>
              <a:rPr lang="en-US" i="1" dirty="0" err="1"/>
              <a:t>sosial</a:t>
            </a:r>
            <a:r>
              <a:rPr lang="en-US" i="1" dirty="0"/>
              <a:t> universals and </a:t>
            </a:r>
            <a:r>
              <a:rPr lang="en-US" i="1" dirty="0" err="1" smtClean="0"/>
              <a:t>inqualities</a:t>
            </a:r>
            <a:r>
              <a:rPr lang="en-US" i="1" dirty="0" smtClean="0"/>
              <a:t>)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Syukur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Kuswarno,2008:14)</a:t>
            </a:r>
          </a:p>
        </p:txBody>
      </p:sp>
    </p:spTree>
    <p:extLst>
      <p:ext uri="{BB962C8B-B14F-4D97-AF65-F5344CB8AC3E}">
        <p14:creationId xmlns:p14="http://schemas.microsoft.com/office/powerpoint/2010/main" val="183530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28800"/>
            <a:ext cx="7955280" cy="420624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/>
              <a:t>memformulasikan</a:t>
            </a:r>
            <a:r>
              <a:rPr lang="en-US" dirty="0"/>
              <a:t> </a:t>
            </a:r>
            <a:r>
              <a:rPr lang="en-US" dirty="0" err="1"/>
              <a:t>konsep-konsep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metateori</a:t>
            </a:r>
            <a:r>
              <a:rPr lang="en-US" dirty="0"/>
              <a:t> global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antarmanusia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http://img-fotki.yandex.ru/get/2709/mikejkt.86/0_1f598_f4bbe3b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83" y="3733800"/>
            <a:ext cx="5943600" cy="25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5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Kategori-kategori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/>
              <a:t>Membedakan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r>
              <a:rPr lang="en-US" sz="3200" b="1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Dell </a:t>
            </a:r>
            <a:r>
              <a:rPr lang="en-US" dirty="0" err="1"/>
              <a:t>Hymes</a:t>
            </a:r>
            <a:r>
              <a:rPr lang="en-US" dirty="0"/>
              <a:t> (Little John, 2002: </a:t>
            </a:r>
            <a:r>
              <a:rPr lang="en-US" dirty="0" smtClean="0"/>
              <a:t>194, 2009 : 460-461) </a:t>
            </a:r>
            <a:r>
              <a:rPr lang="en-US" dirty="0" err="1"/>
              <a:t>menciptakan</a:t>
            </a:r>
            <a:r>
              <a:rPr lang="en-US" dirty="0"/>
              <a:t>  </a:t>
            </a:r>
            <a:r>
              <a:rPr lang="en-US" dirty="0" err="1"/>
              <a:t>sembilan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budaya-budaya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b="1" i="1" dirty="0"/>
              <a:t>Ways of speaking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pola-pola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 smtClean="0"/>
              <a:t>akrab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/>
              <a:t>kelompok</a:t>
            </a:r>
            <a:endParaRPr lang="en-US" dirty="0"/>
          </a:p>
          <a:p>
            <a:r>
              <a:rPr lang="en-US" b="1" i="1" dirty="0"/>
              <a:t>Ideal of the fluent </a:t>
            </a:r>
            <a:r>
              <a:rPr lang="en-US" b="1" i="1" dirty="0" smtClean="0"/>
              <a:t>speaker,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 smtClean="0"/>
              <a:t>mendasari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 smtClean="0"/>
              <a:t>patut</a:t>
            </a:r>
            <a:r>
              <a:rPr lang="en-US" dirty="0" smtClean="0"/>
              <a:t> </a:t>
            </a:r>
            <a:r>
              <a:rPr lang="en-US" dirty="0" err="1"/>
              <a:t>dicontoh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/>
              <a:t>komunikator</a:t>
            </a:r>
            <a:endParaRPr lang="en-US" dirty="0"/>
          </a:p>
          <a:p>
            <a:r>
              <a:rPr lang="en-US" b="1" i="1" dirty="0"/>
              <a:t>Speech Community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batas-batasnya</a:t>
            </a:r>
            <a:endParaRPr lang="en-US" dirty="0" smtClean="0"/>
          </a:p>
          <a:p>
            <a:r>
              <a:rPr lang="en-US" b="1" i="1" dirty="0"/>
              <a:t>Speech Situation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saat-saat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 smtClean="0"/>
              <a:t>komunitas</a:t>
            </a:r>
            <a:endParaRPr lang="en-US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77798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203</TotalTime>
  <Words>773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Savon</vt:lpstr>
      <vt:lpstr>ETNOGRAFI KOMUNIKASI </vt:lpstr>
      <vt:lpstr>Etnografi</vt:lpstr>
      <vt:lpstr>Etnografi</vt:lpstr>
      <vt:lpstr>Etnografi komunikasi?</vt:lpstr>
      <vt:lpstr>Definisi??</vt:lpstr>
      <vt:lpstr>Sejarah</vt:lpstr>
      <vt:lpstr>Ruang lingkup</vt:lpstr>
      <vt:lpstr>Tujuan</vt:lpstr>
      <vt:lpstr>Kategori-kategori untuk Membedakan Kebudayaan </vt:lpstr>
      <vt:lpstr>PowerPoint Presentation</vt:lpstr>
      <vt:lpstr>Obyek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Kelebihan penelitian Etnografi</vt:lpstr>
      <vt:lpstr>Kekurangan penelitian Etnografi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Relativitas Linguistik  (Linguistic Relativity)</dc:title>
  <dc:creator>ismail - [2010]</dc:creator>
  <cp:lastModifiedBy>Kajur_IKunikom</cp:lastModifiedBy>
  <cp:revision>17</cp:revision>
  <dcterms:created xsi:type="dcterms:W3CDTF">2014-05-12T13:23:09Z</dcterms:created>
  <dcterms:modified xsi:type="dcterms:W3CDTF">2015-05-28T00:34:29Z</dcterms:modified>
</cp:coreProperties>
</file>