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85B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C37A-15A7-4E20-866A-71EBAE3F8B30}" type="datetimeFigureOut">
              <a:rPr lang="id-ID" smtClean="0"/>
              <a:pPr/>
              <a:t>07/06/2015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D6D6-6E5E-44D0-ADCD-CDCF127B9AD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AF7A2-3AFD-42C8-AE6B-D7413B87CFA8}" type="datetimeFigureOut">
              <a:rPr lang="id-ID" smtClean="0"/>
              <a:pPr/>
              <a:t>07/06/2015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E8F0C-94CC-4013-844F-29928FECB7E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DE8F0C-94CC-4013-844F-29928FECB7ED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44021-58C7-412A-A06C-3E0BCAE4EB5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C327C-BB6C-4B15-A8C0-1D970EFBB23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E2206-2548-4C4F-870A-1C67319893B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E5331-3A1D-4F9C-8EF7-ED1C94DBEC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FCAF6-AC11-4727-BFC5-7A693978E3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8651E-C27D-4F8C-9F19-C13E12E6CB8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D02E0-015A-4B18-8036-B00B61464AD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636B3-8A53-466D-B50F-94659FF5870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5BF4E-F973-4E92-AB32-15F0D1D7405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573D1-3D53-4818-A19E-63A2795A29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7EEB0-7DD4-452F-A484-7CE5D68CE58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2B4712-9A60-4832-9C30-1E0072DA0596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6.png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95288" y="4868863"/>
            <a:ext cx="4427537" cy="544512"/>
          </a:xfrm>
          <a:noFill/>
          <a:ln/>
        </p:spPr>
        <p:txBody>
          <a:bodyPr/>
          <a:lstStyle/>
          <a:p>
            <a:pPr algn="l"/>
            <a:r>
              <a:rPr lang="id-ID" sz="3600" b="1" dirty="0" smtClean="0">
                <a:solidFill>
                  <a:srgbClr val="0085B4"/>
                </a:solidFill>
              </a:rPr>
              <a:t>Integral Numerik </a:t>
            </a:r>
            <a:endParaRPr lang="es-ES" sz="3600" b="1" dirty="0">
              <a:solidFill>
                <a:srgbClr val="0085B4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395288" y="5516563"/>
            <a:ext cx="784912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id-ID" b="1" dirty="0" smtClean="0">
                <a:solidFill>
                  <a:srgbClr val="0085B4"/>
                </a:solidFill>
              </a:rPr>
              <a:t>Metode Newton-Cotes : </a:t>
            </a:r>
          </a:p>
          <a:p>
            <a:r>
              <a:rPr lang="id-ID" b="1" dirty="0" smtClean="0">
                <a:solidFill>
                  <a:srgbClr val="0085B4"/>
                </a:solidFill>
              </a:rPr>
              <a:t>Kaidah Trapesium, Kaidah 1/3 Simpson, Kaidah 3/8 Simpson</a:t>
            </a:r>
            <a:endParaRPr lang="es-ES" b="1" dirty="0">
              <a:solidFill>
                <a:srgbClr val="0085B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3/8 Simpson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040360"/>
            <a:ext cx="8229600" cy="676672"/>
          </a:xfrm>
        </p:spPr>
        <p:txBody>
          <a:bodyPr/>
          <a:lstStyle/>
          <a:p>
            <a:r>
              <a:rPr lang="id-ID" dirty="0" smtClean="0"/>
              <a:t>Galat Total </a:t>
            </a:r>
            <a:endParaRPr lang="id-ID" dirty="0"/>
          </a:p>
        </p:txBody>
      </p:sp>
      <p:graphicFrame>
        <p:nvGraphicFramePr>
          <p:cNvPr id="161794" name="Object 2"/>
          <p:cNvGraphicFramePr>
            <a:graphicFrameLocks noChangeAspect="1"/>
          </p:cNvGraphicFramePr>
          <p:nvPr/>
        </p:nvGraphicFramePr>
        <p:xfrm>
          <a:off x="899592" y="3703811"/>
          <a:ext cx="4776788" cy="949325"/>
        </p:xfrm>
        <a:graphic>
          <a:graphicData uri="http://schemas.openxmlformats.org/presentationml/2006/ole">
            <p:oleObj spid="_x0000_s161794" name="Equation" r:id="rId4" imgW="1981080" imgH="393480" progId="Equation.DSMT4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6" y="1484784"/>
            <a:ext cx="8229600" cy="6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d-ID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Galat  </a:t>
            </a:r>
            <a:endParaRPr kumimoji="0" lang="id-ID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1795" name="Object 3"/>
          <p:cNvGraphicFramePr>
            <a:graphicFrameLocks noChangeAspect="1"/>
          </p:cNvGraphicFramePr>
          <p:nvPr/>
        </p:nvGraphicFramePr>
        <p:xfrm>
          <a:off x="899592" y="2047875"/>
          <a:ext cx="4348163" cy="949325"/>
        </p:xfrm>
        <a:graphic>
          <a:graphicData uri="http://schemas.openxmlformats.org/presentationml/2006/ole">
            <p:oleObj spid="_x0000_s161795" name="Equation" r:id="rId5" imgW="18032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5"/>
          </a:xfrm>
        </p:spPr>
        <p:txBody>
          <a:bodyPr/>
          <a:lstStyle/>
          <a:p>
            <a:r>
              <a:rPr lang="id-ID" dirty="0" smtClean="0"/>
              <a:t>Gunakan kaidah 1/3 Simpson dan 3/8 Simpson untuk menghitung hampiran integral dari fungsi  </a:t>
            </a:r>
            <a:endParaRPr lang="id-ID" dirty="0"/>
          </a:p>
        </p:txBody>
      </p:sp>
      <p:graphicFrame>
        <p:nvGraphicFramePr>
          <p:cNvPr id="162818" name="Object 2"/>
          <p:cNvGraphicFramePr>
            <a:graphicFrameLocks noChangeAspect="1"/>
          </p:cNvGraphicFramePr>
          <p:nvPr/>
        </p:nvGraphicFramePr>
        <p:xfrm>
          <a:off x="1439863" y="3114030"/>
          <a:ext cx="6356350" cy="1035050"/>
        </p:xfrm>
        <a:graphic>
          <a:graphicData uri="http://schemas.openxmlformats.org/presentationml/2006/ole">
            <p:oleObj spid="_x0000_s162818" name="Equation" r:id="rId4" imgW="2882880" imgH="469800" progId="Equation.DSMT4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9512" y="4221088"/>
          <a:ext cx="8712964" cy="8640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0228"/>
                <a:gridCol w="670228"/>
                <a:gridCol w="670228"/>
                <a:gridCol w="670228"/>
                <a:gridCol w="670228"/>
                <a:gridCol w="670228"/>
                <a:gridCol w="670228"/>
                <a:gridCol w="670228"/>
                <a:gridCol w="670228"/>
                <a:gridCol w="670228"/>
                <a:gridCol w="670228"/>
                <a:gridCol w="670228"/>
                <a:gridCol w="670228"/>
              </a:tblGrid>
              <a:tr h="42814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0.05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smtClean="0"/>
                        <a:t>0.1</a:t>
                      </a:r>
                      <a:endParaRPr lang="id-ID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0.15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0.25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0.3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0.35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0.45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0.55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0.6</a:t>
                      </a:r>
                      <a:endParaRPr lang="id-ID" sz="1200" dirty="0"/>
                    </a:p>
                  </a:txBody>
                  <a:tcPr/>
                </a:tc>
              </a:tr>
              <a:tr h="435956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0.2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1.0289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1.2890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1.3029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1.2880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1.3719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1.6070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1.9859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2.4560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2.9349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3.3250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3.5289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3.4640</a:t>
                      </a:r>
                      <a:endParaRPr lang="id-ID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Integral Ganda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3429000"/>
          <a:ext cx="8229600" cy="147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0.6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1.5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0.990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1.524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2.045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2.549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3.031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1.568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2.384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3.177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3.943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4.672</a:t>
                      </a:r>
                      <a:endParaRPr lang="id-ID" dirty="0"/>
                    </a:p>
                  </a:txBody>
                  <a:tcPr/>
                </a:tc>
              </a:tr>
              <a:tr h="284232">
                <a:tc>
                  <a:txBody>
                    <a:bodyPr/>
                    <a:lstStyle/>
                    <a:p>
                      <a:r>
                        <a:rPr lang="id-ID" dirty="0" smtClean="0"/>
                        <a:t>2.5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2.520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3.800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5.044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6.241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7.379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8962" name="Object 2"/>
          <p:cNvGraphicFramePr>
            <a:graphicFrameLocks noChangeAspect="1"/>
          </p:cNvGraphicFramePr>
          <p:nvPr/>
        </p:nvGraphicFramePr>
        <p:xfrm>
          <a:off x="3347864" y="2060848"/>
          <a:ext cx="2295525" cy="1035050"/>
        </p:xfrm>
        <a:graphic>
          <a:graphicData uri="http://schemas.openxmlformats.org/presentationml/2006/ole">
            <p:oleObj spid="_x0000_s171010" name="Equation" r:id="rId4" imgW="104112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Metode Newton – Cotes 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2221284"/>
          </a:xfrm>
        </p:spPr>
        <p:txBody>
          <a:bodyPr/>
          <a:lstStyle/>
          <a:p>
            <a:r>
              <a:rPr lang="id-ID" dirty="0" smtClean="0"/>
              <a:t>Metode umum menurunkan kaidah integrasi numerik.</a:t>
            </a:r>
          </a:p>
          <a:p>
            <a:r>
              <a:rPr lang="id-ID" dirty="0" smtClean="0"/>
              <a:t>Menghampiri fungsi f(x) dengan polinom interpolasi p</a:t>
            </a:r>
            <a:r>
              <a:rPr lang="id-ID" sz="2000" dirty="0" smtClean="0"/>
              <a:t>n</a:t>
            </a:r>
            <a:r>
              <a:rPr lang="id-ID" dirty="0" smtClean="0"/>
              <a:t>(x)</a:t>
            </a:r>
          </a:p>
          <a:p>
            <a:endParaRPr lang="id-ID" dirty="0"/>
          </a:p>
          <a:p>
            <a:endParaRPr lang="id-ID" dirty="0" smtClean="0"/>
          </a:p>
          <a:p>
            <a:r>
              <a:rPr lang="id-ID" dirty="0" smtClean="0"/>
              <a:t>Dengan p</a:t>
            </a:r>
            <a:r>
              <a:rPr lang="id-ID" sz="2000" dirty="0" smtClean="0"/>
              <a:t>n</a:t>
            </a:r>
            <a:r>
              <a:rPr lang="id-ID" dirty="0" smtClean="0"/>
              <a:t>(x) adalah </a:t>
            </a:r>
            <a:endParaRPr lang="id-ID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27784" y="3140968"/>
          <a:ext cx="3672408" cy="1145522"/>
        </p:xfrm>
        <a:graphic>
          <a:graphicData uri="http://schemas.openxmlformats.org/presentationml/2006/ole">
            <p:oleObj spid="_x0000_s106500" name="Equation" r:id="rId4" imgW="1384200" imgH="431640" progId="Equation.DSMT4">
              <p:embed/>
            </p:oleObj>
          </a:graphicData>
        </a:graphic>
      </p:graphicFrame>
      <p:graphicFrame>
        <p:nvGraphicFramePr>
          <p:cNvPr id="106502" name="Object 6"/>
          <p:cNvGraphicFramePr>
            <a:graphicFrameLocks noChangeAspect="1"/>
          </p:cNvGraphicFramePr>
          <p:nvPr/>
        </p:nvGraphicFramePr>
        <p:xfrm>
          <a:off x="683568" y="4869160"/>
          <a:ext cx="8208912" cy="1601788"/>
        </p:xfrm>
        <a:graphic>
          <a:graphicData uri="http://schemas.openxmlformats.org/presentationml/2006/ole">
            <p:oleObj spid="_x0000_s106502" name="Equation" r:id="rId5" imgW="331452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dari Newton Cotes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Kaidah Trapesium</a:t>
            </a:r>
          </a:p>
          <a:p>
            <a:pPr>
              <a:buNone/>
            </a:pPr>
            <a:r>
              <a:rPr lang="id-ID" dirty="0" smtClean="0"/>
              <a:t>		Menggunakan 2 titik</a:t>
            </a:r>
          </a:p>
          <a:p>
            <a:r>
              <a:rPr lang="id-ID" dirty="0" smtClean="0"/>
              <a:t>Kaidah 1/3 Simpson</a:t>
            </a:r>
          </a:p>
          <a:p>
            <a:pPr>
              <a:buNone/>
            </a:pPr>
            <a:r>
              <a:rPr lang="id-ID" dirty="0" smtClean="0"/>
              <a:t>		Menggunakan 3 titik</a:t>
            </a:r>
          </a:p>
          <a:p>
            <a:r>
              <a:rPr lang="id-ID" dirty="0" smtClean="0"/>
              <a:t>Kaidah 3/8 Simpson</a:t>
            </a:r>
          </a:p>
          <a:p>
            <a:pPr>
              <a:buNone/>
            </a:pPr>
            <a:r>
              <a:rPr lang="id-ID" dirty="0" smtClean="0"/>
              <a:t>		Menggunakan 4 titik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Trapesium</a:t>
            </a:r>
            <a:endParaRPr lang="id-ID" dirty="0"/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484783"/>
            <a:ext cx="4010534" cy="30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0531" name="Object 3"/>
          <p:cNvGraphicFramePr>
            <a:graphicFrameLocks noChangeAspect="1"/>
          </p:cNvGraphicFramePr>
          <p:nvPr/>
        </p:nvGraphicFramePr>
        <p:xfrm>
          <a:off x="4783138" y="1628775"/>
          <a:ext cx="4149725" cy="812800"/>
        </p:xfrm>
        <a:graphic>
          <a:graphicData uri="http://schemas.openxmlformats.org/presentationml/2006/ole">
            <p:oleObj spid="_x0000_s150531" name="Equation" r:id="rId5" imgW="1701720" imgH="393480" progId="Equation.DSMT4">
              <p:embed/>
            </p:oleObj>
          </a:graphicData>
        </a:graphic>
      </p:graphicFrame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5038725" y="3213100"/>
          <a:ext cx="3136900" cy="936625"/>
        </p:xfrm>
        <a:graphic>
          <a:graphicData uri="http://schemas.openxmlformats.org/presentationml/2006/ole">
            <p:oleObj spid="_x0000_s150532" name="Equation" r:id="rId6" imgW="1117440" imgH="393480" progId="Equation.DSMT4">
              <p:embed/>
            </p:oleObj>
          </a:graphicData>
        </a:graphic>
      </p:graphicFrame>
      <p:sp>
        <p:nvSpPr>
          <p:cNvPr id="10" name="Down Arrow 9"/>
          <p:cNvSpPr/>
          <p:nvPr/>
        </p:nvSpPr>
        <p:spPr>
          <a:xfrm>
            <a:off x="6588224" y="2564904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150533" name="Object 5"/>
          <p:cNvGraphicFramePr>
            <a:graphicFrameLocks noChangeAspect="1"/>
          </p:cNvGraphicFramePr>
          <p:nvPr/>
        </p:nvGraphicFramePr>
        <p:xfrm>
          <a:off x="1547664" y="4365104"/>
          <a:ext cx="6065837" cy="1144587"/>
        </p:xfrm>
        <a:graphic>
          <a:graphicData uri="http://schemas.openxmlformats.org/presentationml/2006/ole">
            <p:oleObj spid="_x0000_s150533" name="Equation" r:id="rId7" imgW="2286000" imgH="431640" progId="Equation.DSMT4">
              <p:embed/>
            </p:oleObj>
          </a:graphicData>
        </a:graphic>
      </p:graphicFrame>
      <p:graphicFrame>
        <p:nvGraphicFramePr>
          <p:cNvPr id="150534" name="Object 6"/>
          <p:cNvGraphicFramePr>
            <a:graphicFrameLocks noChangeAspect="1"/>
          </p:cNvGraphicFramePr>
          <p:nvPr/>
        </p:nvGraphicFramePr>
        <p:xfrm>
          <a:off x="1907704" y="5445224"/>
          <a:ext cx="2209800" cy="1085850"/>
        </p:xfrm>
        <a:graphic>
          <a:graphicData uri="http://schemas.openxmlformats.org/presentationml/2006/ole">
            <p:oleObj spid="_x0000_s150534" name="Equation" r:id="rId8" imgW="74916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Trapesium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748680"/>
          </a:xfrm>
        </p:spPr>
        <p:txBody>
          <a:bodyPr/>
          <a:lstStyle/>
          <a:p>
            <a:r>
              <a:rPr lang="id-ID" dirty="0" smtClean="0"/>
              <a:t>Dalam selang [a,b]</a:t>
            </a:r>
            <a:endParaRPr lang="id-ID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899592" y="1844824"/>
          <a:ext cx="7494588" cy="901700"/>
        </p:xfrm>
        <a:graphic>
          <a:graphicData uri="http://schemas.openxmlformats.org/presentationml/2006/ole">
            <p:oleObj spid="_x0000_s154626" name="Equation" r:id="rId4" imgW="3898800" imgH="495000" progId="Equation.DSMT4">
              <p:embed/>
            </p:oleObj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501008"/>
            <a:ext cx="3456384" cy="24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91680" y="49411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h</a:t>
            </a:r>
            <a:endParaRPr lang="id-ID" dirty="0"/>
          </a:p>
        </p:txBody>
      </p:sp>
      <p:graphicFrame>
        <p:nvGraphicFramePr>
          <p:cNvPr id="154629" name="Object 5"/>
          <p:cNvGraphicFramePr>
            <a:graphicFrameLocks noChangeAspect="1"/>
          </p:cNvGraphicFramePr>
          <p:nvPr/>
        </p:nvGraphicFramePr>
        <p:xfrm>
          <a:off x="1979712" y="2700338"/>
          <a:ext cx="6442075" cy="660400"/>
        </p:xfrm>
        <a:graphic>
          <a:graphicData uri="http://schemas.openxmlformats.org/presentationml/2006/ole">
            <p:oleObj spid="_x0000_s154629" name="Equation" r:id="rId6" imgW="3848040" imgH="393480" progId="Equation.DSMT4">
              <p:embed/>
            </p:oleObj>
          </a:graphicData>
        </a:graphic>
      </p:graphicFrame>
      <p:graphicFrame>
        <p:nvGraphicFramePr>
          <p:cNvPr id="154630" name="Object 6"/>
          <p:cNvGraphicFramePr>
            <a:graphicFrameLocks noChangeAspect="1"/>
          </p:cNvGraphicFramePr>
          <p:nvPr/>
        </p:nvGraphicFramePr>
        <p:xfrm>
          <a:off x="3756025" y="3284984"/>
          <a:ext cx="4572000" cy="863600"/>
        </p:xfrm>
        <a:graphic>
          <a:graphicData uri="http://schemas.openxmlformats.org/presentationml/2006/ole">
            <p:oleObj spid="_x0000_s154630" name="Equation" r:id="rId7" imgW="2489040" imgH="469800" progId="Equation.DSMT4">
              <p:embed/>
            </p:oleObj>
          </a:graphicData>
        </a:graphic>
      </p:graphicFrame>
      <p:graphicFrame>
        <p:nvGraphicFramePr>
          <p:cNvPr id="154631" name="Object 7"/>
          <p:cNvGraphicFramePr>
            <a:graphicFrameLocks noChangeAspect="1"/>
          </p:cNvGraphicFramePr>
          <p:nvPr/>
        </p:nvGraphicFramePr>
        <p:xfrm>
          <a:off x="4716016" y="4005064"/>
          <a:ext cx="3148012" cy="812800"/>
        </p:xfrm>
        <a:graphic>
          <a:graphicData uri="http://schemas.openxmlformats.org/presentationml/2006/ole">
            <p:oleObj spid="_x0000_s154631" name="Equation" r:id="rId8" imgW="1815840" imgH="469800" progId="Equation.DSMT4">
              <p:embed/>
            </p:oleObj>
          </a:graphicData>
        </a:graphic>
      </p:graphicFrame>
      <p:graphicFrame>
        <p:nvGraphicFramePr>
          <p:cNvPr id="154632" name="Object 8"/>
          <p:cNvGraphicFramePr>
            <a:graphicFrameLocks noChangeAspect="1"/>
          </p:cNvGraphicFramePr>
          <p:nvPr/>
        </p:nvGraphicFramePr>
        <p:xfrm>
          <a:off x="4776788" y="4797152"/>
          <a:ext cx="3170237" cy="812800"/>
        </p:xfrm>
        <a:graphic>
          <a:graphicData uri="http://schemas.openxmlformats.org/presentationml/2006/ole">
            <p:oleObj spid="_x0000_s154632" name="Equation" r:id="rId9" imgW="1828800" imgH="469800" progId="Equation.DSMT4">
              <p:embed/>
            </p:oleObj>
          </a:graphicData>
        </a:graphic>
      </p:graphicFrame>
      <p:graphicFrame>
        <p:nvGraphicFramePr>
          <p:cNvPr id="154633" name="Object 9"/>
          <p:cNvGraphicFramePr>
            <a:graphicFrameLocks noChangeAspect="1"/>
          </p:cNvGraphicFramePr>
          <p:nvPr/>
        </p:nvGraphicFramePr>
        <p:xfrm>
          <a:off x="4233863" y="5575300"/>
          <a:ext cx="4716462" cy="949325"/>
        </p:xfrm>
        <a:graphic>
          <a:graphicData uri="http://schemas.openxmlformats.org/presentationml/2006/ole">
            <p:oleObj spid="_x0000_s154633" name="Equation" r:id="rId10" imgW="195552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1/3 Simpson </a:t>
            </a:r>
            <a:endParaRPr lang="id-ID" dirty="0"/>
          </a:p>
        </p:txBody>
      </p:sp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3152582"/>
            <a:ext cx="4752528" cy="337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5653" name="Object 5"/>
          <p:cNvGraphicFramePr>
            <a:graphicFrameLocks noChangeAspect="1"/>
          </p:cNvGraphicFramePr>
          <p:nvPr/>
        </p:nvGraphicFramePr>
        <p:xfrm>
          <a:off x="755576" y="1196752"/>
          <a:ext cx="7200800" cy="800100"/>
        </p:xfrm>
        <a:graphic>
          <a:graphicData uri="http://schemas.openxmlformats.org/presentationml/2006/ole">
            <p:oleObj spid="_x0000_s155653" name="Equation" r:id="rId5" imgW="3073320" imgH="419040" progId="Equation.DSMT4">
              <p:embed/>
            </p:oleObj>
          </a:graphicData>
        </a:graphic>
      </p:graphicFrame>
      <p:graphicFrame>
        <p:nvGraphicFramePr>
          <p:cNvPr id="155654" name="Object 6"/>
          <p:cNvGraphicFramePr>
            <a:graphicFrameLocks noChangeAspect="1"/>
          </p:cNvGraphicFramePr>
          <p:nvPr/>
        </p:nvGraphicFramePr>
        <p:xfrm>
          <a:off x="755576" y="1844824"/>
          <a:ext cx="5594350" cy="752475"/>
        </p:xfrm>
        <a:graphic>
          <a:graphicData uri="http://schemas.openxmlformats.org/presentationml/2006/ole">
            <p:oleObj spid="_x0000_s155654" name="Equation" r:id="rId6" imgW="2387520" imgH="393480" progId="Equation.DSMT4">
              <p:embed/>
            </p:oleObj>
          </a:graphicData>
        </a:graphic>
      </p:graphicFrame>
      <p:graphicFrame>
        <p:nvGraphicFramePr>
          <p:cNvPr id="155655" name="Object 7"/>
          <p:cNvGraphicFramePr>
            <a:graphicFrameLocks noChangeAspect="1"/>
          </p:cNvGraphicFramePr>
          <p:nvPr/>
        </p:nvGraphicFramePr>
        <p:xfrm>
          <a:off x="1158875" y="2636838"/>
          <a:ext cx="7488238" cy="966787"/>
        </p:xfrm>
        <a:graphic>
          <a:graphicData uri="http://schemas.openxmlformats.org/presentationml/2006/ole">
            <p:oleObj spid="_x0000_s155655" name="Equation" r:id="rId7" imgW="3340080" imgH="431640" progId="Equation.DSMT4">
              <p:embed/>
            </p:oleObj>
          </a:graphicData>
        </a:graphic>
      </p:graphicFrame>
      <p:graphicFrame>
        <p:nvGraphicFramePr>
          <p:cNvPr id="155656" name="Object 8"/>
          <p:cNvGraphicFramePr>
            <a:graphicFrameLocks noChangeAspect="1"/>
          </p:cNvGraphicFramePr>
          <p:nvPr/>
        </p:nvGraphicFramePr>
        <p:xfrm>
          <a:off x="5724128" y="3861048"/>
          <a:ext cx="2420937" cy="895102"/>
        </p:xfrm>
        <a:graphic>
          <a:graphicData uri="http://schemas.openxmlformats.org/presentationml/2006/ole">
            <p:oleObj spid="_x0000_s155656" name="Equation" r:id="rId8" imgW="1079280" imgH="368280" progId="Equation.DSMT4">
              <p:embed/>
            </p:oleObj>
          </a:graphicData>
        </a:graphic>
      </p:graphicFrame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860032" y="5157192"/>
            <a:ext cx="4067944" cy="892696"/>
          </a:xfrm>
        </p:spPr>
        <p:txBody>
          <a:bodyPr/>
          <a:lstStyle/>
          <a:p>
            <a:r>
              <a:rPr lang="id-ID" dirty="0" smtClean="0"/>
              <a:t>Untuk [0,2h]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1/3 Simpson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id-ID" dirty="0" smtClean="0"/>
              <a:t>Untuk [a,b] berlaku</a:t>
            </a:r>
            <a:endParaRPr lang="id-ID" dirty="0"/>
          </a:p>
        </p:txBody>
      </p:sp>
      <p:graphicFrame>
        <p:nvGraphicFramePr>
          <p:cNvPr id="158724" name="Object 4"/>
          <p:cNvGraphicFramePr>
            <a:graphicFrameLocks noChangeAspect="1"/>
          </p:cNvGraphicFramePr>
          <p:nvPr/>
        </p:nvGraphicFramePr>
        <p:xfrm>
          <a:off x="1043608" y="3284984"/>
          <a:ext cx="5102225" cy="877888"/>
        </p:xfrm>
        <a:graphic>
          <a:graphicData uri="http://schemas.openxmlformats.org/presentationml/2006/ole">
            <p:oleObj spid="_x0000_s158724" name="Equation" r:id="rId4" imgW="2654280" imgH="482400" progId="Equation.DSMT4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95536" y="4293096"/>
            <a:ext cx="8229600" cy="6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d-ID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Galat pada [0,2h]</a:t>
            </a:r>
          </a:p>
        </p:txBody>
      </p:sp>
      <p:graphicFrame>
        <p:nvGraphicFramePr>
          <p:cNvPr id="158725" name="Object 5"/>
          <p:cNvGraphicFramePr>
            <a:graphicFrameLocks noChangeAspect="1"/>
          </p:cNvGraphicFramePr>
          <p:nvPr/>
        </p:nvGraphicFramePr>
        <p:xfrm>
          <a:off x="4194175" y="4149080"/>
          <a:ext cx="4379913" cy="949325"/>
        </p:xfrm>
        <a:graphic>
          <a:graphicData uri="http://schemas.openxmlformats.org/presentationml/2006/ole">
            <p:oleObj spid="_x0000_s158725" name="Equation" r:id="rId5" imgW="1815840" imgH="393480" progId="Equation.DSMT4">
              <p:embed/>
            </p:oleObj>
          </a:graphicData>
        </a:graphic>
      </p:graphicFrame>
      <p:graphicFrame>
        <p:nvGraphicFramePr>
          <p:cNvPr id="158726" name="Object 6"/>
          <p:cNvGraphicFramePr>
            <a:graphicFrameLocks noChangeAspect="1"/>
          </p:cNvGraphicFramePr>
          <p:nvPr/>
        </p:nvGraphicFramePr>
        <p:xfrm>
          <a:off x="766763" y="2276475"/>
          <a:ext cx="7616825" cy="901700"/>
        </p:xfrm>
        <a:graphic>
          <a:graphicData uri="http://schemas.openxmlformats.org/presentationml/2006/ole">
            <p:oleObj spid="_x0000_s158726" name="Equation" r:id="rId6" imgW="3962160" imgH="495000" progId="Equation.DSMT4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323528" y="5373216"/>
            <a:ext cx="3558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id-ID" sz="3200" kern="0" dirty="0" smtClean="0"/>
              <a:t>Galat Total [a,b] </a:t>
            </a:r>
            <a:endParaRPr lang="id-ID" sz="3200" kern="0" dirty="0"/>
          </a:p>
        </p:txBody>
      </p:sp>
      <p:graphicFrame>
        <p:nvGraphicFramePr>
          <p:cNvPr id="158727" name="Object 7"/>
          <p:cNvGraphicFramePr>
            <a:graphicFrameLocks noChangeAspect="1"/>
          </p:cNvGraphicFramePr>
          <p:nvPr/>
        </p:nvGraphicFramePr>
        <p:xfrm>
          <a:off x="3995936" y="5229200"/>
          <a:ext cx="4776787" cy="949325"/>
        </p:xfrm>
        <a:graphic>
          <a:graphicData uri="http://schemas.openxmlformats.org/presentationml/2006/ole">
            <p:oleObj spid="_x0000_s158727" name="Equation" r:id="rId7" imgW="19810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3/8 Simpson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892696"/>
          </a:xfrm>
        </p:spPr>
        <p:txBody>
          <a:bodyPr/>
          <a:lstStyle/>
          <a:p>
            <a:r>
              <a:rPr lang="id-ID" dirty="0" smtClean="0"/>
              <a:t>Untuk [0,3h]</a:t>
            </a:r>
            <a:endParaRPr lang="id-ID" dirty="0"/>
          </a:p>
        </p:txBody>
      </p:sp>
      <p:pic>
        <p:nvPicPr>
          <p:cNvPr id="1597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492896"/>
            <a:ext cx="4644008" cy="310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827584" y="1556792"/>
          <a:ext cx="7200900" cy="1600200"/>
        </p:xfrm>
        <a:graphic>
          <a:graphicData uri="http://schemas.openxmlformats.org/presentationml/2006/ole">
            <p:oleObj spid="_x0000_s159748" name="Equation" r:id="rId5" imgW="3073320" imgH="838080" progId="Equation.DSMT4">
              <p:embed/>
            </p:oleObj>
          </a:graphicData>
        </a:graphic>
      </p:graphicFrame>
      <p:graphicFrame>
        <p:nvGraphicFramePr>
          <p:cNvPr id="159749" name="Object 5"/>
          <p:cNvGraphicFramePr>
            <a:graphicFrameLocks noChangeAspect="1"/>
          </p:cNvGraphicFramePr>
          <p:nvPr/>
        </p:nvGraphicFramePr>
        <p:xfrm>
          <a:off x="323528" y="5437212"/>
          <a:ext cx="8689975" cy="800100"/>
        </p:xfrm>
        <a:graphic>
          <a:graphicData uri="http://schemas.openxmlformats.org/presentationml/2006/ole">
            <p:oleObj spid="_x0000_s159749" name="Equation" r:id="rId6" imgW="370836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Kaidah 3/8 Simpson</a:t>
            </a:r>
            <a:endParaRPr lang="id-ID" dirty="0"/>
          </a:p>
        </p:txBody>
      </p:sp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683568" y="1268760"/>
          <a:ext cx="7261225" cy="1962150"/>
        </p:xfrm>
        <a:graphic>
          <a:graphicData uri="http://schemas.openxmlformats.org/presentationml/2006/ole">
            <p:oleObj spid="_x0000_s160770" name="Equation" r:id="rId4" imgW="3238200" imgH="876240" progId="Equation.DSMT4">
              <p:embed/>
            </p:oleObj>
          </a:graphicData>
        </a:graphic>
      </p:graphicFrame>
      <p:graphicFrame>
        <p:nvGraphicFramePr>
          <p:cNvPr id="160771" name="Object 3"/>
          <p:cNvGraphicFramePr>
            <a:graphicFrameLocks noChangeAspect="1"/>
          </p:cNvGraphicFramePr>
          <p:nvPr/>
        </p:nvGraphicFramePr>
        <p:xfrm>
          <a:off x="755576" y="3140968"/>
          <a:ext cx="3217863" cy="825500"/>
        </p:xfrm>
        <a:graphic>
          <a:graphicData uri="http://schemas.openxmlformats.org/presentationml/2006/ole">
            <p:oleObj spid="_x0000_s160771" name="Equation" r:id="rId5" imgW="1434960" imgH="368280" progId="Equation.DSMT4">
              <p:embed/>
            </p:oleObj>
          </a:graphicData>
        </a:graphic>
      </p:graphicFrame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1835696" y="5013176"/>
          <a:ext cx="4467225" cy="1203325"/>
        </p:xfrm>
        <a:graphic>
          <a:graphicData uri="http://schemas.openxmlformats.org/presentationml/2006/ole">
            <p:oleObj spid="_x0000_s160773" name="Equation" r:id="rId6" imgW="2323800" imgH="660240" progId="Equation.DSMT4">
              <p:embed/>
            </p:oleObj>
          </a:graphicData>
        </a:graphic>
      </p:graphicFrame>
      <p:graphicFrame>
        <p:nvGraphicFramePr>
          <p:cNvPr id="160775" name="Object 7"/>
          <p:cNvGraphicFramePr>
            <a:graphicFrameLocks noChangeAspect="1"/>
          </p:cNvGraphicFramePr>
          <p:nvPr/>
        </p:nvGraphicFramePr>
        <p:xfrm>
          <a:off x="779463" y="4005263"/>
          <a:ext cx="7567612" cy="901700"/>
        </p:xfrm>
        <a:graphic>
          <a:graphicData uri="http://schemas.openxmlformats.org/presentationml/2006/ole">
            <p:oleObj spid="_x0000_s160775" name="Equation" r:id="rId7" imgW="393696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8063</TotalTime>
  <Words>174</Words>
  <Application>Microsoft Office PowerPoint</Application>
  <PresentationFormat>On-screen Show (4:3)</PresentationFormat>
  <Paragraphs>96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Diseño predeterminado</vt:lpstr>
      <vt:lpstr>Equation</vt:lpstr>
      <vt:lpstr>Integral Numerik </vt:lpstr>
      <vt:lpstr>Metode Newton – Cotes </vt:lpstr>
      <vt:lpstr>Kaidah dari Newton Cotes</vt:lpstr>
      <vt:lpstr>Kaidah Trapesium</vt:lpstr>
      <vt:lpstr>Kaidah Trapesium</vt:lpstr>
      <vt:lpstr>Kaidah 1/3 Simpson </vt:lpstr>
      <vt:lpstr>Kaidah 1/3 Simpson</vt:lpstr>
      <vt:lpstr>Kaidah 3/8 Simpson</vt:lpstr>
      <vt:lpstr>Kaidah 3/8 Simpson</vt:lpstr>
      <vt:lpstr>Kaidah 3/8 Simpson</vt:lpstr>
      <vt:lpstr>Latihan</vt:lpstr>
      <vt:lpstr>Latihan Integral Ganda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Edna</cp:lastModifiedBy>
  <cp:revision>692</cp:revision>
  <dcterms:created xsi:type="dcterms:W3CDTF">2010-05-23T14:28:12Z</dcterms:created>
  <dcterms:modified xsi:type="dcterms:W3CDTF">2015-06-07T12:44:55Z</dcterms:modified>
</cp:coreProperties>
</file>