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85" r:id="rId6"/>
    <p:sldId id="286" r:id="rId7"/>
    <p:sldId id="287" r:id="rId8"/>
    <p:sldId id="304" r:id="rId9"/>
    <p:sldId id="305" r:id="rId10"/>
    <p:sldId id="306" r:id="rId11"/>
    <p:sldId id="307" r:id="rId12"/>
    <p:sldId id="288" r:id="rId13"/>
    <p:sldId id="289" r:id="rId14"/>
    <p:sldId id="290" r:id="rId15"/>
    <p:sldId id="291" r:id="rId16"/>
    <p:sldId id="260" r:id="rId17"/>
    <p:sldId id="261" r:id="rId18"/>
    <p:sldId id="262" r:id="rId19"/>
    <p:sldId id="263" r:id="rId20"/>
    <p:sldId id="264" r:id="rId21"/>
    <p:sldId id="265" r:id="rId22"/>
    <p:sldId id="266" r:id="rId23"/>
    <p:sldId id="267" r:id="rId24"/>
    <p:sldId id="268" r:id="rId25"/>
    <p:sldId id="269" r:id="rId26"/>
    <p:sldId id="280" r:id="rId27"/>
    <p:sldId id="270" r:id="rId28"/>
    <p:sldId id="271" r:id="rId29"/>
    <p:sldId id="272" r:id="rId30"/>
    <p:sldId id="273" r:id="rId31"/>
    <p:sldId id="274" r:id="rId32"/>
    <p:sldId id="275" r:id="rId33"/>
    <p:sldId id="276" r:id="rId34"/>
    <p:sldId id="277" r:id="rId35"/>
    <p:sldId id="278" r:id="rId36"/>
    <p:sldId id="279" r:id="rId37"/>
    <p:sldId id="281" r:id="rId38"/>
    <p:sldId id="282" r:id="rId39"/>
    <p:sldId id="283" r:id="rId40"/>
    <p:sldId id="284" r:id="rId41"/>
    <p:sldId id="292" r:id="rId42"/>
    <p:sldId id="293" r:id="rId43"/>
    <p:sldId id="297" r:id="rId44"/>
    <p:sldId id="296" r:id="rId45"/>
    <p:sldId id="295" r:id="rId46"/>
    <p:sldId id="298" r:id="rId47"/>
    <p:sldId id="299" r:id="rId48"/>
    <p:sldId id="300" r:id="rId49"/>
    <p:sldId id="301" r:id="rId50"/>
    <p:sldId id="302" r:id="rId51"/>
    <p:sldId id="30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47"/>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8496" autoAdjust="0"/>
  </p:normalViewPr>
  <p:slideViewPr>
    <p:cSldViewPr>
      <p:cViewPr varScale="1">
        <p:scale>
          <a:sx n="46" d="100"/>
          <a:sy n="46" d="100"/>
        </p:scale>
        <p:origin x="-112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3963" name="Picture 171" descr="8"/>
          <p:cNvPicPr>
            <a:picLocks noChangeArrowheads="1"/>
          </p:cNvPicPr>
          <p:nvPr/>
        </p:nvPicPr>
        <p:blipFill>
          <a:blip r:embed="rId2" cstate="print"/>
          <a:srcRect l="200"/>
          <a:stretch>
            <a:fillRect/>
          </a:stretch>
        </p:blipFill>
        <p:spPr bwMode="auto">
          <a:xfrm>
            <a:off x="0" y="5168900"/>
            <a:ext cx="9140825" cy="1700213"/>
          </a:xfrm>
          <a:prstGeom prst="rect">
            <a:avLst/>
          </a:prstGeom>
          <a:noFill/>
        </p:spPr>
      </p:pic>
      <p:pic>
        <p:nvPicPr>
          <p:cNvPr id="33964" name="Picture 172" descr="8"/>
          <p:cNvPicPr>
            <a:picLocks noChangeAspect="1" noChangeArrowheads="1"/>
          </p:cNvPicPr>
          <p:nvPr/>
        </p:nvPicPr>
        <p:blipFill>
          <a:blip r:embed="rId3" cstate="print"/>
          <a:srcRect/>
          <a:stretch>
            <a:fillRect/>
          </a:stretch>
        </p:blipFill>
        <p:spPr bwMode="auto">
          <a:xfrm>
            <a:off x="0" y="0"/>
            <a:ext cx="9144000" cy="1689100"/>
          </a:xfrm>
          <a:prstGeom prst="rect">
            <a:avLst/>
          </a:prstGeom>
          <a:noFill/>
        </p:spPr>
      </p:pic>
      <p:sp>
        <p:nvSpPr>
          <p:cNvPr id="33800" name="Rectangle 8"/>
          <p:cNvSpPr>
            <a:spLocks noGrp="1" noChangeArrowheads="1"/>
          </p:cNvSpPr>
          <p:nvPr>
            <p:ph type="ctrTitle"/>
          </p:nvPr>
        </p:nvSpPr>
        <p:spPr bwMode="black">
          <a:xfrm>
            <a:off x="390525" y="2493963"/>
            <a:ext cx="7954963" cy="1470025"/>
          </a:xfrm>
        </p:spPr>
        <p:txBody>
          <a:bodyPr/>
          <a:lstStyle>
            <a:lvl1pPr>
              <a:defRPr>
                <a:solidFill>
                  <a:schemeClr val="tx1"/>
                </a:solidFill>
              </a:defRPr>
            </a:lvl1pPr>
          </a:lstStyle>
          <a:p>
            <a:r>
              <a:rPr lang="en-US" altLang="en-US" smtClean="0"/>
              <a:t>Click to edit Master title style</a:t>
            </a:r>
            <a:endParaRPr lang="en-US" altLang="en-US"/>
          </a:p>
        </p:txBody>
      </p:sp>
      <p:sp>
        <p:nvSpPr>
          <p:cNvPr id="33801" name="Rectangle 9"/>
          <p:cNvSpPr>
            <a:spLocks noGrp="1" noChangeArrowheads="1"/>
          </p:cNvSpPr>
          <p:nvPr>
            <p:ph type="subTitle" idx="1"/>
          </p:nvPr>
        </p:nvSpPr>
        <p:spPr bwMode="black">
          <a:xfrm>
            <a:off x="1949450" y="4106863"/>
            <a:ext cx="6400800" cy="1044575"/>
          </a:xfrm>
        </p:spPr>
        <p:txBody>
          <a:bodyPr/>
          <a:lstStyle>
            <a:lvl1pPr marL="0" indent="0">
              <a:buFont typeface="Wingdings" pitchFamily="2" charset="2"/>
              <a:buNone/>
              <a:defRPr sz="2000">
                <a:solidFill>
                  <a:srgbClr val="CCFF99"/>
                </a:solidFill>
              </a:defRPr>
            </a:lvl1pPr>
          </a:lstStyle>
          <a:p>
            <a:r>
              <a:rPr lang="en-US" smtClean="0"/>
              <a:t>Click to edit Master subtitle style</a:t>
            </a:r>
            <a:endParaRPr lang="en-US"/>
          </a:p>
        </p:txBody>
      </p:sp>
      <p:sp>
        <p:nvSpPr>
          <p:cNvPr id="33955" name="Line 163"/>
          <p:cNvSpPr>
            <a:spLocks noChangeShapeType="1"/>
          </p:cNvSpPr>
          <p:nvPr/>
        </p:nvSpPr>
        <p:spPr bwMode="black">
          <a:xfrm flipV="1">
            <a:off x="1863725" y="4217988"/>
            <a:ext cx="0" cy="933450"/>
          </a:xfrm>
          <a:prstGeom prst="line">
            <a:avLst/>
          </a:prstGeom>
          <a:noFill/>
          <a:ln w="12700">
            <a:solidFill>
              <a:schemeClr val="tx2"/>
            </a:solidFill>
            <a:round/>
            <a:headEnd/>
            <a:tailEnd/>
          </a:ln>
          <a:effectLst/>
        </p:spPr>
        <p:txBody>
          <a:bodyPr/>
          <a:lstStyle/>
          <a:p>
            <a:endParaRPr lang="en-US"/>
          </a:p>
        </p:txBody>
      </p:sp>
      <p:sp>
        <p:nvSpPr>
          <p:cNvPr id="33956" name="Line 164"/>
          <p:cNvSpPr>
            <a:spLocks noChangeShapeType="1"/>
          </p:cNvSpPr>
          <p:nvPr/>
        </p:nvSpPr>
        <p:spPr bwMode="black">
          <a:xfrm flipV="1">
            <a:off x="1862138" y="1362075"/>
            <a:ext cx="0" cy="328613"/>
          </a:xfrm>
          <a:prstGeom prst="line">
            <a:avLst/>
          </a:prstGeom>
          <a:noFill/>
          <a:ln w="12700">
            <a:solidFill>
              <a:schemeClr val="tx1"/>
            </a:solidFill>
            <a:round/>
            <a:headEnd/>
            <a:tailEnd/>
          </a:ln>
          <a:effectLst/>
        </p:spPr>
        <p:txBody>
          <a:bodyPr/>
          <a:lstStyle/>
          <a:p>
            <a:endParaRPr lang="en-US"/>
          </a:p>
        </p:txBody>
      </p:sp>
      <p:sp>
        <p:nvSpPr>
          <p:cNvPr id="33969" name="Rectangle 177"/>
          <p:cNvSpPr>
            <a:spLocks noGrp="1" noChangeArrowheads="1"/>
          </p:cNvSpPr>
          <p:nvPr>
            <p:ph type="dt" sz="quarter" idx="2"/>
          </p:nvPr>
        </p:nvSpPr>
        <p:spPr bwMode="auto">
          <a:xfrm>
            <a:off x="5391150" y="6221413"/>
            <a:ext cx="1619250" cy="3111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300">
                <a:solidFill>
                  <a:srgbClr val="FFFFFF"/>
                </a:solidFill>
              </a:defRPr>
            </a:lvl1pPr>
          </a:lstStyle>
          <a:p>
            <a:fld id="{21A4E8CB-651A-4417-80CB-5B8E82F9FCBB}" type="datetimeFigureOut">
              <a:rPr lang="en-US" smtClean="0"/>
              <a:pPr/>
              <a:t>8/20/2016</a:t>
            </a:fld>
            <a:endParaRPr lang="en-US"/>
          </a:p>
        </p:txBody>
      </p:sp>
      <p:sp>
        <p:nvSpPr>
          <p:cNvPr id="33970" name="Rectangle 178"/>
          <p:cNvSpPr>
            <a:spLocks noGrp="1" noChangeArrowheads="1"/>
          </p:cNvSpPr>
          <p:nvPr>
            <p:ph type="ftr" sz="quarter" idx="3"/>
          </p:nvPr>
        </p:nvSpPr>
        <p:spPr bwMode="auto">
          <a:xfrm>
            <a:off x="2024063" y="6221413"/>
            <a:ext cx="2897187" cy="3111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300">
                <a:solidFill>
                  <a:srgbClr val="FFFFFF"/>
                </a:solidFill>
              </a:defRPr>
            </a:lvl1pPr>
          </a:lstStyle>
          <a:p>
            <a:endParaRPr lang="en-US"/>
          </a:p>
        </p:txBody>
      </p:sp>
      <p:sp>
        <p:nvSpPr>
          <p:cNvPr id="33971" name="Rectangle 179"/>
          <p:cNvSpPr>
            <a:spLocks noChangeArrowheads="1"/>
          </p:cNvSpPr>
          <p:nvPr/>
        </p:nvSpPr>
        <p:spPr bwMode="black">
          <a:xfrm>
            <a:off x="2006600" y="1287463"/>
            <a:ext cx="5564188" cy="306387"/>
          </a:xfrm>
          <a:prstGeom prst="rect">
            <a:avLst/>
          </a:prstGeom>
          <a:noFill/>
          <a:ln w="9525" algn="ctr">
            <a:noFill/>
            <a:miter lim="800000"/>
            <a:headEnd/>
            <a:tailEnd/>
          </a:ln>
          <a:effectLst/>
        </p:spPr>
        <p:txBody>
          <a:bodyPr lIns="18288" tIns="18288" rIns="18288" bIns="18288" anchor="ctr"/>
          <a:lstStyle/>
          <a:p>
            <a:pPr marL="342900" indent="-342900">
              <a:lnSpc>
                <a:spcPct val="98000"/>
              </a:lnSpc>
              <a:spcBef>
                <a:spcPct val="20000"/>
              </a:spcBef>
            </a:pPr>
            <a:r>
              <a:rPr lang="en-US" dirty="0" err="1" smtClean="0">
                <a:solidFill>
                  <a:srgbClr val="FFFFFF"/>
                </a:solidFill>
              </a:rPr>
              <a:t>Universitas</a:t>
            </a:r>
            <a:r>
              <a:rPr lang="en-US" dirty="0" smtClean="0">
                <a:solidFill>
                  <a:srgbClr val="FFFFFF"/>
                </a:solidFill>
              </a:rPr>
              <a:t> </a:t>
            </a:r>
            <a:r>
              <a:rPr lang="en-US" dirty="0" err="1" smtClean="0">
                <a:solidFill>
                  <a:srgbClr val="FFFFFF"/>
                </a:solidFill>
              </a:rPr>
              <a:t>Komputer</a:t>
            </a:r>
            <a:r>
              <a:rPr lang="en-US" dirty="0" smtClean="0">
                <a:solidFill>
                  <a:srgbClr val="FFFFFF"/>
                </a:solidFill>
              </a:rPr>
              <a:t> Indonesia</a:t>
            </a:r>
            <a:endParaRPr lang="en-US" dirty="0">
              <a:solidFill>
                <a:srgbClr val="FFFFFF"/>
              </a:solidFill>
            </a:endParaRPr>
          </a:p>
        </p:txBody>
      </p:sp>
      <p:pic>
        <p:nvPicPr>
          <p:cNvPr id="15" name="Picture 14" descr="UNIKOMcolor.gif"/>
          <p:cNvPicPr>
            <a:picLocks noChangeAspect="1"/>
          </p:cNvPicPr>
          <p:nvPr/>
        </p:nvPicPr>
        <p:blipFill>
          <a:blip r:embed="rId4" cstate="print"/>
          <a:stretch>
            <a:fillRect/>
          </a:stretch>
        </p:blipFill>
        <p:spPr>
          <a:xfrm>
            <a:off x="7570787" y="265113"/>
            <a:ext cx="1303337" cy="1349473"/>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F735628-36D8-4795-A370-238358603B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4925" y="871538"/>
            <a:ext cx="2076450" cy="4806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3988" y="871538"/>
            <a:ext cx="6078537" cy="4806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F735628-36D8-4795-A370-238358603B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F735628-36D8-4795-A370-238358603B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F735628-36D8-4795-A370-238358603B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2838" y="1776413"/>
            <a:ext cx="3597275" cy="390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2513" y="1776413"/>
            <a:ext cx="3598862" cy="390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F735628-36D8-4795-A370-238358603B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F735628-36D8-4795-A370-238358603B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F735628-36D8-4795-A370-238358603B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F735628-36D8-4795-A370-238358603B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F735628-36D8-4795-A370-238358603B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F735628-36D8-4795-A370-238358603B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4" name="Rectangle 6"/>
          <p:cNvSpPr>
            <a:spLocks noGrp="1" noChangeArrowheads="1"/>
          </p:cNvSpPr>
          <p:nvPr>
            <p:ph type="title"/>
          </p:nvPr>
        </p:nvSpPr>
        <p:spPr bwMode="auto">
          <a:xfrm>
            <a:off x="153988" y="871538"/>
            <a:ext cx="8245475" cy="4984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2775" name="Rectangle 7"/>
          <p:cNvSpPr>
            <a:spLocks noGrp="1" noChangeArrowheads="1"/>
          </p:cNvSpPr>
          <p:nvPr>
            <p:ph type="body" idx="1"/>
          </p:nvPr>
        </p:nvSpPr>
        <p:spPr bwMode="auto">
          <a:xfrm>
            <a:off x="1112838" y="1776413"/>
            <a:ext cx="7348537" cy="3902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33036" name="Picture 268" descr="8"/>
          <p:cNvPicPr>
            <a:picLocks noChangeArrowheads="1"/>
          </p:cNvPicPr>
          <p:nvPr/>
        </p:nvPicPr>
        <p:blipFill>
          <a:blip r:embed="rId13" cstate="print"/>
          <a:srcRect l="200" b="41270"/>
          <a:stretch>
            <a:fillRect/>
          </a:stretch>
        </p:blipFill>
        <p:spPr bwMode="auto">
          <a:xfrm>
            <a:off x="0" y="6470650"/>
            <a:ext cx="9140825" cy="385763"/>
          </a:xfrm>
          <a:prstGeom prst="rect">
            <a:avLst/>
          </a:prstGeom>
          <a:noFill/>
        </p:spPr>
      </p:pic>
      <p:pic>
        <p:nvPicPr>
          <p:cNvPr id="33037" name="Picture 269" descr="8"/>
          <p:cNvPicPr>
            <a:picLocks noChangeAspect="1" noChangeArrowheads="1"/>
          </p:cNvPicPr>
          <p:nvPr/>
        </p:nvPicPr>
        <p:blipFill>
          <a:blip r:embed="rId14" cstate="print"/>
          <a:srcRect t="33553" b="23215"/>
          <a:stretch>
            <a:fillRect/>
          </a:stretch>
        </p:blipFill>
        <p:spPr bwMode="auto">
          <a:xfrm>
            <a:off x="0" y="0"/>
            <a:ext cx="9144000" cy="384175"/>
          </a:xfrm>
          <a:prstGeom prst="rect">
            <a:avLst/>
          </a:prstGeom>
          <a:noFill/>
        </p:spPr>
      </p:pic>
      <p:sp>
        <p:nvSpPr>
          <p:cNvPr id="33039" name="Rectangle 271"/>
          <p:cNvSpPr>
            <a:spLocks noGrp="1" noChangeArrowheads="1"/>
          </p:cNvSpPr>
          <p:nvPr>
            <p:ph type="sldNum" sz="quarter" idx="4"/>
          </p:nvPr>
        </p:nvSpPr>
        <p:spPr bwMode="black">
          <a:xfrm>
            <a:off x="153988" y="6500813"/>
            <a:ext cx="1006475" cy="3206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spcBef>
                <a:spcPct val="50000"/>
              </a:spcBef>
              <a:defRPr sz="1000" b="1"/>
            </a:lvl1pPr>
          </a:lstStyle>
          <a:p>
            <a:fld id="{5F735628-36D8-4795-A370-238358603B52}" type="slidenum">
              <a:rPr lang="en-US" smtClean="0"/>
              <a:pPr/>
              <a:t>‹#›</a:t>
            </a:fld>
            <a:endParaRPr lang="en-US"/>
          </a:p>
        </p:txBody>
      </p:sp>
      <p:sp>
        <p:nvSpPr>
          <p:cNvPr id="33040" name="Text Box 272"/>
          <p:cNvSpPr txBox="1">
            <a:spLocks noChangeArrowheads="1"/>
          </p:cNvSpPr>
          <p:nvPr/>
        </p:nvSpPr>
        <p:spPr bwMode="auto">
          <a:xfrm>
            <a:off x="1447800" y="52388"/>
            <a:ext cx="2722220" cy="307777"/>
          </a:xfrm>
          <a:prstGeom prst="rect">
            <a:avLst/>
          </a:prstGeom>
          <a:noFill/>
          <a:ln w="9525">
            <a:noFill/>
            <a:miter lim="800000"/>
            <a:headEnd/>
            <a:tailEnd/>
          </a:ln>
          <a:effectLst/>
        </p:spPr>
        <p:txBody>
          <a:bodyPr wrap="none">
            <a:spAutoFit/>
          </a:bodyPr>
          <a:lstStyle/>
          <a:p>
            <a:pPr eaLnBrk="0" hangingPunct="0"/>
            <a:r>
              <a:rPr lang="en-US" altLang="en-US" sz="1400" dirty="0" err="1" smtClean="0"/>
              <a:t>Universitas</a:t>
            </a:r>
            <a:r>
              <a:rPr lang="en-US" altLang="en-US" sz="1400" dirty="0" smtClean="0"/>
              <a:t> </a:t>
            </a:r>
            <a:r>
              <a:rPr lang="en-US" altLang="en-US" sz="1400" dirty="0" err="1" smtClean="0"/>
              <a:t>Komputer</a:t>
            </a:r>
            <a:r>
              <a:rPr lang="en-US" altLang="en-US" sz="1400" dirty="0" smtClean="0"/>
              <a:t> Indonesia</a:t>
            </a:r>
            <a:endParaRPr lang="en-US" altLang="en-US" sz="1400" dirty="0"/>
          </a:p>
        </p:txBody>
      </p:sp>
      <p:sp>
        <p:nvSpPr>
          <p:cNvPr id="33041" name="Rectangle 273"/>
          <p:cNvSpPr>
            <a:spLocks noChangeArrowheads="1"/>
          </p:cNvSpPr>
          <p:nvPr userDrawn="1"/>
        </p:nvSpPr>
        <p:spPr bwMode="auto">
          <a:xfrm>
            <a:off x="1447800" y="6502400"/>
            <a:ext cx="5940425" cy="244475"/>
          </a:xfrm>
          <a:prstGeom prst="rect">
            <a:avLst/>
          </a:prstGeom>
          <a:noFill/>
          <a:ln w="9525">
            <a:noFill/>
            <a:miter lim="800000"/>
            <a:headEnd/>
            <a:tailEnd/>
          </a:ln>
          <a:effectLst/>
        </p:spPr>
        <p:txBody>
          <a:bodyPr>
            <a:spAutoFit/>
          </a:bodyPr>
          <a:lstStyle/>
          <a:p>
            <a:pPr eaLnBrk="0" hangingPunct="0"/>
            <a:r>
              <a:rPr lang="en-US" altLang="en-US" sz="1000" b="1" dirty="0" smtClean="0"/>
              <a:t>Magister </a:t>
            </a:r>
            <a:r>
              <a:rPr lang="en-US" altLang="en-US" sz="1000" b="1" dirty="0" err="1" smtClean="0"/>
              <a:t>Sistem</a:t>
            </a:r>
            <a:r>
              <a:rPr lang="en-US" altLang="en-US" sz="1000" b="1" dirty="0" smtClean="0"/>
              <a:t> </a:t>
            </a:r>
            <a:r>
              <a:rPr lang="en-US" altLang="en-US" sz="1000" b="1" dirty="0" err="1" smtClean="0"/>
              <a:t>Informasi</a:t>
            </a:r>
            <a:r>
              <a:rPr lang="en-US" altLang="en-US" sz="1000" b="1" dirty="0" smtClean="0"/>
              <a:t> (MSI)</a:t>
            </a:r>
            <a:endParaRPr lang="en-US" altLang="en-US" sz="1000" dirty="0"/>
          </a:p>
        </p:txBody>
      </p:sp>
      <p:sp>
        <p:nvSpPr>
          <p:cNvPr id="33042" name="Line 274"/>
          <p:cNvSpPr>
            <a:spLocks noChangeShapeType="1"/>
          </p:cNvSpPr>
          <p:nvPr/>
        </p:nvSpPr>
        <p:spPr bwMode="auto">
          <a:xfrm>
            <a:off x="1447800" y="147638"/>
            <a:ext cx="0" cy="231775"/>
          </a:xfrm>
          <a:prstGeom prst="line">
            <a:avLst/>
          </a:prstGeom>
          <a:noFill/>
          <a:ln w="9525">
            <a:solidFill>
              <a:schemeClr val="tx1"/>
            </a:solidFill>
            <a:round/>
            <a:headEnd/>
            <a:tailEnd/>
          </a:ln>
          <a:effectLst/>
        </p:spPr>
        <p:txBody>
          <a:bodyPr wrap="none" anchor="ctr"/>
          <a:lstStyle/>
          <a:p>
            <a:endParaRPr lang="en-US"/>
          </a:p>
        </p:txBody>
      </p:sp>
      <p:sp>
        <p:nvSpPr>
          <p:cNvPr id="33043" name="Line 275"/>
          <p:cNvSpPr>
            <a:spLocks noChangeShapeType="1"/>
          </p:cNvSpPr>
          <p:nvPr/>
        </p:nvSpPr>
        <p:spPr bwMode="auto">
          <a:xfrm>
            <a:off x="1447800" y="6475413"/>
            <a:ext cx="0" cy="195262"/>
          </a:xfrm>
          <a:prstGeom prst="line">
            <a:avLst/>
          </a:prstGeom>
          <a:noFill/>
          <a:ln w="9525">
            <a:solidFill>
              <a:schemeClr val="tx1"/>
            </a:solidFill>
            <a:round/>
            <a:headEnd/>
            <a:tailEnd/>
          </a:ln>
          <a:effectLst/>
        </p:spPr>
        <p:txBody>
          <a:bodyPr wrap="none" anchor="ctr"/>
          <a:lstStyle/>
          <a:p>
            <a:endParaRPr lang="en-US"/>
          </a:p>
        </p:txBody>
      </p:sp>
      <p:pic>
        <p:nvPicPr>
          <p:cNvPr id="14" name="Picture 13" descr="unikombw.gif"/>
          <p:cNvPicPr>
            <a:picLocks noChangeAspect="1"/>
          </p:cNvPicPr>
          <p:nvPr/>
        </p:nvPicPr>
        <p:blipFill>
          <a:blip r:embed="rId15" cstate="print">
            <a:clrChange>
              <a:clrFrom>
                <a:srgbClr val="FFFFFF"/>
              </a:clrFrom>
              <a:clrTo>
                <a:srgbClr val="FFFFFF">
                  <a:alpha val="0"/>
                </a:srgbClr>
              </a:clrTo>
            </a:clrChange>
            <a:duotone>
              <a:prstClr val="black"/>
              <a:schemeClr val="accent2">
                <a:tint val="45000"/>
                <a:satMod val="400000"/>
              </a:schemeClr>
            </a:duotone>
          </a:blip>
          <a:stretch>
            <a:fillRect/>
          </a:stretch>
        </p:blipFill>
        <p:spPr>
          <a:xfrm>
            <a:off x="8578851" y="-38100"/>
            <a:ext cx="452438" cy="450784"/>
          </a:xfrm>
          <a:prstGeom prst="rect">
            <a:avLst/>
          </a:prstGeom>
          <a:effectLst>
            <a:outerShdw blurRad="50800" dist="50800" dir="5400000" algn="ctr" rotWithShape="0">
              <a:schemeClr val="tx1"/>
            </a:outerShdw>
          </a:effectLst>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2800">
          <a:solidFill>
            <a:schemeClr val="bg2"/>
          </a:solidFill>
          <a:latin typeface="+mj-lt"/>
          <a:ea typeface="+mj-ea"/>
          <a:cs typeface="+mj-cs"/>
        </a:defRPr>
      </a:lvl1pPr>
      <a:lvl2pPr algn="l" rtl="0" eaLnBrk="1" fontAlgn="base" hangingPunct="1">
        <a:lnSpc>
          <a:spcPct val="90000"/>
        </a:lnSpc>
        <a:spcBef>
          <a:spcPct val="0"/>
        </a:spcBef>
        <a:spcAft>
          <a:spcPct val="0"/>
        </a:spcAft>
        <a:defRPr sz="2800">
          <a:solidFill>
            <a:schemeClr val="bg2"/>
          </a:solidFill>
          <a:latin typeface="Arial" charset="0"/>
          <a:cs typeface="Arial" charset="0"/>
        </a:defRPr>
      </a:lvl2pPr>
      <a:lvl3pPr algn="l" rtl="0" eaLnBrk="1" fontAlgn="base" hangingPunct="1">
        <a:lnSpc>
          <a:spcPct val="90000"/>
        </a:lnSpc>
        <a:spcBef>
          <a:spcPct val="0"/>
        </a:spcBef>
        <a:spcAft>
          <a:spcPct val="0"/>
        </a:spcAft>
        <a:defRPr sz="2800">
          <a:solidFill>
            <a:schemeClr val="bg2"/>
          </a:solidFill>
          <a:latin typeface="Arial" charset="0"/>
          <a:cs typeface="Arial" charset="0"/>
        </a:defRPr>
      </a:lvl3pPr>
      <a:lvl4pPr algn="l" rtl="0" eaLnBrk="1" fontAlgn="base" hangingPunct="1">
        <a:lnSpc>
          <a:spcPct val="90000"/>
        </a:lnSpc>
        <a:spcBef>
          <a:spcPct val="0"/>
        </a:spcBef>
        <a:spcAft>
          <a:spcPct val="0"/>
        </a:spcAft>
        <a:defRPr sz="2800">
          <a:solidFill>
            <a:schemeClr val="bg2"/>
          </a:solidFill>
          <a:latin typeface="Arial" charset="0"/>
          <a:cs typeface="Arial" charset="0"/>
        </a:defRPr>
      </a:lvl4pPr>
      <a:lvl5pPr algn="l" rtl="0" eaLnBrk="1" fontAlgn="base" hangingPunct="1">
        <a:lnSpc>
          <a:spcPct val="90000"/>
        </a:lnSpc>
        <a:spcBef>
          <a:spcPct val="0"/>
        </a:spcBef>
        <a:spcAft>
          <a:spcPct val="0"/>
        </a:spcAft>
        <a:defRPr sz="2800">
          <a:solidFill>
            <a:schemeClr val="bg2"/>
          </a:solidFill>
          <a:latin typeface="Arial" charset="0"/>
          <a:cs typeface="Arial" charset="0"/>
        </a:defRPr>
      </a:lvl5pPr>
      <a:lvl6pPr marL="457200" algn="l" rtl="0" eaLnBrk="1" fontAlgn="base" hangingPunct="1">
        <a:lnSpc>
          <a:spcPct val="90000"/>
        </a:lnSpc>
        <a:spcBef>
          <a:spcPct val="0"/>
        </a:spcBef>
        <a:spcAft>
          <a:spcPct val="0"/>
        </a:spcAft>
        <a:defRPr sz="2800">
          <a:solidFill>
            <a:schemeClr val="bg2"/>
          </a:solidFill>
          <a:latin typeface="Arial" charset="0"/>
          <a:cs typeface="Arial" charset="0"/>
        </a:defRPr>
      </a:lvl6pPr>
      <a:lvl7pPr marL="914400" algn="l" rtl="0" eaLnBrk="1" fontAlgn="base" hangingPunct="1">
        <a:lnSpc>
          <a:spcPct val="90000"/>
        </a:lnSpc>
        <a:spcBef>
          <a:spcPct val="0"/>
        </a:spcBef>
        <a:spcAft>
          <a:spcPct val="0"/>
        </a:spcAft>
        <a:defRPr sz="2800">
          <a:solidFill>
            <a:schemeClr val="bg2"/>
          </a:solidFill>
          <a:latin typeface="Arial" charset="0"/>
          <a:cs typeface="Arial" charset="0"/>
        </a:defRPr>
      </a:lvl7pPr>
      <a:lvl8pPr marL="1371600" algn="l" rtl="0" eaLnBrk="1" fontAlgn="base" hangingPunct="1">
        <a:lnSpc>
          <a:spcPct val="90000"/>
        </a:lnSpc>
        <a:spcBef>
          <a:spcPct val="0"/>
        </a:spcBef>
        <a:spcAft>
          <a:spcPct val="0"/>
        </a:spcAft>
        <a:defRPr sz="2800">
          <a:solidFill>
            <a:schemeClr val="bg2"/>
          </a:solidFill>
          <a:latin typeface="Arial" charset="0"/>
          <a:cs typeface="Arial" charset="0"/>
        </a:defRPr>
      </a:lvl8pPr>
      <a:lvl9pPr marL="1828800" algn="l" rtl="0" eaLnBrk="1" fontAlgn="base" hangingPunct="1">
        <a:lnSpc>
          <a:spcPct val="90000"/>
        </a:lnSpc>
        <a:spcBef>
          <a:spcPct val="0"/>
        </a:spcBef>
        <a:spcAft>
          <a:spcPct val="0"/>
        </a:spcAft>
        <a:defRPr sz="2800">
          <a:solidFill>
            <a:schemeClr val="bg2"/>
          </a:solidFill>
          <a:latin typeface="Arial" charset="0"/>
          <a:cs typeface="Arial" charset="0"/>
        </a:defRPr>
      </a:lvl9pPr>
    </p:titleStyle>
    <p:bodyStyle>
      <a:lvl1pPr marL="228600" indent="-228600" algn="l" rtl="0" eaLnBrk="1" fontAlgn="base" hangingPunct="1">
        <a:spcBef>
          <a:spcPct val="0"/>
        </a:spcBef>
        <a:spcAft>
          <a:spcPct val="0"/>
        </a:spcAft>
        <a:buClr>
          <a:srgbClr val="CCFF99"/>
        </a:buClr>
        <a:buFont typeface="Wingdings" pitchFamily="2" charset="2"/>
        <a:buChar char="§"/>
        <a:defRPr>
          <a:solidFill>
            <a:schemeClr val="tx1"/>
          </a:solidFill>
          <a:latin typeface="+mn-lt"/>
          <a:ea typeface="+mn-ea"/>
          <a:cs typeface="+mn-cs"/>
        </a:defRPr>
      </a:lvl1pPr>
      <a:lvl2pPr marL="509588" indent="-166688" algn="l" rtl="0" eaLnBrk="1" fontAlgn="base" hangingPunct="1">
        <a:spcBef>
          <a:spcPct val="25000"/>
        </a:spcBef>
        <a:spcAft>
          <a:spcPct val="15000"/>
        </a:spcAft>
        <a:buClr>
          <a:srgbClr val="CCFF99"/>
        </a:buClr>
        <a:buFont typeface="Arial" charset="0"/>
        <a:buChar char="–"/>
        <a:defRPr sz="1400">
          <a:solidFill>
            <a:schemeClr val="tx1"/>
          </a:solidFill>
          <a:latin typeface="+mn-lt"/>
          <a:cs typeface="+mn-cs"/>
        </a:defRPr>
      </a:lvl2pPr>
      <a:lvl3pPr marL="790575" indent="-166688" algn="l" rtl="0" eaLnBrk="1" fontAlgn="base" hangingPunct="1">
        <a:spcBef>
          <a:spcPct val="20000"/>
        </a:spcBef>
        <a:spcAft>
          <a:spcPct val="0"/>
        </a:spcAft>
        <a:buClr>
          <a:srgbClr val="CCFF99"/>
        </a:buClr>
        <a:buFont typeface="Arial" charset="0"/>
        <a:buChar char="–"/>
        <a:defRPr sz="1400">
          <a:solidFill>
            <a:schemeClr val="tx1"/>
          </a:solidFill>
          <a:latin typeface="+mn-lt"/>
          <a:cs typeface="+mn-cs"/>
        </a:defRPr>
      </a:lvl3pPr>
      <a:lvl4pPr marL="1084263" indent="-179388" algn="l" rtl="0" eaLnBrk="1" fontAlgn="base" hangingPunct="1">
        <a:spcBef>
          <a:spcPct val="20000"/>
        </a:spcBef>
        <a:spcAft>
          <a:spcPct val="0"/>
        </a:spcAft>
        <a:buClr>
          <a:srgbClr val="CCFF99"/>
        </a:buClr>
        <a:buChar char="–"/>
        <a:defRPr sz="1400">
          <a:solidFill>
            <a:schemeClr val="tx1"/>
          </a:solidFill>
          <a:latin typeface="+mn-lt"/>
          <a:cs typeface="+mn-cs"/>
        </a:defRPr>
      </a:lvl4pPr>
      <a:lvl5pPr marL="1371600" indent="-166688" algn="l" rtl="0" eaLnBrk="1" fontAlgn="base" hangingPunct="1">
        <a:spcBef>
          <a:spcPct val="20000"/>
        </a:spcBef>
        <a:spcAft>
          <a:spcPct val="0"/>
        </a:spcAft>
        <a:buClr>
          <a:srgbClr val="CCFF99"/>
        </a:buClr>
        <a:buFont typeface="Arial" charset="0"/>
        <a:buChar char="–"/>
        <a:defRPr sz="1400">
          <a:solidFill>
            <a:schemeClr val="tx1"/>
          </a:solidFill>
          <a:latin typeface="+mn-lt"/>
          <a:cs typeface="+mn-cs"/>
        </a:defRPr>
      </a:lvl5pPr>
      <a:lvl6pPr marL="1828800" indent="-166688" algn="l" rtl="0" eaLnBrk="1" fontAlgn="base" hangingPunct="1">
        <a:spcBef>
          <a:spcPct val="20000"/>
        </a:spcBef>
        <a:spcAft>
          <a:spcPct val="0"/>
        </a:spcAft>
        <a:buClr>
          <a:srgbClr val="CCFF99"/>
        </a:buClr>
        <a:buFont typeface="Arial" charset="0"/>
        <a:buChar char="–"/>
        <a:defRPr sz="1400">
          <a:solidFill>
            <a:schemeClr val="tx1"/>
          </a:solidFill>
          <a:latin typeface="+mn-lt"/>
          <a:cs typeface="+mn-cs"/>
        </a:defRPr>
      </a:lvl6pPr>
      <a:lvl7pPr marL="2286000" indent="-166688" algn="l" rtl="0" eaLnBrk="1" fontAlgn="base" hangingPunct="1">
        <a:spcBef>
          <a:spcPct val="20000"/>
        </a:spcBef>
        <a:spcAft>
          <a:spcPct val="0"/>
        </a:spcAft>
        <a:buClr>
          <a:srgbClr val="CCFF99"/>
        </a:buClr>
        <a:buFont typeface="Arial" charset="0"/>
        <a:buChar char="–"/>
        <a:defRPr sz="1400">
          <a:solidFill>
            <a:schemeClr val="tx1"/>
          </a:solidFill>
          <a:latin typeface="+mn-lt"/>
          <a:cs typeface="+mn-cs"/>
        </a:defRPr>
      </a:lvl7pPr>
      <a:lvl8pPr marL="2743200" indent="-166688" algn="l" rtl="0" eaLnBrk="1" fontAlgn="base" hangingPunct="1">
        <a:spcBef>
          <a:spcPct val="20000"/>
        </a:spcBef>
        <a:spcAft>
          <a:spcPct val="0"/>
        </a:spcAft>
        <a:buClr>
          <a:srgbClr val="CCFF99"/>
        </a:buClr>
        <a:buFont typeface="Arial" charset="0"/>
        <a:buChar char="–"/>
        <a:defRPr sz="1400">
          <a:solidFill>
            <a:schemeClr val="tx1"/>
          </a:solidFill>
          <a:latin typeface="+mn-lt"/>
          <a:cs typeface="+mn-cs"/>
        </a:defRPr>
      </a:lvl8pPr>
      <a:lvl9pPr marL="3200400" indent="-166688" algn="l" rtl="0" eaLnBrk="1" fontAlgn="base" hangingPunct="1">
        <a:spcBef>
          <a:spcPct val="20000"/>
        </a:spcBef>
        <a:spcAft>
          <a:spcPct val="0"/>
        </a:spcAft>
        <a:buClr>
          <a:srgbClr val="CCFF99"/>
        </a:buClr>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3042" y="2493963"/>
            <a:ext cx="6702446" cy="2006607"/>
          </a:xfrm>
        </p:spPr>
        <p:txBody>
          <a:bodyPr/>
          <a:lstStyle/>
          <a:p>
            <a:r>
              <a:rPr lang="en-US" dirty="0" smtClean="0"/>
              <a:t>Chap 2 – Internal Audit</a:t>
            </a:r>
            <a:br>
              <a:rPr lang="en-US" dirty="0" smtClean="0"/>
            </a:br>
            <a:r>
              <a:rPr lang="en-US" dirty="0" err="1" smtClean="0"/>
              <a:t>Modelling</a:t>
            </a:r>
            <a:r>
              <a:rPr lang="en-US" dirty="0" smtClean="0"/>
              <a:t> with PAM</a:t>
            </a:r>
            <a:br>
              <a:rPr lang="en-US" dirty="0" smtClean="0"/>
            </a:br>
            <a:r>
              <a:rPr lang="en-US" dirty="0" err="1" smtClean="0"/>
              <a:t>Assesment</a:t>
            </a:r>
            <a:r>
              <a:rPr lang="en-US" dirty="0" smtClean="0"/>
              <a:t> and</a:t>
            </a:r>
            <a:br>
              <a:rPr lang="en-US" dirty="0" smtClean="0"/>
            </a:br>
            <a:r>
              <a:rPr lang="en-US" dirty="0" smtClean="0"/>
              <a:t>Controlling</a:t>
            </a:r>
            <a:endParaRPr lang="en-US" dirty="0"/>
          </a:p>
        </p:txBody>
      </p:sp>
      <p:sp>
        <p:nvSpPr>
          <p:cNvPr id="3" name="Subtitle 2"/>
          <p:cNvSpPr>
            <a:spLocks noGrp="1"/>
          </p:cNvSpPr>
          <p:nvPr>
            <p:ph type="subTitle" idx="1"/>
          </p:nvPr>
        </p:nvSpPr>
        <p:spPr>
          <a:xfrm>
            <a:off x="1949450" y="4500570"/>
            <a:ext cx="6400800" cy="650868"/>
          </a:xfrm>
        </p:spPr>
        <p:txBody>
          <a:bodyPr/>
          <a:lstStyle/>
          <a:p>
            <a:r>
              <a:rPr lang="en-US" dirty="0" smtClean="0"/>
              <a:t>Dr. Ir. </a:t>
            </a:r>
            <a:r>
              <a:rPr lang="en-US" dirty="0" err="1" smtClean="0"/>
              <a:t>Yeffry</a:t>
            </a:r>
            <a:r>
              <a:rPr lang="en-US" dirty="0" smtClean="0"/>
              <a:t> </a:t>
            </a:r>
            <a:r>
              <a:rPr lang="en-US" dirty="0" err="1" smtClean="0"/>
              <a:t>Handoko</a:t>
            </a:r>
            <a:r>
              <a:rPr lang="en-US" dirty="0" smtClean="0"/>
              <a:t> Putra</a:t>
            </a:r>
            <a:endParaRPr lang="en-US" dirty="0"/>
          </a:p>
        </p:txBody>
      </p:sp>
      <p:sp>
        <p:nvSpPr>
          <p:cNvPr id="4" name="TextBox 3"/>
          <p:cNvSpPr txBox="1"/>
          <p:nvPr/>
        </p:nvSpPr>
        <p:spPr>
          <a:xfrm>
            <a:off x="1643042" y="5500702"/>
            <a:ext cx="6357982" cy="369332"/>
          </a:xfrm>
          <a:prstGeom prst="rect">
            <a:avLst/>
          </a:prstGeom>
          <a:noFill/>
        </p:spPr>
        <p:txBody>
          <a:bodyPr wrap="square" rtlCol="0">
            <a:spAutoFit/>
          </a:bodyPr>
          <a:lstStyle/>
          <a:p>
            <a:r>
              <a:rPr lang="en-US" dirty="0" smtClean="0"/>
              <a:t>MAGISTER SISTEM INFORMASI</a:t>
            </a:r>
            <a:endParaRPr lang="en-US" dirty="0"/>
          </a:p>
        </p:txBody>
      </p:sp>
    </p:spTree>
  </p:cSld>
  <p:clrMapOvr>
    <a:masterClrMapping/>
  </p:clrMapOvr>
  <p:transition>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t>Internal Audit Roles and Responsibilities</a:t>
            </a:r>
            <a:endParaRPr lang="en-US" dirty="0"/>
          </a:p>
        </p:txBody>
      </p:sp>
      <p:graphicFrame>
        <p:nvGraphicFramePr>
          <p:cNvPr id="4" name="Table 3"/>
          <p:cNvGraphicFramePr>
            <a:graphicFrameLocks noGrp="1"/>
          </p:cNvGraphicFramePr>
          <p:nvPr/>
        </p:nvGraphicFramePr>
        <p:xfrm>
          <a:off x="1115616" y="1412776"/>
          <a:ext cx="7224464" cy="4394200"/>
        </p:xfrm>
        <a:graphic>
          <a:graphicData uri="http://schemas.openxmlformats.org/drawingml/2006/table">
            <a:tbl>
              <a:tblPr firstRow="1" bandRow="1">
                <a:tableStyleId>{912C8C85-51F0-491E-9774-3900AFEF0FD7}</a:tableStyleId>
              </a:tblPr>
              <a:tblGrid>
                <a:gridCol w="2736304"/>
                <a:gridCol w="4488160"/>
              </a:tblGrid>
              <a:tr h="370840">
                <a:tc>
                  <a:txBody>
                    <a:bodyPr/>
                    <a:lstStyle/>
                    <a:p>
                      <a:r>
                        <a:rPr lang="en-US" dirty="0" smtClean="0"/>
                        <a:t>Role</a:t>
                      </a:r>
                      <a:endParaRPr lang="en-US" dirty="0"/>
                    </a:p>
                  </a:txBody>
                  <a:tcPr/>
                </a:tc>
                <a:tc>
                  <a:txBody>
                    <a:bodyPr/>
                    <a:lstStyle/>
                    <a:p>
                      <a:r>
                        <a:rPr lang="en-US" dirty="0" smtClean="0"/>
                        <a:t>Responsibilities</a:t>
                      </a:r>
                      <a:endParaRPr lang="en-US" dirty="0"/>
                    </a:p>
                  </a:txBody>
                  <a:tcPr/>
                </a:tc>
              </a:tr>
              <a:tr h="370840">
                <a:tc>
                  <a:txBody>
                    <a:bodyPr/>
                    <a:lstStyle/>
                    <a:p>
                      <a:r>
                        <a:rPr lang="en-US" dirty="0" smtClean="0"/>
                        <a:t>Audit</a:t>
                      </a:r>
                      <a:r>
                        <a:rPr lang="en-US" baseline="0" dirty="0" smtClean="0"/>
                        <a:t> Manager</a:t>
                      </a:r>
                      <a:endParaRPr lang="en-US" dirty="0"/>
                    </a:p>
                  </a:txBody>
                  <a:tcPr/>
                </a:tc>
                <a:tc>
                  <a:txBody>
                    <a:bodyPr/>
                    <a:lstStyle/>
                    <a:p>
                      <a:pPr marL="112713" indent="-112713">
                        <a:buFont typeface="Arial" pitchFamily="34" charset="0"/>
                        <a:buChar char="•"/>
                      </a:pPr>
                      <a:r>
                        <a:rPr lang="en-US" dirty="0" smtClean="0"/>
                        <a:t>Responsible</a:t>
                      </a:r>
                      <a:r>
                        <a:rPr lang="en-US" baseline="0" dirty="0" smtClean="0"/>
                        <a:t> for ensuring the proper conduct of specific types of audits (financial, operational, IT) within the audit program</a:t>
                      </a:r>
                    </a:p>
                    <a:p>
                      <a:pPr marL="112713" indent="-112713">
                        <a:buFont typeface="Arial" pitchFamily="34" charset="0"/>
                        <a:buChar char="•"/>
                      </a:pPr>
                      <a:r>
                        <a:rPr lang="en-US" baseline="0" dirty="0" smtClean="0"/>
                        <a:t>Supervises one or more teams of internal auditors</a:t>
                      </a:r>
                      <a:endParaRPr lang="en-US" dirty="0"/>
                    </a:p>
                  </a:txBody>
                  <a:tcPr/>
                </a:tc>
              </a:tr>
              <a:tr h="370840">
                <a:tc>
                  <a:txBody>
                    <a:bodyPr/>
                    <a:lstStyle/>
                    <a:p>
                      <a:r>
                        <a:rPr lang="en-US" dirty="0" smtClean="0"/>
                        <a:t>Auditor</a:t>
                      </a:r>
                      <a:endParaRPr lang="en-US" dirty="0"/>
                    </a:p>
                  </a:txBody>
                  <a:tcPr/>
                </a:tc>
                <a:tc>
                  <a:txBody>
                    <a:bodyPr/>
                    <a:lstStyle/>
                    <a:p>
                      <a:pPr marL="112713" indent="-112713">
                        <a:buFont typeface="Arial" pitchFamily="34" charset="0"/>
                        <a:buChar char="•"/>
                      </a:pPr>
                      <a:r>
                        <a:rPr lang="en-US" dirty="0" smtClean="0"/>
                        <a:t>Perform audits, working alone or</a:t>
                      </a:r>
                      <a:r>
                        <a:rPr lang="en-US" baseline="0" dirty="0" smtClean="0"/>
                        <a:t> as part of a team depending on the type and scope of audit activities needed</a:t>
                      </a:r>
                    </a:p>
                    <a:p>
                      <a:pPr marL="112713" indent="-112713">
                        <a:buFont typeface="Arial" pitchFamily="34" charset="0"/>
                        <a:buChar char="•"/>
                      </a:pPr>
                      <a:r>
                        <a:rPr lang="en-US" dirty="0" smtClean="0"/>
                        <a:t>Develops and maintains knowledge and subject matter expertise relevant to the types of audits performed</a:t>
                      </a:r>
                    </a:p>
                    <a:p>
                      <a:pPr marL="112713" indent="-112713">
                        <a:buFont typeface="Arial" pitchFamily="34" charset="0"/>
                        <a:buChar char="•"/>
                      </a:pPr>
                      <a:r>
                        <a:rPr lang="en-US" dirty="0" smtClean="0"/>
                        <a:t>Reports to the Audit Manager and /or the CAE</a:t>
                      </a:r>
                      <a:endParaRPr lang="en-US" dirty="0"/>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t>Internal Audit Roles and Responsibilities</a:t>
            </a:r>
            <a:endParaRPr lang="en-US" dirty="0"/>
          </a:p>
        </p:txBody>
      </p:sp>
      <p:graphicFrame>
        <p:nvGraphicFramePr>
          <p:cNvPr id="4" name="Table 3"/>
          <p:cNvGraphicFramePr>
            <a:graphicFrameLocks noGrp="1"/>
          </p:cNvGraphicFramePr>
          <p:nvPr/>
        </p:nvGraphicFramePr>
        <p:xfrm>
          <a:off x="1115616" y="1412776"/>
          <a:ext cx="7224464" cy="3845560"/>
        </p:xfrm>
        <a:graphic>
          <a:graphicData uri="http://schemas.openxmlformats.org/drawingml/2006/table">
            <a:tbl>
              <a:tblPr firstRow="1" bandRow="1">
                <a:tableStyleId>{912C8C85-51F0-491E-9774-3900AFEF0FD7}</a:tableStyleId>
              </a:tblPr>
              <a:tblGrid>
                <a:gridCol w="2736304"/>
                <a:gridCol w="4488160"/>
              </a:tblGrid>
              <a:tr h="370840">
                <a:tc>
                  <a:txBody>
                    <a:bodyPr/>
                    <a:lstStyle/>
                    <a:p>
                      <a:r>
                        <a:rPr lang="en-US" dirty="0" smtClean="0"/>
                        <a:t>Role</a:t>
                      </a:r>
                      <a:endParaRPr lang="en-US" dirty="0"/>
                    </a:p>
                  </a:txBody>
                  <a:tcPr/>
                </a:tc>
                <a:tc>
                  <a:txBody>
                    <a:bodyPr/>
                    <a:lstStyle/>
                    <a:p>
                      <a:r>
                        <a:rPr lang="en-US" dirty="0" smtClean="0"/>
                        <a:t>Responsibilities</a:t>
                      </a:r>
                      <a:endParaRPr lang="en-US" dirty="0"/>
                    </a:p>
                  </a:txBody>
                  <a:tcPr/>
                </a:tc>
              </a:tr>
              <a:tr h="370840">
                <a:tc>
                  <a:txBody>
                    <a:bodyPr/>
                    <a:lstStyle/>
                    <a:p>
                      <a:r>
                        <a:rPr lang="en-US" dirty="0" smtClean="0"/>
                        <a:t>Operational</a:t>
                      </a:r>
                      <a:r>
                        <a:rPr lang="en-US" baseline="0" dirty="0" smtClean="0"/>
                        <a:t> Manager</a:t>
                      </a:r>
                      <a:endParaRPr lang="en-US" dirty="0"/>
                    </a:p>
                  </a:txBody>
                  <a:tcPr/>
                </a:tc>
                <a:tc>
                  <a:txBody>
                    <a:bodyPr/>
                    <a:lstStyle/>
                    <a:p>
                      <a:pPr marL="112713" indent="-112713">
                        <a:buFont typeface="Arial" pitchFamily="34" charset="0"/>
                        <a:buChar char="•"/>
                      </a:pPr>
                      <a:r>
                        <a:rPr lang="en-US" dirty="0" smtClean="0"/>
                        <a:t>Ensure</a:t>
                      </a:r>
                      <a:r>
                        <a:rPr lang="en-US" baseline="0" dirty="0" smtClean="0"/>
                        <a:t> access is afforded to auditors when components or processes under the Manager’s responsibility are audited</a:t>
                      </a:r>
                    </a:p>
                    <a:p>
                      <a:pPr marL="112713" indent="-112713">
                        <a:buFont typeface="Arial" pitchFamily="34" charset="0"/>
                        <a:buChar char="•"/>
                      </a:pPr>
                      <a:r>
                        <a:rPr lang="en-US" baseline="0" dirty="0" smtClean="0"/>
                        <a:t>Furnishes or assigns resources as needed to support audit and, as applicable, provide information to auditors</a:t>
                      </a:r>
                      <a:endParaRPr lang="en-US" dirty="0"/>
                    </a:p>
                  </a:txBody>
                  <a:tcPr/>
                </a:tc>
              </a:tr>
              <a:tr h="370840">
                <a:tc>
                  <a:txBody>
                    <a:bodyPr/>
                    <a:lstStyle/>
                    <a:p>
                      <a:r>
                        <a:rPr lang="en-US" dirty="0" smtClean="0"/>
                        <a:t>Operation staff</a:t>
                      </a:r>
                      <a:endParaRPr lang="en-US" dirty="0"/>
                    </a:p>
                  </a:txBody>
                  <a:tcPr/>
                </a:tc>
                <a:tc>
                  <a:txBody>
                    <a:bodyPr/>
                    <a:lstStyle/>
                    <a:p>
                      <a:pPr marL="112713" indent="-112713">
                        <a:buFont typeface="Arial" pitchFamily="34" charset="0"/>
                        <a:buChar char="•"/>
                      </a:pPr>
                      <a:r>
                        <a:rPr lang="en-US" dirty="0" smtClean="0"/>
                        <a:t>Support of facilitates</a:t>
                      </a:r>
                      <a:r>
                        <a:rPr lang="en-US" baseline="0" dirty="0" smtClean="0"/>
                        <a:t> audits or components or process operated by staff</a:t>
                      </a:r>
                    </a:p>
                    <a:p>
                      <a:pPr marL="112713" indent="-112713">
                        <a:buFont typeface="Arial" pitchFamily="34" charset="0"/>
                        <a:buChar char="•"/>
                      </a:pPr>
                      <a:r>
                        <a:rPr lang="en-US" baseline="0" dirty="0" smtClean="0"/>
                        <a:t>May be observed, interviewed , asked to demonstrate controls, or otherwise provide evidence to auditors</a:t>
                      </a:r>
                      <a:endParaRPr lang="en-US" dirty="0"/>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cstate="print"/>
          <a:srcRect/>
          <a:stretch>
            <a:fillRect/>
          </a:stretch>
        </p:blipFill>
        <p:spPr bwMode="auto">
          <a:xfrm>
            <a:off x="1214414" y="1500173"/>
            <a:ext cx="6215106" cy="8520710"/>
          </a:xfrm>
          <a:prstGeom prst="rect">
            <a:avLst/>
          </a:prstGeom>
          <a:noFill/>
          <a:ln w="9525">
            <a:noFill/>
            <a:miter lim="800000"/>
            <a:headEnd/>
            <a:tailEnd/>
          </a:ln>
          <a:effectLst/>
        </p:spPr>
      </p:pic>
      <p:sp>
        <p:nvSpPr>
          <p:cNvPr id="2" name="Title 1"/>
          <p:cNvSpPr>
            <a:spLocks noGrp="1"/>
          </p:cNvSpPr>
          <p:nvPr>
            <p:ph type="title"/>
          </p:nvPr>
        </p:nvSpPr>
        <p:spPr>
          <a:solidFill>
            <a:schemeClr val="bg1"/>
          </a:solidFill>
        </p:spPr>
        <p:txBody>
          <a:bodyPr/>
          <a:lstStyle/>
          <a:p>
            <a:r>
              <a:rPr lang="en-US" dirty="0" smtClean="0"/>
              <a:t>Internal Audit Roles and Responsibilities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0382 -0.18495 L 0.00382 -0.51828 " pathEditMode="relative" rAng="0" ptsTypes="AA">
                                      <p:cBhvr>
                                        <p:cTn id="6" dur="2000" fill="hold"/>
                                        <p:tgtEl>
                                          <p:spTgt spid="16387"/>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audit program charter</a:t>
            </a:r>
            <a:endParaRPr lang="en-US" dirty="0"/>
          </a:p>
        </p:txBody>
      </p:sp>
      <p:sp>
        <p:nvSpPr>
          <p:cNvPr id="3" name="Content Placeholder 2"/>
          <p:cNvSpPr>
            <a:spLocks noGrp="1"/>
          </p:cNvSpPr>
          <p:nvPr>
            <p:ph idx="1"/>
          </p:nvPr>
        </p:nvSpPr>
        <p:spPr>
          <a:xfrm>
            <a:off x="357158" y="1776413"/>
            <a:ext cx="8786842" cy="3902075"/>
          </a:xfrm>
        </p:spPr>
        <p:txBody>
          <a:bodyPr/>
          <a:lstStyle/>
          <a:p>
            <a:r>
              <a:rPr lang="en-US" sz="2000" dirty="0" smtClean="0"/>
              <a:t>The audit program charter describes the purpose of the internal audit program, including external and internal needs the program is intended to address and, in particular, the relationship between the audit program and governance, risk management, compliance, and other enterprise management functions. </a:t>
            </a:r>
          </a:p>
          <a:p>
            <a:r>
              <a:rPr lang="en-US" sz="2000" dirty="0" smtClean="0"/>
              <a:t>No matter where the internal audit program is positioned within the structure of the organization, its existence, purpose, and authority needs to be formally documented and communicated throughout the organization to help ensure that internal auditing activities are viewed in the proper context. </a:t>
            </a:r>
          </a:p>
          <a:p>
            <a:r>
              <a:rPr lang="en-US" sz="2000" dirty="0" smtClean="0"/>
              <a:t>Organizations that do not communicate this type of information about their internal audit programs are likely to encounter misperceptions or fear about internal audits and may find operations personnel hesitant or resistant to cooperate with auditors.</a:t>
            </a:r>
            <a:endParaRPr lang="en-US" sz="2000" dirty="0"/>
          </a:p>
        </p:txBody>
      </p:sp>
    </p:spTree>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ambar 6.gif"/>
          <p:cNvPicPr>
            <a:picLocks noGrp="1" noChangeAspect="1"/>
          </p:cNvPicPr>
          <p:nvPr>
            <p:ph idx="4294967295"/>
          </p:nvPr>
        </p:nvPicPr>
        <p:blipFill>
          <a:blip r:embed="rId2" cstate="print"/>
          <a:stretch>
            <a:fillRect/>
          </a:stretch>
        </p:blipFill>
        <p:spPr>
          <a:xfrm>
            <a:off x="500034" y="928670"/>
            <a:ext cx="4338022" cy="5228287"/>
          </a:xfrm>
        </p:spPr>
      </p:pic>
      <p:sp>
        <p:nvSpPr>
          <p:cNvPr id="5" name="TextBox 4"/>
          <p:cNvSpPr txBox="1"/>
          <p:nvPr/>
        </p:nvSpPr>
        <p:spPr>
          <a:xfrm>
            <a:off x="5000628" y="1142984"/>
            <a:ext cx="3714776" cy="5078313"/>
          </a:xfrm>
          <a:prstGeom prst="rect">
            <a:avLst/>
          </a:prstGeom>
          <a:noFill/>
        </p:spPr>
        <p:txBody>
          <a:bodyPr wrap="square" rtlCol="0">
            <a:spAutoFit/>
          </a:bodyPr>
          <a:lstStyle/>
          <a:p>
            <a:r>
              <a:rPr lang="en-US" dirty="0" smtClean="0"/>
              <a:t>The internal IT audit program’s responsibilities include defining strategic and operational planning, selecting auditing tools, procedures and resources, conducting audits and reporting their results, and ensuring audit program quality.</a:t>
            </a:r>
          </a:p>
          <a:p>
            <a:endParaRPr lang="en-US" dirty="0" smtClean="0"/>
          </a:p>
          <a:p>
            <a:r>
              <a:rPr lang="en-US" dirty="0" smtClean="0"/>
              <a:t>Internal IT auditing has its own domain-specific principles, practices, assumptions, and vocabulary, all of which may be well understood by personnel working within the audit program but less familiar to others in the organization who interact with auditors.</a:t>
            </a:r>
            <a:endParaRPr lang="en-US" dirty="0"/>
          </a:p>
        </p:txBody>
      </p:sp>
    </p:spTree>
  </p:cSld>
  <p:clrMapOvr>
    <a:masterClrMapping/>
  </p:clrMapOvr>
  <p:transition>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internal IT auditing</a:t>
            </a:r>
            <a:endParaRPr lang="en-US" dirty="0"/>
          </a:p>
        </p:txBody>
      </p:sp>
      <p:sp>
        <p:nvSpPr>
          <p:cNvPr id="3" name="Content Placeholder 2"/>
          <p:cNvSpPr>
            <a:spLocks noGrp="1"/>
          </p:cNvSpPr>
          <p:nvPr>
            <p:ph idx="1"/>
          </p:nvPr>
        </p:nvSpPr>
        <p:spPr/>
        <p:txBody>
          <a:bodyPr/>
          <a:lstStyle/>
          <a:p>
            <a:r>
              <a:rPr lang="en-US" sz="2400" dirty="0" smtClean="0"/>
              <a:t>supporting corporate IT governance, risk management, and compliance programs;</a:t>
            </a:r>
          </a:p>
          <a:p>
            <a:r>
              <a:rPr lang="en-US" sz="2400" dirty="0" smtClean="0"/>
              <a:t>verifying adherence to organizationally defined policies, procedures, and standards;</a:t>
            </a:r>
          </a:p>
          <a:p>
            <a:r>
              <a:rPr lang="en-US" sz="2400" dirty="0" smtClean="0"/>
              <a:t>satisfying requirements to achieve or maintain process maturity, quality management, or internal control certification;</a:t>
            </a:r>
          </a:p>
          <a:p>
            <a:r>
              <a:rPr lang="en-US" sz="2400" dirty="0" smtClean="0"/>
              <a:t>adding formality to or increasing the rigor of self-assessment processes and activities; and</a:t>
            </a:r>
          </a:p>
          <a:p>
            <a:r>
              <a:rPr lang="en-US" sz="2400" dirty="0" smtClean="0"/>
              <a:t>preparing for or “shadowing” anticipated external audits.</a:t>
            </a:r>
            <a:endParaRPr lang="en-US" sz="2400" dirty="0"/>
          </a:p>
        </p:txBody>
      </p:sp>
    </p:spTree>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500042"/>
            <a:ext cx="8245475" cy="869971"/>
          </a:xfrm>
        </p:spPr>
        <p:txBody>
          <a:bodyPr/>
          <a:lstStyle/>
          <a:p>
            <a:r>
              <a:rPr lang="en-US" dirty="0" smtClean="0"/>
              <a:t>Process Assessment Model –PAM : Audit Process Example (COBIT 5)</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142976" y="1404407"/>
            <a:ext cx="6715172" cy="4953551"/>
          </a:xfrm>
          <a:prstGeom prst="rect">
            <a:avLst/>
          </a:prstGeom>
          <a:noFill/>
          <a:ln w="9525">
            <a:noFill/>
            <a:miter lim="800000"/>
            <a:headEnd/>
            <a:tailEnd/>
          </a:ln>
          <a:effectLst/>
        </p:spPr>
      </p:pic>
    </p:spTree>
  </p:cSld>
  <p:clrMapOvr>
    <a:masterClrMapping/>
  </p:clrMapOvr>
  <p:transition>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2" cstate="print"/>
          <a:srcRect/>
          <a:stretch>
            <a:fillRect/>
          </a:stretch>
        </p:blipFill>
        <p:spPr bwMode="auto">
          <a:xfrm>
            <a:off x="642910" y="571479"/>
            <a:ext cx="6715172" cy="5719039"/>
          </a:xfrm>
          <a:prstGeom prst="rect">
            <a:avLst/>
          </a:prstGeom>
          <a:noFill/>
          <a:ln w="9525">
            <a:noFill/>
            <a:miter lim="800000"/>
            <a:headEnd/>
            <a:tailEnd/>
          </a:ln>
          <a:effectLst/>
        </p:spPr>
      </p:pic>
    </p:spTree>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00034" y="364052"/>
            <a:ext cx="7572428" cy="5565278"/>
          </a:xfrm>
          <a:prstGeom prst="rect">
            <a:avLst/>
          </a:prstGeom>
          <a:noFill/>
          <a:ln w="9525">
            <a:noFill/>
            <a:miter lim="800000"/>
            <a:headEnd/>
            <a:tailEnd/>
          </a:ln>
          <a:effectLst/>
        </p:spPr>
      </p:pic>
      <p:sp>
        <p:nvSpPr>
          <p:cNvPr id="3" name="Rectangle 2"/>
          <p:cNvSpPr/>
          <p:nvPr/>
        </p:nvSpPr>
        <p:spPr>
          <a:xfrm>
            <a:off x="428596" y="5929329"/>
            <a:ext cx="8715404" cy="523220"/>
          </a:xfrm>
          <a:prstGeom prst="rect">
            <a:avLst/>
          </a:prstGeom>
        </p:spPr>
        <p:txBody>
          <a:bodyPr wrap="square">
            <a:spAutoFit/>
          </a:bodyPr>
          <a:lstStyle/>
          <a:p>
            <a:r>
              <a:rPr lang="en-US" sz="1400" dirty="0" smtClean="0"/>
              <a:t>The COBIT 5 process reference model (PRM) is composed of 37 processes describing a life cycle for governance and management of enterprise IT</a:t>
            </a:r>
            <a:endParaRPr lang="en-US" sz="1400" dirty="0"/>
          </a:p>
        </p:txBody>
      </p:sp>
    </p:spTree>
  </p:cSld>
  <p:clrMapOvr>
    <a:masterClrMapping/>
  </p:clrMapOvr>
  <p:transition>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and Definition in COBIT 5</a:t>
            </a:r>
            <a:endParaRPr lang="en-US" dirty="0"/>
          </a:p>
        </p:txBody>
      </p:sp>
      <p:sp>
        <p:nvSpPr>
          <p:cNvPr id="3" name="Content Placeholder 2"/>
          <p:cNvSpPr>
            <a:spLocks noGrp="1"/>
          </p:cNvSpPr>
          <p:nvPr>
            <p:ph idx="1"/>
          </p:nvPr>
        </p:nvSpPr>
        <p:spPr>
          <a:xfrm>
            <a:off x="357158" y="1500175"/>
            <a:ext cx="8429684" cy="4178314"/>
          </a:xfrm>
        </p:spPr>
        <p:txBody>
          <a:bodyPr/>
          <a:lstStyle/>
          <a:p>
            <a:pPr marL="0" indent="0">
              <a:buNone/>
            </a:pPr>
            <a:r>
              <a:rPr lang="en-US" sz="2000" dirty="0" smtClean="0"/>
              <a:t>For the purposes of this document, the terms and definitions given in ISO/IEC 15504-1 apply. Key definitions include:</a:t>
            </a:r>
          </a:p>
          <a:p>
            <a:r>
              <a:rPr lang="en-US" sz="2000" b="1" dirty="0" smtClean="0"/>
              <a:t>Attribute indicator—An assessment indicator that supports the </a:t>
            </a:r>
            <a:r>
              <a:rPr lang="en-US" sz="2000" b="1" dirty="0" err="1" smtClean="0"/>
              <a:t>judgement</a:t>
            </a:r>
            <a:r>
              <a:rPr lang="en-US" sz="2000" b="1" dirty="0" smtClean="0"/>
              <a:t> of the extent of achievement of a specific </a:t>
            </a:r>
            <a:r>
              <a:rPr lang="it-IT" sz="2000" dirty="0" smtClean="0"/>
              <a:t>process attribute (ISO/IEC 15504:1, 3.16)</a:t>
            </a:r>
          </a:p>
          <a:p>
            <a:r>
              <a:rPr lang="en-US" sz="2000" b="1" dirty="0" smtClean="0">
                <a:solidFill>
                  <a:srgbClr val="FFFF00"/>
                </a:solidFill>
              </a:rPr>
              <a:t>Base practice</a:t>
            </a:r>
            <a:r>
              <a:rPr lang="en-US" sz="2000" b="1" dirty="0" smtClean="0"/>
              <a:t>—An activity that, when consistently performed, contributes to achieving a specific process purpose </a:t>
            </a:r>
            <a:r>
              <a:rPr lang="en-US" sz="2000" dirty="0" smtClean="0"/>
              <a:t>(ISO/IEC 15504:1, 3.17)</a:t>
            </a:r>
          </a:p>
          <a:p>
            <a:r>
              <a:rPr lang="en-US" sz="2000" dirty="0" smtClean="0"/>
              <a:t> </a:t>
            </a:r>
            <a:r>
              <a:rPr lang="en-US" sz="2000" b="1" dirty="0" smtClean="0"/>
              <a:t>Capability dimension—The set of elements in a process assessment model explicitly related to the Measurement </a:t>
            </a:r>
            <a:r>
              <a:rPr lang="en-US" sz="2000" dirty="0" smtClean="0"/>
              <a:t>Framework for Process Capability (ISO/IEC 15504:1, 3.18)</a:t>
            </a:r>
          </a:p>
          <a:p>
            <a:r>
              <a:rPr lang="en-US" sz="2000" b="1" dirty="0" smtClean="0"/>
              <a:t>Capability indicator—An assessment indicator that supports the </a:t>
            </a:r>
            <a:r>
              <a:rPr lang="en-US" sz="2000" b="1" dirty="0" err="1" smtClean="0"/>
              <a:t>judgement</a:t>
            </a:r>
            <a:r>
              <a:rPr lang="en-US" sz="2000" b="1" dirty="0" smtClean="0"/>
              <a:t> of the process capability of a specific </a:t>
            </a:r>
            <a:r>
              <a:rPr lang="en-US" sz="2000" dirty="0" smtClean="0"/>
              <a:t>process (ISO/IEC 15504:1, 3.19)</a:t>
            </a:r>
          </a:p>
        </p:txBody>
      </p:sp>
    </p:spTree>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r>
              <a:rPr lang="en-US" dirty="0" smtClean="0"/>
              <a:t>Internal auditing is an independent, objective assurance and consulting activity designed to add value and improve an organization’s operations. It helps an organization accomplish its objectives by bringing a systematic, disciplined approach to evaluate and improve the effectiveness of risk management, control, and governance processes (IPPF)</a:t>
            </a:r>
            <a:endParaRPr lang="en-US" dirty="0"/>
          </a:p>
        </p:txBody>
      </p:sp>
      <p:sp>
        <p:nvSpPr>
          <p:cNvPr id="4" name="Rectangle 3"/>
          <p:cNvSpPr/>
          <p:nvPr/>
        </p:nvSpPr>
        <p:spPr>
          <a:xfrm>
            <a:off x="1500166" y="6072206"/>
            <a:ext cx="7643834" cy="369332"/>
          </a:xfrm>
          <a:prstGeom prst="rect">
            <a:avLst/>
          </a:prstGeom>
        </p:spPr>
        <p:txBody>
          <a:bodyPr wrap="square">
            <a:spAutoFit/>
          </a:bodyPr>
          <a:lstStyle/>
          <a:p>
            <a:pPr algn="r"/>
            <a:r>
              <a:rPr lang="en-US" dirty="0" smtClean="0"/>
              <a:t>IPPF : International Professional Practices Framework</a:t>
            </a:r>
            <a:endParaRPr lang="en-US" dirty="0"/>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and Definition in COBIT 5</a:t>
            </a:r>
            <a:endParaRPr lang="en-US" dirty="0"/>
          </a:p>
        </p:txBody>
      </p:sp>
      <p:sp>
        <p:nvSpPr>
          <p:cNvPr id="3" name="Content Placeholder 2"/>
          <p:cNvSpPr>
            <a:spLocks noGrp="1"/>
          </p:cNvSpPr>
          <p:nvPr>
            <p:ph idx="1"/>
          </p:nvPr>
        </p:nvSpPr>
        <p:spPr>
          <a:xfrm>
            <a:off x="357158" y="1500175"/>
            <a:ext cx="8429684" cy="4178314"/>
          </a:xfrm>
        </p:spPr>
        <p:txBody>
          <a:bodyPr/>
          <a:lstStyle/>
          <a:p>
            <a:r>
              <a:rPr lang="en-US" sz="2000" b="1" dirty="0" smtClean="0">
                <a:solidFill>
                  <a:srgbClr val="FFFF00"/>
                </a:solidFill>
              </a:rPr>
              <a:t>Generic practice</a:t>
            </a:r>
            <a:r>
              <a:rPr lang="en-US" sz="2000" b="1" dirty="0" smtClean="0"/>
              <a:t>—An activity that, when consistently performed, contributes to the achievement of a specific </a:t>
            </a:r>
            <a:r>
              <a:rPr lang="it-IT" sz="2000" dirty="0" smtClean="0"/>
              <a:t>process attribute (ISO/IEC 15504:1, 3.22)</a:t>
            </a:r>
          </a:p>
          <a:p>
            <a:r>
              <a:rPr lang="en-US" sz="2000" b="1" dirty="0" smtClean="0"/>
              <a:t>Performance indicator—An assessment indicator that supports the judgment of the process performance of a </a:t>
            </a:r>
            <a:r>
              <a:rPr lang="en-US" sz="2000" dirty="0" smtClean="0"/>
              <a:t>specific process (ISO/IEC 15504:1, 3 26)</a:t>
            </a:r>
          </a:p>
          <a:p>
            <a:r>
              <a:rPr lang="en-US" sz="2000" b="1" dirty="0" smtClean="0"/>
              <a:t>Note: A performance indicator is an attribute indicator for Process Attribute 1.1 for a specific process. </a:t>
            </a:r>
            <a:r>
              <a:rPr lang="en-US" sz="2000" dirty="0" smtClean="0"/>
              <a:t>(ISO/IEC 15504:2)</a:t>
            </a:r>
          </a:p>
          <a:p>
            <a:r>
              <a:rPr lang="en-US" sz="2000" b="1" dirty="0" smtClean="0"/>
              <a:t>Process assessment model—A model suitable for the purpose of assessing process capability, based on one or more </a:t>
            </a:r>
            <a:r>
              <a:rPr lang="en-US" sz="2000" dirty="0" smtClean="0"/>
              <a:t>process reference models (ISO/IEC 15504:1, 3.33)</a:t>
            </a:r>
          </a:p>
          <a:p>
            <a:r>
              <a:rPr lang="en-US" sz="2000" b="1" dirty="0" smtClean="0"/>
              <a:t>Process attribute—A measurable characteristic of process capability applicable to any process (ISO/IEC 15504:1, 3.31)</a:t>
            </a:r>
          </a:p>
          <a:p>
            <a:r>
              <a:rPr lang="en-US" sz="2000" dirty="0" smtClean="0"/>
              <a:t>P</a:t>
            </a:r>
            <a:r>
              <a:rPr lang="en-US" sz="2000" b="1" dirty="0" smtClean="0"/>
              <a:t>rocess attribute rating—A </a:t>
            </a:r>
            <a:r>
              <a:rPr lang="en-US" sz="2000" b="1" dirty="0" err="1" smtClean="0"/>
              <a:t>judgement</a:t>
            </a:r>
            <a:r>
              <a:rPr lang="en-US" sz="2000" b="1" dirty="0" smtClean="0"/>
              <a:t> of the degree of achievement of the process attribute for the assessed process </a:t>
            </a:r>
            <a:r>
              <a:rPr lang="en-US" sz="2000" dirty="0" smtClean="0"/>
              <a:t>(ISO/IEC 15504:1, 3.32)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and Definition in COBIT 5</a:t>
            </a:r>
            <a:endParaRPr lang="en-US" dirty="0"/>
          </a:p>
        </p:txBody>
      </p:sp>
      <p:sp>
        <p:nvSpPr>
          <p:cNvPr id="3" name="Content Placeholder 2"/>
          <p:cNvSpPr>
            <a:spLocks noGrp="1"/>
          </p:cNvSpPr>
          <p:nvPr>
            <p:ph idx="1"/>
          </p:nvPr>
        </p:nvSpPr>
        <p:spPr>
          <a:xfrm>
            <a:off x="357158" y="1500175"/>
            <a:ext cx="8429684" cy="4178314"/>
          </a:xfrm>
        </p:spPr>
        <p:txBody>
          <a:bodyPr/>
          <a:lstStyle/>
          <a:p>
            <a:r>
              <a:rPr lang="en-US" sz="2000" b="1" dirty="0" smtClean="0"/>
              <a:t>Process capability—A characterization of the ability of a process to meet current or projected business goals </a:t>
            </a:r>
            <a:r>
              <a:rPr lang="en-US" sz="2000" dirty="0" smtClean="0"/>
              <a:t>(ISO/IEC 15504:1, 3.33)</a:t>
            </a:r>
          </a:p>
          <a:p>
            <a:r>
              <a:rPr lang="en-US" sz="2000" b="1" dirty="0" smtClean="0">
                <a:solidFill>
                  <a:srgbClr val="FFFF00"/>
                </a:solidFill>
              </a:rPr>
              <a:t>Process capability level—A </a:t>
            </a:r>
            <a:r>
              <a:rPr lang="en-US" sz="2000" b="1" dirty="0" smtClean="0"/>
              <a:t>point on the six-point ordinal scale (of process capability) that represents the capability </a:t>
            </a:r>
            <a:r>
              <a:rPr lang="en-US" sz="2000" dirty="0" smtClean="0"/>
              <a:t>of the process, each level building on the capability of the level below (ISO/IEC 15504:1, 3.36)</a:t>
            </a:r>
          </a:p>
          <a:p>
            <a:r>
              <a:rPr lang="en-US" sz="2000" b="1" dirty="0" smtClean="0"/>
              <a:t>Process capability level rating—A representation of the achieved process capability level derived from the process </a:t>
            </a:r>
            <a:r>
              <a:rPr lang="en-US" sz="2000" dirty="0" smtClean="0"/>
              <a:t>attribute ratings for an assessed process (ISO/IEC 15504:1, 3.37)</a:t>
            </a:r>
          </a:p>
          <a:p>
            <a:r>
              <a:rPr lang="en-US" sz="2000" b="1" dirty="0" smtClean="0"/>
              <a:t>Process outcome—An observable result of a process (ISO/IEC 15504:1, 3.44)</a:t>
            </a:r>
          </a:p>
          <a:p>
            <a:r>
              <a:rPr lang="en-US" sz="2000" b="1" dirty="0" smtClean="0"/>
              <a:t>Note: An outcome is an </a:t>
            </a:r>
            <a:r>
              <a:rPr lang="en-US" sz="2000" b="1" dirty="0" err="1" smtClean="0"/>
              <a:t>artefact</a:t>
            </a:r>
            <a:r>
              <a:rPr lang="en-US" sz="2000" b="1" dirty="0" smtClean="0"/>
              <a:t>, a significant change of state or the meeting of specified constraints.</a:t>
            </a:r>
          </a:p>
          <a:p>
            <a:pPr marL="0" indent="0">
              <a:buNone/>
            </a:pPr>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and Definition in COBIT 5</a:t>
            </a:r>
            <a:endParaRPr lang="en-US" dirty="0"/>
          </a:p>
        </p:txBody>
      </p:sp>
      <p:sp>
        <p:nvSpPr>
          <p:cNvPr id="3" name="Content Placeholder 2"/>
          <p:cNvSpPr>
            <a:spLocks noGrp="1"/>
          </p:cNvSpPr>
          <p:nvPr>
            <p:ph idx="1"/>
          </p:nvPr>
        </p:nvSpPr>
        <p:spPr>
          <a:xfrm>
            <a:off x="357158" y="1500175"/>
            <a:ext cx="8429684" cy="4178314"/>
          </a:xfrm>
        </p:spPr>
        <p:txBody>
          <a:bodyPr/>
          <a:lstStyle/>
          <a:p>
            <a:r>
              <a:rPr lang="en-US" sz="2000" b="1" dirty="0" smtClean="0"/>
              <a:t>Process purpose—The high-level measurable objectives of performing the process and the likely outcomes of </a:t>
            </a:r>
            <a:r>
              <a:rPr lang="en-US" sz="2000" dirty="0" smtClean="0"/>
              <a:t>effective implementation of the process (ISO/IEC 15504:1, 3.47)</a:t>
            </a:r>
          </a:p>
          <a:p>
            <a:r>
              <a:rPr lang="en-US" sz="2000" b="1" dirty="0" smtClean="0">
                <a:solidFill>
                  <a:srgbClr val="FFFF00"/>
                </a:solidFill>
              </a:rPr>
              <a:t>Process reference model—A </a:t>
            </a:r>
            <a:r>
              <a:rPr lang="en-US" sz="2000" b="1" dirty="0" smtClean="0"/>
              <a:t>model composed of definitions of processes in a life cycle described in terms of </a:t>
            </a:r>
            <a:r>
              <a:rPr lang="en-US" sz="2000" dirty="0" smtClean="0"/>
              <a:t>process purpose and outcomes, together with an architecture describing the relationships amongst the processes (ISO/IEC 15504:1, 3.48)</a:t>
            </a:r>
          </a:p>
          <a:p>
            <a:r>
              <a:rPr lang="en-US" sz="2000" dirty="0" smtClean="0">
                <a:solidFill>
                  <a:srgbClr val="FFFF00"/>
                </a:solidFill>
              </a:rPr>
              <a:t> </a:t>
            </a:r>
            <a:r>
              <a:rPr lang="en-US" sz="2000" b="1" dirty="0" smtClean="0">
                <a:solidFill>
                  <a:srgbClr val="FFFF00"/>
                </a:solidFill>
              </a:rPr>
              <a:t>Work product—An </a:t>
            </a:r>
            <a:r>
              <a:rPr lang="en-US" sz="2000" b="1" dirty="0" err="1" smtClean="0"/>
              <a:t>artefact</a:t>
            </a:r>
            <a:r>
              <a:rPr lang="en-US" sz="2000" b="1" dirty="0" smtClean="0"/>
              <a:t> associated with the execution of a process (ISO/IEC 15504:1, 3.55)</a:t>
            </a:r>
            <a:endParaRPr lang="en-US" sz="2000" dirty="0" smtClean="0"/>
          </a:p>
          <a:p>
            <a:pPr marL="0" indent="0">
              <a:buNone/>
            </a:pPr>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928670"/>
            <a:ext cx="4495800" cy="4638675"/>
          </a:xfrm>
          <a:prstGeom prst="rect">
            <a:avLst/>
          </a:prstGeom>
          <a:noFill/>
          <a:ln w="9525">
            <a:noFill/>
            <a:miter lim="800000"/>
            <a:headEnd/>
            <a:tailEnd/>
          </a:ln>
          <a:effectLst/>
        </p:spPr>
      </p:pic>
      <p:sp>
        <p:nvSpPr>
          <p:cNvPr id="6" name="Rectangle 5"/>
          <p:cNvSpPr/>
          <p:nvPr/>
        </p:nvSpPr>
        <p:spPr>
          <a:xfrm>
            <a:off x="4572000" y="857232"/>
            <a:ext cx="4572000" cy="4524315"/>
          </a:xfrm>
          <a:prstGeom prst="rect">
            <a:avLst/>
          </a:prstGeom>
        </p:spPr>
        <p:txBody>
          <a:bodyPr wrap="square">
            <a:spAutoFit/>
          </a:bodyPr>
          <a:lstStyle/>
          <a:p>
            <a:r>
              <a:rPr lang="en-US" b="1" dirty="0" smtClean="0"/>
              <a:t>Level 0 Incomplete process—The process is </a:t>
            </a:r>
            <a:r>
              <a:rPr lang="en-US" dirty="0" smtClean="0"/>
              <a:t>not implemented or fails to achieve its process purpose. At this level, there is little or no evidence of any systematic achievement of the process</a:t>
            </a:r>
          </a:p>
          <a:p>
            <a:r>
              <a:rPr lang="en-US" dirty="0" smtClean="0"/>
              <a:t>purpose.</a:t>
            </a:r>
          </a:p>
          <a:p>
            <a:r>
              <a:rPr lang="en-US" dirty="0" smtClean="0"/>
              <a:t>• </a:t>
            </a:r>
            <a:r>
              <a:rPr lang="en-US" b="1" dirty="0" smtClean="0"/>
              <a:t>Level 1 Performed process (one attribute)—The </a:t>
            </a:r>
            <a:r>
              <a:rPr lang="en-US" dirty="0" smtClean="0"/>
              <a:t>implemented process achieves its process purpose.</a:t>
            </a:r>
          </a:p>
          <a:p>
            <a:r>
              <a:rPr lang="en-US" dirty="0" smtClean="0"/>
              <a:t>• </a:t>
            </a:r>
            <a:r>
              <a:rPr lang="en-US" b="1" dirty="0" smtClean="0"/>
              <a:t>Level 2 Managed process (two attributes)—The </a:t>
            </a:r>
            <a:r>
              <a:rPr lang="en-US" dirty="0" smtClean="0"/>
              <a:t>previously described performed process is now implemented in a managed fashion (planned, monitored and adjusted) and its work products</a:t>
            </a:r>
          </a:p>
          <a:p>
            <a:r>
              <a:rPr lang="en-US" dirty="0" smtClean="0"/>
              <a:t>are appropriately established, controlled and maintained.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928670"/>
            <a:ext cx="4495800" cy="4638675"/>
          </a:xfrm>
          <a:prstGeom prst="rect">
            <a:avLst/>
          </a:prstGeom>
          <a:noFill/>
          <a:ln w="9525">
            <a:noFill/>
            <a:miter lim="800000"/>
            <a:headEnd/>
            <a:tailEnd/>
          </a:ln>
          <a:effectLst/>
        </p:spPr>
      </p:pic>
      <p:sp>
        <p:nvSpPr>
          <p:cNvPr id="6" name="Rectangle 5"/>
          <p:cNvSpPr/>
          <p:nvPr/>
        </p:nvSpPr>
        <p:spPr>
          <a:xfrm>
            <a:off x="4572000" y="857232"/>
            <a:ext cx="4572000" cy="4801314"/>
          </a:xfrm>
          <a:prstGeom prst="rect">
            <a:avLst/>
          </a:prstGeom>
        </p:spPr>
        <p:txBody>
          <a:bodyPr wrap="square">
            <a:spAutoFit/>
          </a:bodyPr>
          <a:lstStyle/>
          <a:p>
            <a:endParaRPr lang="en-US" dirty="0" smtClean="0"/>
          </a:p>
          <a:p>
            <a:r>
              <a:rPr lang="en-US" dirty="0" smtClean="0"/>
              <a:t>• </a:t>
            </a:r>
            <a:r>
              <a:rPr lang="en-US" b="1" dirty="0" smtClean="0"/>
              <a:t>Level 3 Established process (two attributes)— </a:t>
            </a:r>
            <a:r>
              <a:rPr lang="en-US" dirty="0" smtClean="0"/>
              <a:t>The previously described managed process is now implemented using a defined process that is capable of achieving its process outcomes.</a:t>
            </a:r>
          </a:p>
          <a:p>
            <a:r>
              <a:rPr lang="en-US" dirty="0" smtClean="0"/>
              <a:t>• </a:t>
            </a:r>
            <a:r>
              <a:rPr lang="en-US" b="1" dirty="0" smtClean="0"/>
              <a:t>Level 4 Predictable process (two attributes)—The previously described established process now operates within </a:t>
            </a:r>
            <a:r>
              <a:rPr lang="en-US" dirty="0" smtClean="0"/>
              <a:t>defined limits to achieve its process outcomes.</a:t>
            </a:r>
          </a:p>
          <a:p>
            <a:r>
              <a:rPr lang="en-US" dirty="0" smtClean="0"/>
              <a:t>• </a:t>
            </a:r>
            <a:r>
              <a:rPr lang="en-US" b="1" dirty="0" smtClean="0"/>
              <a:t>Level 5 Optimizing process (two attributes)—The previously described predictable process is continuously</a:t>
            </a:r>
          </a:p>
          <a:p>
            <a:r>
              <a:rPr lang="en-US" dirty="0" smtClean="0"/>
              <a:t>improved to meet relevant current and projected business goals</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748818" y="428604"/>
            <a:ext cx="7323644" cy="60188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652463" y="900113"/>
            <a:ext cx="7839075" cy="5057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 Scale</a:t>
            </a:r>
            <a:endParaRPr lang="en-US" dirty="0"/>
          </a:p>
        </p:txBody>
      </p:sp>
      <p:sp>
        <p:nvSpPr>
          <p:cNvPr id="3" name="Content Placeholder 2"/>
          <p:cNvSpPr>
            <a:spLocks noGrp="1"/>
          </p:cNvSpPr>
          <p:nvPr>
            <p:ph idx="1"/>
          </p:nvPr>
        </p:nvSpPr>
        <p:spPr>
          <a:xfrm>
            <a:off x="642910" y="1500174"/>
            <a:ext cx="8501090" cy="4857784"/>
          </a:xfrm>
        </p:spPr>
        <p:txBody>
          <a:bodyPr/>
          <a:lstStyle/>
          <a:p>
            <a:r>
              <a:rPr lang="en-US" sz="2000" b="1" dirty="0" smtClean="0">
                <a:solidFill>
                  <a:srgbClr val="FFFF00"/>
                </a:solidFill>
              </a:rPr>
              <a:t>N—Not achieved</a:t>
            </a:r>
            <a:r>
              <a:rPr lang="en-US" sz="2000" b="1" dirty="0" smtClean="0"/>
              <a:t>. There is little or no evidence of achievement of the defined attribute in the assessed process.</a:t>
            </a:r>
          </a:p>
          <a:p>
            <a:r>
              <a:rPr lang="en-US" sz="2000" b="1" dirty="0" smtClean="0">
                <a:solidFill>
                  <a:srgbClr val="FFFF00"/>
                </a:solidFill>
              </a:rPr>
              <a:t>P— Partially achieved</a:t>
            </a:r>
            <a:r>
              <a:rPr lang="en-US" sz="2000" b="1" dirty="0" smtClean="0"/>
              <a:t>. There is some evidence of an approach to, and some achievement of, the defined attribute in the </a:t>
            </a:r>
            <a:r>
              <a:rPr lang="en-US" sz="2000" dirty="0" smtClean="0"/>
              <a:t>assessed process. Some aspects of achievement of the attribute may be unpredictable.</a:t>
            </a:r>
          </a:p>
          <a:p>
            <a:r>
              <a:rPr lang="en-US" sz="2000" b="1" dirty="0" smtClean="0">
                <a:solidFill>
                  <a:srgbClr val="FFFF00"/>
                </a:solidFill>
              </a:rPr>
              <a:t>L— Largely achieved</a:t>
            </a:r>
            <a:r>
              <a:rPr lang="en-US" sz="2000" b="1" dirty="0" smtClean="0"/>
              <a:t>. There is evidence of a systematic approach to, and significant achievement of, the defined attribute </a:t>
            </a:r>
            <a:r>
              <a:rPr lang="en-US" sz="2000" dirty="0" smtClean="0"/>
              <a:t>in the assessed process. Some weakness related to this attribute may exist in the assessed process.</a:t>
            </a:r>
          </a:p>
          <a:p>
            <a:r>
              <a:rPr lang="en-US" sz="2000" b="1" dirty="0" smtClean="0">
                <a:solidFill>
                  <a:srgbClr val="FFFF00"/>
                </a:solidFill>
              </a:rPr>
              <a:t>F— Fully achieved</a:t>
            </a:r>
            <a:r>
              <a:rPr lang="en-US" sz="2000" b="1" dirty="0" smtClean="0"/>
              <a:t>. There is evidence of a complete and systematic approach to, and full achievement of, the defined  </a:t>
            </a:r>
            <a:r>
              <a:rPr lang="en-US" sz="2000" dirty="0" smtClean="0"/>
              <a:t>attribute in the assessed process. No significant weaknesses related to this attribute exist in the assessed process.</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Rating Level</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604838" y="2528888"/>
            <a:ext cx="7934325" cy="1800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642910" y="1428736"/>
            <a:ext cx="7877175" cy="9163050"/>
          </a:xfrm>
          <a:prstGeom prst="rect">
            <a:avLst/>
          </a:prstGeom>
          <a:noFill/>
          <a:ln w="9525">
            <a:noFill/>
            <a:miter lim="800000"/>
            <a:headEnd/>
            <a:tailEnd/>
          </a:ln>
          <a:effectLst/>
        </p:spPr>
      </p:pic>
      <p:sp>
        <p:nvSpPr>
          <p:cNvPr id="2" name="Title 1"/>
          <p:cNvSpPr>
            <a:spLocks noGrp="1"/>
          </p:cNvSpPr>
          <p:nvPr>
            <p:ph type="title"/>
          </p:nvPr>
        </p:nvSpPr>
        <p:spPr>
          <a:xfrm>
            <a:off x="153988" y="357166"/>
            <a:ext cx="8990012" cy="1012847"/>
          </a:xfrm>
          <a:solidFill>
            <a:schemeClr val="bg1"/>
          </a:solidFill>
        </p:spPr>
        <p:txBody>
          <a:bodyPr/>
          <a:lstStyle/>
          <a:p>
            <a:r>
              <a:rPr lang="en-US" dirty="0" smtClean="0"/>
              <a:t/>
            </a:r>
            <a:br>
              <a:rPr lang="en-US" dirty="0" smtClean="0"/>
            </a:br>
            <a:r>
              <a:rPr lang="en-US" dirty="0" smtClean="0"/>
              <a:t>Input and Output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33333  E" pathEditMode="relative" ptsTypes="">
                                      <p:cBhvr>
                                        <p:cTn id="6" dur="2000" fill="hold"/>
                                        <p:tgtEl>
                                          <p:spTgt spid="819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perform internal audit?</a:t>
            </a:r>
            <a:endParaRPr lang="en-US" dirty="0"/>
          </a:p>
        </p:txBody>
      </p:sp>
      <p:sp>
        <p:nvSpPr>
          <p:cNvPr id="3" name="Content Placeholder 2"/>
          <p:cNvSpPr>
            <a:spLocks noGrp="1"/>
          </p:cNvSpPr>
          <p:nvPr>
            <p:ph idx="1"/>
          </p:nvPr>
        </p:nvSpPr>
        <p:spPr/>
        <p:txBody>
          <a:bodyPr/>
          <a:lstStyle/>
          <a:p>
            <a:r>
              <a:rPr lang="en-US" dirty="0" smtClean="0"/>
              <a:t>performed by employees of the organization (or contractors hired to work on the organization’s behalf) subject to the audits, following plans, procedures, and criteria chosen by the organization</a:t>
            </a:r>
          </a:p>
          <a:p>
            <a:r>
              <a:rPr lang="en-US" dirty="0" smtClean="0"/>
              <a:t>Many of the same standards and sources of guidance influence internal and external IT auditing</a:t>
            </a:r>
            <a:endParaRPr lang="en-US" dirty="0"/>
          </a:p>
        </p:txBody>
      </p:sp>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fill the input output?</a:t>
            </a:r>
            <a:br>
              <a:rPr lang="en-US" dirty="0" smtClean="0"/>
            </a:br>
            <a:r>
              <a:rPr lang="en-US" dirty="0" smtClean="0"/>
              <a:t>Example for : Deliver, Service and Support (DS)</a:t>
            </a:r>
            <a:endParaRPr lang="en-US" dirty="0"/>
          </a:p>
        </p:txBody>
      </p:sp>
      <p:sp>
        <p:nvSpPr>
          <p:cNvPr id="3" name="Rectangle 2"/>
          <p:cNvSpPr/>
          <p:nvPr/>
        </p:nvSpPr>
        <p:spPr>
          <a:xfrm>
            <a:off x="857224" y="2357430"/>
            <a:ext cx="7358114" cy="2308324"/>
          </a:xfrm>
          <a:prstGeom prst="rect">
            <a:avLst/>
          </a:prstGeom>
        </p:spPr>
        <p:txBody>
          <a:bodyPr wrap="square">
            <a:spAutoFit/>
          </a:bodyPr>
          <a:lstStyle/>
          <a:p>
            <a:r>
              <a:rPr lang="en-US" sz="2400" dirty="0" smtClean="0"/>
              <a:t>01 Manage operations.</a:t>
            </a:r>
          </a:p>
          <a:p>
            <a:r>
              <a:rPr lang="en-US" sz="2400" dirty="0" smtClean="0"/>
              <a:t>02 Manage service requests and incidents.</a:t>
            </a:r>
          </a:p>
          <a:p>
            <a:r>
              <a:rPr lang="en-US" sz="2400" dirty="0" smtClean="0"/>
              <a:t>03 Manage problems.</a:t>
            </a:r>
          </a:p>
          <a:p>
            <a:r>
              <a:rPr lang="en-US" sz="2400" dirty="0" smtClean="0"/>
              <a:t>04 Manage continuity.</a:t>
            </a:r>
          </a:p>
          <a:p>
            <a:r>
              <a:rPr lang="en-US" sz="2400" dirty="0" smtClean="0"/>
              <a:t>05 Manage security services.</a:t>
            </a:r>
          </a:p>
          <a:p>
            <a:r>
              <a:rPr lang="en-US" sz="2400" dirty="0" smtClean="0"/>
              <a:t>06 Manage business process controls.</a:t>
            </a:r>
            <a:endParaRPr lang="en-US" sz="2400" dirty="0"/>
          </a:p>
        </p:txBody>
      </p:sp>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623888" y="0"/>
            <a:ext cx="7896225" cy="95059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22732 L 0 -0.56065 " pathEditMode="relative" rAng="0" ptsTypes="AA">
                                      <p:cBhvr>
                                        <p:cTn id="6" dur="2000" fill="hold"/>
                                        <p:tgtEl>
                                          <p:spTgt spid="9218"/>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Capability Indicators</a:t>
            </a:r>
            <a:endParaRPr lang="en-US" dirty="0"/>
          </a:p>
        </p:txBody>
      </p:sp>
      <p:sp>
        <p:nvSpPr>
          <p:cNvPr id="3" name="Rectangle 2"/>
          <p:cNvSpPr/>
          <p:nvPr/>
        </p:nvSpPr>
        <p:spPr>
          <a:xfrm>
            <a:off x="0" y="1428736"/>
            <a:ext cx="9144000" cy="1354217"/>
          </a:xfrm>
          <a:prstGeom prst="rect">
            <a:avLst/>
          </a:prstGeom>
        </p:spPr>
        <p:txBody>
          <a:bodyPr wrap="square">
            <a:spAutoFit/>
          </a:bodyPr>
          <a:lstStyle/>
          <a:p>
            <a:r>
              <a:rPr lang="en-US" sz="2800" dirty="0" smtClean="0"/>
              <a:t>Level 1—Performed Process</a:t>
            </a:r>
          </a:p>
          <a:p>
            <a:r>
              <a:rPr lang="en-US" b="1" dirty="0" smtClean="0"/>
              <a:t>PA 1.1 Process Performance—A measure of the extent to which the process purpose is achieved. Full achievement of this</a:t>
            </a:r>
          </a:p>
          <a:p>
            <a:r>
              <a:rPr lang="en-US" dirty="0" smtClean="0"/>
              <a:t>attribute results in the process achieving its defined outcomes, as shown in </a:t>
            </a:r>
            <a:r>
              <a:rPr lang="en-US" b="1" dirty="0" smtClean="0"/>
              <a:t>fig</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100009" y="3000376"/>
            <a:ext cx="8829709" cy="128588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2—Managed Process</a:t>
            </a:r>
            <a:endParaRPr lang="en-US" dirty="0"/>
          </a:p>
        </p:txBody>
      </p:sp>
      <p:sp>
        <p:nvSpPr>
          <p:cNvPr id="3" name="Rectangle 2"/>
          <p:cNvSpPr/>
          <p:nvPr/>
        </p:nvSpPr>
        <p:spPr>
          <a:xfrm>
            <a:off x="0" y="1857364"/>
            <a:ext cx="9144000" cy="3970318"/>
          </a:xfrm>
          <a:prstGeom prst="rect">
            <a:avLst/>
          </a:prstGeom>
        </p:spPr>
        <p:txBody>
          <a:bodyPr wrap="square">
            <a:spAutoFit/>
          </a:bodyPr>
          <a:lstStyle/>
          <a:p>
            <a:r>
              <a:rPr lang="en-US" dirty="0" smtClean="0"/>
              <a:t>Process Performance is now implemented in a managed fashion (planned, monitored and adjusted) and its work products  are appropriately established, controlled and maintained.</a:t>
            </a:r>
          </a:p>
          <a:p>
            <a:r>
              <a:rPr lang="en-US" b="1" dirty="0" smtClean="0">
                <a:solidFill>
                  <a:srgbClr val="FFFF00"/>
                </a:solidFill>
              </a:rPr>
              <a:t>PA 2.1 Performance </a:t>
            </a:r>
            <a:r>
              <a:rPr lang="en-US" dirty="0" smtClean="0">
                <a:solidFill>
                  <a:srgbClr val="FFFF00"/>
                </a:solidFill>
              </a:rPr>
              <a:t>Management—A </a:t>
            </a:r>
            <a:r>
              <a:rPr lang="en-US" dirty="0" smtClean="0"/>
              <a:t>measure of the extent to which the performance of the process is managed. As a result of full achievement of this attribute:</a:t>
            </a:r>
          </a:p>
          <a:p>
            <a:r>
              <a:rPr lang="en-US" dirty="0" smtClean="0"/>
              <a:t>a. Objectives for the performance of the process are identified.</a:t>
            </a:r>
          </a:p>
          <a:p>
            <a:r>
              <a:rPr lang="en-US" dirty="0" smtClean="0"/>
              <a:t>b. Performance of the process is planned and monitored.</a:t>
            </a:r>
          </a:p>
          <a:p>
            <a:r>
              <a:rPr lang="en-US" dirty="0" smtClean="0"/>
              <a:t>c. Performance of the process is adjusted to meet plans.</a:t>
            </a:r>
          </a:p>
          <a:p>
            <a:pPr marL="269875" indent="-269875"/>
            <a:r>
              <a:rPr lang="en-US" dirty="0" smtClean="0"/>
              <a:t>d. Responsibilities and authorities for performing the process are defined, assigned and communicated.</a:t>
            </a:r>
          </a:p>
          <a:p>
            <a:pPr marL="187325" indent="-187325"/>
            <a:r>
              <a:rPr lang="en-US" dirty="0" smtClean="0"/>
              <a:t>e. Resources and information necessary for performing the process are identified, made available, allocated and used.</a:t>
            </a:r>
          </a:p>
          <a:p>
            <a:pPr marL="187325" indent="-187325"/>
            <a:r>
              <a:rPr lang="en-US" dirty="0" smtClean="0"/>
              <a:t>f. Interfaces between the involved parties are managed to ensure effective communication and clear assignment of responsibility.</a:t>
            </a:r>
            <a:endParaRPr lang="en-US" dirty="0"/>
          </a:p>
        </p:txBody>
      </p:sp>
    </p:spTree>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647700" y="0"/>
            <a:ext cx="7848600" cy="72294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33333  E" pathEditMode="relative" ptsTypes="">
                                      <p:cBhvr>
                                        <p:cTn id="6" dur="2000" fill="hold"/>
                                        <p:tgtEl>
                                          <p:spTgt spid="1126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0042"/>
            <a:ext cx="9144000" cy="3970318"/>
          </a:xfrm>
          <a:prstGeom prst="rect">
            <a:avLst/>
          </a:prstGeom>
        </p:spPr>
        <p:txBody>
          <a:bodyPr wrap="square">
            <a:spAutoFit/>
          </a:bodyPr>
          <a:lstStyle/>
          <a:p>
            <a:r>
              <a:rPr lang="en-US" b="1" dirty="0" smtClean="0">
                <a:solidFill>
                  <a:srgbClr val="FFFF00"/>
                </a:solidFill>
              </a:rPr>
              <a:t>PA 2.2 Work Product Management—</a:t>
            </a:r>
            <a:r>
              <a:rPr lang="en-US" dirty="0" smtClean="0">
                <a:solidFill>
                  <a:srgbClr val="FFFF00"/>
                </a:solidFill>
              </a:rPr>
              <a:t>A  </a:t>
            </a:r>
            <a:r>
              <a:rPr lang="en-US" dirty="0" smtClean="0"/>
              <a:t>measure of the extent to which the work products produced by the process are appropriately managed. The work products referred to in this clause are those that result from the achievement of the process outcomes. As a result of full achievement of this attribute:</a:t>
            </a:r>
          </a:p>
          <a:p>
            <a:pPr marL="187325" indent="-187325"/>
            <a:r>
              <a:rPr lang="en-US" dirty="0" smtClean="0"/>
              <a:t>a. Requirements for the work products of the process are defined.</a:t>
            </a:r>
          </a:p>
          <a:p>
            <a:r>
              <a:rPr lang="en-US" dirty="0" smtClean="0"/>
              <a:t>b. Requirements for documentation and control of the work products are defined.</a:t>
            </a:r>
          </a:p>
          <a:p>
            <a:r>
              <a:rPr lang="en-US" dirty="0" smtClean="0"/>
              <a:t>c. Work products are appropriately identified, documented and controlled.</a:t>
            </a:r>
          </a:p>
          <a:p>
            <a:pPr marL="187325" indent="-187325"/>
            <a:r>
              <a:rPr lang="en-US" dirty="0" smtClean="0"/>
              <a:t>d. Work products are reviewed in accordance with planned arrangements and adjusted as necessary to meet requirements.</a:t>
            </a:r>
            <a:br>
              <a:rPr lang="en-US" dirty="0" smtClean="0"/>
            </a:br>
            <a:endParaRPr lang="en-US" dirty="0" smtClean="0"/>
          </a:p>
          <a:p>
            <a:r>
              <a:rPr lang="en-US" b="1" dirty="0" smtClean="0"/>
              <a:t>Note: </a:t>
            </a:r>
            <a:r>
              <a:rPr lang="en-US" dirty="0" smtClean="0"/>
              <a:t>Requirements for documentation and control of work products may include requirements for the identification of changes and revision status, approval and re-approval of work products, and the creation of relevant versions of applicable</a:t>
            </a:r>
          </a:p>
          <a:p>
            <a:r>
              <a:rPr lang="en-US" dirty="0" smtClean="0"/>
              <a:t>work products available at points of use.</a:t>
            </a:r>
            <a:endParaRPr lang="en-US" dirty="0"/>
          </a:p>
        </p:txBody>
      </p:sp>
    </p:spTree>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357158" y="1000108"/>
            <a:ext cx="8429684" cy="402980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3—Established Process</a:t>
            </a:r>
            <a:endParaRPr lang="en-US" dirty="0"/>
          </a:p>
        </p:txBody>
      </p:sp>
      <p:sp>
        <p:nvSpPr>
          <p:cNvPr id="3" name="Rectangle 2"/>
          <p:cNvSpPr/>
          <p:nvPr/>
        </p:nvSpPr>
        <p:spPr>
          <a:xfrm>
            <a:off x="285720" y="1500174"/>
            <a:ext cx="8858280" cy="5078313"/>
          </a:xfrm>
          <a:prstGeom prst="rect">
            <a:avLst/>
          </a:prstGeom>
        </p:spPr>
        <p:txBody>
          <a:bodyPr wrap="square">
            <a:spAutoFit/>
          </a:bodyPr>
          <a:lstStyle/>
          <a:p>
            <a:r>
              <a:rPr lang="en-US" b="1" dirty="0" smtClean="0"/>
              <a:t>PA 3.1 Process Definition—</a:t>
            </a:r>
            <a:r>
              <a:rPr lang="en-US" dirty="0" smtClean="0"/>
              <a:t>A measure of the extent to which a standard process is maintained to support the deployment of the defined process. As a result of full achievement of this attribute:</a:t>
            </a:r>
          </a:p>
          <a:p>
            <a:pPr marL="187325" indent="-187325"/>
            <a:r>
              <a:rPr lang="en-US" dirty="0" smtClean="0"/>
              <a:t>a. A standard process, including appropriate tailoring guidelines, is defined that describes the fundamental elements that must be incorporated into a defined process.</a:t>
            </a:r>
          </a:p>
          <a:p>
            <a:pPr marL="187325" indent="-187325"/>
            <a:r>
              <a:rPr lang="en-US" dirty="0" smtClean="0"/>
              <a:t>b. The sequence and interaction of the standard process with other processes are determined.</a:t>
            </a:r>
          </a:p>
          <a:p>
            <a:pPr marL="269875" indent="-269875"/>
            <a:r>
              <a:rPr lang="en-US" dirty="0" smtClean="0"/>
              <a:t>c. Required competencies and roles for performing a process are identified as part of the standard process.</a:t>
            </a:r>
          </a:p>
          <a:p>
            <a:pPr marL="187325" indent="-187325"/>
            <a:r>
              <a:rPr lang="en-US" dirty="0" smtClean="0"/>
              <a:t>d. Required infrastructure and work environment for performing a process are identified as part of the standard process.</a:t>
            </a:r>
          </a:p>
          <a:p>
            <a:pPr marL="187325" indent="-187325"/>
            <a:r>
              <a:rPr lang="en-US" dirty="0" smtClean="0"/>
              <a:t>e. Suitable methods for monitoring the effectiveness and suitability of the process are determined.</a:t>
            </a:r>
            <a:br>
              <a:rPr lang="en-US" dirty="0" smtClean="0"/>
            </a:br>
            <a:endParaRPr lang="en-US" dirty="0" smtClean="0"/>
          </a:p>
          <a:p>
            <a:r>
              <a:rPr lang="en-US" b="1" dirty="0" smtClean="0"/>
              <a:t>Note: A standard process may be used as is when deploying a defined process, in which case tailoring guidelines would</a:t>
            </a:r>
          </a:p>
          <a:p>
            <a:r>
              <a:rPr lang="en-US" dirty="0" smtClean="0"/>
              <a:t>not be necessary.</a:t>
            </a:r>
            <a:endParaRPr lang="en-US" dirty="0"/>
          </a:p>
        </p:txBody>
      </p:sp>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642938" y="-71462"/>
            <a:ext cx="7858125" cy="685800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480"/>
            <a:ext cx="9144000" cy="5632311"/>
          </a:xfrm>
          <a:prstGeom prst="rect">
            <a:avLst/>
          </a:prstGeom>
        </p:spPr>
        <p:txBody>
          <a:bodyPr wrap="square">
            <a:spAutoFit/>
          </a:bodyPr>
          <a:lstStyle/>
          <a:p>
            <a:r>
              <a:rPr lang="en-US" b="1" dirty="0" smtClean="0"/>
              <a:t>PA 3.2 Process Deployment—</a:t>
            </a:r>
            <a:r>
              <a:rPr lang="en-US" dirty="0" smtClean="0"/>
              <a:t>A measure of the extent to which the standard process is effectively deployed as a defined process to achieve its process outcomes. As a result of full achievement of this attribute:</a:t>
            </a:r>
          </a:p>
          <a:p>
            <a:pPr marL="187325" indent="-187325"/>
            <a:r>
              <a:rPr lang="en-US" dirty="0" smtClean="0"/>
              <a:t>a. A defined process is deployed based on an appropriately selected and/or tailored standard process.</a:t>
            </a:r>
          </a:p>
          <a:p>
            <a:pPr marL="187325" indent="-187325"/>
            <a:r>
              <a:rPr lang="en-US" dirty="0" smtClean="0"/>
              <a:t>b. Required roles, responsibilities and authorities for performing the defined process are assigned and communicated.</a:t>
            </a:r>
          </a:p>
          <a:p>
            <a:pPr marL="187325" indent="-187325"/>
            <a:r>
              <a:rPr lang="en-US" dirty="0" smtClean="0"/>
              <a:t>c. Personnel performing the defined process are competent on the basis of appropriate education, training and experience.</a:t>
            </a:r>
          </a:p>
          <a:p>
            <a:pPr marL="187325" indent="-187325"/>
            <a:r>
              <a:rPr lang="en-US" dirty="0" smtClean="0"/>
              <a:t>d. Required resources and information necessary for performing the defined process are made available, allocated and used.</a:t>
            </a:r>
          </a:p>
          <a:p>
            <a:pPr marL="187325" indent="-187325"/>
            <a:r>
              <a:rPr lang="en-US" dirty="0" smtClean="0"/>
              <a:t>e. Required infrastructure and work environment for performing the defined process are made available, managed and maintained.</a:t>
            </a:r>
          </a:p>
          <a:p>
            <a:pPr marL="187325" indent="-187325"/>
            <a:r>
              <a:rPr lang="en-US" dirty="0" smtClean="0"/>
              <a:t>f. Appropriate data are collected and </a:t>
            </a:r>
            <a:r>
              <a:rPr lang="en-US" dirty="0" err="1" smtClean="0"/>
              <a:t>analysed</a:t>
            </a:r>
            <a:r>
              <a:rPr lang="en-US" dirty="0" smtClean="0"/>
              <a:t> as a basis for understanding the </a:t>
            </a:r>
            <a:r>
              <a:rPr lang="en-US" dirty="0" err="1" smtClean="0"/>
              <a:t>behaviour</a:t>
            </a:r>
            <a:r>
              <a:rPr lang="en-US" dirty="0" smtClean="0"/>
              <a:t> of the process, to demonstrate its suitability and effectiveness, and to evaluate where continuous improvement of the process can be made.</a:t>
            </a:r>
          </a:p>
          <a:p>
            <a:pPr marL="187325" indent="-187325"/>
            <a:endParaRPr lang="en-US" dirty="0" smtClean="0"/>
          </a:p>
          <a:p>
            <a:r>
              <a:rPr lang="en-US" b="1" dirty="0" smtClean="0"/>
              <a:t>Note: Competency results from a combination of knowledge, skills and personal attributes that are gained through</a:t>
            </a:r>
          </a:p>
          <a:p>
            <a:r>
              <a:rPr lang="en-US" dirty="0" smtClean="0"/>
              <a:t>education, training and experience.</a:t>
            </a:r>
            <a:endParaRPr lang="en-US" dirty="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Audit</a:t>
            </a:r>
            <a:endParaRPr lang="en-US" dirty="0"/>
          </a:p>
        </p:txBody>
      </p:sp>
      <p:sp>
        <p:nvSpPr>
          <p:cNvPr id="5" name="Line Callout 2 (Border and Accent Bar) 4"/>
          <p:cNvSpPr/>
          <p:nvPr/>
        </p:nvSpPr>
        <p:spPr bwMode="auto">
          <a:xfrm>
            <a:off x="5286380" y="1214422"/>
            <a:ext cx="3857620" cy="4286280"/>
          </a:xfrm>
          <a:prstGeom prst="accentBorderCallout2">
            <a:avLst>
              <a:gd name="adj1" fmla="val 18750"/>
              <a:gd name="adj2" fmla="val -8333"/>
              <a:gd name="adj3" fmla="val 18750"/>
              <a:gd name="adj4" fmla="val -16667"/>
              <a:gd name="adj5" fmla="val 16985"/>
              <a:gd name="adj6" fmla="val -25657"/>
            </a:avLst>
          </a:prstGeom>
          <a:noFill/>
          <a:ln w="19050" cap="flat" cmpd="sng" algn="ctr">
            <a:solidFill>
              <a:srgbClr val="D2C3AE"/>
            </a:solidFill>
            <a:prstDash val="solid"/>
            <a:round/>
            <a:headEnd type="none" w="med" len="med"/>
            <a:tailEnd type="none" w="med" len="med"/>
          </a:ln>
          <a:effectLst>
            <a:outerShdw dist="45791" dir="3378596" algn="ctr" rotWithShape="0">
              <a:srgbClr val="CCCCFF">
                <a:alpha val="25000"/>
              </a:srgbClr>
            </a:outerShdw>
          </a:effectLst>
        </p:spPr>
        <p:txBody>
          <a:bodyPr vert="horz" wrap="square" lIns="0" tIns="45720" rIns="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4" name="Content Placeholder 3" descr="gambar 4.gif"/>
          <p:cNvPicPr>
            <a:picLocks noGrp="1" noChangeAspect="1"/>
          </p:cNvPicPr>
          <p:nvPr>
            <p:ph idx="1"/>
          </p:nvPr>
        </p:nvPicPr>
        <p:blipFill>
          <a:blip r:embed="rId2" cstate="print"/>
          <a:stretch>
            <a:fillRect/>
          </a:stretch>
        </p:blipFill>
        <p:spPr>
          <a:xfrm>
            <a:off x="-1" y="1357298"/>
            <a:ext cx="5299641" cy="4682752"/>
          </a:xfrm>
        </p:spPr>
      </p:pic>
      <p:sp>
        <p:nvSpPr>
          <p:cNvPr id="6" name="TextBox 5"/>
          <p:cNvSpPr txBox="1"/>
          <p:nvPr/>
        </p:nvSpPr>
        <p:spPr>
          <a:xfrm>
            <a:off x="5572132" y="1500174"/>
            <a:ext cx="3571868" cy="1477328"/>
          </a:xfrm>
          <a:prstGeom prst="rect">
            <a:avLst/>
          </a:prstGeom>
          <a:noFill/>
        </p:spPr>
        <p:txBody>
          <a:bodyPr wrap="square" rtlCol="0">
            <a:spAutoFit/>
          </a:bodyPr>
          <a:lstStyle/>
          <a:p>
            <a:pPr marL="187325" indent="-187325">
              <a:buFont typeface="Arial" pitchFamily="34" charset="0"/>
              <a:buChar char="•"/>
            </a:pPr>
            <a:r>
              <a:rPr lang="en-US" dirty="0" smtClean="0"/>
              <a:t>Audit Program Structure </a:t>
            </a:r>
          </a:p>
          <a:p>
            <a:pPr marL="187325" indent="-187325">
              <a:buFont typeface="Arial" pitchFamily="34" charset="0"/>
              <a:buChar char="•"/>
            </a:pPr>
            <a:r>
              <a:rPr lang="en-US" dirty="0" smtClean="0"/>
              <a:t>Procedure and Protocols</a:t>
            </a:r>
          </a:p>
          <a:p>
            <a:pPr marL="187325" indent="-187325">
              <a:buFont typeface="Arial" pitchFamily="34" charset="0"/>
              <a:buChar char="•"/>
            </a:pPr>
            <a:r>
              <a:rPr lang="en-US" dirty="0" smtClean="0"/>
              <a:t>Area of Audit Focus</a:t>
            </a:r>
          </a:p>
          <a:p>
            <a:pPr marL="187325" indent="-187325">
              <a:buFont typeface="Arial" pitchFamily="34" charset="0"/>
              <a:buChar char="•"/>
            </a:pPr>
            <a:r>
              <a:rPr lang="en-US" dirty="0" smtClean="0"/>
              <a:t>Auditor Practice and Qualification</a:t>
            </a:r>
            <a:endParaRPr lang="en-US" dirty="0"/>
          </a:p>
        </p:txBody>
      </p:sp>
    </p:spTree>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628650" y="0"/>
            <a:ext cx="7886700" cy="73818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33333  E" pathEditMode="relative" ptsTypes="">
                                      <p:cBhvr>
                                        <p:cTn id="6" dur="2000" fill="hold"/>
                                        <p:tgtEl>
                                          <p:spTgt spid="1536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000372"/>
            <a:ext cx="7772400" cy="1362075"/>
          </a:xfrm>
        </p:spPr>
        <p:txBody>
          <a:bodyPr/>
          <a:lstStyle/>
          <a:p>
            <a:r>
              <a:rPr lang="en-US" sz="3200" dirty="0" smtClean="0"/>
              <a:t>Controlling / implementation </a:t>
            </a:r>
            <a:r>
              <a:rPr lang="en-US" sz="3200" dirty="0" err="1" smtClean="0"/>
              <a:t>assesment</a:t>
            </a:r>
            <a:r>
              <a:rPr lang="en-US" sz="3200" dirty="0" smtClean="0"/>
              <a:t> result</a:t>
            </a:r>
            <a:endParaRPr lang="en-US" sz="3200" dirty="0"/>
          </a:p>
        </p:txBody>
      </p:sp>
      <p:sp>
        <p:nvSpPr>
          <p:cNvPr id="3" name="Text Placeholder 2"/>
          <p:cNvSpPr>
            <a:spLocks noGrp="1"/>
          </p:cNvSpPr>
          <p:nvPr>
            <p:ph type="body" idx="1"/>
          </p:nvPr>
        </p:nvSpPr>
        <p:spPr/>
        <p:txBody>
          <a:bodyPr/>
          <a:lstStyle/>
          <a:p>
            <a:endParaRPr lang="en-US" dirty="0"/>
          </a:p>
        </p:txBody>
      </p:sp>
    </p:spTree>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57158" y="571480"/>
            <a:ext cx="8080657" cy="264692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357158" y="3357562"/>
            <a:ext cx="8072494" cy="3185944"/>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000100" y="1285860"/>
            <a:ext cx="7153275" cy="9963150"/>
          </a:xfrm>
          <a:prstGeom prst="rect">
            <a:avLst/>
          </a:prstGeom>
          <a:noFill/>
          <a:ln w="9525">
            <a:noFill/>
            <a:miter lim="800000"/>
            <a:headEnd/>
            <a:tailEnd/>
          </a:ln>
          <a:effectLst/>
        </p:spPr>
      </p:pic>
      <p:sp>
        <p:nvSpPr>
          <p:cNvPr id="2" name="Title 1"/>
          <p:cNvSpPr>
            <a:spLocks noGrp="1"/>
          </p:cNvSpPr>
          <p:nvPr>
            <p:ph type="title"/>
          </p:nvPr>
        </p:nvSpPr>
        <p:spPr>
          <a:xfrm>
            <a:off x="0" y="428604"/>
            <a:ext cx="8245475" cy="498475"/>
          </a:xfrm>
          <a:solidFill>
            <a:schemeClr val="bg1"/>
          </a:solidFill>
        </p:spPr>
        <p:txBody>
          <a:bodyPr/>
          <a:lstStyle/>
          <a:p>
            <a:r>
              <a:rPr lang="en-US" dirty="0" smtClean="0"/>
              <a:t>Internal Stakeholders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2081 L 0 -0.54144 " pathEditMode="relative" rAng="0" ptsTypes="AA">
                                      <p:cBhvr>
                                        <p:cTn id="6" dur="2000" fill="hold"/>
                                        <p:tgtEl>
                                          <p:spTgt spid="5122"/>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071670" y="1500174"/>
            <a:ext cx="5210175" cy="4486275"/>
          </a:xfrm>
          <a:prstGeom prst="rect">
            <a:avLst/>
          </a:prstGeom>
          <a:noFill/>
          <a:ln w="9525">
            <a:noFill/>
            <a:miter lim="800000"/>
            <a:headEnd/>
            <a:tailEnd/>
          </a:ln>
          <a:effectLst/>
        </p:spPr>
      </p:pic>
      <p:sp>
        <p:nvSpPr>
          <p:cNvPr id="3" name="Title 2"/>
          <p:cNvSpPr>
            <a:spLocks noGrp="1"/>
          </p:cNvSpPr>
          <p:nvPr>
            <p:ph type="title"/>
          </p:nvPr>
        </p:nvSpPr>
        <p:spPr/>
        <p:txBody>
          <a:bodyPr/>
          <a:lstStyle/>
          <a:p>
            <a:r>
              <a:rPr lang="en-US" dirty="0" smtClean="0"/>
              <a:t>Applying a Continual Improvement Life Cycle Approach</a:t>
            </a:r>
            <a:endParaRPr lang="en-US" dirty="0"/>
          </a:p>
        </p:txBody>
      </p:sp>
    </p:spTree>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28662" y="1142984"/>
            <a:ext cx="7267575" cy="5133975"/>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drivers?</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714348" y="1571612"/>
            <a:ext cx="7115175" cy="4067175"/>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966788" y="0"/>
            <a:ext cx="7210425" cy="98869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33333  E" pathEditMode="relative" ptsTypes="">
                                      <p:cBhvr>
                                        <p:cTn id="6" dur="2000" fill="hold"/>
                                        <p:tgtEl>
                                          <p:spTgt spid="717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0.00781 -0.55416 L -0.00781 -0.8875 " pathEditMode="relative" rAng="0" ptsTypes="AA">
                                      <p:cBhvr>
                                        <p:cTn id="10" dur="2000" fill="hold"/>
                                        <p:tgtEl>
                                          <p:spTgt spid="7170"/>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1000100" y="1643050"/>
            <a:ext cx="7153275" cy="405765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971550" y="0"/>
            <a:ext cx="7200900" cy="94297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33333  E" pathEditMode="relative" ptsTypes="">
                                      <p:cBhvr>
                                        <p:cTn id="6" dur="2000" fill="hold"/>
                                        <p:tgtEl>
                                          <p:spTgt spid="92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Independence and objectivity</a:t>
            </a:r>
            <a:endParaRPr lang="en-US" dirty="0"/>
          </a:p>
        </p:txBody>
      </p:sp>
      <p:sp>
        <p:nvSpPr>
          <p:cNvPr id="4" name="Rectangle 3"/>
          <p:cNvSpPr/>
          <p:nvPr/>
        </p:nvSpPr>
        <p:spPr>
          <a:xfrm>
            <a:off x="500034" y="1571612"/>
            <a:ext cx="7572428" cy="1477328"/>
          </a:xfrm>
          <a:prstGeom prst="rect">
            <a:avLst/>
          </a:prstGeom>
        </p:spPr>
        <p:txBody>
          <a:bodyPr wrap="square">
            <a:spAutoFit/>
          </a:bodyPr>
          <a:lstStyle/>
          <a:p>
            <a:pPr algn="just"/>
            <a:r>
              <a:rPr lang="en-US" dirty="0" smtClean="0">
                <a:solidFill>
                  <a:srgbClr val="FFFF00"/>
                </a:solidFill>
              </a:rPr>
              <a:t>Independence</a:t>
            </a:r>
            <a:r>
              <a:rPr lang="en-US" dirty="0" smtClean="0"/>
              <a:t> is the freedom from bias, outside control, or authority that, in an internal auditing context, ensures that the audit program is neither responsible for nor beholden to the parts of the organization it audits and, similarly, that individual auditors do not work for projects, operational functions, or business units that they audit</a:t>
            </a:r>
            <a:endParaRPr lang="en-US" dirty="0"/>
          </a:p>
        </p:txBody>
      </p:sp>
      <p:sp>
        <p:nvSpPr>
          <p:cNvPr id="5" name="Rectangle 4"/>
          <p:cNvSpPr/>
          <p:nvPr/>
        </p:nvSpPr>
        <p:spPr>
          <a:xfrm>
            <a:off x="571472" y="3357562"/>
            <a:ext cx="7572428" cy="1200329"/>
          </a:xfrm>
          <a:prstGeom prst="rect">
            <a:avLst/>
          </a:prstGeom>
        </p:spPr>
        <p:txBody>
          <a:bodyPr wrap="square">
            <a:spAutoFit/>
          </a:bodyPr>
          <a:lstStyle/>
          <a:p>
            <a:r>
              <a:rPr lang="en-US" dirty="0" smtClean="0">
                <a:solidFill>
                  <a:srgbClr val="FFFF00"/>
                </a:solidFill>
              </a:rPr>
              <a:t>Objectivity</a:t>
            </a:r>
            <a:r>
              <a:rPr lang="en-US" dirty="0" smtClean="0"/>
              <a:t> in audit practices connotes more than independence—an objective auditor makes judgments based on evidence, is free from conflicts of interest with the subjects of auditing activities, and is able to act with impartiality</a:t>
            </a:r>
            <a:endParaRPr lang="en-US" dirty="0"/>
          </a:p>
        </p:txBody>
      </p:sp>
    </p:spTree>
  </p:cSld>
  <p:clrMapOvr>
    <a:masterClrMapping/>
  </p:clrMapOvr>
  <p:transition>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2" cstate="print"/>
          <a:srcRect/>
          <a:stretch>
            <a:fillRect/>
          </a:stretch>
        </p:blipFill>
        <p:spPr bwMode="auto">
          <a:xfrm>
            <a:off x="962025" y="0"/>
            <a:ext cx="7219950" cy="81819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33333  E" pathEditMode="relative" ptsTypes="">
                                      <p:cBhvr>
                                        <p:cTn id="6" dur="2000" fill="hold"/>
                                        <p:tgtEl>
                                          <p:spTgt spid="1024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ChangeAspect="1" noChangeArrowheads="1"/>
          </p:cNvPicPr>
          <p:nvPr/>
        </p:nvPicPr>
        <p:blipFill>
          <a:blip r:embed="rId2" cstate="print"/>
          <a:srcRect/>
          <a:stretch>
            <a:fillRect/>
          </a:stretch>
        </p:blipFill>
        <p:spPr bwMode="auto">
          <a:xfrm>
            <a:off x="971550" y="1804988"/>
            <a:ext cx="7200900" cy="3248025"/>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the IT audit program</a:t>
            </a:r>
            <a:endParaRPr lang="en-US" dirty="0"/>
          </a:p>
        </p:txBody>
      </p:sp>
      <p:sp>
        <p:nvSpPr>
          <p:cNvPr id="3" name="Content Placeholder 2"/>
          <p:cNvSpPr>
            <a:spLocks noGrp="1"/>
          </p:cNvSpPr>
          <p:nvPr>
            <p:ph idx="1"/>
          </p:nvPr>
        </p:nvSpPr>
        <p:spPr/>
        <p:txBody>
          <a:bodyPr/>
          <a:lstStyle/>
          <a:p>
            <a:r>
              <a:rPr lang="en-US" sz="2000" dirty="0" smtClean="0"/>
              <a:t>The audit program is the formally defined department, business unit, or function within an organization responsible for planning, performing, and reporting the results of all internal audit activities. </a:t>
            </a:r>
            <a:endParaRPr lang="en-US" sz="2000" dirty="0" smtClean="0"/>
          </a:p>
          <a:p>
            <a:endParaRPr lang="en-US" sz="2000" dirty="0" smtClean="0"/>
          </a:p>
          <a:p>
            <a:r>
              <a:rPr lang="en-US" sz="2000" dirty="0" smtClean="0"/>
              <a:t>The </a:t>
            </a:r>
            <a:r>
              <a:rPr lang="en-US" sz="2000" dirty="0" smtClean="0"/>
              <a:t>scope of operations for an internal audit program typically comprises all types of audits the organization conducts, including financial and non-IT operational audits as well as audits of IT controls, procedures, environments, and capabilities.</a:t>
            </a:r>
            <a:endParaRPr lang="en-US" sz="2000" dirty="0"/>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the IT audit program</a:t>
            </a:r>
            <a:endParaRPr lang="en-US" dirty="0"/>
          </a:p>
        </p:txBody>
      </p:sp>
      <p:pic>
        <p:nvPicPr>
          <p:cNvPr id="5" name="Picture 4" descr="gambar 5.gif"/>
          <p:cNvPicPr>
            <a:picLocks noChangeAspect="1"/>
          </p:cNvPicPr>
          <p:nvPr/>
        </p:nvPicPr>
        <p:blipFill>
          <a:blip r:embed="rId2" cstate="print"/>
          <a:stretch>
            <a:fillRect/>
          </a:stretch>
        </p:blipFill>
        <p:spPr>
          <a:xfrm>
            <a:off x="1000100" y="1214422"/>
            <a:ext cx="5500726" cy="5148582"/>
          </a:xfrm>
          <a:prstGeom prst="rect">
            <a:avLst/>
          </a:prstGeom>
        </p:spPr>
      </p:pic>
      <p:sp>
        <p:nvSpPr>
          <p:cNvPr id="6" name="Arc 5"/>
          <p:cNvSpPr/>
          <p:nvPr/>
        </p:nvSpPr>
        <p:spPr bwMode="auto">
          <a:xfrm rot="5241435">
            <a:off x="2418770" y="2781023"/>
            <a:ext cx="1143008" cy="1357322"/>
          </a:xfrm>
          <a:prstGeom prst="arc">
            <a:avLst/>
          </a:prstGeom>
          <a:noFill/>
          <a:ln w="9525" cap="flat" cmpd="sng" algn="ctr">
            <a:solidFill>
              <a:schemeClr val="tx1"/>
            </a:solidFill>
            <a:prstDash val="solid"/>
            <a:round/>
            <a:headEnd type="triangle" w="med" len="med"/>
            <a:tailEnd type="none" w="med" len="med"/>
          </a:ln>
          <a:effectLst>
            <a:outerShdw dist="45791" dir="3378596" algn="ctr" rotWithShape="0">
              <a:srgbClr val="CCCCFF">
                <a:alpha val="25000"/>
              </a:srgbClr>
            </a:outerShdw>
          </a:effectLst>
        </p:spPr>
        <p:txBody>
          <a:bodyPr vert="horz" wrap="square" lIns="0" tIns="45720" rIns="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 name="Arc 6"/>
          <p:cNvSpPr/>
          <p:nvPr/>
        </p:nvSpPr>
        <p:spPr bwMode="auto">
          <a:xfrm rot="16358565" flipV="1">
            <a:off x="2418770" y="4076976"/>
            <a:ext cx="1143008" cy="1357322"/>
          </a:xfrm>
          <a:prstGeom prst="arc">
            <a:avLst/>
          </a:prstGeom>
          <a:noFill/>
          <a:ln w="9525" cap="flat" cmpd="sng" algn="ctr">
            <a:solidFill>
              <a:schemeClr val="tx1"/>
            </a:solidFill>
            <a:prstDash val="solid"/>
            <a:round/>
            <a:headEnd type="triangle" w="med" len="med"/>
            <a:tailEnd type="none" w="med" len="med"/>
          </a:ln>
          <a:effectLst>
            <a:outerShdw dist="45791" dir="3378596" algn="ctr" rotWithShape="0">
              <a:srgbClr val="CCCCFF">
                <a:alpha val="25000"/>
              </a:srgbClr>
            </a:outerShdw>
          </a:effectLst>
        </p:spPr>
        <p:txBody>
          <a:bodyPr vert="horz" wrap="square" lIns="0" tIns="45720" rIns="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t>Internal Audit Roles and Responsibilities</a:t>
            </a:r>
            <a:endParaRPr lang="en-US" dirty="0"/>
          </a:p>
        </p:txBody>
      </p:sp>
      <p:graphicFrame>
        <p:nvGraphicFramePr>
          <p:cNvPr id="4" name="Table 3"/>
          <p:cNvGraphicFramePr>
            <a:graphicFrameLocks noGrp="1"/>
          </p:cNvGraphicFramePr>
          <p:nvPr/>
        </p:nvGraphicFramePr>
        <p:xfrm>
          <a:off x="1115616" y="1412776"/>
          <a:ext cx="7224464" cy="3296920"/>
        </p:xfrm>
        <a:graphic>
          <a:graphicData uri="http://schemas.openxmlformats.org/drawingml/2006/table">
            <a:tbl>
              <a:tblPr firstRow="1" bandRow="1">
                <a:tableStyleId>{912C8C85-51F0-491E-9774-3900AFEF0FD7}</a:tableStyleId>
              </a:tblPr>
              <a:tblGrid>
                <a:gridCol w="2736304"/>
                <a:gridCol w="4488160"/>
              </a:tblGrid>
              <a:tr h="370840">
                <a:tc>
                  <a:txBody>
                    <a:bodyPr/>
                    <a:lstStyle/>
                    <a:p>
                      <a:r>
                        <a:rPr lang="en-US" dirty="0" smtClean="0"/>
                        <a:t>Role</a:t>
                      </a:r>
                      <a:endParaRPr lang="en-US" dirty="0"/>
                    </a:p>
                  </a:txBody>
                  <a:tcPr/>
                </a:tc>
                <a:tc>
                  <a:txBody>
                    <a:bodyPr/>
                    <a:lstStyle/>
                    <a:p>
                      <a:r>
                        <a:rPr lang="en-US" dirty="0" smtClean="0"/>
                        <a:t>Responsibilities</a:t>
                      </a:r>
                      <a:endParaRPr lang="en-US" dirty="0"/>
                    </a:p>
                  </a:txBody>
                  <a:tcPr/>
                </a:tc>
              </a:tr>
              <a:tr h="370840">
                <a:tc>
                  <a:txBody>
                    <a:bodyPr/>
                    <a:lstStyle/>
                    <a:p>
                      <a:r>
                        <a:rPr lang="en-US" dirty="0" smtClean="0"/>
                        <a:t>CAE </a:t>
                      </a:r>
                      <a:endParaRPr lang="en-US" dirty="0" smtClean="0"/>
                    </a:p>
                    <a:p>
                      <a:r>
                        <a:rPr lang="en-US" dirty="0" smtClean="0"/>
                        <a:t>(Alternately called Chief Auditor, Director of Audit, Lead Auditor )</a:t>
                      </a:r>
                      <a:endParaRPr lang="en-US" dirty="0"/>
                    </a:p>
                  </a:txBody>
                  <a:tcPr/>
                </a:tc>
                <a:tc>
                  <a:txBody>
                    <a:bodyPr/>
                    <a:lstStyle/>
                    <a:p>
                      <a:pPr marL="112713" indent="-112713">
                        <a:buFont typeface="Arial" pitchFamily="34" charset="0"/>
                        <a:buChar char="•"/>
                      </a:pPr>
                      <a:r>
                        <a:rPr lang="en-US" dirty="0" smtClean="0"/>
                        <a:t>Oversees the internal</a:t>
                      </a:r>
                      <a:r>
                        <a:rPr lang="en-US" baseline="0" dirty="0" smtClean="0"/>
                        <a:t> audit function with the organization</a:t>
                      </a:r>
                    </a:p>
                    <a:p>
                      <a:pPr marL="112713" indent="-112713">
                        <a:buFont typeface="Arial" pitchFamily="34" charset="0"/>
                        <a:buChar char="•"/>
                      </a:pPr>
                      <a:r>
                        <a:rPr lang="en-US" baseline="0" dirty="0" smtClean="0"/>
                        <a:t>Report directly to the audit committee</a:t>
                      </a:r>
                      <a:endParaRPr lang="en-US" dirty="0"/>
                    </a:p>
                  </a:txBody>
                  <a:tcPr/>
                </a:tc>
              </a:tr>
              <a:tr h="370840">
                <a:tc>
                  <a:txBody>
                    <a:bodyPr/>
                    <a:lstStyle/>
                    <a:p>
                      <a:r>
                        <a:rPr lang="en-US" dirty="0" smtClean="0"/>
                        <a:t>Audit Committee</a:t>
                      </a:r>
                      <a:endParaRPr lang="en-US" dirty="0"/>
                    </a:p>
                  </a:txBody>
                  <a:tcPr/>
                </a:tc>
                <a:tc>
                  <a:txBody>
                    <a:bodyPr/>
                    <a:lstStyle/>
                    <a:p>
                      <a:pPr marL="112713" indent="-112713">
                        <a:buFont typeface="Arial" pitchFamily="34" charset="0"/>
                        <a:buChar char="•"/>
                      </a:pPr>
                      <a:r>
                        <a:rPr lang="en-US" dirty="0" smtClean="0"/>
                        <a:t>Subset</a:t>
                      </a:r>
                      <a:r>
                        <a:rPr lang="en-US" baseline="0" dirty="0" smtClean="0"/>
                        <a:t> of the Board of Directors, typically comprising only independent directors</a:t>
                      </a:r>
                    </a:p>
                    <a:p>
                      <a:pPr marL="112713" indent="-112713">
                        <a:buFont typeface="Arial" pitchFamily="34" charset="0"/>
                        <a:buChar char="•"/>
                      </a:pPr>
                      <a:r>
                        <a:rPr lang="en-US" baseline="0" dirty="0" smtClean="0"/>
                        <a:t>Provides oversight of internal and external auditing</a:t>
                      </a:r>
                    </a:p>
                    <a:p>
                      <a:pPr marL="112713" indent="-112713">
                        <a:buFont typeface="Arial" pitchFamily="34" charset="0"/>
                        <a:buChar char="•"/>
                      </a:pPr>
                      <a:r>
                        <a:rPr lang="en-US" baseline="0" dirty="0" smtClean="0"/>
                        <a:t>Required for public company boards of directors under the Sarbanes-Oxley Act</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t>Internal Audit Roles and Responsibilities</a:t>
            </a:r>
            <a:endParaRPr lang="en-US" dirty="0"/>
          </a:p>
        </p:txBody>
      </p:sp>
      <p:graphicFrame>
        <p:nvGraphicFramePr>
          <p:cNvPr id="4" name="Table 3"/>
          <p:cNvGraphicFramePr>
            <a:graphicFrameLocks noGrp="1"/>
          </p:cNvGraphicFramePr>
          <p:nvPr/>
        </p:nvGraphicFramePr>
        <p:xfrm>
          <a:off x="1115616" y="1412776"/>
          <a:ext cx="7224464" cy="3296920"/>
        </p:xfrm>
        <a:graphic>
          <a:graphicData uri="http://schemas.openxmlformats.org/drawingml/2006/table">
            <a:tbl>
              <a:tblPr firstRow="1" bandRow="1">
                <a:tableStyleId>{912C8C85-51F0-491E-9774-3900AFEF0FD7}</a:tableStyleId>
              </a:tblPr>
              <a:tblGrid>
                <a:gridCol w="2736304"/>
                <a:gridCol w="4488160"/>
              </a:tblGrid>
              <a:tr h="370840">
                <a:tc>
                  <a:txBody>
                    <a:bodyPr/>
                    <a:lstStyle/>
                    <a:p>
                      <a:r>
                        <a:rPr lang="en-US" dirty="0" smtClean="0"/>
                        <a:t>Role</a:t>
                      </a:r>
                      <a:endParaRPr lang="en-US" dirty="0"/>
                    </a:p>
                  </a:txBody>
                  <a:tcPr/>
                </a:tc>
                <a:tc>
                  <a:txBody>
                    <a:bodyPr/>
                    <a:lstStyle/>
                    <a:p>
                      <a:r>
                        <a:rPr lang="en-US" dirty="0" smtClean="0"/>
                        <a:t>Responsibilities</a:t>
                      </a:r>
                      <a:endParaRPr lang="en-US" dirty="0"/>
                    </a:p>
                  </a:txBody>
                  <a:tcPr/>
                </a:tc>
              </a:tr>
              <a:tr h="370840">
                <a:tc>
                  <a:txBody>
                    <a:bodyPr/>
                    <a:lstStyle/>
                    <a:p>
                      <a:r>
                        <a:rPr lang="en-US" dirty="0" smtClean="0"/>
                        <a:t>Management Team</a:t>
                      </a:r>
                      <a:endParaRPr lang="en-US" dirty="0"/>
                    </a:p>
                  </a:txBody>
                  <a:tcPr/>
                </a:tc>
                <a:tc>
                  <a:txBody>
                    <a:bodyPr/>
                    <a:lstStyle/>
                    <a:p>
                      <a:pPr marL="112713" indent="-112713">
                        <a:buFont typeface="Arial" pitchFamily="34" charset="0"/>
                        <a:buChar char="•"/>
                      </a:pPr>
                      <a:r>
                        <a:rPr lang="en-US" dirty="0" smtClean="0"/>
                        <a:t>Key members</a:t>
                      </a:r>
                      <a:r>
                        <a:rPr lang="en-US" baseline="0" dirty="0" smtClean="0"/>
                        <a:t> of the management team, such as the CEO, COO and CFO, typically in consultation with the full Board of Directors, approve budgets and resource allocations for the internal audit program</a:t>
                      </a:r>
                      <a:endParaRPr lang="en-US" dirty="0"/>
                    </a:p>
                  </a:txBody>
                  <a:tcPr/>
                </a:tc>
              </a:tr>
              <a:tr h="370840">
                <a:tc>
                  <a:txBody>
                    <a:bodyPr/>
                    <a:lstStyle/>
                    <a:p>
                      <a:r>
                        <a:rPr lang="en-US" dirty="0" smtClean="0"/>
                        <a:t>Board of Directors</a:t>
                      </a:r>
                      <a:endParaRPr lang="en-US" dirty="0"/>
                    </a:p>
                  </a:txBody>
                  <a:tcPr/>
                </a:tc>
                <a:tc>
                  <a:txBody>
                    <a:bodyPr/>
                    <a:lstStyle/>
                    <a:p>
                      <a:pPr marL="112713" indent="-112713">
                        <a:buFont typeface="Arial" pitchFamily="34" charset="0"/>
                        <a:buChar char="•"/>
                      </a:pPr>
                      <a:r>
                        <a:rPr lang="en-US" dirty="0" smtClean="0"/>
                        <a:t>Considers audit reports and recommendations and makes decision</a:t>
                      </a:r>
                      <a:r>
                        <a:rPr lang="en-US" baseline="0" dirty="0" smtClean="0"/>
                        <a:t> regarding actions to take in response to audit findings</a:t>
                      </a:r>
                      <a:endParaRPr lang="en-US" dirty="0"/>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iro_black">
  <a:themeElements>
    <a:clrScheme name="spiro_black 1">
      <a:dk1>
        <a:srgbClr val="CCCCFF"/>
      </a:dk1>
      <a:lt1>
        <a:srgbClr val="FFFFFF"/>
      </a:lt1>
      <a:dk2>
        <a:srgbClr val="000000"/>
      </a:dk2>
      <a:lt2>
        <a:srgbClr val="808080"/>
      </a:lt2>
      <a:accent1>
        <a:srgbClr val="7889FB"/>
      </a:accent1>
      <a:accent2>
        <a:srgbClr val="DFFF66"/>
      </a:accent2>
      <a:accent3>
        <a:srgbClr val="AAAAAA"/>
      </a:accent3>
      <a:accent4>
        <a:srgbClr val="DADADA"/>
      </a:accent4>
      <a:accent5>
        <a:srgbClr val="BEC4FD"/>
      </a:accent5>
      <a:accent6>
        <a:srgbClr val="CAE75C"/>
      </a:accent6>
      <a:hlink>
        <a:srgbClr val="0909F9"/>
      </a:hlink>
      <a:folHlink>
        <a:srgbClr val="D18213"/>
      </a:folHlink>
    </a:clrScheme>
    <a:fontScheme name="spiro_blac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9933"/>
            </a:gs>
            <a:gs pos="100000">
              <a:srgbClr val="FFCC66"/>
            </a:gs>
          </a:gsLst>
          <a:lin ang="5400000" scaled="1"/>
        </a:gradFill>
        <a:ln w="9525" cap="flat" cmpd="sng" algn="ctr">
          <a:solidFill>
            <a:srgbClr val="D2C3AE"/>
          </a:solidFill>
          <a:prstDash val="solid"/>
          <a:round/>
          <a:headEnd type="none" w="med" len="med"/>
          <a:tailEnd type="none" w="med" len="med"/>
        </a:ln>
        <a:effectLst>
          <a:outerShdw dist="45791" dir="3378596" algn="ctr" rotWithShape="0">
            <a:srgbClr val="CCCCFF">
              <a:alpha val="25000"/>
            </a:srgbClr>
          </a:outerShdw>
        </a:effectLst>
      </a:spPr>
      <a:bodyPr vert="horz" wrap="square" lIns="0" tIns="45720" rIns="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gradFill rotWithShape="1">
          <a:gsLst>
            <a:gs pos="0">
              <a:srgbClr val="FF9933"/>
            </a:gs>
            <a:gs pos="100000">
              <a:srgbClr val="FFCC66"/>
            </a:gs>
          </a:gsLst>
          <a:lin ang="5400000" scaled="1"/>
        </a:gradFill>
        <a:ln w="9525" cap="flat" cmpd="sng" algn="ctr">
          <a:solidFill>
            <a:srgbClr val="D2C3AE"/>
          </a:solidFill>
          <a:prstDash val="solid"/>
          <a:round/>
          <a:headEnd type="none" w="med" len="med"/>
          <a:tailEnd type="none" w="med" len="med"/>
        </a:ln>
        <a:effectLst>
          <a:outerShdw dist="45791" dir="3378596" algn="ctr" rotWithShape="0">
            <a:srgbClr val="CCCCFF">
              <a:alpha val="25000"/>
            </a:srgbClr>
          </a:outerShdw>
        </a:effectLst>
      </a:spPr>
      <a:bodyPr vert="horz" wrap="square" lIns="0" tIns="45720" rIns="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piro_black 1">
        <a:dk1>
          <a:srgbClr val="CCCCFF"/>
        </a:dk1>
        <a:lt1>
          <a:srgbClr val="FFFFFF"/>
        </a:lt1>
        <a:dk2>
          <a:srgbClr val="000000"/>
        </a:dk2>
        <a:lt2>
          <a:srgbClr val="808080"/>
        </a:lt2>
        <a:accent1>
          <a:srgbClr val="7889FB"/>
        </a:accent1>
        <a:accent2>
          <a:srgbClr val="DFFF66"/>
        </a:accent2>
        <a:accent3>
          <a:srgbClr val="AAAAAA"/>
        </a:accent3>
        <a:accent4>
          <a:srgbClr val="DADADA"/>
        </a:accent4>
        <a:accent5>
          <a:srgbClr val="BEC4FD"/>
        </a:accent5>
        <a:accent6>
          <a:srgbClr val="CAE75C"/>
        </a:accent6>
        <a:hlink>
          <a:srgbClr val="0909F9"/>
        </a:hlink>
        <a:folHlink>
          <a:srgbClr val="D18213"/>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IBM 2 template</Template>
  <TotalTime>512</TotalTime>
  <Words>2426</Words>
  <Application>Microsoft Office PowerPoint</Application>
  <PresentationFormat>On-screen Show (4:3)</PresentationFormat>
  <Paragraphs>166</Paragraphs>
  <Slides>51</Slides>
  <Notes>0</Notes>
  <HiddenSlides>1</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spiro_black</vt:lpstr>
      <vt:lpstr>Chap 2 – Internal Audit Modelling with PAM Assesment and Controlling</vt:lpstr>
      <vt:lpstr>Definition</vt:lpstr>
      <vt:lpstr>Who perform internal audit?</vt:lpstr>
      <vt:lpstr>Source of Audit</vt:lpstr>
      <vt:lpstr>Independence and objectivity</vt:lpstr>
      <vt:lpstr>Establishing the IT audit program</vt:lpstr>
      <vt:lpstr>Establishing the IT audit program</vt:lpstr>
      <vt:lpstr>Internal Audit Roles and Responsibilities</vt:lpstr>
      <vt:lpstr>Internal Audit Roles and Responsibilities</vt:lpstr>
      <vt:lpstr>Internal Audit Roles and Responsibilities</vt:lpstr>
      <vt:lpstr>Internal Audit Roles and Responsibilities</vt:lpstr>
      <vt:lpstr>Internal Audit Roles and Responsibilities</vt:lpstr>
      <vt:lpstr>Internal audit program charter</vt:lpstr>
      <vt:lpstr>Slide 14</vt:lpstr>
      <vt:lpstr>Benefits of internal IT auditing</vt:lpstr>
      <vt:lpstr>Process Assessment Model –PAM : Audit Process Example (COBIT 5)</vt:lpstr>
      <vt:lpstr>Slide 17</vt:lpstr>
      <vt:lpstr>Slide 18</vt:lpstr>
      <vt:lpstr>Terms and Definition in COBIT 5</vt:lpstr>
      <vt:lpstr>Terms and Definition in COBIT 5</vt:lpstr>
      <vt:lpstr>Terms and Definition in COBIT 5</vt:lpstr>
      <vt:lpstr>Terms and Definition in COBIT 5</vt:lpstr>
      <vt:lpstr>Slide 23</vt:lpstr>
      <vt:lpstr>Slide 24</vt:lpstr>
      <vt:lpstr>Slide 25</vt:lpstr>
      <vt:lpstr>Slide 26</vt:lpstr>
      <vt:lpstr>Rating Scale</vt:lpstr>
      <vt:lpstr>Rating Level</vt:lpstr>
      <vt:lpstr> Input and Output </vt:lpstr>
      <vt:lpstr>How to fill the input output? Example for : Deliver, Service and Support (DS)</vt:lpstr>
      <vt:lpstr>Slide 31</vt:lpstr>
      <vt:lpstr>Process Capability Indicators</vt:lpstr>
      <vt:lpstr>Level 2—Managed Process</vt:lpstr>
      <vt:lpstr>Slide 34</vt:lpstr>
      <vt:lpstr>Slide 35</vt:lpstr>
      <vt:lpstr>Slide 36</vt:lpstr>
      <vt:lpstr>Level 3—Established Process</vt:lpstr>
      <vt:lpstr>Slide 38</vt:lpstr>
      <vt:lpstr>Slide 39</vt:lpstr>
      <vt:lpstr>Slide 40</vt:lpstr>
      <vt:lpstr>Controlling / implementation assesment result</vt:lpstr>
      <vt:lpstr>Slide 42</vt:lpstr>
      <vt:lpstr>Internal Stakeholders</vt:lpstr>
      <vt:lpstr>Applying a Continual Improvement Life Cycle Approach</vt:lpstr>
      <vt:lpstr>Slide 45</vt:lpstr>
      <vt:lpstr>What are the drivers?</vt:lpstr>
      <vt:lpstr>Slide 47</vt:lpstr>
      <vt:lpstr>Where are we now?</vt:lpstr>
      <vt:lpstr>Slide 49</vt:lpstr>
      <vt:lpstr>Slide 50</vt:lpstr>
      <vt:lpstr>Slide 51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Audit and Control</dc:title>
  <dc:creator>YEFFRY </dc:creator>
  <cp:lastModifiedBy>YEFFRY </cp:lastModifiedBy>
  <cp:revision>25</cp:revision>
  <dcterms:created xsi:type="dcterms:W3CDTF">2014-08-14T14:28:49Z</dcterms:created>
  <dcterms:modified xsi:type="dcterms:W3CDTF">2016-08-20T01:20:24Z</dcterms:modified>
</cp:coreProperties>
</file>