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8" r:id="rId11"/>
    <p:sldId id="266" r:id="rId12"/>
    <p:sldId id="268" r:id="rId13"/>
    <p:sldId id="265" r:id="rId14"/>
    <p:sldId id="269" r:id="rId15"/>
    <p:sldId id="267"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719" autoAdjust="0"/>
  </p:normalViewPr>
  <p:slideViewPr>
    <p:cSldViewPr>
      <p:cViewPr varScale="1">
        <p:scale>
          <a:sx n="40" d="100"/>
          <a:sy n="40" d="100"/>
        </p:scale>
        <p:origin x="-13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797A9-D144-482F-9B3D-86C7B87BD2F8}" type="datetimeFigureOut">
              <a:rPr lang="en-US" smtClean="0"/>
              <a:pPr/>
              <a:t>9/19/2015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9B823-CCE0-42A9-88B8-3B6A36252C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Amsterdam" TargetMode="External"/><Relationship Id="rId3" Type="http://schemas.openxmlformats.org/officeDocument/2006/relationships/hyperlink" Target="https://en.wikipedia.org/wiki/Professional_services" TargetMode="External"/><Relationship Id="rId7" Type="http://schemas.openxmlformats.org/officeDocument/2006/relationships/hyperlink" Target="https://en.wikipedia.org/wiki/PricewaterhouseCoopers" TargetMode="External"/><Relationship Id="rId12" Type="http://schemas.openxmlformats.org/officeDocument/2006/relationships/hyperlink" Target="https://en.wikipedia.org/wiki/Management_consult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Ernst_%26_Young" TargetMode="External"/><Relationship Id="rId11" Type="http://schemas.openxmlformats.org/officeDocument/2006/relationships/hyperlink" Target="https://en.wikipedia.org/wiki/Financial_audit" TargetMode="External"/><Relationship Id="rId5" Type="http://schemas.openxmlformats.org/officeDocument/2006/relationships/hyperlink" Target="https://en.wikipedia.org/wiki/Deloitte" TargetMode="External"/><Relationship Id="rId10" Type="http://schemas.openxmlformats.org/officeDocument/2006/relationships/hyperlink" Target="https://en.wikipedia.org/wiki/Amstelveen" TargetMode="External"/><Relationship Id="rId4" Type="http://schemas.openxmlformats.org/officeDocument/2006/relationships/hyperlink" Target="https://en.wikipedia.org/wiki/Big_Four_auditors" TargetMode="External"/><Relationship Id="rId9" Type="http://schemas.openxmlformats.org/officeDocument/2006/relationships/hyperlink" Target="https://en.wikipedia.org/wiki/KPM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name "KPMG" was chosen when KMG (</a:t>
            </a:r>
            <a:r>
              <a:rPr lang="en-US" sz="1200" b="0" i="0" kern="1200" dirty="0" err="1" smtClean="0">
                <a:solidFill>
                  <a:schemeClr val="tx1"/>
                </a:solidFill>
                <a:latin typeface="+mn-lt"/>
                <a:ea typeface="+mn-ea"/>
                <a:cs typeface="+mn-cs"/>
              </a:rPr>
              <a:t>Klynveld</a:t>
            </a:r>
            <a:r>
              <a:rPr lang="en-US" sz="1200" b="0" i="0" kern="1200" dirty="0" smtClean="0">
                <a:solidFill>
                  <a:schemeClr val="tx1"/>
                </a:solidFill>
                <a:latin typeface="+mn-lt"/>
                <a:ea typeface="+mn-ea"/>
                <a:cs typeface="+mn-cs"/>
              </a:rPr>
              <a:t> Main </a:t>
            </a:r>
            <a:r>
              <a:rPr lang="en-US" sz="1200" b="0" i="0" kern="1200" dirty="0" err="1" smtClean="0">
                <a:solidFill>
                  <a:schemeClr val="tx1"/>
                </a:solidFill>
                <a:latin typeface="+mn-lt"/>
                <a:ea typeface="+mn-ea"/>
                <a:cs typeface="+mn-cs"/>
              </a:rPr>
              <a:t>Goerdeler</a:t>
            </a:r>
            <a:r>
              <a:rPr lang="en-US" sz="1200" b="0" i="0" kern="1200" dirty="0" smtClean="0">
                <a:solidFill>
                  <a:schemeClr val="tx1"/>
                </a:solidFill>
                <a:latin typeface="+mn-lt"/>
                <a:ea typeface="+mn-ea"/>
                <a:cs typeface="+mn-cs"/>
              </a:rPr>
              <a:t>) merged with Peat Marwick.</a:t>
            </a:r>
          </a:p>
          <a:p>
            <a:r>
              <a:rPr lang="en-US" sz="1200" b="1" i="0" kern="1200" dirty="0" smtClean="0">
                <a:solidFill>
                  <a:schemeClr val="tx1"/>
                </a:solidFill>
                <a:latin typeface="+mn-lt"/>
                <a:ea typeface="+mn-ea"/>
                <a:cs typeface="+mn-cs"/>
              </a:rPr>
              <a:t>KPMG</a:t>
            </a:r>
            <a:r>
              <a:rPr lang="en-US" sz="1200" b="0" i="0" kern="1200" dirty="0" smtClean="0">
                <a:solidFill>
                  <a:schemeClr val="tx1"/>
                </a:solidFill>
                <a:latin typeface="+mn-lt"/>
                <a:ea typeface="+mn-ea"/>
                <a:cs typeface="+mn-cs"/>
              </a:rPr>
              <a:t> is one of the largest </a:t>
            </a:r>
            <a:r>
              <a:rPr lang="en-US" sz="1200" b="0" i="0" u="none" strike="noStrike" kern="1200" dirty="0" smtClean="0">
                <a:solidFill>
                  <a:schemeClr val="tx1"/>
                </a:solidFill>
                <a:latin typeface="+mn-lt"/>
                <a:ea typeface="+mn-ea"/>
                <a:cs typeface="+mn-cs"/>
                <a:hlinkClick r:id="rId3" tooltip="Professional services"/>
              </a:rPr>
              <a:t>professional services</a:t>
            </a:r>
            <a:r>
              <a:rPr lang="en-US" sz="1200" b="0" i="0" kern="1200" dirty="0" smtClean="0">
                <a:solidFill>
                  <a:schemeClr val="tx1"/>
                </a:solidFill>
                <a:latin typeface="+mn-lt"/>
                <a:ea typeface="+mn-ea"/>
                <a:cs typeface="+mn-cs"/>
              </a:rPr>
              <a:t> companies in the world and one of the </a:t>
            </a:r>
            <a:r>
              <a:rPr lang="en-US" sz="1200" b="0" i="0" u="none" strike="noStrike" kern="1200" dirty="0" smtClean="0">
                <a:solidFill>
                  <a:schemeClr val="tx1"/>
                </a:solidFill>
                <a:latin typeface="+mn-lt"/>
                <a:ea typeface="+mn-ea"/>
                <a:cs typeface="+mn-cs"/>
                <a:hlinkClick r:id="rId4" tooltip="Big Four auditors"/>
              </a:rPr>
              <a:t>Big Four auditors</a:t>
            </a:r>
            <a:r>
              <a:rPr lang="en-US" sz="1200" b="0" i="0" kern="1200" dirty="0" smtClean="0">
                <a:solidFill>
                  <a:schemeClr val="tx1"/>
                </a:solidFill>
                <a:latin typeface="+mn-lt"/>
                <a:ea typeface="+mn-ea"/>
                <a:cs typeface="+mn-cs"/>
              </a:rPr>
              <a:t>, along with </a:t>
            </a:r>
            <a:r>
              <a:rPr lang="en-US" sz="1200" b="0" i="0" u="none" strike="noStrike" kern="1200" dirty="0" smtClean="0">
                <a:solidFill>
                  <a:schemeClr val="tx1"/>
                </a:solidFill>
                <a:latin typeface="+mn-lt"/>
                <a:ea typeface="+mn-ea"/>
                <a:cs typeface="+mn-cs"/>
                <a:hlinkClick r:id="rId5" tooltip="Deloitte"/>
              </a:rPr>
              <a:t>Deloitte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6" tooltip="Ernst &amp; Young"/>
              </a:rPr>
              <a:t>EY</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7" tooltip="PricewaterhouseCoopers"/>
              </a:rPr>
              <a:t>PwC</a:t>
            </a:r>
            <a:r>
              <a:rPr lang="en-US" sz="1200" b="0" i="0" kern="1200" dirty="0" smtClean="0">
                <a:solidFill>
                  <a:schemeClr val="tx1"/>
                </a:solidFill>
                <a:latin typeface="+mn-lt"/>
                <a:ea typeface="+mn-ea"/>
                <a:cs typeface="+mn-cs"/>
              </a:rPr>
              <a:t>. Its global headquarters is located in </a:t>
            </a:r>
            <a:r>
              <a:rPr lang="en-US" sz="1200" b="0" i="0" u="none" strike="noStrike" kern="1200" dirty="0" smtClean="0">
                <a:solidFill>
                  <a:schemeClr val="tx1"/>
                </a:solidFill>
                <a:latin typeface="+mn-lt"/>
                <a:ea typeface="+mn-ea"/>
                <a:cs typeface="+mn-cs"/>
                <a:hlinkClick r:id="rId8" tooltip="Amsterdam"/>
              </a:rPr>
              <a:t>Amsterdam</a:t>
            </a:r>
            <a:r>
              <a:rPr lang="en-US" sz="1200" b="0" i="0" kern="1200" dirty="0" smtClean="0">
                <a:solidFill>
                  <a:schemeClr val="tx1"/>
                </a:solidFill>
                <a:latin typeface="+mn-lt"/>
                <a:ea typeface="+mn-ea"/>
                <a:cs typeface="+mn-cs"/>
              </a:rPr>
              <a:t>, the Netherlands.</a:t>
            </a:r>
            <a:r>
              <a:rPr lang="en-US" sz="1200" b="0" i="0" u="none" strike="noStrike" kern="1200" baseline="30000" dirty="0" smtClean="0">
                <a:solidFill>
                  <a:schemeClr val="tx1"/>
                </a:solidFill>
                <a:latin typeface="+mn-lt"/>
                <a:ea typeface="+mn-ea"/>
                <a:cs typeface="+mn-cs"/>
                <a:hlinkClick r:id="rId9"/>
              </a:rPr>
              <a:t>[1]</a:t>
            </a:r>
            <a:endParaRPr lang="en-US" sz="1200" b="0" i="0" u="none" strike="noStrike" kern="1200" baseline="30000" dirty="0" smtClean="0">
              <a:solidFill>
                <a:schemeClr val="tx1"/>
              </a:solidFill>
              <a:latin typeface="+mn-lt"/>
              <a:ea typeface="+mn-ea"/>
              <a:cs typeface="+mn-cs"/>
            </a:endParaRPr>
          </a:p>
          <a:p>
            <a:endParaRPr lang="en-US" sz="1200" b="0" i="0" u="none" strike="noStrike" kern="1200" baseline="30000" dirty="0" smtClean="0">
              <a:solidFill>
                <a:schemeClr val="tx1"/>
              </a:solidFill>
              <a:latin typeface="+mn-lt"/>
              <a:ea typeface="+mn-ea"/>
              <a:cs typeface="+mn-cs"/>
            </a:endParaRPr>
          </a:p>
          <a:p>
            <a:r>
              <a:rPr lang="en-US" dirty="0" err="1" smtClean="0"/>
              <a:t>Headquarters</a:t>
            </a:r>
            <a:r>
              <a:rPr lang="en-US" sz="1200" u="none" strike="noStrike" kern="1200" dirty="0" err="1" smtClean="0">
                <a:solidFill>
                  <a:schemeClr val="tx1"/>
                </a:solidFill>
                <a:latin typeface="+mn-lt"/>
                <a:ea typeface="+mn-ea"/>
                <a:cs typeface="+mn-cs"/>
                <a:hlinkClick r:id="rId10" tooltip="Amstelveen"/>
              </a:rPr>
              <a:t>Amstelveen</a:t>
            </a:r>
            <a:r>
              <a:rPr lang="en-US" dirty="0" smtClean="0"/>
              <a:t>, Netherlands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https://en.wikipedia.org/wiki/KPMG</a:t>
            </a:r>
          </a:p>
          <a:p>
            <a:r>
              <a:rPr lang="en-US" sz="1200" b="0" i="0" kern="1200" dirty="0" smtClean="0">
                <a:solidFill>
                  <a:schemeClr val="tx1"/>
                </a:solidFill>
                <a:latin typeface="+mn-lt"/>
                <a:ea typeface="+mn-ea"/>
                <a:cs typeface="+mn-cs"/>
              </a:rPr>
              <a:t>KPMG employs 162,000 people</a:t>
            </a:r>
            <a:r>
              <a:rPr lang="en-US" sz="1200" b="0" i="0" u="none" strike="noStrike" kern="1200" baseline="30000" dirty="0" smtClean="0">
                <a:solidFill>
                  <a:schemeClr val="tx1"/>
                </a:solidFill>
                <a:latin typeface="+mn-lt"/>
                <a:ea typeface="+mn-ea"/>
                <a:cs typeface="+mn-cs"/>
                <a:hlinkClick r:id="rId9"/>
              </a:rPr>
              <a:t>[3]</a:t>
            </a:r>
            <a:r>
              <a:rPr lang="en-US" sz="1200" b="0" i="0" kern="1200" dirty="0" smtClean="0">
                <a:solidFill>
                  <a:schemeClr val="tx1"/>
                </a:solidFill>
                <a:latin typeface="+mn-lt"/>
                <a:ea typeface="+mn-ea"/>
                <a:cs typeface="+mn-cs"/>
              </a:rPr>
              <a:t> and has three lines of services: </a:t>
            </a:r>
            <a:r>
              <a:rPr lang="en-US" sz="1200" b="0" i="0" u="none" strike="noStrike" kern="1200" dirty="0" smtClean="0">
                <a:solidFill>
                  <a:schemeClr val="tx1"/>
                </a:solidFill>
                <a:latin typeface="+mn-lt"/>
                <a:ea typeface="+mn-ea"/>
                <a:cs typeface="+mn-cs"/>
                <a:hlinkClick r:id="rId11" tooltip="Financial audit"/>
              </a:rPr>
              <a:t>audit</a:t>
            </a:r>
            <a:r>
              <a:rPr lang="en-US" sz="1200" b="0" i="0" kern="1200" dirty="0" smtClean="0">
                <a:solidFill>
                  <a:schemeClr val="tx1"/>
                </a:solidFill>
                <a:latin typeface="+mn-lt"/>
                <a:ea typeface="+mn-ea"/>
                <a:cs typeface="+mn-cs"/>
              </a:rPr>
              <a:t>, tax, and </a:t>
            </a:r>
            <a:r>
              <a:rPr lang="en-US" sz="1200" b="0" i="0" u="none" strike="noStrike" kern="1200" dirty="0" smtClean="0">
                <a:solidFill>
                  <a:schemeClr val="tx1"/>
                </a:solidFill>
                <a:latin typeface="+mn-lt"/>
                <a:ea typeface="+mn-ea"/>
                <a:cs typeface="+mn-cs"/>
                <a:hlinkClick r:id="rId12" tooltip="Management consulting"/>
              </a:rPr>
              <a:t>advisory</a:t>
            </a:r>
            <a:r>
              <a:rPr lang="en-US" sz="1200" b="0" i="0" kern="1200" dirty="0" smtClean="0">
                <a:solidFill>
                  <a:schemeClr val="tx1"/>
                </a:solidFill>
                <a:latin typeface="+mn-lt"/>
                <a:ea typeface="+mn-ea"/>
                <a:cs typeface="+mn-cs"/>
              </a:rPr>
              <a:t>. Its tax and advisory services are further divided into various service groups.</a:t>
            </a:r>
          </a:p>
          <a:p>
            <a:endParaRPr lang="en-US" dirty="0"/>
          </a:p>
        </p:txBody>
      </p:sp>
      <p:sp>
        <p:nvSpPr>
          <p:cNvPr id="4" name="Slide Number Placeholder 3"/>
          <p:cNvSpPr>
            <a:spLocks noGrp="1"/>
          </p:cNvSpPr>
          <p:nvPr>
            <p:ph type="sldNum" sz="quarter" idx="10"/>
          </p:nvPr>
        </p:nvSpPr>
        <p:spPr/>
        <p:txBody>
          <a:bodyPr/>
          <a:lstStyle/>
          <a:p>
            <a:fld id="{A039B823-CCE0-42A9-88B8-3B6A36252C8F}"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CBOK common body of Knowledge</a:t>
            </a:r>
            <a:endParaRPr lang="en-US" dirty="0"/>
          </a:p>
        </p:txBody>
      </p:sp>
      <p:sp>
        <p:nvSpPr>
          <p:cNvPr id="4" name="Slide Number Placeholder 3"/>
          <p:cNvSpPr>
            <a:spLocks noGrp="1"/>
          </p:cNvSpPr>
          <p:nvPr>
            <p:ph type="sldNum" sz="quarter" idx="10"/>
          </p:nvPr>
        </p:nvSpPr>
        <p:spPr/>
        <p:txBody>
          <a:bodyPr/>
          <a:lstStyle/>
          <a:p>
            <a:fld id="{A039B823-CCE0-42A9-88B8-3B6A36252C8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963" name="Picture 171" descr="8"/>
          <p:cNvPicPr>
            <a:picLocks noChangeArrowheads="1"/>
          </p:cNvPicPr>
          <p:nvPr/>
        </p:nvPicPr>
        <p:blipFill>
          <a:blip r:embed="rId2" cstate="print"/>
          <a:srcRect l="200"/>
          <a:stretch>
            <a:fillRect/>
          </a:stretch>
        </p:blipFill>
        <p:spPr bwMode="auto">
          <a:xfrm>
            <a:off x="0" y="5168900"/>
            <a:ext cx="9140825" cy="1700213"/>
          </a:xfrm>
          <a:prstGeom prst="rect">
            <a:avLst/>
          </a:prstGeom>
          <a:noFill/>
        </p:spPr>
      </p:pic>
      <p:pic>
        <p:nvPicPr>
          <p:cNvPr id="33964" name="Picture 172" descr="8"/>
          <p:cNvPicPr>
            <a:picLocks noChangeAspect="1" noChangeArrowheads="1"/>
          </p:cNvPicPr>
          <p:nvPr/>
        </p:nvPicPr>
        <p:blipFill>
          <a:blip r:embed="rId3" cstate="print"/>
          <a:srcRect/>
          <a:stretch>
            <a:fillRect/>
          </a:stretch>
        </p:blipFill>
        <p:spPr bwMode="auto">
          <a:xfrm>
            <a:off x="0" y="0"/>
            <a:ext cx="9144000" cy="1689100"/>
          </a:xfrm>
          <a:prstGeom prst="rect">
            <a:avLst/>
          </a:prstGeom>
          <a:noFill/>
        </p:spPr>
      </p:pic>
      <p:sp>
        <p:nvSpPr>
          <p:cNvPr id="33800" name="Rectangle 8"/>
          <p:cNvSpPr>
            <a:spLocks noGrp="1" noChangeArrowheads="1"/>
          </p:cNvSpPr>
          <p:nvPr>
            <p:ph type="ctrTitle"/>
          </p:nvPr>
        </p:nvSpPr>
        <p:spPr bwMode="black">
          <a:xfrm>
            <a:off x="390525" y="2493963"/>
            <a:ext cx="7954963" cy="1470025"/>
          </a:xfrm>
        </p:spPr>
        <p:txBody>
          <a:bodyPr/>
          <a:lstStyle>
            <a:lvl1pPr>
              <a:defRPr>
                <a:solidFill>
                  <a:schemeClr val="tx1"/>
                </a:solidFill>
              </a:defRPr>
            </a:lvl1pPr>
          </a:lstStyle>
          <a:p>
            <a:r>
              <a:rPr lang="en-US" altLang="en-US" smtClean="0"/>
              <a:t>Click to edit Master title style</a:t>
            </a:r>
            <a:endParaRPr lang="en-US" altLang="en-US"/>
          </a:p>
        </p:txBody>
      </p:sp>
      <p:sp>
        <p:nvSpPr>
          <p:cNvPr id="33801" name="Rectangle 9"/>
          <p:cNvSpPr>
            <a:spLocks noGrp="1" noChangeArrowheads="1"/>
          </p:cNvSpPr>
          <p:nvPr>
            <p:ph type="subTitle" idx="1"/>
          </p:nvPr>
        </p:nvSpPr>
        <p:spPr bwMode="black">
          <a:xfrm>
            <a:off x="1949450" y="4106863"/>
            <a:ext cx="6400800" cy="1044575"/>
          </a:xfrm>
        </p:spPr>
        <p:txBody>
          <a:bodyPr/>
          <a:lstStyle>
            <a:lvl1pPr marL="0" indent="0">
              <a:buFont typeface="Wingdings" pitchFamily="2" charset="2"/>
              <a:buNone/>
              <a:defRPr sz="2000">
                <a:solidFill>
                  <a:srgbClr val="CCFF99"/>
                </a:solidFill>
              </a:defRPr>
            </a:lvl1pPr>
          </a:lstStyle>
          <a:p>
            <a:r>
              <a:rPr lang="en-US" smtClean="0"/>
              <a:t>Click to edit Master subtitle style</a:t>
            </a:r>
            <a:endParaRPr lang="en-US"/>
          </a:p>
        </p:txBody>
      </p:sp>
      <p:sp>
        <p:nvSpPr>
          <p:cNvPr id="33955" name="Line 163"/>
          <p:cNvSpPr>
            <a:spLocks noChangeShapeType="1"/>
          </p:cNvSpPr>
          <p:nvPr/>
        </p:nvSpPr>
        <p:spPr bwMode="black">
          <a:xfrm flipV="1">
            <a:off x="1863725" y="4217988"/>
            <a:ext cx="0" cy="933450"/>
          </a:xfrm>
          <a:prstGeom prst="line">
            <a:avLst/>
          </a:prstGeom>
          <a:noFill/>
          <a:ln w="12700">
            <a:solidFill>
              <a:schemeClr val="tx2"/>
            </a:solidFill>
            <a:round/>
            <a:headEnd/>
            <a:tailEnd/>
          </a:ln>
          <a:effectLst/>
        </p:spPr>
        <p:txBody>
          <a:bodyPr/>
          <a:lstStyle/>
          <a:p>
            <a:endParaRPr lang="en-US"/>
          </a:p>
        </p:txBody>
      </p:sp>
      <p:sp>
        <p:nvSpPr>
          <p:cNvPr id="33956" name="Line 164"/>
          <p:cNvSpPr>
            <a:spLocks noChangeShapeType="1"/>
          </p:cNvSpPr>
          <p:nvPr/>
        </p:nvSpPr>
        <p:spPr bwMode="black">
          <a:xfrm flipV="1">
            <a:off x="1862138" y="1362075"/>
            <a:ext cx="0" cy="328613"/>
          </a:xfrm>
          <a:prstGeom prst="line">
            <a:avLst/>
          </a:prstGeom>
          <a:noFill/>
          <a:ln w="12700">
            <a:solidFill>
              <a:schemeClr val="tx1"/>
            </a:solidFill>
            <a:round/>
            <a:headEnd/>
            <a:tailEnd/>
          </a:ln>
          <a:effectLst/>
        </p:spPr>
        <p:txBody>
          <a:bodyPr/>
          <a:lstStyle/>
          <a:p>
            <a:endParaRPr lang="en-US"/>
          </a:p>
        </p:txBody>
      </p:sp>
      <p:sp>
        <p:nvSpPr>
          <p:cNvPr id="33969" name="Rectangle 177"/>
          <p:cNvSpPr>
            <a:spLocks noGrp="1" noChangeArrowheads="1"/>
          </p:cNvSpPr>
          <p:nvPr>
            <p:ph type="dt" sz="quarter" idx="2"/>
          </p:nvPr>
        </p:nvSpPr>
        <p:spPr bwMode="auto">
          <a:xfrm>
            <a:off x="5391150" y="6221413"/>
            <a:ext cx="1619250"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fld id="{21A4E8CB-651A-4417-80CB-5B8E82F9FCBB}" type="datetimeFigureOut">
              <a:rPr lang="en-US" smtClean="0"/>
              <a:pPr/>
              <a:t>9/19/2015</a:t>
            </a:fld>
            <a:endParaRPr lang="en-US"/>
          </a:p>
        </p:txBody>
      </p:sp>
      <p:sp>
        <p:nvSpPr>
          <p:cNvPr id="33970" name="Rectangle 178"/>
          <p:cNvSpPr>
            <a:spLocks noGrp="1" noChangeArrowheads="1"/>
          </p:cNvSpPr>
          <p:nvPr>
            <p:ph type="ftr" sz="quarter" idx="3"/>
          </p:nvPr>
        </p:nvSpPr>
        <p:spPr bwMode="auto">
          <a:xfrm>
            <a:off x="2024063" y="6221413"/>
            <a:ext cx="2897187" cy="311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300">
                <a:solidFill>
                  <a:srgbClr val="FFFFFF"/>
                </a:solidFill>
              </a:defRPr>
            </a:lvl1pPr>
          </a:lstStyle>
          <a:p>
            <a:endParaRPr lang="en-US"/>
          </a:p>
        </p:txBody>
      </p:sp>
      <p:sp>
        <p:nvSpPr>
          <p:cNvPr id="33971" name="Rectangle 179"/>
          <p:cNvSpPr>
            <a:spLocks noChangeArrowheads="1"/>
          </p:cNvSpPr>
          <p:nvPr/>
        </p:nvSpPr>
        <p:spPr bwMode="black">
          <a:xfrm>
            <a:off x="2006600" y="1287463"/>
            <a:ext cx="5564188" cy="306387"/>
          </a:xfrm>
          <a:prstGeom prst="rect">
            <a:avLst/>
          </a:prstGeom>
          <a:noFill/>
          <a:ln w="9525" algn="ctr">
            <a:noFill/>
            <a:miter lim="800000"/>
            <a:headEnd/>
            <a:tailEnd/>
          </a:ln>
          <a:effectLst/>
        </p:spPr>
        <p:txBody>
          <a:bodyPr lIns="18288" tIns="18288" rIns="18288" bIns="18288" anchor="ctr"/>
          <a:lstStyle/>
          <a:p>
            <a:pPr marL="342900" indent="-342900">
              <a:lnSpc>
                <a:spcPct val="98000"/>
              </a:lnSpc>
              <a:spcBef>
                <a:spcPct val="20000"/>
              </a:spcBef>
            </a:pPr>
            <a:r>
              <a:rPr lang="en-US" dirty="0" err="1" smtClean="0">
                <a:solidFill>
                  <a:srgbClr val="FFFFFF"/>
                </a:solidFill>
              </a:rPr>
              <a:t>Universitas</a:t>
            </a:r>
            <a:r>
              <a:rPr lang="en-US" dirty="0" smtClean="0">
                <a:solidFill>
                  <a:srgbClr val="FFFFFF"/>
                </a:solidFill>
              </a:rPr>
              <a:t> </a:t>
            </a:r>
            <a:r>
              <a:rPr lang="en-US" dirty="0" err="1" smtClean="0">
                <a:solidFill>
                  <a:srgbClr val="FFFFFF"/>
                </a:solidFill>
              </a:rPr>
              <a:t>Komputer</a:t>
            </a:r>
            <a:r>
              <a:rPr lang="en-US" dirty="0" smtClean="0">
                <a:solidFill>
                  <a:srgbClr val="FFFFFF"/>
                </a:solidFill>
              </a:rPr>
              <a:t> Indonesia</a:t>
            </a:r>
            <a:endParaRPr lang="en-US" dirty="0">
              <a:solidFill>
                <a:srgbClr val="FFFFFF"/>
              </a:solidFill>
            </a:endParaRPr>
          </a:p>
        </p:txBody>
      </p:sp>
      <p:pic>
        <p:nvPicPr>
          <p:cNvPr id="15" name="Picture 14" descr="UNIKOMcolor.gif"/>
          <p:cNvPicPr>
            <a:picLocks noChangeAspect="1"/>
          </p:cNvPicPr>
          <p:nvPr/>
        </p:nvPicPr>
        <p:blipFill>
          <a:blip r:embed="rId4" cstate="print"/>
          <a:stretch>
            <a:fillRect/>
          </a:stretch>
        </p:blipFill>
        <p:spPr>
          <a:xfrm>
            <a:off x="7570787" y="265113"/>
            <a:ext cx="1303337" cy="134947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4925" y="871538"/>
            <a:ext cx="2076450" cy="480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988" y="871538"/>
            <a:ext cx="6078537" cy="480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2838" y="1776413"/>
            <a:ext cx="3597275"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735628-36D8-4795-A370-238358603B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bwMode="auto">
          <a:xfrm>
            <a:off x="153988" y="871538"/>
            <a:ext cx="8245475" cy="498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775" name="Rectangle 7"/>
          <p:cNvSpPr>
            <a:spLocks noGrp="1" noChangeArrowheads="1"/>
          </p:cNvSpPr>
          <p:nvPr>
            <p:ph type="body" idx="1"/>
          </p:nvPr>
        </p:nvSpPr>
        <p:spPr bwMode="auto">
          <a:xfrm>
            <a:off x="1112838" y="1776413"/>
            <a:ext cx="7348537" cy="390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3036" name="Picture 268" descr="8"/>
          <p:cNvPicPr>
            <a:picLocks noChangeArrowheads="1"/>
          </p:cNvPicPr>
          <p:nvPr/>
        </p:nvPicPr>
        <p:blipFill>
          <a:blip r:embed="rId13" cstate="print"/>
          <a:srcRect l="200" b="41270"/>
          <a:stretch>
            <a:fillRect/>
          </a:stretch>
        </p:blipFill>
        <p:spPr bwMode="auto">
          <a:xfrm>
            <a:off x="0" y="6470650"/>
            <a:ext cx="9140825" cy="385763"/>
          </a:xfrm>
          <a:prstGeom prst="rect">
            <a:avLst/>
          </a:prstGeom>
          <a:noFill/>
        </p:spPr>
      </p:pic>
      <p:pic>
        <p:nvPicPr>
          <p:cNvPr id="33037" name="Picture 269" descr="8"/>
          <p:cNvPicPr>
            <a:picLocks noChangeAspect="1" noChangeArrowheads="1"/>
          </p:cNvPicPr>
          <p:nvPr/>
        </p:nvPicPr>
        <p:blipFill>
          <a:blip r:embed="rId14" cstate="print"/>
          <a:srcRect t="33553" b="23215"/>
          <a:stretch>
            <a:fillRect/>
          </a:stretch>
        </p:blipFill>
        <p:spPr bwMode="auto">
          <a:xfrm>
            <a:off x="0" y="0"/>
            <a:ext cx="9144000" cy="384175"/>
          </a:xfrm>
          <a:prstGeom prst="rect">
            <a:avLst/>
          </a:prstGeom>
          <a:noFill/>
        </p:spPr>
      </p:pic>
      <p:sp>
        <p:nvSpPr>
          <p:cNvPr id="33039" name="Rectangle 271"/>
          <p:cNvSpPr>
            <a:spLocks noGrp="1" noChangeArrowheads="1"/>
          </p:cNvSpPr>
          <p:nvPr>
            <p:ph type="sldNum" sz="quarter" idx="4"/>
          </p:nvPr>
        </p:nvSpPr>
        <p:spPr bwMode="black">
          <a:xfrm>
            <a:off x="153988" y="6500813"/>
            <a:ext cx="1006475" cy="3206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000" b="1"/>
            </a:lvl1pPr>
          </a:lstStyle>
          <a:p>
            <a:fld id="{5F735628-36D8-4795-A370-238358603B52}" type="slidenum">
              <a:rPr lang="en-US" smtClean="0"/>
              <a:pPr/>
              <a:t>‹#›</a:t>
            </a:fld>
            <a:endParaRPr lang="en-US"/>
          </a:p>
        </p:txBody>
      </p:sp>
      <p:sp>
        <p:nvSpPr>
          <p:cNvPr id="33040" name="Text Box 272"/>
          <p:cNvSpPr txBox="1">
            <a:spLocks noChangeArrowheads="1"/>
          </p:cNvSpPr>
          <p:nvPr/>
        </p:nvSpPr>
        <p:spPr bwMode="auto">
          <a:xfrm>
            <a:off x="1447800" y="52388"/>
            <a:ext cx="2722220" cy="307777"/>
          </a:xfrm>
          <a:prstGeom prst="rect">
            <a:avLst/>
          </a:prstGeom>
          <a:noFill/>
          <a:ln w="9525">
            <a:noFill/>
            <a:miter lim="800000"/>
            <a:headEnd/>
            <a:tailEnd/>
          </a:ln>
          <a:effectLst/>
        </p:spPr>
        <p:txBody>
          <a:bodyPr wrap="none">
            <a:spAutoFit/>
          </a:bodyPr>
          <a:lstStyle/>
          <a:p>
            <a:pPr eaLnBrk="0" hangingPunct="0"/>
            <a:r>
              <a:rPr lang="en-US" altLang="en-US" sz="1400" dirty="0" err="1" smtClean="0"/>
              <a:t>Universitas</a:t>
            </a:r>
            <a:r>
              <a:rPr lang="en-US" altLang="en-US" sz="1400" dirty="0" smtClean="0"/>
              <a:t> </a:t>
            </a:r>
            <a:r>
              <a:rPr lang="en-US" altLang="en-US" sz="1400" dirty="0" err="1" smtClean="0"/>
              <a:t>Komputer</a:t>
            </a:r>
            <a:r>
              <a:rPr lang="en-US" altLang="en-US" sz="1400" dirty="0" smtClean="0"/>
              <a:t> Indonesia</a:t>
            </a:r>
            <a:endParaRPr lang="en-US" altLang="en-US" sz="1400" dirty="0"/>
          </a:p>
        </p:txBody>
      </p:sp>
      <p:sp>
        <p:nvSpPr>
          <p:cNvPr id="33041" name="Rectangle 273"/>
          <p:cNvSpPr>
            <a:spLocks noChangeArrowheads="1"/>
          </p:cNvSpPr>
          <p:nvPr userDrawn="1"/>
        </p:nvSpPr>
        <p:spPr bwMode="auto">
          <a:xfrm>
            <a:off x="1447800" y="6502400"/>
            <a:ext cx="5940425" cy="244475"/>
          </a:xfrm>
          <a:prstGeom prst="rect">
            <a:avLst/>
          </a:prstGeom>
          <a:noFill/>
          <a:ln w="9525">
            <a:noFill/>
            <a:miter lim="800000"/>
            <a:headEnd/>
            <a:tailEnd/>
          </a:ln>
          <a:effectLst/>
        </p:spPr>
        <p:txBody>
          <a:bodyPr>
            <a:spAutoFit/>
          </a:bodyPr>
          <a:lstStyle/>
          <a:p>
            <a:pPr eaLnBrk="0" hangingPunct="0"/>
            <a:r>
              <a:rPr lang="en-US" altLang="en-US" sz="1000" b="1" dirty="0" smtClean="0"/>
              <a:t>Magister </a:t>
            </a:r>
            <a:r>
              <a:rPr lang="en-US" altLang="en-US" sz="1000" b="1" dirty="0" err="1" smtClean="0"/>
              <a:t>Sistem</a:t>
            </a:r>
            <a:r>
              <a:rPr lang="en-US" altLang="en-US" sz="1000" b="1" dirty="0" smtClean="0"/>
              <a:t> </a:t>
            </a:r>
            <a:r>
              <a:rPr lang="en-US" altLang="en-US" sz="1000" b="1" dirty="0" err="1" smtClean="0"/>
              <a:t>Informasi</a:t>
            </a:r>
            <a:r>
              <a:rPr lang="en-US" altLang="en-US" sz="1000" b="1" dirty="0" smtClean="0"/>
              <a:t> (MSI)</a:t>
            </a:r>
            <a:endParaRPr lang="en-US" altLang="en-US" sz="1000" dirty="0"/>
          </a:p>
        </p:txBody>
      </p:sp>
      <p:sp>
        <p:nvSpPr>
          <p:cNvPr id="33042" name="Line 274"/>
          <p:cNvSpPr>
            <a:spLocks noChangeShapeType="1"/>
          </p:cNvSpPr>
          <p:nvPr/>
        </p:nvSpPr>
        <p:spPr bwMode="auto">
          <a:xfrm>
            <a:off x="1447800" y="147638"/>
            <a:ext cx="0" cy="231775"/>
          </a:xfrm>
          <a:prstGeom prst="line">
            <a:avLst/>
          </a:prstGeom>
          <a:noFill/>
          <a:ln w="9525">
            <a:solidFill>
              <a:schemeClr val="tx1"/>
            </a:solidFill>
            <a:round/>
            <a:headEnd/>
            <a:tailEnd/>
          </a:ln>
          <a:effectLst/>
        </p:spPr>
        <p:txBody>
          <a:bodyPr wrap="none" anchor="ctr"/>
          <a:lstStyle/>
          <a:p>
            <a:endParaRPr lang="en-US"/>
          </a:p>
        </p:txBody>
      </p:sp>
      <p:sp>
        <p:nvSpPr>
          <p:cNvPr id="33043" name="Line 275"/>
          <p:cNvSpPr>
            <a:spLocks noChangeShapeType="1"/>
          </p:cNvSpPr>
          <p:nvPr/>
        </p:nvSpPr>
        <p:spPr bwMode="auto">
          <a:xfrm>
            <a:off x="1447800" y="6475413"/>
            <a:ext cx="0" cy="195262"/>
          </a:xfrm>
          <a:prstGeom prst="line">
            <a:avLst/>
          </a:prstGeom>
          <a:noFill/>
          <a:ln w="9525">
            <a:solidFill>
              <a:schemeClr val="tx1"/>
            </a:solidFill>
            <a:round/>
            <a:headEnd/>
            <a:tailEnd/>
          </a:ln>
          <a:effectLst/>
        </p:spPr>
        <p:txBody>
          <a:bodyPr wrap="none" anchor="ctr"/>
          <a:lstStyle/>
          <a:p>
            <a:endParaRPr lang="en-US"/>
          </a:p>
        </p:txBody>
      </p:sp>
      <p:pic>
        <p:nvPicPr>
          <p:cNvPr id="14" name="Picture 13" descr="unikombw.gif"/>
          <p:cNvPicPr>
            <a:picLocks noChangeAspect="1"/>
          </p:cNvPicPr>
          <p:nvPr/>
        </p:nvPicPr>
        <p:blipFill>
          <a:blip r:embed="rId15"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8578851" y="-38100"/>
            <a:ext cx="452438" cy="450784"/>
          </a:xfrm>
          <a:prstGeom prst="rect">
            <a:avLst/>
          </a:prstGeom>
          <a:effectLst>
            <a:outerShdw blurRad="50800" dist="50800" dir="5400000" algn="ctr" rotWithShape="0">
              <a:schemeClr val="tx1"/>
            </a:outerShdw>
          </a:effec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a:solidFill>
            <a:schemeClr val="bg2"/>
          </a:solidFill>
          <a:latin typeface="+mj-lt"/>
          <a:ea typeface="+mj-ea"/>
          <a:cs typeface="+mj-cs"/>
        </a:defRPr>
      </a:lvl1pPr>
      <a:lvl2pPr algn="l" rtl="0" eaLnBrk="1" fontAlgn="base" hangingPunct="1">
        <a:lnSpc>
          <a:spcPct val="90000"/>
        </a:lnSpc>
        <a:spcBef>
          <a:spcPct val="0"/>
        </a:spcBef>
        <a:spcAft>
          <a:spcPct val="0"/>
        </a:spcAft>
        <a:defRPr sz="2800">
          <a:solidFill>
            <a:schemeClr val="bg2"/>
          </a:solidFill>
          <a:latin typeface="Arial" charset="0"/>
          <a:cs typeface="Arial" charset="0"/>
        </a:defRPr>
      </a:lvl2pPr>
      <a:lvl3pPr algn="l" rtl="0" eaLnBrk="1" fontAlgn="base" hangingPunct="1">
        <a:lnSpc>
          <a:spcPct val="90000"/>
        </a:lnSpc>
        <a:spcBef>
          <a:spcPct val="0"/>
        </a:spcBef>
        <a:spcAft>
          <a:spcPct val="0"/>
        </a:spcAft>
        <a:defRPr sz="2800">
          <a:solidFill>
            <a:schemeClr val="bg2"/>
          </a:solidFill>
          <a:latin typeface="Arial" charset="0"/>
          <a:cs typeface="Arial" charset="0"/>
        </a:defRPr>
      </a:lvl3pPr>
      <a:lvl4pPr algn="l" rtl="0" eaLnBrk="1" fontAlgn="base" hangingPunct="1">
        <a:lnSpc>
          <a:spcPct val="90000"/>
        </a:lnSpc>
        <a:spcBef>
          <a:spcPct val="0"/>
        </a:spcBef>
        <a:spcAft>
          <a:spcPct val="0"/>
        </a:spcAft>
        <a:defRPr sz="2800">
          <a:solidFill>
            <a:schemeClr val="bg2"/>
          </a:solidFill>
          <a:latin typeface="Arial" charset="0"/>
          <a:cs typeface="Arial" charset="0"/>
        </a:defRPr>
      </a:lvl4pPr>
      <a:lvl5pPr algn="l" rtl="0" eaLnBrk="1" fontAlgn="base" hangingPunct="1">
        <a:lnSpc>
          <a:spcPct val="90000"/>
        </a:lnSpc>
        <a:spcBef>
          <a:spcPct val="0"/>
        </a:spcBef>
        <a:spcAft>
          <a:spcPct val="0"/>
        </a:spcAft>
        <a:defRPr sz="2800">
          <a:solidFill>
            <a:schemeClr val="bg2"/>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bg2"/>
          </a:solidFill>
          <a:latin typeface="Arial" charset="0"/>
          <a:cs typeface="Arial" charset="0"/>
        </a:defRPr>
      </a:lvl6pPr>
      <a:lvl7pPr marL="914400" algn="l" rtl="0" eaLnBrk="1" fontAlgn="base" hangingPunct="1">
        <a:lnSpc>
          <a:spcPct val="90000"/>
        </a:lnSpc>
        <a:spcBef>
          <a:spcPct val="0"/>
        </a:spcBef>
        <a:spcAft>
          <a:spcPct val="0"/>
        </a:spcAft>
        <a:defRPr sz="2800">
          <a:solidFill>
            <a:schemeClr val="bg2"/>
          </a:solidFill>
          <a:latin typeface="Arial" charset="0"/>
          <a:cs typeface="Arial" charset="0"/>
        </a:defRPr>
      </a:lvl7pPr>
      <a:lvl8pPr marL="1371600" algn="l" rtl="0" eaLnBrk="1" fontAlgn="base" hangingPunct="1">
        <a:lnSpc>
          <a:spcPct val="90000"/>
        </a:lnSpc>
        <a:spcBef>
          <a:spcPct val="0"/>
        </a:spcBef>
        <a:spcAft>
          <a:spcPct val="0"/>
        </a:spcAft>
        <a:defRPr sz="2800">
          <a:solidFill>
            <a:schemeClr val="bg2"/>
          </a:solidFill>
          <a:latin typeface="Arial" charset="0"/>
          <a:cs typeface="Arial" charset="0"/>
        </a:defRPr>
      </a:lvl8pPr>
      <a:lvl9pPr marL="1828800" algn="l" rtl="0" eaLnBrk="1" fontAlgn="base" hangingPunct="1">
        <a:lnSpc>
          <a:spcPct val="90000"/>
        </a:lnSpc>
        <a:spcBef>
          <a:spcPct val="0"/>
        </a:spcBef>
        <a:spcAft>
          <a:spcPct val="0"/>
        </a:spcAft>
        <a:defRPr sz="2800">
          <a:solidFill>
            <a:schemeClr val="bg2"/>
          </a:solidFill>
          <a:latin typeface="Arial" charset="0"/>
          <a:cs typeface="Arial" charset="0"/>
        </a:defRPr>
      </a:lvl9pPr>
    </p:titleStyle>
    <p:bodyStyle>
      <a:lvl1pPr marL="228600" indent="-228600" algn="l" rtl="0" eaLnBrk="1" fontAlgn="base" hangingPunct="1">
        <a:spcBef>
          <a:spcPct val="0"/>
        </a:spcBef>
        <a:spcAft>
          <a:spcPct val="0"/>
        </a:spcAft>
        <a:buClr>
          <a:srgbClr val="CCFF99"/>
        </a:buClr>
        <a:buFont typeface="Wingdings" pitchFamily="2" charset="2"/>
        <a:buChar char="§"/>
        <a:defRPr>
          <a:solidFill>
            <a:schemeClr val="tx1"/>
          </a:solidFill>
          <a:latin typeface="+mn-lt"/>
          <a:ea typeface="+mn-ea"/>
          <a:cs typeface="+mn-cs"/>
        </a:defRPr>
      </a:lvl1pPr>
      <a:lvl2pPr marL="509588" indent="-166688" algn="l" rtl="0" eaLnBrk="1" fontAlgn="base" hangingPunct="1">
        <a:spcBef>
          <a:spcPct val="25000"/>
        </a:spcBef>
        <a:spcAft>
          <a:spcPct val="15000"/>
        </a:spcAft>
        <a:buClr>
          <a:srgbClr val="CCFF99"/>
        </a:buClr>
        <a:buFont typeface="Arial" charset="0"/>
        <a:buChar char="–"/>
        <a:defRPr sz="1400">
          <a:solidFill>
            <a:schemeClr val="tx1"/>
          </a:solidFill>
          <a:latin typeface="+mn-lt"/>
          <a:cs typeface="+mn-cs"/>
        </a:defRPr>
      </a:lvl2pPr>
      <a:lvl3pPr marL="790575"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3pPr>
      <a:lvl4pPr marL="1084263" indent="-179388" algn="l" rtl="0" eaLnBrk="1" fontAlgn="base" hangingPunct="1">
        <a:spcBef>
          <a:spcPct val="20000"/>
        </a:spcBef>
        <a:spcAft>
          <a:spcPct val="0"/>
        </a:spcAft>
        <a:buClr>
          <a:srgbClr val="CCFF99"/>
        </a:buClr>
        <a:buChar char="–"/>
        <a:defRPr sz="1400">
          <a:solidFill>
            <a:schemeClr val="tx1"/>
          </a:solidFill>
          <a:latin typeface="+mn-lt"/>
          <a:cs typeface="+mn-cs"/>
        </a:defRPr>
      </a:lvl4pPr>
      <a:lvl5pPr marL="13716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5pPr>
      <a:lvl6pPr marL="18288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6pPr>
      <a:lvl7pPr marL="22860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7pPr>
      <a:lvl8pPr marL="27432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8pPr>
      <a:lvl9pPr marL="3200400" indent="-166688" algn="l" rtl="0" eaLnBrk="1" fontAlgn="base" hangingPunct="1">
        <a:spcBef>
          <a:spcPct val="20000"/>
        </a:spcBef>
        <a:spcAft>
          <a:spcPct val="0"/>
        </a:spcAft>
        <a:buClr>
          <a:srgbClr val="CCFF99"/>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kpmg.com/ID/en/Pages/default.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D:\Kuliah%20S2\IT%20Audit\Penunjang\SKKNIATI210414.pdf"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file:///D:\Kuliah%20S2\IT%20Audit\Penunjang\IT-Audit-Assurance-Guidance-1March2010.pdf" TargetMode="External"/><Relationship Id="rId5" Type="http://schemas.openxmlformats.org/officeDocument/2006/relationships/hyperlink" Target="file:///D:\Kuliah%20S2\IT%20Audit\Penunjang\Standar%20Audit%20Sistem%20Informasi.pdf" TargetMode="External"/><Relationship Id="rId4" Type="http://schemas.openxmlformats.org/officeDocument/2006/relationships/hyperlink" Target="Penunjang/Standar%20Audit%20Sistem%20Informas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493963"/>
            <a:ext cx="6702446" cy="2006607"/>
          </a:xfrm>
        </p:spPr>
        <p:txBody>
          <a:bodyPr/>
          <a:lstStyle/>
          <a:p>
            <a:r>
              <a:rPr lang="en-US" dirty="0" smtClean="0"/>
              <a:t>Chap 3 – External IT Auditor and </a:t>
            </a:r>
            <a:br>
              <a:rPr lang="en-US" dirty="0" smtClean="0"/>
            </a:br>
            <a:r>
              <a:rPr lang="en-US" dirty="0" smtClean="0"/>
              <a:t>Regulation PP 82/2012 in Indonesia</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949450" y="4500570"/>
            <a:ext cx="6400800" cy="650868"/>
          </a:xfrm>
        </p:spPr>
        <p:txBody>
          <a:bodyPr/>
          <a:lstStyle/>
          <a:p>
            <a:r>
              <a:rPr lang="en-US" dirty="0" smtClean="0"/>
              <a:t>Dr. Ir. </a:t>
            </a:r>
            <a:r>
              <a:rPr lang="en-US" dirty="0" err="1" smtClean="0"/>
              <a:t>Yeffry</a:t>
            </a:r>
            <a:r>
              <a:rPr lang="en-US" dirty="0" smtClean="0"/>
              <a:t> </a:t>
            </a:r>
            <a:r>
              <a:rPr lang="en-US" dirty="0" err="1" smtClean="0"/>
              <a:t>Handoko</a:t>
            </a:r>
            <a:r>
              <a:rPr lang="en-US" dirty="0" smtClean="0"/>
              <a:t> Putra</a:t>
            </a:r>
            <a:endParaRPr lang="en-US" dirty="0"/>
          </a:p>
        </p:txBody>
      </p:sp>
      <p:sp>
        <p:nvSpPr>
          <p:cNvPr id="4" name="TextBox 3"/>
          <p:cNvSpPr txBox="1"/>
          <p:nvPr/>
        </p:nvSpPr>
        <p:spPr>
          <a:xfrm>
            <a:off x="1643042" y="5500702"/>
            <a:ext cx="6357982" cy="369332"/>
          </a:xfrm>
          <a:prstGeom prst="rect">
            <a:avLst/>
          </a:prstGeom>
          <a:noFill/>
        </p:spPr>
        <p:txBody>
          <a:bodyPr wrap="square" rtlCol="0">
            <a:spAutoFit/>
          </a:bodyPr>
          <a:lstStyle/>
          <a:p>
            <a:r>
              <a:rPr lang="en-US" dirty="0" smtClean="0"/>
              <a:t>MAGISTER SISTEM INFORMASI</a:t>
            </a:r>
            <a:endParaRPr lang="en-US"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23813" y="1047750"/>
            <a:ext cx="909637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IT Audit Regulation in Indonesia</a:t>
            </a:r>
            <a:endParaRPr lang="en-US" dirty="0"/>
          </a:p>
        </p:txBody>
      </p:sp>
      <p:sp>
        <p:nvSpPr>
          <p:cNvPr id="3" name="Content Placeholder 2"/>
          <p:cNvSpPr>
            <a:spLocks noGrp="1"/>
          </p:cNvSpPr>
          <p:nvPr>
            <p:ph idx="1"/>
          </p:nvPr>
        </p:nvSpPr>
        <p:spPr>
          <a:xfrm>
            <a:off x="1112838" y="1776413"/>
            <a:ext cx="7348537" cy="2081215"/>
          </a:xfrm>
        </p:spPr>
        <p:txBody>
          <a:bodyPr/>
          <a:lstStyle/>
          <a:p>
            <a:r>
              <a:rPr lang="en-US" dirty="0" err="1" smtClean="0"/>
              <a:t>Peraturan</a:t>
            </a:r>
            <a:r>
              <a:rPr lang="en-US" dirty="0" smtClean="0"/>
              <a:t> </a:t>
            </a:r>
            <a:r>
              <a:rPr lang="en-US" dirty="0" err="1" smtClean="0"/>
              <a:t>Pemerintah</a:t>
            </a:r>
            <a:r>
              <a:rPr lang="en-US" dirty="0" smtClean="0"/>
              <a:t> (PP) No. 82 </a:t>
            </a:r>
            <a:r>
              <a:rPr lang="en-US" dirty="0" err="1" smtClean="0"/>
              <a:t>tahun</a:t>
            </a:r>
            <a:r>
              <a:rPr lang="en-US" dirty="0" smtClean="0"/>
              <a:t> 2012 </a:t>
            </a:r>
            <a:r>
              <a:rPr lang="en-US" dirty="0" err="1" smtClean="0"/>
              <a:t>tentang</a:t>
            </a:r>
            <a:r>
              <a:rPr lang="en-US" dirty="0" smtClean="0"/>
              <a:t> </a:t>
            </a:r>
            <a:r>
              <a:rPr lang="en-US" dirty="0" err="1" smtClean="0"/>
              <a:t>Penyelenggaraan</a:t>
            </a:r>
            <a:r>
              <a:rPr lang="en-US" dirty="0" smtClean="0"/>
              <a:t> </a:t>
            </a:r>
            <a:r>
              <a:rPr lang="en-US" dirty="0" err="1" smtClean="0"/>
              <a:t>Sistem</a:t>
            </a:r>
            <a:r>
              <a:rPr lang="en-US" dirty="0" smtClean="0"/>
              <a:t> </a:t>
            </a:r>
            <a:r>
              <a:rPr lang="en-US" dirty="0" err="1" smtClean="0"/>
              <a:t>dan</a:t>
            </a:r>
            <a:r>
              <a:rPr lang="en-US" dirty="0" smtClean="0"/>
              <a:t> </a:t>
            </a:r>
            <a:r>
              <a:rPr lang="en-US" dirty="0" err="1" smtClean="0"/>
              <a:t>Transaksi</a:t>
            </a:r>
            <a:r>
              <a:rPr lang="en-US" dirty="0" smtClean="0"/>
              <a:t> </a:t>
            </a:r>
            <a:r>
              <a:rPr lang="en-US" dirty="0" err="1" smtClean="0"/>
              <a:t>Elektronik</a:t>
            </a:r>
            <a:r>
              <a:rPr lang="en-US" dirty="0" smtClean="0"/>
              <a:t> (PSTE)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76" y="714356"/>
            <a:ext cx="8786842" cy="542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Governance, Management, Assurance</a:t>
            </a:r>
            <a:endParaRPr lang="en-US" dirty="0"/>
          </a:p>
        </p:txBody>
      </p:sp>
      <p:pic>
        <p:nvPicPr>
          <p:cNvPr id="6" name="Picture 5" descr="gambar 8.gif"/>
          <p:cNvPicPr>
            <a:picLocks noChangeAspect="1"/>
          </p:cNvPicPr>
          <p:nvPr/>
        </p:nvPicPr>
        <p:blipFill>
          <a:blip r:embed="rId2" cstate="print"/>
          <a:stretch>
            <a:fillRect/>
          </a:stretch>
        </p:blipFill>
        <p:spPr>
          <a:xfrm>
            <a:off x="428596" y="1785926"/>
            <a:ext cx="8715404" cy="4418016"/>
          </a:xfrm>
          <a:prstGeom prst="rect">
            <a:avLst/>
          </a:prstGeom>
        </p:spPr>
      </p:pic>
      <p:sp>
        <p:nvSpPr>
          <p:cNvPr id="7" name="TextBox 6"/>
          <p:cNvSpPr txBox="1"/>
          <p:nvPr/>
        </p:nvSpPr>
        <p:spPr>
          <a:xfrm>
            <a:off x="7643834" y="2214554"/>
            <a:ext cx="1351652" cy="369332"/>
          </a:xfrm>
          <a:prstGeom prst="rect">
            <a:avLst/>
          </a:prstGeom>
          <a:noFill/>
          <a:ln>
            <a:noFill/>
          </a:ln>
        </p:spPr>
        <p:txBody>
          <a:bodyPr wrap="none" rtlCol="0">
            <a:spAutoFit/>
          </a:bodyPr>
          <a:lstStyle/>
          <a:p>
            <a:r>
              <a:rPr lang="en-US" b="1" dirty="0" smtClean="0">
                <a:solidFill>
                  <a:srgbClr val="FFFF00"/>
                </a:solidFill>
              </a:rPr>
              <a:t>Objectives</a:t>
            </a:r>
            <a:endParaRPr lang="en-US" b="1" dirty="0">
              <a:solidFill>
                <a:srgbClr val="FFFF00"/>
              </a:solidFill>
            </a:endParaRPr>
          </a:p>
        </p:txBody>
      </p:sp>
      <p:sp>
        <p:nvSpPr>
          <p:cNvPr id="10" name="Right Brace 9"/>
          <p:cNvSpPr/>
          <p:nvPr/>
        </p:nvSpPr>
        <p:spPr bwMode="auto">
          <a:xfrm>
            <a:off x="7286644" y="1857364"/>
            <a:ext cx="285752" cy="1071570"/>
          </a:xfrm>
          <a:prstGeom prst="rightBrace">
            <a:avLst/>
          </a:prstGeom>
          <a:noFill/>
          <a:ln w="28575" cap="flat" cmpd="sng" algn="ctr">
            <a:solidFill>
              <a:srgbClr val="FFFF00"/>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nvGrpSpPr>
          <p:cNvPr id="15" name="Group 14"/>
          <p:cNvGrpSpPr/>
          <p:nvPr/>
        </p:nvGrpSpPr>
        <p:grpSpPr>
          <a:xfrm>
            <a:off x="7286644" y="3643314"/>
            <a:ext cx="1785950" cy="1071570"/>
            <a:chOff x="7286644" y="3643314"/>
            <a:chExt cx="1785950" cy="1071570"/>
          </a:xfrm>
        </p:grpSpPr>
        <p:sp>
          <p:nvSpPr>
            <p:cNvPr id="8" name="TextBox 7"/>
            <p:cNvSpPr txBox="1"/>
            <p:nvPr/>
          </p:nvSpPr>
          <p:spPr>
            <a:xfrm>
              <a:off x="7554230" y="4000504"/>
              <a:ext cx="1518364" cy="369332"/>
            </a:xfrm>
            <a:prstGeom prst="rect">
              <a:avLst/>
            </a:prstGeom>
            <a:noFill/>
            <a:ln>
              <a:noFill/>
            </a:ln>
          </p:spPr>
          <p:txBody>
            <a:bodyPr wrap="none" rtlCol="0">
              <a:spAutoFit/>
            </a:bodyPr>
            <a:lstStyle/>
            <a:p>
              <a:r>
                <a:rPr lang="en-US" b="1" dirty="0" smtClean="0">
                  <a:solidFill>
                    <a:srgbClr val="FFFF00"/>
                  </a:solidFill>
                </a:rPr>
                <a:t>Governance</a:t>
              </a:r>
              <a:endParaRPr lang="en-US" b="1" dirty="0">
                <a:solidFill>
                  <a:srgbClr val="FFFF00"/>
                </a:solidFill>
              </a:endParaRPr>
            </a:p>
          </p:txBody>
        </p:sp>
        <p:sp>
          <p:nvSpPr>
            <p:cNvPr id="11" name="Right Brace 10"/>
            <p:cNvSpPr/>
            <p:nvPr/>
          </p:nvSpPr>
          <p:spPr bwMode="auto">
            <a:xfrm>
              <a:off x="7286644" y="3643314"/>
              <a:ext cx="285752" cy="1071570"/>
            </a:xfrm>
            <a:prstGeom prst="rightBrace">
              <a:avLst/>
            </a:prstGeom>
            <a:noFill/>
            <a:ln w="28575" cap="flat" cmpd="sng" algn="ctr">
              <a:solidFill>
                <a:srgbClr val="FFFF00"/>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grpSp>
        <p:nvGrpSpPr>
          <p:cNvPr id="16" name="Group 15"/>
          <p:cNvGrpSpPr/>
          <p:nvPr/>
        </p:nvGrpSpPr>
        <p:grpSpPr>
          <a:xfrm>
            <a:off x="7286644" y="5214950"/>
            <a:ext cx="1809623" cy="714380"/>
            <a:chOff x="7286644" y="5214950"/>
            <a:chExt cx="1809623" cy="714380"/>
          </a:xfrm>
        </p:grpSpPr>
        <p:sp>
          <p:nvSpPr>
            <p:cNvPr id="9" name="TextBox 8"/>
            <p:cNvSpPr txBox="1"/>
            <p:nvPr/>
          </p:nvSpPr>
          <p:spPr>
            <a:xfrm>
              <a:off x="7500958" y="5357826"/>
              <a:ext cx="1595309" cy="369332"/>
            </a:xfrm>
            <a:prstGeom prst="rect">
              <a:avLst/>
            </a:prstGeom>
            <a:noFill/>
            <a:ln>
              <a:noFill/>
            </a:ln>
          </p:spPr>
          <p:txBody>
            <a:bodyPr wrap="none" rtlCol="0">
              <a:spAutoFit/>
            </a:bodyPr>
            <a:lstStyle/>
            <a:p>
              <a:r>
                <a:rPr lang="en-US" b="1" dirty="0" smtClean="0">
                  <a:solidFill>
                    <a:srgbClr val="FFFF00"/>
                  </a:solidFill>
                </a:rPr>
                <a:t>Management</a:t>
              </a:r>
              <a:endParaRPr lang="en-US" b="1" dirty="0">
                <a:solidFill>
                  <a:srgbClr val="FFFF00"/>
                </a:solidFill>
              </a:endParaRPr>
            </a:p>
          </p:txBody>
        </p:sp>
        <p:sp>
          <p:nvSpPr>
            <p:cNvPr id="12" name="Right Brace 11"/>
            <p:cNvSpPr/>
            <p:nvPr/>
          </p:nvSpPr>
          <p:spPr bwMode="auto">
            <a:xfrm>
              <a:off x="7286644" y="5214950"/>
              <a:ext cx="214314" cy="714380"/>
            </a:xfrm>
            <a:prstGeom prst="rightBrace">
              <a:avLst/>
            </a:prstGeom>
            <a:noFill/>
            <a:ln w="28575" cap="flat" cmpd="sng" algn="ctr">
              <a:solidFill>
                <a:srgbClr val="FFFF00"/>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grpSp>
        <p:nvGrpSpPr>
          <p:cNvPr id="17" name="Group 16"/>
          <p:cNvGrpSpPr/>
          <p:nvPr/>
        </p:nvGrpSpPr>
        <p:grpSpPr>
          <a:xfrm>
            <a:off x="357158" y="1857364"/>
            <a:ext cx="928694" cy="4000528"/>
            <a:chOff x="357158" y="1857364"/>
            <a:chExt cx="928694" cy="4000528"/>
          </a:xfrm>
        </p:grpSpPr>
        <p:sp>
          <p:nvSpPr>
            <p:cNvPr id="13" name="TextBox 12"/>
            <p:cNvSpPr txBox="1"/>
            <p:nvPr/>
          </p:nvSpPr>
          <p:spPr>
            <a:xfrm rot="16200000">
              <a:off x="-140414" y="3426506"/>
              <a:ext cx="1364476" cy="369332"/>
            </a:xfrm>
            <a:prstGeom prst="rect">
              <a:avLst/>
            </a:prstGeom>
            <a:noFill/>
            <a:ln>
              <a:noFill/>
            </a:ln>
          </p:spPr>
          <p:txBody>
            <a:bodyPr wrap="none" rtlCol="0">
              <a:spAutoFit/>
            </a:bodyPr>
            <a:lstStyle/>
            <a:p>
              <a:r>
                <a:rPr lang="en-US" b="1" dirty="0" smtClean="0">
                  <a:solidFill>
                    <a:srgbClr val="FFFF00"/>
                  </a:solidFill>
                </a:rPr>
                <a:t>Assurance</a:t>
              </a:r>
              <a:endParaRPr lang="en-US" b="1" dirty="0">
                <a:solidFill>
                  <a:srgbClr val="FFFF00"/>
                </a:solidFill>
              </a:endParaRPr>
            </a:p>
          </p:txBody>
        </p:sp>
        <p:sp>
          <p:nvSpPr>
            <p:cNvPr id="14" name="Left Brace 13"/>
            <p:cNvSpPr/>
            <p:nvPr/>
          </p:nvSpPr>
          <p:spPr bwMode="auto">
            <a:xfrm>
              <a:off x="928662" y="1857364"/>
              <a:ext cx="357190" cy="4000528"/>
            </a:xfrm>
            <a:prstGeom prst="leftBrace">
              <a:avLst/>
            </a:prstGeom>
            <a:noFill/>
            <a:ln w="28575" cap="flat" cmpd="sng" algn="ctr">
              <a:solidFill>
                <a:srgbClr val="FFFF00"/>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Map Owner – User – Custodian – Auditor</a:t>
            </a:r>
            <a:endParaRPr lang="en-US" dirty="0"/>
          </a:p>
        </p:txBody>
      </p:sp>
      <p:pic>
        <p:nvPicPr>
          <p:cNvPr id="3" name="Picture 2" descr="gambar 9.gif"/>
          <p:cNvPicPr>
            <a:picLocks noChangeAspect="1"/>
          </p:cNvPicPr>
          <p:nvPr/>
        </p:nvPicPr>
        <p:blipFill>
          <a:blip r:embed="rId2" cstate="print"/>
          <a:stretch>
            <a:fillRect/>
          </a:stretch>
        </p:blipFill>
        <p:spPr>
          <a:xfrm>
            <a:off x="500034" y="1571612"/>
            <a:ext cx="7929618" cy="461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 Guides – Ethics</a:t>
            </a:r>
            <a:endParaRPr lang="en-US" dirty="0"/>
          </a:p>
        </p:txBody>
      </p:sp>
      <p:pic>
        <p:nvPicPr>
          <p:cNvPr id="4" name="Content Placeholder 3" descr="gambar 10.gif"/>
          <p:cNvPicPr>
            <a:picLocks noGrp="1" noChangeAspect="1"/>
          </p:cNvPicPr>
          <p:nvPr>
            <p:ph idx="1"/>
          </p:nvPr>
        </p:nvPicPr>
        <p:blipFill>
          <a:blip r:embed="rId3" cstate="print"/>
          <a:stretch>
            <a:fillRect/>
          </a:stretch>
        </p:blipFill>
        <p:spPr>
          <a:xfrm>
            <a:off x="285720" y="1571612"/>
            <a:ext cx="8715404" cy="457672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Assurance Scope &amp; Objectives</a:t>
            </a:r>
            <a:endParaRPr lang="en-US" dirty="0"/>
          </a:p>
        </p:txBody>
      </p:sp>
      <p:pic>
        <p:nvPicPr>
          <p:cNvPr id="4" name="Content Placeholder 3" descr="gambar 11.gif"/>
          <p:cNvPicPr>
            <a:picLocks noGrp="1" noChangeAspect="1"/>
          </p:cNvPicPr>
          <p:nvPr>
            <p:ph idx="1"/>
          </p:nvPr>
        </p:nvPicPr>
        <p:blipFill>
          <a:blip r:embed="rId2" cstate="print"/>
          <a:stretch>
            <a:fillRect/>
          </a:stretch>
        </p:blipFill>
        <p:spPr>
          <a:xfrm>
            <a:off x="642910" y="1428736"/>
            <a:ext cx="6643734" cy="502905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Assurance Methodology</a:t>
            </a:r>
            <a:endParaRPr lang="en-US" dirty="0"/>
          </a:p>
        </p:txBody>
      </p:sp>
      <p:pic>
        <p:nvPicPr>
          <p:cNvPr id="3" name="Picture 2" descr="gambar 12.gif"/>
          <p:cNvPicPr>
            <a:picLocks noChangeAspect="1"/>
          </p:cNvPicPr>
          <p:nvPr/>
        </p:nvPicPr>
        <p:blipFill>
          <a:blip r:embed="rId2" cstate="print"/>
          <a:srcRect b="70152"/>
          <a:stretch>
            <a:fillRect/>
          </a:stretch>
        </p:blipFill>
        <p:spPr>
          <a:xfrm>
            <a:off x="428596" y="1357298"/>
            <a:ext cx="8715404" cy="1500198"/>
          </a:xfrm>
          <a:prstGeom prst="rect">
            <a:avLst/>
          </a:prstGeom>
        </p:spPr>
      </p:pic>
      <p:pic>
        <p:nvPicPr>
          <p:cNvPr id="4" name="Picture 3" descr="gambar 12.gif"/>
          <p:cNvPicPr>
            <a:picLocks noChangeAspect="1"/>
          </p:cNvPicPr>
          <p:nvPr/>
        </p:nvPicPr>
        <p:blipFill>
          <a:blip r:embed="rId2" cstate="print"/>
          <a:srcRect t="28426" b="36041"/>
          <a:stretch>
            <a:fillRect/>
          </a:stretch>
        </p:blipFill>
        <p:spPr>
          <a:xfrm>
            <a:off x="428596" y="2786058"/>
            <a:ext cx="8715404" cy="1785950"/>
          </a:xfrm>
          <a:prstGeom prst="rect">
            <a:avLst/>
          </a:prstGeom>
        </p:spPr>
      </p:pic>
      <p:pic>
        <p:nvPicPr>
          <p:cNvPr id="5" name="Picture 4" descr="gambar 12.gif"/>
          <p:cNvPicPr>
            <a:picLocks noChangeAspect="1"/>
          </p:cNvPicPr>
          <p:nvPr/>
        </p:nvPicPr>
        <p:blipFill>
          <a:blip r:embed="rId2" cstate="print"/>
          <a:srcRect t="62538"/>
          <a:stretch>
            <a:fillRect/>
          </a:stretch>
        </p:blipFill>
        <p:spPr>
          <a:xfrm>
            <a:off x="428596" y="4500570"/>
            <a:ext cx="8715404" cy="1882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SI </a:t>
            </a:r>
            <a:r>
              <a:rPr lang="en-US" dirty="0" err="1" smtClean="0"/>
              <a:t>terkait</a:t>
            </a:r>
            <a:r>
              <a:rPr lang="en-US" dirty="0" smtClean="0"/>
              <a:t> </a:t>
            </a:r>
            <a:r>
              <a:rPr lang="en-US" dirty="0" err="1" smtClean="0"/>
              <a:t>dengan</a:t>
            </a:r>
            <a:r>
              <a:rPr lang="en-US" dirty="0" smtClean="0"/>
              <a:t> PP 82/2012</a:t>
            </a:r>
            <a:endParaRPr lang="en-US" dirty="0"/>
          </a:p>
        </p:txBody>
      </p:sp>
      <p:sp>
        <p:nvSpPr>
          <p:cNvPr id="3" name="Content Placeholder 2"/>
          <p:cNvSpPr>
            <a:spLocks noGrp="1"/>
          </p:cNvSpPr>
          <p:nvPr>
            <p:ph idx="1"/>
          </p:nvPr>
        </p:nvSpPr>
        <p:spPr>
          <a:xfrm>
            <a:off x="500034" y="1643050"/>
            <a:ext cx="8643966" cy="3902075"/>
          </a:xfrm>
        </p:spPr>
        <p:txBody>
          <a:bodyPr/>
          <a:lstStyle/>
          <a:p>
            <a:r>
              <a:rPr lang="en-US" sz="2000" b="1" dirty="0" smtClean="0"/>
              <a:t>Audit (internal/independent) </a:t>
            </a:r>
            <a:r>
              <a:rPr lang="en-US" sz="2000" b="1" dirty="0" err="1" smtClean="0"/>
              <a:t>atas</a:t>
            </a:r>
            <a:r>
              <a:rPr lang="en-US" sz="2000" b="1" dirty="0" smtClean="0"/>
              <a:t> </a:t>
            </a:r>
            <a:r>
              <a:rPr lang="en-US" sz="2000" b="1" dirty="0" err="1" smtClean="0"/>
              <a:t>Penyelenggara</a:t>
            </a:r>
            <a:r>
              <a:rPr lang="en-US" sz="2000" b="1" dirty="0" smtClean="0"/>
              <a:t> </a:t>
            </a:r>
            <a:r>
              <a:rPr lang="en-US" sz="2000" b="1" dirty="0" err="1" smtClean="0"/>
              <a:t>Sistem</a:t>
            </a:r>
            <a:r>
              <a:rPr lang="en-US" sz="2000" b="1" dirty="0" smtClean="0"/>
              <a:t> </a:t>
            </a:r>
            <a:r>
              <a:rPr lang="en-US" sz="2000" b="1" dirty="0" err="1" smtClean="0"/>
              <a:t>Elektronik</a:t>
            </a:r>
            <a:endParaRPr lang="en-US" sz="2000" b="1" dirty="0" smtClean="0"/>
          </a:p>
          <a:p>
            <a:pPr marL="625475" lvl="1" indent="-282575">
              <a:buFont typeface="Wingdings" pitchFamily="2" charset="2"/>
              <a:buChar char="Ø"/>
            </a:pPr>
            <a:r>
              <a:rPr lang="en-US" dirty="0" smtClean="0"/>
              <a:t>Tata </a:t>
            </a:r>
            <a:r>
              <a:rPr lang="en-US" dirty="0" err="1" smtClean="0"/>
              <a:t>Kelola</a:t>
            </a:r>
            <a:r>
              <a:rPr lang="en-US" dirty="0" smtClean="0"/>
              <a:t> </a:t>
            </a:r>
            <a:r>
              <a:rPr lang="en-US" dirty="0" err="1" smtClean="0"/>
              <a:t>dan</a:t>
            </a:r>
            <a:r>
              <a:rPr lang="en-US" dirty="0" smtClean="0"/>
              <a:t> </a:t>
            </a:r>
            <a:r>
              <a:rPr lang="en-US" dirty="0" err="1" smtClean="0"/>
              <a:t>Manajemen</a:t>
            </a:r>
            <a:endParaRPr lang="en-US" dirty="0" smtClean="0"/>
          </a:p>
          <a:p>
            <a:pPr marL="625475" lvl="1" indent="-282575">
              <a:buFont typeface="Wingdings" pitchFamily="2" charset="2"/>
              <a:buChar char="Ø"/>
            </a:pPr>
            <a:r>
              <a:rPr lang="en-US" dirty="0" err="1" smtClean="0"/>
              <a:t>Sumber</a:t>
            </a:r>
            <a:r>
              <a:rPr lang="en-US" dirty="0" smtClean="0"/>
              <a:t> </a:t>
            </a:r>
            <a:r>
              <a:rPr lang="en-US" dirty="0" err="1" smtClean="0"/>
              <a:t>Daya</a:t>
            </a:r>
            <a:r>
              <a:rPr lang="en-US" dirty="0" smtClean="0"/>
              <a:t> </a:t>
            </a:r>
            <a:r>
              <a:rPr lang="en-US" dirty="0" err="1" smtClean="0"/>
              <a:t>Sistem</a:t>
            </a:r>
            <a:r>
              <a:rPr lang="en-US" dirty="0" smtClean="0"/>
              <a:t> </a:t>
            </a:r>
            <a:r>
              <a:rPr lang="en-US" dirty="0" err="1" smtClean="0"/>
              <a:t>Elektronik</a:t>
            </a:r>
            <a:endParaRPr lang="en-US" dirty="0" smtClean="0"/>
          </a:p>
          <a:p>
            <a:pPr marL="625475" lvl="1" indent="-282575">
              <a:buFont typeface="Wingdings" pitchFamily="2" charset="2"/>
              <a:buChar char="Ø"/>
            </a:pPr>
            <a:r>
              <a:rPr lang="en-US" dirty="0" err="1" smtClean="0"/>
              <a:t>Layanan</a:t>
            </a:r>
            <a:r>
              <a:rPr lang="en-US" dirty="0" smtClean="0"/>
              <a:t>/</a:t>
            </a:r>
            <a:r>
              <a:rPr lang="en-US" dirty="0" err="1" smtClean="0"/>
              <a:t>Produk</a:t>
            </a:r>
            <a:r>
              <a:rPr lang="en-US" dirty="0" smtClean="0"/>
              <a:t> </a:t>
            </a:r>
            <a:r>
              <a:rPr lang="en-US" dirty="0" err="1" smtClean="0"/>
              <a:t>berbasis</a:t>
            </a:r>
            <a:r>
              <a:rPr lang="en-US" dirty="0" smtClean="0"/>
              <a:t> </a:t>
            </a:r>
            <a:r>
              <a:rPr lang="en-US" dirty="0" err="1" smtClean="0"/>
              <a:t>Sistem</a:t>
            </a:r>
            <a:r>
              <a:rPr lang="en-US" dirty="0" smtClean="0"/>
              <a:t> </a:t>
            </a:r>
            <a:r>
              <a:rPr lang="en-US" dirty="0" err="1" smtClean="0"/>
              <a:t>Elektronik</a:t>
            </a:r>
            <a:r>
              <a:rPr lang="en-US" dirty="0" smtClean="0"/>
              <a:t/>
            </a:r>
            <a:br>
              <a:rPr lang="en-US" dirty="0" smtClean="0"/>
            </a:br>
            <a:endParaRPr lang="en-US" dirty="0" smtClean="0"/>
          </a:p>
          <a:p>
            <a:r>
              <a:rPr lang="en-US" sz="2000" b="1" dirty="0" smtClean="0"/>
              <a:t>Audit (independent) </a:t>
            </a:r>
            <a:r>
              <a:rPr lang="en-US" sz="2000" b="1" dirty="0" err="1" smtClean="0"/>
              <a:t>atas</a:t>
            </a:r>
            <a:r>
              <a:rPr lang="en-US" sz="2000" b="1" dirty="0" smtClean="0"/>
              <a:t> </a:t>
            </a:r>
            <a:r>
              <a:rPr lang="en-US" sz="2000" b="1" dirty="0" err="1" smtClean="0"/>
              <a:t>Penyelenggara</a:t>
            </a:r>
            <a:r>
              <a:rPr lang="en-US" sz="2000" b="1" dirty="0" smtClean="0"/>
              <a:t> </a:t>
            </a:r>
            <a:r>
              <a:rPr lang="en-US" sz="2000" b="1" dirty="0" err="1" smtClean="0"/>
              <a:t>Agen</a:t>
            </a:r>
            <a:r>
              <a:rPr lang="en-US" sz="2000" b="1" dirty="0" smtClean="0"/>
              <a:t> </a:t>
            </a:r>
            <a:r>
              <a:rPr lang="en-US" sz="2000" b="1" dirty="0" err="1" smtClean="0"/>
              <a:t>Elektronik</a:t>
            </a:r>
            <a:endParaRPr lang="en-US" sz="2000" b="1" dirty="0" smtClean="0"/>
          </a:p>
          <a:p>
            <a:pPr marL="628650" lvl="1" indent="-285750">
              <a:buFont typeface="Wingdings" pitchFamily="2" charset="2"/>
              <a:buChar char="Ø"/>
            </a:pPr>
            <a:r>
              <a:rPr lang="en-US" dirty="0" err="1" smtClean="0"/>
              <a:t>Layanan</a:t>
            </a:r>
            <a:r>
              <a:rPr lang="en-US" dirty="0" smtClean="0"/>
              <a:t>/</a:t>
            </a:r>
            <a:r>
              <a:rPr lang="en-US" dirty="0" err="1" smtClean="0"/>
              <a:t>Produk</a:t>
            </a:r>
            <a:r>
              <a:rPr lang="en-US" dirty="0" smtClean="0"/>
              <a:t> </a:t>
            </a:r>
            <a:r>
              <a:rPr lang="en-US" dirty="0" err="1" smtClean="0"/>
              <a:t>berbasis</a:t>
            </a:r>
            <a:r>
              <a:rPr lang="en-US" dirty="0" smtClean="0"/>
              <a:t> </a:t>
            </a:r>
            <a:r>
              <a:rPr lang="en-US" dirty="0" err="1" smtClean="0"/>
              <a:t>Sistem</a:t>
            </a:r>
            <a:r>
              <a:rPr lang="en-US" dirty="0" smtClean="0"/>
              <a:t> </a:t>
            </a:r>
            <a:r>
              <a:rPr lang="en-US" dirty="0" err="1" smtClean="0"/>
              <a:t>Elektronik</a:t>
            </a:r>
            <a:r>
              <a:rPr lang="en-US" dirty="0" smtClean="0"/>
              <a:t/>
            </a:r>
            <a:br>
              <a:rPr lang="en-US" dirty="0" smtClean="0"/>
            </a:br>
            <a:endParaRPr lang="en-US" dirty="0" smtClean="0"/>
          </a:p>
          <a:p>
            <a:r>
              <a:rPr lang="en-US" sz="2000" b="1" dirty="0" smtClean="0"/>
              <a:t>Audit </a:t>
            </a:r>
            <a:r>
              <a:rPr lang="en-US" sz="2000" b="1" dirty="0" err="1" smtClean="0"/>
              <a:t>untuk</a:t>
            </a:r>
            <a:r>
              <a:rPr lang="en-US" sz="2000" b="1" dirty="0" smtClean="0"/>
              <a:t> </a:t>
            </a:r>
            <a:r>
              <a:rPr lang="en-US" sz="2000" b="1" dirty="0" err="1" smtClean="0"/>
              <a:t>Sertifikasi</a:t>
            </a:r>
            <a:r>
              <a:rPr lang="en-US" sz="2000" b="1" dirty="0" smtClean="0"/>
              <a:t> </a:t>
            </a:r>
            <a:r>
              <a:rPr lang="en-US" sz="2000" b="1" dirty="0" err="1" smtClean="0"/>
              <a:t>Kehandalan</a:t>
            </a:r>
            <a:r>
              <a:rPr lang="en-US" sz="2000" b="1" dirty="0" smtClean="0"/>
              <a:t>/</a:t>
            </a:r>
            <a:r>
              <a:rPr lang="en-US" sz="2000" b="1" dirty="0" err="1" smtClean="0"/>
              <a:t>Kelaikan</a:t>
            </a:r>
            <a:r>
              <a:rPr lang="en-US" sz="2000" b="1" dirty="0" smtClean="0"/>
              <a:t> :</a:t>
            </a:r>
          </a:p>
          <a:p>
            <a:pPr marL="628650" lvl="1" indent="-285750">
              <a:buFont typeface="Wingdings" pitchFamily="2" charset="2"/>
              <a:buChar char="Ø"/>
            </a:pPr>
            <a:r>
              <a:rPr lang="en-US" dirty="0" err="1" smtClean="0"/>
              <a:t>Sertifikasi</a:t>
            </a:r>
            <a:r>
              <a:rPr lang="en-US" dirty="0" smtClean="0"/>
              <a:t> </a:t>
            </a:r>
            <a:r>
              <a:rPr lang="en-US" dirty="0" err="1" smtClean="0"/>
              <a:t>Institusi</a:t>
            </a:r>
            <a:r>
              <a:rPr lang="en-US" dirty="0" smtClean="0"/>
              <a:t> </a:t>
            </a:r>
          </a:p>
          <a:p>
            <a:pPr marL="628650" lvl="1" indent="-285750">
              <a:buFont typeface="Wingdings" pitchFamily="2" charset="2"/>
              <a:buChar char="Ø"/>
            </a:pPr>
            <a:r>
              <a:rPr lang="en-US" dirty="0" err="1" smtClean="0"/>
              <a:t>Sertifikasi</a:t>
            </a:r>
            <a:r>
              <a:rPr lang="en-US" dirty="0" smtClean="0"/>
              <a:t> </a:t>
            </a:r>
            <a:r>
              <a:rPr lang="en-US" dirty="0" err="1" smtClean="0"/>
              <a:t>Layanan</a:t>
            </a:r>
            <a:r>
              <a:rPr lang="en-US" dirty="0" smtClean="0"/>
              <a:t>/</a:t>
            </a:r>
            <a:r>
              <a:rPr lang="en-US" dirty="0" err="1" smtClean="0"/>
              <a:t>Produk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SI </a:t>
            </a:r>
            <a:r>
              <a:rPr lang="en-US" dirty="0" err="1" smtClean="0"/>
              <a:t>terkait</a:t>
            </a:r>
            <a:r>
              <a:rPr lang="en-US" dirty="0" smtClean="0"/>
              <a:t> </a:t>
            </a:r>
            <a:r>
              <a:rPr lang="en-US" dirty="0" err="1" smtClean="0"/>
              <a:t>dengan</a:t>
            </a:r>
            <a:r>
              <a:rPr lang="en-US" dirty="0" smtClean="0"/>
              <a:t> PP 82/2012</a:t>
            </a:r>
            <a:endParaRPr lang="en-US" dirty="0"/>
          </a:p>
        </p:txBody>
      </p:sp>
      <p:sp>
        <p:nvSpPr>
          <p:cNvPr id="3" name="Content Placeholder 2"/>
          <p:cNvSpPr>
            <a:spLocks noGrp="1"/>
          </p:cNvSpPr>
          <p:nvPr>
            <p:ph idx="1"/>
          </p:nvPr>
        </p:nvSpPr>
        <p:spPr>
          <a:xfrm>
            <a:off x="500034" y="1643050"/>
            <a:ext cx="8643966" cy="4572032"/>
          </a:xfrm>
        </p:spPr>
        <p:txBody>
          <a:bodyPr/>
          <a:lstStyle/>
          <a:p>
            <a:r>
              <a:rPr lang="en-US" sz="1900" b="1" dirty="0" smtClean="0"/>
              <a:t>Audit </a:t>
            </a:r>
            <a:r>
              <a:rPr lang="en-US" sz="1900" b="1" dirty="0" err="1" smtClean="0"/>
              <a:t>atas</a:t>
            </a:r>
            <a:r>
              <a:rPr lang="en-US" sz="1900" b="1" dirty="0" smtClean="0"/>
              <a:t> </a:t>
            </a:r>
            <a:r>
              <a:rPr lang="en-US" sz="1900" b="1" dirty="0" err="1" smtClean="0"/>
              <a:t>Perangkat</a:t>
            </a:r>
            <a:r>
              <a:rPr lang="en-US" sz="1900" b="1" dirty="0" smtClean="0"/>
              <a:t> </a:t>
            </a:r>
            <a:r>
              <a:rPr lang="en-US" sz="1900" b="1" dirty="0" err="1" smtClean="0"/>
              <a:t>Keras</a:t>
            </a:r>
            <a:endParaRPr lang="en-US" sz="1900" b="1" dirty="0" smtClean="0"/>
          </a:p>
          <a:p>
            <a:pPr marL="631825" lvl="1" indent="-288925">
              <a:buFont typeface="Wingdings" pitchFamily="2" charset="2"/>
              <a:buChar char="Ø"/>
            </a:pPr>
            <a:r>
              <a:rPr lang="en-US" sz="1900" dirty="0" err="1" smtClean="0"/>
              <a:t>Perangkat</a:t>
            </a:r>
            <a:r>
              <a:rPr lang="en-US" sz="1900" dirty="0" smtClean="0"/>
              <a:t> </a:t>
            </a:r>
            <a:r>
              <a:rPr lang="en-US" sz="1900" dirty="0" err="1" smtClean="0"/>
              <a:t>Keras</a:t>
            </a:r>
            <a:r>
              <a:rPr lang="en-US" sz="1900" dirty="0" smtClean="0"/>
              <a:t> yang </a:t>
            </a:r>
            <a:r>
              <a:rPr lang="en-US" sz="1900" dirty="0" err="1" smtClean="0"/>
              <a:t>digunakan</a:t>
            </a:r>
            <a:r>
              <a:rPr lang="en-US" sz="1900" dirty="0" smtClean="0"/>
              <a:t> </a:t>
            </a:r>
            <a:r>
              <a:rPr lang="en-US" sz="1900" dirty="0" err="1" smtClean="0"/>
              <a:t>oleh</a:t>
            </a:r>
            <a:r>
              <a:rPr lang="en-US" sz="1900" dirty="0" smtClean="0"/>
              <a:t> </a:t>
            </a:r>
            <a:r>
              <a:rPr lang="en-US" sz="1900" dirty="0" err="1" smtClean="0"/>
              <a:t>Penyelenggara</a:t>
            </a:r>
            <a:r>
              <a:rPr lang="en-US" sz="1900" dirty="0" smtClean="0"/>
              <a:t> </a:t>
            </a:r>
            <a:r>
              <a:rPr lang="en-US" sz="1900" dirty="0" err="1" smtClean="0"/>
              <a:t>Sistem</a:t>
            </a:r>
            <a:r>
              <a:rPr lang="en-US" sz="1900" dirty="0" smtClean="0"/>
              <a:t> </a:t>
            </a:r>
            <a:r>
              <a:rPr lang="en-US" sz="1900" dirty="0" err="1" smtClean="0"/>
              <a:t>Elektronik</a:t>
            </a:r>
            <a:endParaRPr lang="en-US" sz="1900" dirty="0" smtClean="0"/>
          </a:p>
          <a:p>
            <a:pPr>
              <a:buNone/>
            </a:pPr>
            <a:r>
              <a:rPr lang="en-US" sz="1900" b="1" dirty="0" smtClean="0"/>
              <a:t>	</a:t>
            </a:r>
            <a:r>
              <a:rPr lang="en-US" sz="1900" b="1" dirty="0" err="1" smtClean="0"/>
              <a:t>harus</a:t>
            </a:r>
            <a:r>
              <a:rPr lang="en-US" sz="1900" b="1" dirty="0" smtClean="0"/>
              <a:t> :</a:t>
            </a:r>
          </a:p>
          <a:p>
            <a:pPr marL="541338" indent="-276225">
              <a:buFont typeface="+mj-lt"/>
              <a:buAutoNum type="alphaLcPeriod"/>
            </a:pPr>
            <a:r>
              <a:rPr lang="en-US" sz="1900" dirty="0" smtClean="0"/>
              <a:t> </a:t>
            </a:r>
            <a:r>
              <a:rPr lang="en-US" sz="1900" dirty="0" err="1" smtClean="0"/>
              <a:t>memenuhi</a:t>
            </a:r>
            <a:r>
              <a:rPr lang="en-US" sz="1900" dirty="0" smtClean="0"/>
              <a:t> </a:t>
            </a:r>
            <a:r>
              <a:rPr lang="en-US" sz="1900" dirty="0" err="1" smtClean="0"/>
              <a:t>aspek</a:t>
            </a:r>
            <a:r>
              <a:rPr lang="en-US" sz="1900" dirty="0" smtClean="0"/>
              <a:t> </a:t>
            </a:r>
            <a:r>
              <a:rPr lang="en-US" sz="1900" dirty="0" err="1" smtClean="0"/>
              <a:t>interkonektivitas</a:t>
            </a:r>
            <a:r>
              <a:rPr lang="en-US" sz="1900" dirty="0" smtClean="0"/>
              <a:t> </a:t>
            </a:r>
            <a:r>
              <a:rPr lang="en-US" sz="1900" dirty="0" err="1" smtClean="0"/>
              <a:t>dan</a:t>
            </a:r>
            <a:r>
              <a:rPr lang="en-US" sz="1900" dirty="0" smtClean="0"/>
              <a:t> </a:t>
            </a:r>
            <a:r>
              <a:rPr lang="en-US" sz="1900" dirty="0" err="1" smtClean="0"/>
              <a:t>kompatibilitas</a:t>
            </a:r>
            <a:r>
              <a:rPr lang="en-US" sz="1900" dirty="0" smtClean="0"/>
              <a:t> </a:t>
            </a:r>
            <a:r>
              <a:rPr lang="en-US" sz="1900" dirty="0" err="1" smtClean="0"/>
              <a:t>dengan</a:t>
            </a:r>
            <a:r>
              <a:rPr lang="en-US" sz="1900" dirty="0" smtClean="0"/>
              <a:t> </a:t>
            </a:r>
            <a:r>
              <a:rPr lang="en-US" sz="1900" dirty="0" err="1" smtClean="0"/>
              <a:t>sistem</a:t>
            </a:r>
            <a:r>
              <a:rPr lang="en-US" sz="1900" dirty="0" smtClean="0"/>
              <a:t> yang </a:t>
            </a:r>
            <a:r>
              <a:rPr lang="en-US" sz="1900" dirty="0" err="1" smtClean="0"/>
              <a:t>digunakan</a:t>
            </a:r>
            <a:r>
              <a:rPr lang="en-US" sz="1900" dirty="0" smtClean="0"/>
              <a:t>;</a:t>
            </a:r>
          </a:p>
          <a:p>
            <a:pPr marL="541338" indent="-276225">
              <a:buFont typeface="+mj-lt"/>
              <a:buAutoNum type="alphaLcPeriod"/>
            </a:pPr>
            <a:r>
              <a:rPr lang="en-US" sz="1900" dirty="0" smtClean="0"/>
              <a:t> </a:t>
            </a:r>
            <a:r>
              <a:rPr lang="en-US" sz="1900" dirty="0" err="1" smtClean="0"/>
              <a:t>memperoleh</a:t>
            </a:r>
            <a:r>
              <a:rPr lang="en-US" sz="1900" dirty="0" smtClean="0"/>
              <a:t> </a:t>
            </a:r>
            <a:r>
              <a:rPr lang="en-US" sz="1900" dirty="0" err="1" smtClean="0"/>
              <a:t>sertifikat</a:t>
            </a:r>
            <a:r>
              <a:rPr lang="en-US" sz="1900" dirty="0" smtClean="0"/>
              <a:t> </a:t>
            </a:r>
            <a:r>
              <a:rPr lang="en-US" sz="1900" dirty="0" err="1" smtClean="0"/>
              <a:t>kelaikan</a:t>
            </a:r>
            <a:r>
              <a:rPr lang="en-US" sz="1900" dirty="0" smtClean="0"/>
              <a:t> </a:t>
            </a:r>
            <a:r>
              <a:rPr lang="en-US" sz="1900" dirty="0" err="1" smtClean="0"/>
              <a:t>dari</a:t>
            </a:r>
            <a:r>
              <a:rPr lang="en-US" sz="1900" dirty="0" smtClean="0"/>
              <a:t> </a:t>
            </a:r>
            <a:r>
              <a:rPr lang="en-US" sz="1900" dirty="0" err="1" smtClean="0"/>
              <a:t>Menteri</a:t>
            </a:r>
            <a:r>
              <a:rPr lang="en-US" sz="1900" dirty="0" smtClean="0"/>
              <a:t>;</a:t>
            </a:r>
          </a:p>
          <a:p>
            <a:pPr marL="541338" indent="-276225">
              <a:buFont typeface="+mj-lt"/>
              <a:buAutoNum type="alphaLcPeriod"/>
            </a:pPr>
            <a:r>
              <a:rPr lang="en-US" sz="1900" dirty="0" smtClean="0"/>
              <a:t> </a:t>
            </a:r>
            <a:r>
              <a:rPr lang="en-US" sz="1900" dirty="0" err="1" smtClean="0"/>
              <a:t>mempunyai</a:t>
            </a:r>
            <a:r>
              <a:rPr lang="en-US" sz="1900" dirty="0" smtClean="0"/>
              <a:t> </a:t>
            </a:r>
            <a:r>
              <a:rPr lang="en-US" sz="1900" dirty="0" err="1" smtClean="0"/>
              <a:t>layanan</a:t>
            </a:r>
            <a:r>
              <a:rPr lang="en-US" sz="1900" dirty="0" smtClean="0"/>
              <a:t> </a:t>
            </a:r>
            <a:r>
              <a:rPr lang="en-US" sz="1900" dirty="0" err="1" smtClean="0"/>
              <a:t>dukungan</a:t>
            </a:r>
            <a:r>
              <a:rPr lang="en-US" sz="1900" dirty="0" smtClean="0"/>
              <a:t> </a:t>
            </a:r>
            <a:r>
              <a:rPr lang="en-US" sz="1900" dirty="0" err="1" smtClean="0"/>
              <a:t>teknis</a:t>
            </a:r>
            <a:r>
              <a:rPr lang="en-US" sz="1900" dirty="0" smtClean="0"/>
              <a:t>, </a:t>
            </a:r>
            <a:r>
              <a:rPr lang="en-US" sz="1900" dirty="0" err="1" smtClean="0"/>
              <a:t>pemeliharaan</a:t>
            </a:r>
            <a:r>
              <a:rPr lang="en-US" sz="1900" dirty="0" smtClean="0"/>
              <a:t>, </a:t>
            </a:r>
            <a:r>
              <a:rPr lang="en-US" sz="1900" dirty="0" err="1" smtClean="0"/>
              <a:t>dan</a:t>
            </a:r>
            <a:r>
              <a:rPr lang="en-US" sz="1900" dirty="0" smtClean="0"/>
              <a:t> </a:t>
            </a:r>
            <a:r>
              <a:rPr lang="en-US" sz="1900" dirty="0" err="1" smtClean="0"/>
              <a:t>purnajual</a:t>
            </a:r>
            <a:r>
              <a:rPr lang="en-US" sz="1900" dirty="0" smtClean="0"/>
              <a:t> </a:t>
            </a:r>
            <a:r>
              <a:rPr lang="en-US" sz="1900" dirty="0" err="1" smtClean="0"/>
              <a:t>dari</a:t>
            </a:r>
            <a:r>
              <a:rPr lang="en-US" sz="1900" dirty="0" smtClean="0"/>
              <a:t>  </a:t>
            </a:r>
            <a:r>
              <a:rPr lang="en-US" sz="1900" dirty="0" err="1" smtClean="0"/>
              <a:t>penjual</a:t>
            </a:r>
            <a:r>
              <a:rPr lang="en-US" sz="1900" dirty="0" smtClean="0"/>
              <a:t> </a:t>
            </a:r>
            <a:r>
              <a:rPr lang="en-US" sz="1900" dirty="0" err="1" smtClean="0"/>
              <a:t>atau</a:t>
            </a:r>
            <a:r>
              <a:rPr lang="en-US" sz="1900" dirty="0" smtClean="0"/>
              <a:t> </a:t>
            </a:r>
            <a:r>
              <a:rPr lang="en-US" sz="1900" dirty="0" err="1" smtClean="0"/>
              <a:t>penyedia</a:t>
            </a:r>
            <a:r>
              <a:rPr lang="en-US" sz="1900" dirty="0" smtClean="0"/>
              <a:t>;</a:t>
            </a:r>
          </a:p>
          <a:p>
            <a:pPr marL="541338" indent="-276225">
              <a:buFont typeface="+mj-lt"/>
              <a:buAutoNum type="alphaLcPeriod"/>
            </a:pPr>
            <a:r>
              <a:rPr lang="en-US" sz="1900" dirty="0" err="1" smtClean="0"/>
              <a:t>memiliki</a:t>
            </a:r>
            <a:r>
              <a:rPr lang="en-US" sz="1900" dirty="0" smtClean="0"/>
              <a:t> </a:t>
            </a:r>
            <a:r>
              <a:rPr lang="en-US" sz="1900" dirty="0" err="1" smtClean="0"/>
              <a:t>referensi</a:t>
            </a:r>
            <a:r>
              <a:rPr lang="en-US" sz="1900" dirty="0" smtClean="0"/>
              <a:t> </a:t>
            </a:r>
            <a:r>
              <a:rPr lang="en-US" sz="1900" dirty="0" err="1" smtClean="0"/>
              <a:t>pendukung</a:t>
            </a:r>
            <a:r>
              <a:rPr lang="en-US" sz="1900" dirty="0" smtClean="0"/>
              <a:t> </a:t>
            </a:r>
            <a:r>
              <a:rPr lang="en-US" sz="1900" dirty="0" err="1" smtClean="0"/>
              <a:t>dari</a:t>
            </a:r>
            <a:r>
              <a:rPr lang="en-US" sz="1900" dirty="0" smtClean="0"/>
              <a:t> </a:t>
            </a:r>
            <a:r>
              <a:rPr lang="en-US" sz="1900" dirty="0" err="1" smtClean="0"/>
              <a:t>pengguna</a:t>
            </a:r>
            <a:r>
              <a:rPr lang="en-US" sz="1900" dirty="0" smtClean="0"/>
              <a:t> </a:t>
            </a:r>
            <a:r>
              <a:rPr lang="en-US" sz="1900" dirty="0" err="1" smtClean="0"/>
              <a:t>lainnya</a:t>
            </a:r>
            <a:r>
              <a:rPr lang="en-US" sz="1900" dirty="0" smtClean="0"/>
              <a:t> </a:t>
            </a:r>
            <a:r>
              <a:rPr lang="en-US" sz="1900" dirty="0" err="1" smtClean="0"/>
              <a:t>bahwa</a:t>
            </a:r>
            <a:r>
              <a:rPr lang="en-US" sz="1900" dirty="0" smtClean="0"/>
              <a:t> </a:t>
            </a:r>
            <a:r>
              <a:rPr lang="en-US" sz="1900" dirty="0" err="1" smtClean="0"/>
              <a:t>Perangkat</a:t>
            </a:r>
            <a:r>
              <a:rPr lang="en-US" sz="1900" dirty="0" smtClean="0"/>
              <a:t> </a:t>
            </a:r>
            <a:r>
              <a:rPr lang="en-US" sz="1900" dirty="0" err="1" smtClean="0"/>
              <a:t>Keras</a:t>
            </a:r>
            <a:r>
              <a:rPr lang="en-US" sz="1900" dirty="0" smtClean="0"/>
              <a:t> </a:t>
            </a:r>
            <a:r>
              <a:rPr lang="en-US" sz="1900" dirty="0" err="1" smtClean="0"/>
              <a:t>tersebut</a:t>
            </a:r>
            <a:r>
              <a:rPr lang="en-US" sz="1900" dirty="0" smtClean="0"/>
              <a:t> </a:t>
            </a:r>
            <a:r>
              <a:rPr lang="en-US" sz="1900" dirty="0" err="1" smtClean="0"/>
              <a:t>berfungsi</a:t>
            </a:r>
            <a:r>
              <a:rPr lang="en-US" sz="1900" dirty="0" smtClean="0"/>
              <a:t> </a:t>
            </a:r>
            <a:r>
              <a:rPr lang="en-US" sz="1900" dirty="0" err="1" smtClean="0"/>
              <a:t>sesuai</a:t>
            </a:r>
            <a:r>
              <a:rPr lang="en-US" sz="1900" dirty="0" smtClean="0"/>
              <a:t> </a:t>
            </a:r>
            <a:r>
              <a:rPr lang="en-US" sz="1900" dirty="0" err="1" smtClean="0"/>
              <a:t>dengan</a:t>
            </a:r>
            <a:r>
              <a:rPr lang="en-US" sz="1900" dirty="0" smtClean="0"/>
              <a:t> </a:t>
            </a:r>
            <a:r>
              <a:rPr lang="en-US" sz="1900" dirty="0" err="1" smtClean="0"/>
              <a:t>spesifikasinya</a:t>
            </a:r>
            <a:r>
              <a:rPr lang="en-US" sz="1900" dirty="0" smtClean="0"/>
              <a:t>;</a:t>
            </a:r>
          </a:p>
          <a:p>
            <a:pPr marL="541338" indent="-276225">
              <a:buFont typeface="+mj-lt"/>
              <a:buAutoNum type="alphaLcPeriod"/>
            </a:pPr>
            <a:r>
              <a:rPr lang="en-US" sz="1900" dirty="0" smtClean="0"/>
              <a:t> </a:t>
            </a:r>
            <a:r>
              <a:rPr lang="en-US" sz="1900" dirty="0" err="1" smtClean="0"/>
              <a:t>memiliki</a:t>
            </a:r>
            <a:r>
              <a:rPr lang="en-US" sz="1900" dirty="0" smtClean="0"/>
              <a:t> </a:t>
            </a:r>
            <a:r>
              <a:rPr lang="en-US" sz="1900" dirty="0" err="1" smtClean="0"/>
              <a:t>jaminan</a:t>
            </a:r>
            <a:r>
              <a:rPr lang="en-US" sz="1900" dirty="0" smtClean="0"/>
              <a:t> </a:t>
            </a:r>
            <a:r>
              <a:rPr lang="en-US" sz="1900" dirty="0" err="1" smtClean="0"/>
              <a:t>ketersediaan</a:t>
            </a:r>
            <a:r>
              <a:rPr lang="en-US" sz="1900" dirty="0" smtClean="0"/>
              <a:t> </a:t>
            </a:r>
            <a:r>
              <a:rPr lang="en-US" sz="1900" dirty="0" err="1" smtClean="0"/>
              <a:t>suku</a:t>
            </a:r>
            <a:r>
              <a:rPr lang="en-US" sz="1900" dirty="0" smtClean="0"/>
              <a:t> </a:t>
            </a:r>
            <a:r>
              <a:rPr lang="en-US" sz="1900" dirty="0" err="1" smtClean="0"/>
              <a:t>cadang</a:t>
            </a:r>
            <a:r>
              <a:rPr lang="en-US" sz="1900" dirty="0" smtClean="0"/>
              <a:t> paling </a:t>
            </a:r>
            <a:r>
              <a:rPr lang="en-US" sz="1900" dirty="0" err="1" smtClean="0"/>
              <a:t>sedikit</a:t>
            </a:r>
            <a:r>
              <a:rPr lang="en-US" sz="1900" dirty="0" smtClean="0"/>
              <a:t> 3 (</a:t>
            </a:r>
            <a:r>
              <a:rPr lang="en-US" sz="1900" dirty="0" err="1" smtClean="0"/>
              <a:t>tiga</a:t>
            </a:r>
            <a:r>
              <a:rPr lang="en-US" sz="1900" dirty="0" smtClean="0"/>
              <a:t>) </a:t>
            </a:r>
            <a:r>
              <a:rPr lang="en-US" sz="1900" dirty="0" err="1" smtClean="0"/>
              <a:t>tahun</a:t>
            </a:r>
            <a:r>
              <a:rPr lang="en-US" sz="1900" dirty="0" smtClean="0"/>
              <a:t>;</a:t>
            </a:r>
          </a:p>
          <a:p>
            <a:pPr marL="541338" indent="-276225">
              <a:buFont typeface="+mj-lt"/>
              <a:buAutoNum type="alphaLcPeriod"/>
            </a:pPr>
            <a:r>
              <a:rPr lang="en-US" sz="1900" dirty="0" smtClean="0"/>
              <a:t> </a:t>
            </a:r>
            <a:r>
              <a:rPr lang="en-US" sz="1900" dirty="0" err="1" smtClean="0"/>
              <a:t>memiliki</a:t>
            </a:r>
            <a:r>
              <a:rPr lang="en-US" sz="1900" dirty="0" smtClean="0"/>
              <a:t> </a:t>
            </a:r>
            <a:r>
              <a:rPr lang="en-US" sz="1900" dirty="0" err="1" smtClean="0"/>
              <a:t>jaminan</a:t>
            </a:r>
            <a:r>
              <a:rPr lang="en-US" sz="1900" dirty="0" smtClean="0"/>
              <a:t> </a:t>
            </a:r>
            <a:r>
              <a:rPr lang="en-US" sz="1900" dirty="0" err="1" smtClean="0"/>
              <a:t>kejelasan</a:t>
            </a:r>
            <a:r>
              <a:rPr lang="en-US" sz="1900" dirty="0" smtClean="0"/>
              <a:t> </a:t>
            </a:r>
            <a:r>
              <a:rPr lang="en-US" sz="1900" dirty="0" err="1" smtClean="0"/>
              <a:t>tentang</a:t>
            </a:r>
            <a:r>
              <a:rPr lang="en-US" sz="1900" dirty="0" smtClean="0"/>
              <a:t> </a:t>
            </a:r>
            <a:r>
              <a:rPr lang="en-US" sz="1900" dirty="0" err="1" smtClean="0"/>
              <a:t>kondisi</a:t>
            </a:r>
            <a:r>
              <a:rPr lang="en-US" sz="1900" dirty="0" smtClean="0"/>
              <a:t> </a:t>
            </a:r>
            <a:r>
              <a:rPr lang="en-US" sz="1900" dirty="0" err="1" smtClean="0"/>
              <a:t>kebaruan</a:t>
            </a:r>
            <a:r>
              <a:rPr lang="en-US" sz="1900" dirty="0" smtClean="0"/>
              <a:t>; </a:t>
            </a:r>
            <a:r>
              <a:rPr lang="en-US" sz="1900" dirty="0" err="1" smtClean="0"/>
              <a:t>dan</a:t>
            </a:r>
            <a:endParaRPr lang="en-US" sz="1900" dirty="0" smtClean="0"/>
          </a:p>
          <a:p>
            <a:pPr marL="541338" indent="-276225">
              <a:buFont typeface="+mj-lt"/>
              <a:buAutoNum type="alphaLcPeriod"/>
            </a:pPr>
            <a:r>
              <a:rPr lang="en-US" sz="1900" dirty="0" err="1" smtClean="0"/>
              <a:t>memiliki</a:t>
            </a:r>
            <a:r>
              <a:rPr lang="en-US" sz="1900" dirty="0" smtClean="0"/>
              <a:t> </a:t>
            </a:r>
            <a:r>
              <a:rPr lang="en-US" sz="1900" dirty="0" err="1" smtClean="0"/>
              <a:t>jaminan</a:t>
            </a:r>
            <a:r>
              <a:rPr lang="en-US" sz="1900" dirty="0" smtClean="0"/>
              <a:t> </a:t>
            </a:r>
            <a:r>
              <a:rPr lang="en-US" sz="1900" dirty="0" err="1" smtClean="0"/>
              <a:t>bebas</a:t>
            </a:r>
            <a:r>
              <a:rPr lang="en-US" sz="1900" dirty="0" smtClean="0"/>
              <a:t> </a:t>
            </a:r>
            <a:r>
              <a:rPr lang="en-US" sz="1900" dirty="0" err="1" smtClean="0"/>
              <a:t>dari</a:t>
            </a:r>
            <a:r>
              <a:rPr lang="en-US" sz="1900" dirty="0" smtClean="0"/>
              <a:t> </a:t>
            </a:r>
            <a:r>
              <a:rPr lang="en-US" sz="1900" dirty="0" err="1" smtClean="0"/>
              <a:t>cacat</a:t>
            </a:r>
            <a:r>
              <a:rPr lang="en-US" sz="1900" dirty="0" smtClean="0"/>
              <a:t> </a:t>
            </a:r>
            <a:r>
              <a:rPr lang="en-US" sz="1900" dirty="0" err="1" smtClean="0"/>
              <a:t>produk</a:t>
            </a:r>
            <a:r>
              <a:rPr lang="en-US" sz="1900" dirty="0" smtClean="0"/>
              <a:t>.</a:t>
            </a:r>
          </a:p>
          <a:p>
            <a:r>
              <a:rPr lang="en-US" sz="1900" b="1" dirty="0" err="1" smtClean="0"/>
              <a:t>Standar</a:t>
            </a:r>
            <a:r>
              <a:rPr lang="en-US" sz="1900" b="1" dirty="0" smtClean="0"/>
              <a:t> </a:t>
            </a:r>
            <a:r>
              <a:rPr lang="en-US" sz="1900" b="1" dirty="0" err="1" smtClean="0"/>
              <a:t>teknis</a:t>
            </a:r>
            <a:r>
              <a:rPr lang="en-US" sz="1900" b="1" dirty="0" smtClean="0"/>
              <a:t> </a:t>
            </a:r>
            <a:r>
              <a:rPr lang="en-US" sz="1900" b="1" dirty="0" err="1" smtClean="0"/>
              <a:t>Perangkat</a:t>
            </a:r>
            <a:r>
              <a:rPr lang="en-US" sz="1900" b="1" dirty="0" smtClean="0"/>
              <a:t> </a:t>
            </a:r>
            <a:r>
              <a:rPr lang="en-US" sz="1900" b="1" dirty="0" err="1" smtClean="0"/>
              <a:t>Keras</a:t>
            </a:r>
            <a:r>
              <a:rPr lang="en-US" sz="1900" b="1" dirty="0" smtClean="0"/>
              <a:t> yang </a:t>
            </a:r>
            <a:r>
              <a:rPr lang="en-US" sz="1900" b="1" dirty="0" err="1" smtClean="0"/>
              <a:t>ditetapkan</a:t>
            </a:r>
            <a:r>
              <a:rPr lang="en-US" sz="1900" b="1" dirty="0" smtClean="0"/>
              <a:t> </a:t>
            </a:r>
            <a:r>
              <a:rPr lang="en-US" sz="1900" b="1" dirty="0" err="1" smtClean="0"/>
              <a:t>oleh</a:t>
            </a:r>
            <a:r>
              <a:rPr lang="en-US" sz="1900" b="1" dirty="0" smtClean="0"/>
              <a:t> </a:t>
            </a:r>
            <a:r>
              <a:rPr lang="en-US" sz="1900" b="1" dirty="0" err="1" smtClean="0"/>
              <a:t>Menteri</a:t>
            </a:r>
            <a:r>
              <a:rPr lang="en-US" sz="1900" b="1" dirty="0" smtClean="0"/>
              <a:t>.</a:t>
            </a:r>
            <a:endParaRPr lang="en-US" sz="1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Auditor</a:t>
            </a:r>
            <a:endParaRPr lang="en-US" dirty="0"/>
          </a:p>
        </p:txBody>
      </p:sp>
      <p:sp>
        <p:nvSpPr>
          <p:cNvPr id="3" name="Content Placeholder 2"/>
          <p:cNvSpPr>
            <a:spLocks noGrp="1"/>
          </p:cNvSpPr>
          <p:nvPr>
            <p:ph idx="1"/>
          </p:nvPr>
        </p:nvSpPr>
        <p:spPr/>
        <p:txBody>
          <a:bodyPr/>
          <a:lstStyle/>
          <a:p>
            <a:r>
              <a:rPr lang="en-US" dirty="0" smtClean="0"/>
              <a:t>Performed by outside auditors and auditing firms</a:t>
            </a:r>
          </a:p>
          <a:p>
            <a:r>
              <a:rPr lang="en-US" dirty="0" smtClean="0"/>
              <a:t>The standards, requirements, or other audit criteria used in external audits are defined outside the organization being audited</a:t>
            </a:r>
          </a:p>
          <a:p>
            <a:r>
              <a:rPr lang="en-US" dirty="0" smtClean="0"/>
              <a:t>Some standards bodies and professional associations further divide external auditing into second-party (by customer or supplier) and third-party audits (by independent organization)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SI </a:t>
            </a:r>
            <a:r>
              <a:rPr lang="en-US" dirty="0" err="1" smtClean="0"/>
              <a:t>terkait</a:t>
            </a:r>
            <a:r>
              <a:rPr lang="en-US" dirty="0" smtClean="0"/>
              <a:t> </a:t>
            </a:r>
            <a:r>
              <a:rPr lang="en-US" dirty="0" err="1" smtClean="0"/>
              <a:t>dengan</a:t>
            </a:r>
            <a:r>
              <a:rPr lang="en-US" dirty="0" smtClean="0"/>
              <a:t> PP 82/2012</a:t>
            </a:r>
            <a:endParaRPr lang="en-US" dirty="0"/>
          </a:p>
        </p:txBody>
      </p:sp>
      <p:sp>
        <p:nvSpPr>
          <p:cNvPr id="3" name="Content Placeholder 2"/>
          <p:cNvSpPr>
            <a:spLocks noGrp="1"/>
          </p:cNvSpPr>
          <p:nvPr>
            <p:ph idx="1"/>
          </p:nvPr>
        </p:nvSpPr>
        <p:spPr>
          <a:xfrm>
            <a:off x="500034" y="1643050"/>
            <a:ext cx="8643966" cy="4572032"/>
          </a:xfrm>
        </p:spPr>
        <p:txBody>
          <a:bodyPr/>
          <a:lstStyle/>
          <a:p>
            <a:pPr>
              <a:buNone/>
            </a:pPr>
            <a:r>
              <a:rPr lang="en-US" sz="1900" b="1" dirty="0" smtClean="0"/>
              <a:t>Audit </a:t>
            </a:r>
            <a:r>
              <a:rPr lang="en-US" sz="1900" b="1" dirty="0" err="1" smtClean="0"/>
              <a:t>atas</a:t>
            </a:r>
            <a:r>
              <a:rPr lang="en-US" sz="1900" b="1" dirty="0" smtClean="0"/>
              <a:t> </a:t>
            </a:r>
            <a:r>
              <a:rPr lang="en-US" sz="1900" b="1" dirty="0" err="1" smtClean="0"/>
              <a:t>Perangkat</a:t>
            </a:r>
            <a:r>
              <a:rPr lang="en-US" sz="1900" b="1" dirty="0" smtClean="0"/>
              <a:t> </a:t>
            </a:r>
            <a:r>
              <a:rPr lang="en-US" sz="1900" b="1" dirty="0" err="1" smtClean="0"/>
              <a:t>Lunak</a:t>
            </a:r>
            <a:endParaRPr lang="en-US" sz="1900" b="1" dirty="0" smtClean="0"/>
          </a:p>
          <a:p>
            <a:r>
              <a:rPr lang="en-US" sz="1900" dirty="0" err="1" smtClean="0"/>
              <a:t>Perangkat</a:t>
            </a:r>
            <a:r>
              <a:rPr lang="en-US" sz="1900" dirty="0" smtClean="0"/>
              <a:t> </a:t>
            </a:r>
            <a:r>
              <a:rPr lang="en-US" sz="1900" dirty="0" err="1" smtClean="0"/>
              <a:t>Lunak</a:t>
            </a:r>
            <a:r>
              <a:rPr lang="en-US" sz="1900" dirty="0" smtClean="0"/>
              <a:t> yang </a:t>
            </a:r>
            <a:r>
              <a:rPr lang="en-US" sz="1900" dirty="0" err="1" smtClean="0"/>
              <a:t>digunakan</a:t>
            </a:r>
            <a:r>
              <a:rPr lang="en-US" sz="1900" dirty="0" smtClean="0"/>
              <a:t> </a:t>
            </a:r>
            <a:r>
              <a:rPr lang="en-US" sz="1900" dirty="0" err="1" smtClean="0"/>
              <a:t>oleh</a:t>
            </a:r>
            <a:r>
              <a:rPr lang="en-US" sz="1900" dirty="0" smtClean="0"/>
              <a:t> </a:t>
            </a:r>
            <a:r>
              <a:rPr lang="en-US" sz="1900" dirty="0" err="1" smtClean="0"/>
              <a:t>Penyelenggara</a:t>
            </a:r>
            <a:r>
              <a:rPr lang="en-US" sz="1900" dirty="0" smtClean="0"/>
              <a:t> </a:t>
            </a:r>
            <a:r>
              <a:rPr lang="en-US" sz="1900" dirty="0" err="1" smtClean="0"/>
              <a:t>Sistem</a:t>
            </a:r>
            <a:r>
              <a:rPr lang="en-US" sz="1900" dirty="0" smtClean="0"/>
              <a:t> </a:t>
            </a:r>
            <a:r>
              <a:rPr lang="en-US" sz="1900" dirty="0" err="1" smtClean="0"/>
              <a:t>Elektronik</a:t>
            </a:r>
            <a:r>
              <a:rPr lang="en-US" sz="1900" dirty="0" smtClean="0"/>
              <a:t> </a:t>
            </a:r>
            <a:r>
              <a:rPr lang="en-US" sz="1900" dirty="0" err="1" smtClean="0"/>
              <a:t>untuk</a:t>
            </a:r>
            <a:r>
              <a:rPr lang="en-US" sz="1900" dirty="0" smtClean="0"/>
              <a:t> </a:t>
            </a:r>
            <a:r>
              <a:rPr lang="en-US" sz="1900" dirty="0" err="1" smtClean="0"/>
              <a:t>pelayanan</a:t>
            </a:r>
            <a:r>
              <a:rPr lang="en-US" sz="1900" dirty="0" smtClean="0"/>
              <a:t> </a:t>
            </a:r>
            <a:r>
              <a:rPr lang="en-US" sz="1900" dirty="0" err="1" smtClean="0"/>
              <a:t>publik</a:t>
            </a:r>
            <a:r>
              <a:rPr lang="en-US" sz="1900" dirty="0" smtClean="0"/>
              <a:t> </a:t>
            </a:r>
            <a:r>
              <a:rPr lang="en-US" sz="1900" dirty="0" err="1" smtClean="0"/>
              <a:t>wajib</a:t>
            </a:r>
            <a:r>
              <a:rPr lang="en-US" sz="1900" dirty="0" smtClean="0"/>
              <a:t>:</a:t>
            </a:r>
          </a:p>
          <a:p>
            <a:pPr marL="738188" lvl="1" indent="-457200">
              <a:buFont typeface="+mj-lt"/>
              <a:buAutoNum type="alphaLcPeriod"/>
            </a:pPr>
            <a:r>
              <a:rPr lang="sv-SE" sz="1900" dirty="0" smtClean="0"/>
              <a:t>terdaftar pada kementerian yang menyelenggarakan urusan </a:t>
            </a:r>
            <a:r>
              <a:rPr lang="en-US" sz="1900" dirty="0" err="1" smtClean="0"/>
              <a:t>pemerintahan</a:t>
            </a:r>
            <a:r>
              <a:rPr lang="en-US" sz="1900" dirty="0" smtClean="0"/>
              <a:t> </a:t>
            </a:r>
            <a:r>
              <a:rPr lang="en-US" sz="1900" dirty="0" err="1" smtClean="0"/>
              <a:t>di</a:t>
            </a:r>
            <a:r>
              <a:rPr lang="en-US" sz="1900" dirty="0" smtClean="0"/>
              <a:t> </a:t>
            </a:r>
            <a:r>
              <a:rPr lang="en-US" sz="1900" dirty="0" err="1" smtClean="0"/>
              <a:t>bidang</a:t>
            </a:r>
            <a:r>
              <a:rPr lang="en-US" sz="1900" dirty="0" smtClean="0"/>
              <a:t> </a:t>
            </a:r>
            <a:r>
              <a:rPr lang="en-US" sz="1900" dirty="0" err="1" smtClean="0"/>
              <a:t>komunikasi</a:t>
            </a:r>
            <a:r>
              <a:rPr lang="en-US" sz="1900" dirty="0" smtClean="0"/>
              <a:t> </a:t>
            </a:r>
            <a:r>
              <a:rPr lang="en-US" sz="1900" dirty="0" err="1" smtClean="0"/>
              <a:t>dan</a:t>
            </a:r>
            <a:r>
              <a:rPr lang="en-US" sz="1900" dirty="0" smtClean="0"/>
              <a:t> </a:t>
            </a:r>
            <a:r>
              <a:rPr lang="en-US" sz="1900" dirty="0" err="1" smtClean="0"/>
              <a:t>informatika</a:t>
            </a:r>
            <a:r>
              <a:rPr lang="en-US" sz="1900" dirty="0" smtClean="0"/>
              <a:t>;</a:t>
            </a:r>
          </a:p>
          <a:p>
            <a:pPr marL="738188" lvl="1" indent="-457200">
              <a:buFont typeface="+mj-lt"/>
              <a:buAutoNum type="alphaLcPeriod"/>
            </a:pPr>
            <a:r>
              <a:rPr lang="fi-FI" sz="1900" dirty="0" smtClean="0"/>
              <a:t>terjamin keamanan dan keandalan operasi sebagaimana mestinya; dan</a:t>
            </a:r>
          </a:p>
          <a:p>
            <a:pPr marL="738188" lvl="1" indent="-457200">
              <a:buFont typeface="+mj-lt"/>
              <a:buAutoNum type="alphaLcPeriod"/>
            </a:pPr>
            <a:r>
              <a:rPr lang="sv-SE" sz="1900" dirty="0" smtClean="0"/>
              <a:t>sesuai dengan ketentuan peraturan perundang-undangan.</a:t>
            </a:r>
          </a:p>
          <a:p>
            <a:r>
              <a:rPr lang="en-US" sz="1900" dirty="0" err="1" smtClean="0"/>
              <a:t>Persyaratan</a:t>
            </a:r>
            <a:r>
              <a:rPr lang="en-US" sz="1900" dirty="0" smtClean="0"/>
              <a:t> </a:t>
            </a:r>
            <a:r>
              <a:rPr lang="en-US" sz="1900" dirty="0" err="1" smtClean="0"/>
              <a:t>Perangkat</a:t>
            </a:r>
            <a:r>
              <a:rPr lang="en-US" sz="1900" dirty="0" smtClean="0"/>
              <a:t> </a:t>
            </a:r>
            <a:r>
              <a:rPr lang="en-US" sz="1900" dirty="0" err="1" smtClean="0"/>
              <a:t>Lunak</a:t>
            </a:r>
            <a:r>
              <a:rPr lang="en-US" sz="1900" dirty="0" smtClean="0"/>
              <a:t> yang </a:t>
            </a:r>
            <a:r>
              <a:rPr lang="en-US" sz="1900" dirty="0" err="1" smtClean="0"/>
              <a:t>diatur</a:t>
            </a:r>
            <a:r>
              <a:rPr lang="en-US" sz="1900" dirty="0" smtClean="0"/>
              <a:t> </a:t>
            </a:r>
            <a:r>
              <a:rPr lang="en-US" sz="1900" dirty="0" err="1" smtClean="0"/>
              <a:t>dalam</a:t>
            </a:r>
            <a:r>
              <a:rPr lang="en-US" sz="1900" dirty="0" smtClean="0"/>
              <a:t> </a:t>
            </a:r>
            <a:r>
              <a:rPr lang="en-US" sz="1900" dirty="0" err="1" smtClean="0"/>
              <a:t>Peraturan</a:t>
            </a:r>
            <a:r>
              <a:rPr lang="en-US" sz="1900" dirty="0" smtClean="0"/>
              <a:t> </a:t>
            </a:r>
            <a:r>
              <a:rPr lang="en-US" sz="1900" dirty="0" err="1" smtClean="0"/>
              <a:t>Menteri</a:t>
            </a:r>
            <a:r>
              <a:rPr lang="en-US" sz="1900" dirty="0" smtClean="0"/>
              <a:t>.</a:t>
            </a:r>
          </a:p>
          <a:p>
            <a:r>
              <a:rPr lang="en-US" sz="1900" dirty="0" err="1" smtClean="0"/>
              <a:t>Penyerahan</a:t>
            </a:r>
            <a:r>
              <a:rPr lang="en-US" sz="1900" dirty="0" smtClean="0"/>
              <a:t> </a:t>
            </a:r>
            <a:r>
              <a:rPr lang="en-US" sz="1900" dirty="0" err="1" smtClean="0"/>
              <a:t>Kode</a:t>
            </a:r>
            <a:r>
              <a:rPr lang="en-US" sz="1900" dirty="0" smtClean="0"/>
              <a:t> </a:t>
            </a:r>
            <a:r>
              <a:rPr lang="en-US" sz="1900" dirty="0" err="1" smtClean="0"/>
              <a:t>Sumber</a:t>
            </a:r>
            <a:r>
              <a:rPr lang="en-US" sz="1900" dirty="0" smtClean="0"/>
              <a:t> </a:t>
            </a:r>
            <a:r>
              <a:rPr lang="en-US" sz="1900" dirty="0" err="1" smtClean="0"/>
              <a:t>dan</a:t>
            </a:r>
            <a:r>
              <a:rPr lang="en-US" sz="1900" dirty="0" smtClean="0"/>
              <a:t> </a:t>
            </a:r>
            <a:r>
              <a:rPr lang="en-US" sz="1900" dirty="0" err="1" smtClean="0"/>
              <a:t>Dokumentasi</a:t>
            </a:r>
            <a:r>
              <a:rPr lang="en-US" sz="1900" dirty="0" smtClean="0"/>
              <a:t> </a:t>
            </a:r>
            <a:r>
              <a:rPr lang="en-US" sz="1900" dirty="0" err="1" smtClean="0"/>
              <a:t>atas</a:t>
            </a:r>
            <a:r>
              <a:rPr lang="en-US" sz="1900" dirty="0" smtClean="0"/>
              <a:t> </a:t>
            </a:r>
            <a:r>
              <a:rPr lang="en-US" sz="1900" dirty="0" err="1" smtClean="0"/>
              <a:t>Perangkat</a:t>
            </a:r>
            <a:r>
              <a:rPr lang="en-US" sz="1900" dirty="0" smtClean="0"/>
              <a:t> </a:t>
            </a:r>
            <a:r>
              <a:rPr lang="en-US" sz="1900" dirty="0" err="1" smtClean="0"/>
              <a:t>Lunak</a:t>
            </a:r>
            <a:r>
              <a:rPr lang="en-US" sz="1900" dirty="0" smtClean="0"/>
              <a:t> </a:t>
            </a:r>
            <a:r>
              <a:rPr lang="en-US" sz="1900" dirty="0" err="1" smtClean="0"/>
              <a:t>atau</a:t>
            </a:r>
            <a:r>
              <a:rPr lang="en-US" sz="1900" dirty="0" smtClean="0"/>
              <a:t> </a:t>
            </a:r>
            <a:r>
              <a:rPr lang="en-US" sz="1900" dirty="0" err="1" smtClean="0"/>
              <a:t>melalui</a:t>
            </a:r>
            <a:r>
              <a:rPr lang="en-US" sz="1900" dirty="0" smtClean="0"/>
              <a:t> </a:t>
            </a:r>
            <a:r>
              <a:rPr lang="en-US" sz="1900" dirty="0" err="1" smtClean="0"/>
              <a:t>pihak</a:t>
            </a:r>
            <a:r>
              <a:rPr lang="en-US" sz="1900" dirty="0" smtClean="0"/>
              <a:t> </a:t>
            </a:r>
            <a:r>
              <a:rPr lang="en-US" sz="1900" dirty="0" err="1" smtClean="0"/>
              <a:t>ketiga</a:t>
            </a:r>
            <a:r>
              <a:rPr lang="en-US" sz="1900" dirty="0" smtClean="0"/>
              <a:t> </a:t>
            </a:r>
            <a:r>
              <a:rPr lang="en-US" sz="1900" dirty="0" err="1" smtClean="0"/>
              <a:t>terpercaya</a:t>
            </a:r>
            <a:r>
              <a:rPr lang="en-US" sz="1900" dirty="0" smtClean="0"/>
              <a:t> </a:t>
            </a:r>
            <a:r>
              <a:rPr lang="en-US" sz="1900" dirty="0" err="1" smtClean="0"/>
              <a:t>penyimpan</a:t>
            </a:r>
            <a:r>
              <a:rPr lang="en-US" sz="1900" dirty="0" smtClean="0"/>
              <a:t> </a:t>
            </a:r>
            <a:r>
              <a:rPr lang="en-US" sz="1900" dirty="0" err="1" smtClean="0"/>
              <a:t>kode</a:t>
            </a:r>
            <a:r>
              <a:rPr lang="en-US" sz="1900" dirty="0" smtClean="0"/>
              <a:t> </a:t>
            </a:r>
            <a:r>
              <a:rPr lang="en-US" sz="1900" dirty="0" err="1" smtClean="0"/>
              <a:t>sumber</a:t>
            </a:r>
            <a:r>
              <a:rPr lang="en-US" sz="1900" dirty="0" smtClean="0"/>
              <a:t>.</a:t>
            </a:r>
          </a:p>
          <a:p>
            <a:r>
              <a:rPr lang="en-US" sz="1900" dirty="0" err="1" smtClean="0"/>
              <a:t>Jaminan</a:t>
            </a:r>
            <a:r>
              <a:rPr lang="en-US" sz="1900" dirty="0" smtClean="0"/>
              <a:t> </a:t>
            </a:r>
            <a:r>
              <a:rPr lang="en-US" sz="1900" dirty="0" err="1" smtClean="0"/>
              <a:t>kerahasiaan</a:t>
            </a:r>
            <a:r>
              <a:rPr lang="en-US" sz="1900" dirty="0" smtClean="0"/>
              <a:t> </a:t>
            </a:r>
            <a:r>
              <a:rPr lang="en-US" sz="1900" dirty="0" err="1" smtClean="0"/>
              <a:t>kode</a:t>
            </a:r>
            <a:r>
              <a:rPr lang="en-US" sz="1900" dirty="0" smtClean="0"/>
              <a:t> </a:t>
            </a:r>
            <a:r>
              <a:rPr lang="en-US" sz="1900" dirty="0" err="1" smtClean="0"/>
              <a:t>sumber</a:t>
            </a:r>
            <a:r>
              <a:rPr lang="en-US" sz="1900" dirty="0" smtClean="0"/>
              <a:t> </a:t>
            </a:r>
            <a:r>
              <a:rPr lang="en-US" sz="1900" dirty="0" err="1" smtClean="0"/>
              <a:t>Perangkat</a:t>
            </a:r>
            <a:r>
              <a:rPr lang="en-US" sz="1900" dirty="0" smtClean="0"/>
              <a:t> </a:t>
            </a:r>
            <a:r>
              <a:rPr lang="en-US" sz="1900" dirty="0" err="1" smtClean="0"/>
              <a:t>Lunak</a:t>
            </a:r>
            <a:r>
              <a:rPr lang="en-US" sz="1900" dirty="0" smtClean="0"/>
              <a:t> yang </a:t>
            </a:r>
            <a:r>
              <a:rPr lang="en-US" sz="1900" dirty="0" err="1" smtClean="0"/>
              <a:t>digunakan</a:t>
            </a:r>
            <a:endParaRPr lang="en-US" sz="1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planning and preparation in external audit</a:t>
            </a:r>
            <a:endParaRPr lang="en-US" dirty="0"/>
          </a:p>
        </p:txBody>
      </p:sp>
      <p:pic>
        <p:nvPicPr>
          <p:cNvPr id="4" name="Content Placeholder 3" descr="gambar 13.gif"/>
          <p:cNvPicPr>
            <a:picLocks noGrp="1" noChangeAspect="1"/>
          </p:cNvPicPr>
          <p:nvPr>
            <p:ph idx="1"/>
          </p:nvPr>
        </p:nvPicPr>
        <p:blipFill>
          <a:blip r:embed="rId2" cstate="print"/>
          <a:stretch>
            <a:fillRect/>
          </a:stretch>
        </p:blipFill>
        <p:spPr>
          <a:xfrm>
            <a:off x="1785919" y="1161918"/>
            <a:ext cx="6161954" cy="5267477"/>
          </a:xfrm>
        </p:spPr>
      </p:pic>
      <p:cxnSp>
        <p:nvCxnSpPr>
          <p:cNvPr id="6" name="Curved Connector 5"/>
          <p:cNvCxnSpPr/>
          <p:nvPr/>
        </p:nvCxnSpPr>
        <p:spPr bwMode="auto">
          <a:xfrm rot="16200000" flipH="1">
            <a:off x="2321703" y="2464587"/>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0" name="Curved Connector 9"/>
          <p:cNvCxnSpPr/>
          <p:nvPr/>
        </p:nvCxnSpPr>
        <p:spPr bwMode="auto">
          <a:xfrm rot="16200000" flipH="1">
            <a:off x="2035951" y="1964521"/>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1" name="Curved Connector 10"/>
          <p:cNvCxnSpPr/>
          <p:nvPr/>
        </p:nvCxnSpPr>
        <p:spPr bwMode="auto">
          <a:xfrm rot="16200000" flipH="1">
            <a:off x="2750331" y="3036091"/>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2" name="Curved Connector 11"/>
          <p:cNvCxnSpPr/>
          <p:nvPr/>
        </p:nvCxnSpPr>
        <p:spPr bwMode="auto">
          <a:xfrm rot="16200000" flipH="1">
            <a:off x="3107521" y="3607595"/>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3" name="Curved Connector 12"/>
          <p:cNvCxnSpPr/>
          <p:nvPr/>
        </p:nvCxnSpPr>
        <p:spPr bwMode="auto">
          <a:xfrm rot="16200000" flipH="1">
            <a:off x="3821901" y="4679165"/>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4" name="Curved Connector 13"/>
          <p:cNvCxnSpPr/>
          <p:nvPr/>
        </p:nvCxnSpPr>
        <p:spPr bwMode="auto">
          <a:xfrm rot="16200000" flipH="1">
            <a:off x="3464711" y="4107661"/>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5" name="Curved Connector 14"/>
          <p:cNvCxnSpPr/>
          <p:nvPr/>
        </p:nvCxnSpPr>
        <p:spPr bwMode="auto">
          <a:xfrm rot="16200000" flipH="1">
            <a:off x="4179091" y="5250669"/>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cxnSp>
        <p:nvCxnSpPr>
          <p:cNvPr id="16" name="Curved Connector 15"/>
          <p:cNvCxnSpPr/>
          <p:nvPr/>
        </p:nvCxnSpPr>
        <p:spPr bwMode="auto">
          <a:xfrm rot="16200000" flipH="1">
            <a:off x="4536281" y="5822173"/>
            <a:ext cx="357190" cy="285752"/>
          </a:xfrm>
          <a:prstGeom prst="curvedConnector3">
            <a:avLst>
              <a:gd name="adj1" fmla="val 96702"/>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IT Audit Scope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85852" y="1500174"/>
            <a:ext cx="5357850" cy="4704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643042" y="1214422"/>
            <a:ext cx="6215106" cy="6303533"/>
          </a:xfrm>
          <a:prstGeom prst="rect">
            <a:avLst/>
          </a:prstGeom>
          <a:noFill/>
          <a:ln w="9525">
            <a:noFill/>
            <a:miter lim="800000"/>
            <a:headEnd/>
            <a:tailEnd/>
          </a:ln>
          <a:effectLst/>
        </p:spPr>
      </p:pic>
      <p:sp>
        <p:nvSpPr>
          <p:cNvPr id="2" name="Title 1"/>
          <p:cNvSpPr>
            <a:spLocks noGrp="1"/>
          </p:cNvSpPr>
          <p:nvPr>
            <p:ph type="title"/>
          </p:nvPr>
        </p:nvSpPr>
        <p:spPr>
          <a:xfrm>
            <a:off x="153988" y="871538"/>
            <a:ext cx="8990012" cy="557198"/>
          </a:xfrm>
          <a:solidFill>
            <a:schemeClr val="bg2">
              <a:lumMod val="10000"/>
            </a:schemeClr>
          </a:solidFill>
        </p:spPr>
        <p:txBody>
          <a:bodyPr/>
          <a:lstStyle/>
          <a:p>
            <a:r>
              <a:rPr lang="en-US" sz="2400" dirty="0" smtClean="0"/>
              <a:t>External Auditor Qualifications for Different Types of Audits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organizations undergo external IT audits</a:t>
            </a:r>
            <a:endParaRPr lang="en-US" dirty="0"/>
          </a:p>
        </p:txBody>
      </p:sp>
      <p:sp>
        <p:nvSpPr>
          <p:cNvPr id="3" name="Content Placeholder 2"/>
          <p:cNvSpPr>
            <a:spLocks noGrp="1"/>
          </p:cNvSpPr>
          <p:nvPr>
            <p:ph idx="1"/>
          </p:nvPr>
        </p:nvSpPr>
        <p:spPr/>
        <p:txBody>
          <a:bodyPr/>
          <a:lstStyle/>
          <a:p>
            <a:r>
              <a:rPr lang="en-US" dirty="0" smtClean="0"/>
              <a:t>legal and regulatory compliance</a:t>
            </a:r>
          </a:p>
          <a:p>
            <a:r>
              <a:rPr lang="en-US" dirty="0" smtClean="0"/>
              <a:t>Certification</a:t>
            </a:r>
          </a:p>
          <a:p>
            <a:r>
              <a:rPr lang="en-US" dirty="0" smtClean="0"/>
              <a:t>quality assurance</a:t>
            </a:r>
          </a:p>
          <a:p>
            <a:r>
              <a:rPr lang="en-US" dirty="0" smtClean="0"/>
              <a:t>verification of self-reported</a:t>
            </a:r>
          </a:p>
          <a:p>
            <a:r>
              <a:rPr lang="en-US" dirty="0" smtClean="0"/>
              <a:t>attested information</a:t>
            </a:r>
          </a:p>
          <a:p>
            <a:pPr>
              <a:buNone/>
            </a:pPr>
            <a:endParaRPr lang="en-US" dirty="0" smtClean="0"/>
          </a:p>
          <a:p>
            <a:pPr>
              <a:buNone/>
            </a:pPr>
            <a:r>
              <a:rPr lang="en-US" dirty="0" smtClean="0">
                <a:solidFill>
                  <a:srgbClr val="FFFF00"/>
                </a:solidFill>
              </a:rPr>
              <a:t>Organizations undergo both mandatory and voluntary external IT audits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organization participation</a:t>
            </a:r>
            <a:endParaRPr lang="en-US" dirty="0"/>
          </a:p>
        </p:txBody>
      </p:sp>
      <p:sp>
        <p:nvSpPr>
          <p:cNvPr id="3" name="Content Placeholder 2"/>
          <p:cNvSpPr>
            <a:spLocks noGrp="1"/>
          </p:cNvSpPr>
          <p:nvPr>
            <p:ph idx="1"/>
          </p:nvPr>
        </p:nvSpPr>
        <p:spPr/>
        <p:txBody>
          <a:bodyPr/>
          <a:lstStyle/>
          <a:p>
            <a:r>
              <a:rPr lang="en-US" dirty="0" smtClean="0"/>
              <a:t>facilitate the work of the external auditors</a:t>
            </a:r>
          </a:p>
          <a:p>
            <a:r>
              <a:rPr lang="en-US" dirty="0" smtClean="0"/>
              <a:t>support the accurate and efficient completion of the audit</a:t>
            </a:r>
          </a:p>
          <a:p>
            <a:r>
              <a:rPr lang="en-US" dirty="0" smtClean="0"/>
              <a:t>Give access to the organization’s facilities, systems, personnel, and documentation and other types of evidence evaluated in the course of the audit</a:t>
            </a:r>
          </a:p>
          <a:p>
            <a:r>
              <a:rPr lang="en-US" dirty="0" smtClean="0"/>
              <a:t>Allocated Resources and assign operation personal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aspects of external audits</a:t>
            </a:r>
            <a:endParaRPr lang="en-US" dirty="0"/>
          </a:p>
        </p:txBody>
      </p:sp>
      <p:sp>
        <p:nvSpPr>
          <p:cNvPr id="3" name="Content Placeholder 2"/>
          <p:cNvSpPr>
            <a:spLocks noGrp="1"/>
          </p:cNvSpPr>
          <p:nvPr>
            <p:ph idx="1"/>
          </p:nvPr>
        </p:nvSpPr>
        <p:spPr>
          <a:xfrm>
            <a:off x="1112838" y="1776413"/>
            <a:ext cx="7348537" cy="1152521"/>
          </a:xfrm>
        </p:spPr>
        <p:txBody>
          <a:bodyPr/>
          <a:lstStyle/>
          <a:p>
            <a:r>
              <a:rPr lang="en-US" dirty="0" smtClean="0"/>
              <a:t>to satisfy legal requirements</a:t>
            </a:r>
          </a:p>
          <a:p>
            <a:r>
              <a:rPr lang="en-US" dirty="0" smtClean="0"/>
              <a:t>demonstrate regulatory compliance </a:t>
            </a:r>
            <a:endParaRPr lang="en-US" dirty="0"/>
          </a:p>
        </p:txBody>
      </p:sp>
      <p:sp>
        <p:nvSpPr>
          <p:cNvPr id="4" name="TextBox 3"/>
          <p:cNvSpPr txBox="1"/>
          <p:nvPr/>
        </p:nvSpPr>
        <p:spPr>
          <a:xfrm>
            <a:off x="571472" y="1357298"/>
            <a:ext cx="4164794" cy="461665"/>
          </a:xfrm>
          <a:prstGeom prst="rect">
            <a:avLst/>
          </a:prstGeom>
          <a:noFill/>
        </p:spPr>
        <p:txBody>
          <a:bodyPr wrap="none" rtlCol="0">
            <a:spAutoFit/>
          </a:bodyPr>
          <a:lstStyle/>
          <a:p>
            <a:r>
              <a:rPr lang="en-US" sz="2400" dirty="0" smtClean="0">
                <a:solidFill>
                  <a:srgbClr val="FFFF00"/>
                </a:solidFill>
              </a:rPr>
              <a:t>Mandatory external IT AUDIT</a:t>
            </a:r>
            <a:endParaRPr lang="en-US" sz="2400" dirty="0">
              <a:solidFill>
                <a:srgbClr val="FFFF00"/>
              </a:solidFill>
            </a:endParaRPr>
          </a:p>
        </p:txBody>
      </p:sp>
      <p:sp>
        <p:nvSpPr>
          <p:cNvPr id="5" name="TextBox 4"/>
          <p:cNvSpPr txBox="1"/>
          <p:nvPr/>
        </p:nvSpPr>
        <p:spPr>
          <a:xfrm>
            <a:off x="571472" y="2857496"/>
            <a:ext cx="6145337" cy="461665"/>
          </a:xfrm>
          <a:prstGeom prst="rect">
            <a:avLst/>
          </a:prstGeom>
          <a:noFill/>
        </p:spPr>
        <p:txBody>
          <a:bodyPr wrap="none" rtlCol="0">
            <a:spAutoFit/>
          </a:bodyPr>
          <a:lstStyle/>
          <a:p>
            <a:r>
              <a:rPr lang="en-US" sz="2400" dirty="0" smtClean="0">
                <a:solidFill>
                  <a:srgbClr val="FFFF00"/>
                </a:solidFill>
              </a:rPr>
              <a:t>voluntary external IT AUDIT associated </a:t>
            </a:r>
            <a:r>
              <a:rPr lang="en-US" sz="2400" dirty="0" smtClean="0">
                <a:solidFill>
                  <a:srgbClr val="FFFF00"/>
                </a:solidFill>
              </a:rPr>
              <a:t>with</a:t>
            </a:r>
            <a:endParaRPr lang="en-US" sz="2400" dirty="0">
              <a:solidFill>
                <a:srgbClr val="FFFF00"/>
              </a:solidFill>
            </a:endParaRPr>
          </a:p>
        </p:txBody>
      </p:sp>
      <p:sp>
        <p:nvSpPr>
          <p:cNvPr id="6" name="Content Placeholder 2"/>
          <p:cNvSpPr txBox="1">
            <a:spLocks/>
          </p:cNvSpPr>
          <p:nvPr/>
        </p:nvSpPr>
        <p:spPr bwMode="auto">
          <a:xfrm>
            <a:off x="1000100" y="3500438"/>
            <a:ext cx="7348537" cy="11525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ct val="0"/>
              </a:spcAft>
              <a:buClr>
                <a:srgbClr val="CCFF99"/>
              </a:buClr>
              <a:buSzTx/>
              <a:buFont typeface="Wingdings" pitchFamily="2" charset="2"/>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1000100" y="3500438"/>
            <a:ext cx="7348537" cy="11525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lvl="0" indent="-228600" fontAlgn="base">
              <a:spcBef>
                <a:spcPct val="0"/>
              </a:spcBef>
              <a:spcAft>
                <a:spcPct val="0"/>
              </a:spcAft>
              <a:buClr>
                <a:srgbClr val="CCFF99"/>
              </a:buClr>
              <a:buFont typeface="Wingdings" pitchFamily="2" charset="2"/>
              <a:buChar char="§"/>
            </a:pPr>
            <a:r>
              <a:rPr lang="en-US" sz="2800" kern="0" dirty="0" smtClean="0"/>
              <a:t>Certification</a:t>
            </a:r>
          </a:p>
          <a:p>
            <a:pPr marL="228600" lvl="0" indent="-228600" fontAlgn="base">
              <a:spcBef>
                <a:spcPct val="0"/>
              </a:spcBef>
              <a:spcAft>
                <a:spcPct val="0"/>
              </a:spcAft>
              <a:buClr>
                <a:srgbClr val="CCFF99"/>
              </a:buClr>
              <a:buFont typeface="Wingdings" pitchFamily="2" charset="2"/>
              <a:buChar char="§"/>
            </a:pPr>
            <a:r>
              <a:rPr lang="en-US" sz="2800" kern="0" dirty="0" smtClean="0"/>
              <a:t>quality assurance</a:t>
            </a:r>
          </a:p>
          <a:p>
            <a:pPr marL="228600" lvl="0" indent="-228600" fontAlgn="base">
              <a:spcBef>
                <a:spcPct val="0"/>
              </a:spcBef>
              <a:spcAft>
                <a:spcPct val="0"/>
              </a:spcAft>
              <a:buClr>
                <a:srgbClr val="CCFF99"/>
              </a:buClr>
              <a:buFont typeface="Wingdings" pitchFamily="2" charset="2"/>
              <a:buChar char="§"/>
            </a:pPr>
            <a:r>
              <a:rPr lang="en-US" sz="2800" kern="0" dirty="0" smtClean="0"/>
              <a:t>independent validation of internal controls</a:t>
            </a:r>
          </a:p>
          <a:p>
            <a:pPr marL="228600" lvl="0" indent="-228600" fontAlgn="base">
              <a:spcBef>
                <a:spcPct val="0"/>
              </a:spcBef>
              <a:spcAft>
                <a:spcPct val="0"/>
              </a:spcAft>
              <a:buClr>
                <a:srgbClr val="CCFF99"/>
              </a:buClr>
              <a:buFont typeface="Wingdings" pitchFamily="2" charset="2"/>
              <a:buChar char="§"/>
            </a:pPr>
            <a:r>
              <a:rPr lang="en-US" sz="2800" kern="0" dirty="0" smtClean="0"/>
              <a:t>Processes </a:t>
            </a:r>
          </a:p>
          <a:p>
            <a:pPr marL="228600" lvl="0" indent="-228600" fontAlgn="base">
              <a:spcBef>
                <a:spcPct val="0"/>
              </a:spcBef>
              <a:spcAft>
                <a:spcPct val="0"/>
              </a:spcAft>
              <a:buClr>
                <a:srgbClr val="CCFF99"/>
              </a:buClr>
              <a:buFont typeface="Wingdings" pitchFamily="2" charset="2"/>
              <a:buChar char="§"/>
            </a:pPr>
            <a:r>
              <a:rPr kumimoji="0" lang="en-US" sz="2800" b="0" i="0" u="none" strike="noStrike" kern="0" cap="none" spc="0" normalizeH="0" baseline="0" noProof="0" dirty="0" smtClean="0">
                <a:ln>
                  <a:noFill/>
                </a:ln>
                <a:solidFill>
                  <a:schemeClr val="tx1"/>
                </a:solidFill>
                <a:effectLst/>
                <a:uLnTx/>
                <a:uFillTx/>
                <a:latin typeface="+mn-lt"/>
                <a:ea typeface="+mn-ea"/>
                <a:cs typeface="+mn-cs"/>
              </a:rPr>
              <a:t>Practices</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ambar 7.gif"/>
          <p:cNvPicPr>
            <a:picLocks noChangeAspect="1"/>
          </p:cNvPicPr>
          <p:nvPr/>
        </p:nvPicPr>
        <p:blipFill>
          <a:blip r:embed="rId2" cstate="print"/>
          <a:stretch>
            <a:fillRect/>
          </a:stretch>
        </p:blipFill>
        <p:spPr>
          <a:xfrm>
            <a:off x="-500098" y="1571612"/>
            <a:ext cx="5864457" cy="4857784"/>
          </a:xfrm>
          <a:prstGeom prst="rect">
            <a:avLst/>
          </a:prstGeom>
        </p:spPr>
      </p:pic>
      <p:sp>
        <p:nvSpPr>
          <p:cNvPr id="4" name="Title 3"/>
          <p:cNvSpPr>
            <a:spLocks noGrp="1"/>
          </p:cNvSpPr>
          <p:nvPr>
            <p:ph type="title"/>
          </p:nvPr>
        </p:nvSpPr>
        <p:spPr/>
        <p:txBody>
          <a:bodyPr/>
          <a:lstStyle/>
          <a:p>
            <a:r>
              <a:rPr lang="en-US" dirty="0" smtClean="0"/>
              <a:t>Organizational Responsibility</a:t>
            </a:r>
            <a:endParaRPr lang="en-US" dirty="0"/>
          </a:p>
        </p:txBody>
      </p:sp>
      <p:sp>
        <p:nvSpPr>
          <p:cNvPr id="6" name="Rectangle 5"/>
          <p:cNvSpPr/>
          <p:nvPr/>
        </p:nvSpPr>
        <p:spPr>
          <a:xfrm>
            <a:off x="5286380" y="1714488"/>
            <a:ext cx="3857620" cy="2308324"/>
          </a:xfrm>
          <a:prstGeom prst="rect">
            <a:avLst/>
          </a:prstGeom>
        </p:spPr>
        <p:txBody>
          <a:bodyPr wrap="square">
            <a:spAutoFit/>
          </a:bodyPr>
          <a:lstStyle/>
          <a:p>
            <a:r>
              <a:rPr lang="en-US" dirty="0" smtClean="0"/>
              <a:t>Organizational responsibility for external audits is typical divided between the independent audit committee of the board of directors and internal management personnel such as an audit executive, directory of quality assurance, or compliance officer</a:t>
            </a:r>
            <a:endParaRPr lang="en-US" dirty="0"/>
          </a:p>
        </p:txBody>
      </p:sp>
      <p:grpSp>
        <p:nvGrpSpPr>
          <p:cNvPr id="26" name="Group 25"/>
          <p:cNvGrpSpPr/>
          <p:nvPr/>
        </p:nvGrpSpPr>
        <p:grpSpPr>
          <a:xfrm>
            <a:off x="1785918" y="3857628"/>
            <a:ext cx="714380" cy="890293"/>
            <a:chOff x="1785918" y="3857628"/>
            <a:chExt cx="714380" cy="890293"/>
          </a:xfrm>
        </p:grpSpPr>
        <p:cxnSp>
          <p:nvCxnSpPr>
            <p:cNvPr id="8" name="Curved Connector 7"/>
            <p:cNvCxnSpPr/>
            <p:nvPr/>
          </p:nvCxnSpPr>
          <p:spPr bwMode="auto">
            <a:xfrm rot="16200000" flipV="1">
              <a:off x="1928794" y="3857628"/>
              <a:ext cx="571504" cy="571504"/>
            </a:xfrm>
            <a:prstGeom prst="curvedConnector3">
              <a:avLst>
                <a:gd name="adj1" fmla="val 50000"/>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sp>
          <p:nvSpPr>
            <p:cNvPr id="10" name="TextBox 9"/>
            <p:cNvSpPr txBox="1"/>
            <p:nvPr/>
          </p:nvSpPr>
          <p:spPr>
            <a:xfrm>
              <a:off x="1785918" y="4286256"/>
              <a:ext cx="714379" cy="461665"/>
            </a:xfrm>
            <a:prstGeom prst="rect">
              <a:avLst/>
            </a:prstGeom>
            <a:noFill/>
          </p:spPr>
          <p:txBody>
            <a:bodyPr wrap="square" rtlCol="0">
              <a:spAutoFit/>
            </a:bodyPr>
            <a:lstStyle/>
            <a:p>
              <a:r>
                <a:rPr lang="en-US" sz="1200" dirty="0" smtClean="0">
                  <a:solidFill>
                    <a:srgbClr val="FFFF00"/>
                  </a:solidFill>
                </a:rPr>
                <a:t>Report to </a:t>
              </a:r>
              <a:endParaRPr lang="en-US" sz="1200" dirty="0">
                <a:solidFill>
                  <a:srgbClr val="FFFF00"/>
                </a:solidFill>
              </a:endParaRPr>
            </a:p>
          </p:txBody>
        </p:sp>
      </p:grpSp>
      <p:grpSp>
        <p:nvGrpSpPr>
          <p:cNvPr id="25" name="Group 24"/>
          <p:cNvGrpSpPr/>
          <p:nvPr/>
        </p:nvGrpSpPr>
        <p:grpSpPr>
          <a:xfrm>
            <a:off x="3428992" y="3571876"/>
            <a:ext cx="714380" cy="357190"/>
            <a:chOff x="3428992" y="3571876"/>
            <a:chExt cx="714380" cy="357190"/>
          </a:xfrm>
        </p:grpSpPr>
        <p:cxnSp>
          <p:nvCxnSpPr>
            <p:cNvPr id="12" name="Curved Connector 11"/>
            <p:cNvCxnSpPr/>
            <p:nvPr/>
          </p:nvCxnSpPr>
          <p:spPr bwMode="auto">
            <a:xfrm rot="16200000" flipH="1">
              <a:off x="3821901" y="3607595"/>
              <a:ext cx="357190" cy="285752"/>
            </a:xfrm>
            <a:prstGeom prst="curvedConnector3">
              <a:avLst>
                <a:gd name="adj1" fmla="val 12353"/>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sp>
          <p:nvSpPr>
            <p:cNvPr id="16" name="TextBox 15"/>
            <p:cNvSpPr txBox="1"/>
            <p:nvPr/>
          </p:nvSpPr>
          <p:spPr>
            <a:xfrm>
              <a:off x="3428992" y="3643314"/>
              <a:ext cx="714379" cy="276999"/>
            </a:xfrm>
            <a:prstGeom prst="rect">
              <a:avLst/>
            </a:prstGeom>
            <a:noFill/>
          </p:spPr>
          <p:txBody>
            <a:bodyPr wrap="square" rtlCol="0">
              <a:spAutoFit/>
            </a:bodyPr>
            <a:lstStyle/>
            <a:p>
              <a:r>
                <a:rPr lang="en-US" sz="1200" dirty="0" smtClean="0">
                  <a:solidFill>
                    <a:srgbClr val="FFFF00"/>
                  </a:solidFill>
                </a:rPr>
                <a:t>Select</a:t>
              </a:r>
              <a:endParaRPr lang="en-US" sz="1200" dirty="0">
                <a:solidFill>
                  <a:srgbClr val="FFFF00"/>
                </a:solidFill>
              </a:endParaRPr>
            </a:p>
          </p:txBody>
        </p:sp>
      </p:grpSp>
      <p:grpSp>
        <p:nvGrpSpPr>
          <p:cNvPr id="28" name="Group 27"/>
          <p:cNvGrpSpPr/>
          <p:nvPr/>
        </p:nvGrpSpPr>
        <p:grpSpPr>
          <a:xfrm>
            <a:off x="1785917" y="5143512"/>
            <a:ext cx="857256" cy="854468"/>
            <a:chOff x="1785917" y="5143512"/>
            <a:chExt cx="857256" cy="854468"/>
          </a:xfrm>
        </p:grpSpPr>
        <p:cxnSp>
          <p:nvCxnSpPr>
            <p:cNvPr id="22" name="Straight Arrow Connector 21"/>
            <p:cNvCxnSpPr>
              <a:endCxn id="17" idx="3"/>
            </p:cNvCxnSpPr>
            <p:nvPr/>
          </p:nvCxnSpPr>
          <p:spPr bwMode="auto">
            <a:xfrm rot="10800000" flipH="1">
              <a:off x="1785917" y="5996392"/>
              <a:ext cx="714379" cy="1588"/>
            </a:xfrm>
            <a:prstGeom prst="straightConnector1">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grpSp>
          <p:nvGrpSpPr>
            <p:cNvPr id="27" name="Group 26"/>
            <p:cNvGrpSpPr/>
            <p:nvPr/>
          </p:nvGrpSpPr>
          <p:grpSpPr>
            <a:xfrm>
              <a:off x="1785918" y="5143512"/>
              <a:ext cx="857255" cy="852880"/>
              <a:chOff x="1785918" y="5143512"/>
              <a:chExt cx="857255" cy="852880"/>
            </a:xfrm>
          </p:grpSpPr>
          <p:cxnSp>
            <p:nvCxnSpPr>
              <p:cNvPr id="20" name="Straight Arrow Connector 19"/>
              <p:cNvCxnSpPr/>
              <p:nvPr/>
            </p:nvCxnSpPr>
            <p:spPr bwMode="auto">
              <a:xfrm rot="10800000" flipH="1">
                <a:off x="1785918" y="5143512"/>
                <a:ext cx="642942" cy="852880"/>
              </a:xfrm>
              <a:prstGeom prst="straightConnector1">
                <a:avLst/>
              </a:prstGeom>
              <a:gradFill rotWithShape="1">
                <a:gsLst>
                  <a:gs pos="0">
                    <a:srgbClr val="FF9933"/>
                  </a:gs>
                  <a:gs pos="100000">
                    <a:srgbClr val="FFCC66"/>
                  </a:gs>
                </a:gsLst>
                <a:lin ang="5400000" scaled="1"/>
              </a:gradFill>
              <a:ln w="28575" cap="flat" cmpd="sng" algn="ctr">
                <a:solidFill>
                  <a:srgbClr val="FFFF00"/>
                </a:solidFill>
                <a:prstDash val="solid"/>
                <a:round/>
                <a:headEnd type="none" w="med" len="med"/>
                <a:tailEnd type="arrow"/>
              </a:ln>
              <a:effectLst>
                <a:outerShdw dist="45791" dir="3378596" algn="ctr" rotWithShape="0">
                  <a:srgbClr val="CCCCFF">
                    <a:alpha val="25000"/>
                  </a:srgbClr>
                </a:outerShdw>
              </a:effectLst>
            </p:spPr>
          </p:cxnSp>
          <p:sp>
            <p:nvSpPr>
              <p:cNvPr id="24" name="TextBox 23"/>
              <p:cNvSpPr txBox="1"/>
              <p:nvPr/>
            </p:nvSpPr>
            <p:spPr>
              <a:xfrm>
                <a:off x="1928794" y="5643578"/>
                <a:ext cx="714379" cy="276999"/>
              </a:xfrm>
              <a:prstGeom prst="rect">
                <a:avLst/>
              </a:prstGeom>
              <a:noFill/>
            </p:spPr>
            <p:txBody>
              <a:bodyPr wrap="square" rtlCol="0">
                <a:spAutoFit/>
              </a:bodyPr>
              <a:lstStyle/>
              <a:p>
                <a:r>
                  <a:rPr lang="en-US" sz="1200" dirty="0" smtClean="0">
                    <a:solidFill>
                      <a:srgbClr val="FFFF00"/>
                    </a:solidFill>
                  </a:rPr>
                  <a:t>Select</a:t>
                </a:r>
                <a:endParaRPr lang="en-US" sz="1200" dirty="0">
                  <a:solidFill>
                    <a:srgbClr val="FFFF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71670" y="1285860"/>
            <a:ext cx="5072098" cy="7059248"/>
          </a:xfrm>
          <a:prstGeom prst="rect">
            <a:avLst/>
          </a:prstGeom>
          <a:noFill/>
          <a:ln w="9525">
            <a:noFill/>
            <a:miter lim="800000"/>
            <a:headEnd/>
            <a:tailEnd/>
          </a:ln>
          <a:effectLst/>
        </p:spPr>
      </p:pic>
      <p:sp>
        <p:nvSpPr>
          <p:cNvPr id="4" name="Rectangle 3"/>
          <p:cNvSpPr/>
          <p:nvPr/>
        </p:nvSpPr>
        <p:spPr bwMode="auto">
          <a:xfrm>
            <a:off x="1571604" y="4000504"/>
            <a:ext cx="6000792" cy="1500198"/>
          </a:xfrm>
          <a:prstGeom prst="rect">
            <a:avLst/>
          </a:prstGeom>
          <a:noFill/>
          <a:ln w="9525" cap="flat" cmpd="sng" algn="ctr">
            <a:solidFill>
              <a:srgbClr val="FFFF00"/>
            </a:solidFill>
            <a:prstDash val="solid"/>
            <a:round/>
            <a:headEnd type="none" w="med" len="med"/>
            <a:tailEnd type="none" w="med" len="med"/>
          </a:ln>
          <a:effectLst>
            <a:outerShdw dist="45791" dir="3378596" algn="ctr" rotWithShape="0">
              <a:srgbClr val="CCCCFF">
                <a:alpha val="25000"/>
              </a:srgbClr>
            </a:outerShdw>
          </a:effectLst>
        </p:spPr>
        <p:txBody>
          <a:bodyPr vert="horz" wrap="square" lIns="0" tIns="45720" rIns="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a:solidFill>
            <a:schemeClr val="bg2">
              <a:lumMod val="50000"/>
            </a:schemeClr>
          </a:solidFill>
        </p:spPr>
        <p:txBody>
          <a:bodyPr/>
          <a:lstStyle/>
          <a:p>
            <a:r>
              <a:rPr lang="en-US" dirty="0" smtClean="0"/>
              <a:t>External Audit Roles and Responsibilities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33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2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external audit role for internal audit?</a:t>
            </a:r>
            <a:endParaRPr lang="en-US" dirty="0"/>
          </a:p>
        </p:txBody>
      </p:sp>
      <p:sp>
        <p:nvSpPr>
          <p:cNvPr id="3" name="Content Placeholder 2"/>
          <p:cNvSpPr>
            <a:spLocks noGrp="1"/>
          </p:cNvSpPr>
          <p:nvPr>
            <p:ph idx="1"/>
          </p:nvPr>
        </p:nvSpPr>
        <p:spPr/>
        <p:txBody>
          <a:bodyPr/>
          <a:lstStyle/>
          <a:p>
            <a:r>
              <a:rPr lang="en-US" dirty="0" smtClean="0"/>
              <a:t>validate internal audits or highlight discrepancies that indicate areas of improvement for internal processes </a:t>
            </a:r>
          </a:p>
          <a:p>
            <a:r>
              <a:rPr lang="en-US" dirty="0" smtClean="0"/>
              <a:t>substitute for or be incorporated in internal audit reports</a:t>
            </a:r>
          </a:p>
          <a:p>
            <a:r>
              <a:rPr lang="en-US" dirty="0" smtClean="0"/>
              <a:t>serve as a baseline for the organization to assess corrective actions taken to remediate identified weaknesses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 in Indonesia</a:t>
            </a:r>
            <a:endParaRPr lang="en-US" dirty="0"/>
          </a:p>
        </p:txBody>
      </p:sp>
      <p:sp>
        <p:nvSpPr>
          <p:cNvPr id="3" name="Content Placeholder 2"/>
          <p:cNvSpPr>
            <a:spLocks noGrp="1"/>
          </p:cNvSpPr>
          <p:nvPr>
            <p:ph idx="1"/>
          </p:nvPr>
        </p:nvSpPr>
        <p:spPr>
          <a:xfrm>
            <a:off x="1112838" y="1776413"/>
            <a:ext cx="7348537" cy="2081215"/>
          </a:xfrm>
        </p:spPr>
        <p:txBody>
          <a:bodyPr/>
          <a:lstStyle/>
          <a:p>
            <a:r>
              <a:rPr lang="en-US" dirty="0" smtClean="0"/>
              <a:t>Ernst &amp; Young (UK)</a:t>
            </a:r>
          </a:p>
          <a:p>
            <a:r>
              <a:rPr lang="en-US" dirty="0" smtClean="0"/>
              <a:t>Deloitte </a:t>
            </a:r>
            <a:r>
              <a:rPr lang="en-US" dirty="0" err="1" smtClean="0"/>
              <a:t>Touche</a:t>
            </a:r>
            <a:r>
              <a:rPr lang="en-US" dirty="0" smtClean="0"/>
              <a:t> Tohmatsu (USA)</a:t>
            </a:r>
          </a:p>
          <a:p>
            <a:r>
              <a:rPr lang="en-US" dirty="0" smtClean="0"/>
              <a:t>PricewaterhouseCoopers (UK)</a:t>
            </a:r>
          </a:p>
          <a:p>
            <a:r>
              <a:rPr lang="en-US" dirty="0" smtClean="0"/>
              <a:t>KPMG (Dutch) (KAP </a:t>
            </a:r>
            <a:r>
              <a:rPr lang="en-US" dirty="0" err="1" smtClean="0"/>
              <a:t>Siddharta</a:t>
            </a:r>
            <a:r>
              <a:rPr lang="en-US" dirty="0" smtClean="0"/>
              <a:t> &amp; </a:t>
            </a:r>
            <a:r>
              <a:rPr lang="en-US" dirty="0" err="1" smtClean="0"/>
              <a:t>Widjaja</a:t>
            </a:r>
            <a:r>
              <a:rPr lang="en-US" dirty="0" smtClean="0"/>
              <a:t>)</a:t>
            </a:r>
            <a:endParaRPr lang="en-US" dirty="0"/>
          </a:p>
        </p:txBody>
      </p:sp>
      <p:sp>
        <p:nvSpPr>
          <p:cNvPr id="4" name="TextBox 3"/>
          <p:cNvSpPr txBox="1"/>
          <p:nvPr/>
        </p:nvSpPr>
        <p:spPr>
          <a:xfrm>
            <a:off x="642910" y="1428736"/>
            <a:ext cx="2428892" cy="400110"/>
          </a:xfrm>
          <a:prstGeom prst="rect">
            <a:avLst/>
          </a:prstGeom>
          <a:noFill/>
        </p:spPr>
        <p:txBody>
          <a:bodyPr wrap="square" rtlCol="0">
            <a:spAutoFit/>
          </a:bodyPr>
          <a:lstStyle/>
          <a:p>
            <a:r>
              <a:rPr lang="en-US" sz="2000" dirty="0" smtClean="0">
                <a:solidFill>
                  <a:srgbClr val="FFFF00"/>
                </a:solidFill>
              </a:rPr>
              <a:t>Financial </a:t>
            </a:r>
            <a:endParaRPr lang="en-US" sz="2000" dirty="0">
              <a:solidFill>
                <a:srgbClr val="FFFF00"/>
              </a:solidFill>
            </a:endParaRPr>
          </a:p>
        </p:txBody>
      </p:sp>
      <p:sp>
        <p:nvSpPr>
          <p:cNvPr id="5" name="TextBox 4"/>
          <p:cNvSpPr txBox="1"/>
          <p:nvPr/>
        </p:nvSpPr>
        <p:spPr>
          <a:xfrm>
            <a:off x="642910" y="3643314"/>
            <a:ext cx="2428892" cy="400110"/>
          </a:xfrm>
          <a:prstGeom prst="rect">
            <a:avLst/>
          </a:prstGeom>
          <a:noFill/>
        </p:spPr>
        <p:txBody>
          <a:bodyPr wrap="square" rtlCol="0">
            <a:spAutoFit/>
          </a:bodyPr>
          <a:lstStyle/>
          <a:p>
            <a:r>
              <a:rPr lang="en-US" sz="2000" dirty="0" smtClean="0">
                <a:solidFill>
                  <a:srgbClr val="FFFF00"/>
                </a:solidFill>
              </a:rPr>
              <a:t>IT and IS </a:t>
            </a:r>
            <a:endParaRPr lang="en-US" sz="2000" dirty="0">
              <a:solidFill>
                <a:srgbClr val="FFFF00"/>
              </a:solidFill>
            </a:endParaRPr>
          </a:p>
        </p:txBody>
      </p:sp>
      <p:sp>
        <p:nvSpPr>
          <p:cNvPr id="6" name="Content Placeholder 2"/>
          <p:cNvSpPr txBox="1">
            <a:spLocks/>
          </p:cNvSpPr>
          <p:nvPr/>
        </p:nvSpPr>
        <p:spPr bwMode="auto">
          <a:xfrm>
            <a:off x="1000100" y="4000504"/>
            <a:ext cx="7348537" cy="2081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indent="-228600" fontAlgn="base">
              <a:spcBef>
                <a:spcPct val="0"/>
              </a:spcBef>
              <a:spcAft>
                <a:spcPct val="0"/>
              </a:spcAft>
              <a:buClr>
                <a:srgbClr val="CCFF99"/>
              </a:buClr>
              <a:buFont typeface="Wingdings" pitchFamily="2" charset="2"/>
              <a:buChar char="§"/>
            </a:pPr>
            <a:r>
              <a:rPr lang="nn-NO" sz="2800" b="1" dirty="0" smtClean="0"/>
              <a:t>Ikatan Audit Sistem Informasi Indonesia (IASII) http://iasii.or.id</a:t>
            </a:r>
          </a:p>
          <a:p>
            <a:pPr lvl="1" fontAlgn="base">
              <a:buFont typeface="Arial" pitchFamily="34" charset="0"/>
              <a:buChar char="•"/>
            </a:pPr>
            <a:r>
              <a:rPr lang="en-US" b="1" dirty="0" err="1" smtClean="0">
                <a:hlinkClick r:id="rId3" action="ppaction://hlinkfile"/>
              </a:rPr>
              <a:t>Standar</a:t>
            </a:r>
            <a:r>
              <a:rPr lang="en-US" b="1" dirty="0" smtClean="0">
                <a:hlinkClick r:id="rId3" action="ppaction://hlinkfile"/>
              </a:rPr>
              <a:t> </a:t>
            </a:r>
            <a:r>
              <a:rPr lang="en-US" b="1" dirty="0" err="1" smtClean="0">
                <a:hlinkClick r:id="rId3" action="ppaction://hlinkfile"/>
              </a:rPr>
              <a:t>Kompetensi</a:t>
            </a:r>
            <a:r>
              <a:rPr lang="en-US" b="1" dirty="0" smtClean="0">
                <a:hlinkClick r:id="rId3" action="ppaction://hlinkfile"/>
              </a:rPr>
              <a:t> Auditor </a:t>
            </a:r>
            <a:r>
              <a:rPr lang="en-US" b="1" dirty="0" err="1" smtClean="0">
                <a:hlinkClick r:id="rId3" action="ppaction://hlinkfile"/>
              </a:rPr>
              <a:t>Teknologi</a:t>
            </a:r>
            <a:r>
              <a:rPr lang="en-US" b="1" dirty="0" smtClean="0">
                <a:hlinkClick r:id="rId3" action="ppaction://hlinkfile"/>
              </a:rPr>
              <a:t> </a:t>
            </a:r>
            <a:r>
              <a:rPr lang="en-US" b="1" dirty="0" err="1" smtClean="0">
                <a:hlinkClick r:id="rId3" action="ppaction://hlinkfile"/>
              </a:rPr>
              <a:t>Informasi</a:t>
            </a:r>
            <a:endParaRPr lang="en-US" b="1" dirty="0" smtClean="0"/>
          </a:p>
          <a:p>
            <a:pPr lvl="1" fontAlgn="base">
              <a:buFont typeface="Arial" pitchFamily="34" charset="0"/>
              <a:buChar char="•"/>
            </a:pPr>
            <a:r>
              <a:rPr lang="en-US" b="1" dirty="0" smtClean="0">
                <a:hlinkClick r:id="rId4" action="ppaction://hlinkfile"/>
              </a:rPr>
              <a:t> </a:t>
            </a:r>
            <a:r>
              <a:rPr lang="en-US" b="1" dirty="0" err="1" smtClean="0">
                <a:hlinkClick r:id="rId5" action="ppaction://hlinkfile"/>
              </a:rPr>
              <a:t>Standar</a:t>
            </a:r>
            <a:r>
              <a:rPr lang="en-US" b="1" dirty="0" smtClean="0">
                <a:hlinkClick r:id="rId5" action="ppaction://hlinkfile"/>
              </a:rPr>
              <a:t> Audit </a:t>
            </a:r>
            <a:r>
              <a:rPr lang="en-US" b="1" dirty="0" err="1" smtClean="0">
                <a:hlinkClick r:id="rId5" action="ppaction://hlinkfile"/>
              </a:rPr>
              <a:t>Sistem</a:t>
            </a:r>
            <a:r>
              <a:rPr lang="en-US" b="1" dirty="0" smtClean="0">
                <a:hlinkClick r:id="rId5" action="ppaction://hlinkfile"/>
              </a:rPr>
              <a:t> </a:t>
            </a:r>
            <a:r>
              <a:rPr lang="en-US" b="1" dirty="0" err="1" smtClean="0">
                <a:hlinkClick r:id="rId5" action="ppaction://hlinkfile"/>
              </a:rPr>
              <a:t>Informasi</a:t>
            </a:r>
            <a:endParaRPr lang="en-US" b="1" dirty="0" smtClean="0"/>
          </a:p>
          <a:p>
            <a:pPr lvl="1" fontAlgn="base">
              <a:buFont typeface="Arial" pitchFamily="34" charset="0"/>
              <a:buChar char="•"/>
            </a:pPr>
            <a:r>
              <a:rPr lang="en-US" b="1" dirty="0" smtClean="0">
                <a:hlinkClick r:id="rId6" action="ppaction://hlinkfile"/>
              </a:rPr>
              <a:t>CISA </a:t>
            </a:r>
            <a:r>
              <a:rPr lang="en-US" b="1" dirty="0" err="1" smtClean="0">
                <a:hlinkClick r:id="rId6" action="ppaction://hlinkfile"/>
              </a:rPr>
              <a:t>Standar</a:t>
            </a:r>
            <a:r>
              <a:rPr lang="en-US" b="1" dirty="0" smtClean="0">
                <a:hlinkClick r:id="rId6" action="ppaction://hlinkfile"/>
              </a:rPr>
              <a:t> </a:t>
            </a:r>
            <a:r>
              <a:rPr lang="en-US" b="1" dirty="0" smtClean="0"/>
              <a:t>as reference</a:t>
            </a:r>
            <a:r>
              <a:rPr lang="en-US" dirty="0" smtClean="0"/>
              <a:t/>
            </a:r>
            <a:br>
              <a:rPr lang="en-US" dirty="0" smtClean="0"/>
            </a:b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7" cstate="print"/>
          <a:srcRect/>
          <a:stretch>
            <a:fillRect/>
          </a:stretch>
        </p:blipFill>
        <p:spPr bwMode="auto">
          <a:xfrm>
            <a:off x="6286512" y="5286388"/>
            <a:ext cx="2324103" cy="594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piro_black">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piro_blac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FF9933"/>
            </a:gs>
            <a:gs pos="100000">
              <a:srgbClr val="FFCC66"/>
            </a:gs>
          </a:gsLst>
          <a:lin ang="5400000" scaled="1"/>
        </a:gradFill>
        <a:ln w="9525" cap="flat" cmpd="sng" algn="ctr">
          <a:solidFill>
            <a:srgbClr val="D2C3AE"/>
          </a:solidFill>
          <a:prstDash val="solid"/>
          <a:round/>
          <a:headEnd type="none" w="med" len="med"/>
          <a:tailEnd type="none" w="med" len="med"/>
        </a:ln>
        <a:effectLst>
          <a:outerShdw dist="45791" dir="3378596" algn="ctr" rotWithShape="0">
            <a:srgbClr val="CCCCFF">
              <a:alpha val="25000"/>
            </a:srgbClr>
          </a:outerShdw>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iro_black 1">
        <a:dk1>
          <a:srgbClr val="CCCCFF"/>
        </a:dk1>
        <a:lt1>
          <a:srgbClr val="FFFFFF"/>
        </a:lt1>
        <a:dk2>
          <a:srgbClr val="000000"/>
        </a:dk2>
        <a:lt2>
          <a:srgbClr val="808080"/>
        </a:lt2>
        <a:accent1>
          <a:srgbClr val="7889FB"/>
        </a:accent1>
        <a:accent2>
          <a:srgbClr val="DFFF66"/>
        </a:accent2>
        <a:accent3>
          <a:srgbClr val="AAAAAA"/>
        </a:accent3>
        <a:accent4>
          <a:srgbClr val="DADADA"/>
        </a:accent4>
        <a:accent5>
          <a:srgbClr val="BEC4FD"/>
        </a:accent5>
        <a:accent6>
          <a:srgbClr val="CAE75C"/>
        </a:accent6>
        <a:hlink>
          <a:srgbClr val="0909F9"/>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 2 template</Template>
  <TotalTime>627</TotalTime>
  <Words>569</Words>
  <Application>Microsoft Office PowerPoint</Application>
  <PresentationFormat>On-screen Show (4:3)</PresentationFormat>
  <Paragraphs>106</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spiro_black</vt:lpstr>
      <vt:lpstr>Chap 3 – External IT Auditor and  Regulation PP 82/2012 in Indonesia  </vt:lpstr>
      <vt:lpstr>External Auditor</vt:lpstr>
      <vt:lpstr>Reasons organizations undergo external IT audits</vt:lpstr>
      <vt:lpstr>The nature of organization participation</vt:lpstr>
      <vt:lpstr>Operational aspects of external audits</vt:lpstr>
      <vt:lpstr>Organizational Responsibility</vt:lpstr>
      <vt:lpstr>External Audit Roles and Responsibilities</vt:lpstr>
      <vt:lpstr>What the external audit role for internal audit?</vt:lpstr>
      <vt:lpstr>Auditor in Indonesia</vt:lpstr>
      <vt:lpstr>Slide 10</vt:lpstr>
      <vt:lpstr>Some of IT Audit Regulation in Indonesia</vt:lpstr>
      <vt:lpstr>Slide 12</vt:lpstr>
      <vt:lpstr>IT Governance, Management, Assurance</vt:lpstr>
      <vt:lpstr>Role Map Owner – User – Custodian – Auditor</vt:lpstr>
      <vt:lpstr>Standard – Guides – Ethics</vt:lpstr>
      <vt:lpstr>IT Assurance Scope &amp; Objectives</vt:lpstr>
      <vt:lpstr>IT Assurance Methodology</vt:lpstr>
      <vt:lpstr>Audit SI terkait dengan PP 82/2012</vt:lpstr>
      <vt:lpstr>Audit SI terkait dengan PP 82/2012</vt:lpstr>
      <vt:lpstr>Audit SI terkait dengan PP 82/2012</vt:lpstr>
      <vt:lpstr>advance planning and preparation in external audit</vt:lpstr>
      <vt:lpstr>External IT Audit Scope</vt:lpstr>
      <vt:lpstr>External Auditor Qualifications for Different Types of Audits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Audit and Control</dc:title>
  <dc:creator>YEFFRY </dc:creator>
  <cp:lastModifiedBy>YEFFRY </cp:lastModifiedBy>
  <cp:revision>18</cp:revision>
  <dcterms:created xsi:type="dcterms:W3CDTF">2014-08-14T14:28:49Z</dcterms:created>
  <dcterms:modified xsi:type="dcterms:W3CDTF">2015-09-19T07:38:51Z</dcterms:modified>
</cp:coreProperties>
</file>