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1" r:id="rId3"/>
    <p:sldId id="293" r:id="rId4"/>
    <p:sldId id="284" r:id="rId5"/>
    <p:sldId id="258" r:id="rId6"/>
    <p:sldId id="277" r:id="rId7"/>
    <p:sldId id="285" r:id="rId8"/>
    <p:sldId id="264" r:id="rId9"/>
    <p:sldId id="257" r:id="rId10"/>
    <p:sldId id="278" r:id="rId11"/>
    <p:sldId id="281" r:id="rId12"/>
    <p:sldId id="261" r:id="rId13"/>
    <p:sldId id="260" r:id="rId14"/>
    <p:sldId id="286" r:id="rId15"/>
    <p:sldId id="288" r:id="rId16"/>
    <p:sldId id="289" r:id="rId17"/>
    <p:sldId id="290" r:id="rId18"/>
    <p:sldId id="280" r:id="rId19"/>
    <p:sldId id="273" r:id="rId20"/>
    <p:sldId id="282" r:id="rId21"/>
    <p:sldId id="283" r:id="rId22"/>
    <p:sldId id="274" r:id="rId23"/>
    <p:sldId id="279" r:id="rId24"/>
    <p:sldId id="263" r:id="rId25"/>
    <p:sldId id="262" r:id="rId26"/>
    <p:sldId id="265" r:id="rId27"/>
    <p:sldId id="266" r:id="rId28"/>
    <p:sldId id="267" r:id="rId29"/>
    <p:sldId id="268" r:id="rId30"/>
    <p:sldId id="269" r:id="rId31"/>
    <p:sldId id="270" r:id="rId32"/>
    <p:sldId id="287" r:id="rId33"/>
    <p:sldId id="292" r:id="rId34"/>
    <p:sldId id="271" r:id="rId35"/>
    <p:sldId id="272" r:id="rId36"/>
    <p:sldId id="275" r:id="rId37"/>
    <p:sldId id="27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8" autoAdjust="0"/>
    <p:restoredTop sz="94660"/>
  </p:normalViewPr>
  <p:slideViewPr>
    <p:cSldViewPr>
      <p:cViewPr varScale="1">
        <p:scale>
          <a:sx n="42" d="100"/>
          <a:sy n="42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BB50F-8EB0-4EDA-9449-2CA25F6B71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19FE1-B572-40F0-B8BA-4298394209C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0F40F3AF-678E-4D06-A23B-63D3454758FA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5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D0A7F-01F3-4831-978C-F4E8C1FFA198}" type="slidenum">
              <a:rPr lang="en-US"/>
              <a:pPr/>
              <a:t>30</a:t>
            </a:fld>
            <a:endParaRPr 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08C5AAFC-4FD8-4411-8D95-4F15C3F53FB3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30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F60CF-59ED-49DE-BFBE-F6892AECDB44}" type="slidenum">
              <a:rPr lang="en-US"/>
              <a:pPr/>
              <a:t>31</a:t>
            </a:fld>
            <a:endParaRPr lang="en-US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CB359911-DB15-458D-B618-7B409F9A0AFF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31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0FBAA-8FD1-4AAF-AB34-C61675719E4F}" type="slidenum">
              <a:rPr lang="en-US"/>
              <a:pPr/>
              <a:t>34</a:t>
            </a:fld>
            <a:endParaRPr lang="en-US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7A6891E9-9288-4F97-9EFE-775A3D47C5A7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34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BDF02-D641-4338-A690-C29AD102DB33}" type="slidenum">
              <a:rPr lang="en-US"/>
              <a:pPr/>
              <a:t>35</a:t>
            </a:fld>
            <a:endParaRPr lang="en-US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4A446788-8B79-417A-892D-CC4DC0B589C1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35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375AF-AACA-4710-9A5E-0153B9C65093}" type="slidenum">
              <a:rPr lang="en-US"/>
              <a:pPr/>
              <a:t>37</a:t>
            </a:fld>
            <a:endParaRPr lang="en-US"/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5FAE7A04-098F-47A2-943E-084CE482168F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37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C6DC7-75FE-4B24-B7D4-E2345782BBBB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652CDF7D-9041-4D1E-A228-7A758EE64ECF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12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D831A-AE35-473C-99D1-B5EB2CDCCACC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4046393C-1B9C-44DC-87D8-4CD91DCA9E1A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13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A38DB-4071-4D36-99C4-B5F7224A1502}" type="slidenum">
              <a:rPr lang="en-US"/>
              <a:pPr/>
              <a:t>24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9DEE41CA-D7FB-4599-B45A-7E109CB4AB0C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24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4427B-B933-49C2-A561-0CA279F52A99}" type="slidenum">
              <a:rPr lang="en-US"/>
              <a:pPr/>
              <a:t>25</a:t>
            </a:fld>
            <a:endParaRPr lang="en-US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D89986B5-2367-4769-AA95-61044D3FE1C0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25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4C449-9E24-4B32-9072-D56882F272DF}" type="slidenum">
              <a:rPr lang="en-US"/>
              <a:pPr/>
              <a:t>26</a:t>
            </a:fld>
            <a:endParaRPr lang="en-US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02BA8E15-2598-48E1-8AEB-7F5DE58503D6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26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C3BAE-E148-4B8A-AD09-32EB8F9BBAD0}" type="slidenum">
              <a:rPr lang="en-US"/>
              <a:pPr/>
              <a:t>27</a:t>
            </a:fld>
            <a:endParaRPr lang="en-US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A58CC05E-8FF5-49BD-B128-CFD9C4909D13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27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C07E2-00E1-41ED-AC7F-D66D0C5B4E5E}" type="slidenum">
              <a:rPr lang="en-US"/>
              <a:pPr/>
              <a:t>28</a:t>
            </a:fld>
            <a:endParaRPr lang="en-US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11DC2E2F-7626-46C2-9A30-70CAF59303F2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28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3436E-683A-4351-8170-1ACB61EF4B7D}" type="slidenum">
              <a:rPr lang="en-US"/>
              <a:pPr/>
              <a:t>29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47D770D3-72B7-47D9-B41D-5A129AC8F173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865188"/>
              <a:t>29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2.docx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ux_by_firebrick-d2za36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00034" y="1714488"/>
            <a:ext cx="5000660" cy="3143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347663" marR="0" indent="-3476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black">
          <a:xfrm flipV="1">
            <a:off x="1454150" y="3779838"/>
            <a:ext cx="0" cy="1128712"/>
          </a:xfrm>
          <a:prstGeom prst="line">
            <a:avLst/>
          </a:prstGeom>
          <a:noFill/>
          <a:ln w="12700">
            <a:solidFill>
              <a:srgbClr val="9494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black">
          <a:xfrm flipV="1">
            <a:off x="1454150" y="1444625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black">
          <a:xfrm flipV="1">
            <a:off x="1454150" y="4906963"/>
            <a:ext cx="0" cy="406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4" descr="skogur_081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138" y="1744663"/>
            <a:ext cx="35988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737" name="Rectangle 9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443038" y="3805238"/>
            <a:ext cx="64008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aphicFrame>
        <p:nvGraphicFramePr>
          <p:cNvPr id="101378" name="Object 3"/>
          <p:cNvGraphicFramePr>
            <a:graphicFrameLocks noChangeAspect="1"/>
          </p:cNvGraphicFramePr>
          <p:nvPr/>
        </p:nvGraphicFramePr>
        <p:xfrm>
          <a:off x="7842142" y="588935"/>
          <a:ext cx="914400" cy="1028700"/>
        </p:xfrm>
        <a:graphic>
          <a:graphicData uri="http://schemas.openxmlformats.org/presentationml/2006/ole">
            <p:oleObj spid="_x0000_s46082" name="Document" r:id="rId5" imgW="2229197" imgH="2506770" progId="Word.Document.12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68581" y="854765"/>
            <a:ext cx="601440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UNIVERSITAS KOMPUTER INDONESIA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A5F40-6205-4DA5-A5F7-EA838F4EF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620713"/>
            <a:ext cx="2246312" cy="5057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620713"/>
            <a:ext cx="6591300" cy="5057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1FF23-C741-4EFF-97ED-C51499741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20713"/>
            <a:ext cx="8990012" cy="449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7775575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03650"/>
            <a:ext cx="7775575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49E35-409A-41EC-BF31-3ECF97FEB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988" y="620713"/>
            <a:ext cx="8990012" cy="449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6413"/>
            <a:ext cx="3811588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03650"/>
            <a:ext cx="3811588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49E35-409A-41EC-BF31-3ECF97FEB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20713"/>
            <a:ext cx="8990012" cy="449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49E35-409A-41EC-BF31-3ECF97FEB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9E35-409A-41EC-BF31-3ECF97FEBD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48E17-A86F-4916-8115-5F7358833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75DCD-0346-45DF-B77A-9B026C544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6ADD5-2490-4DCD-9EDC-59270D2C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886F9-3DB0-4316-B88A-C52A8AD09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70341-1EF3-419E-ADD7-737F6D1FF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F94ED-36E1-42ED-81BA-6D43FA324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0B4F3-9F8D-4F6C-BD6B-94AB96E70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4919D-EB0D-4457-A594-8F99F2D8C6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package" Target="../embeddings/Microsoft_Office_Word_Document1.docx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ux_by_firebrick-d2za36u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642918"/>
            <a:ext cx="9144000" cy="5715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347663" marR="0" indent="-3476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0713"/>
            <a:ext cx="8990012" cy="449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6413"/>
            <a:ext cx="77755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8711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399213"/>
            <a:ext cx="660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FE49E35-409A-41EC-BF31-3ECF97FEBD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08713" name="Line 9"/>
          <p:cNvSpPr>
            <a:spLocks noChangeShapeType="1"/>
          </p:cNvSpPr>
          <p:nvPr/>
        </p:nvSpPr>
        <p:spPr bwMode="black">
          <a:xfrm flipV="1">
            <a:off x="992188" y="217488"/>
            <a:ext cx="0" cy="3286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1608715" name="Line 11"/>
          <p:cNvSpPr>
            <a:spLocks noChangeShapeType="1"/>
          </p:cNvSpPr>
          <p:nvPr/>
        </p:nvSpPr>
        <p:spPr bwMode="black">
          <a:xfrm flipV="1">
            <a:off x="992188" y="6329363"/>
            <a:ext cx="0" cy="2651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85" name="Object 3"/>
          <p:cNvGraphicFramePr>
            <a:graphicFrameLocks noChangeAspect="1"/>
          </p:cNvGraphicFramePr>
          <p:nvPr/>
        </p:nvGraphicFramePr>
        <p:xfrm>
          <a:off x="8527774" y="0"/>
          <a:ext cx="536713" cy="603802"/>
        </p:xfrm>
        <a:graphic>
          <a:graphicData uri="http://schemas.openxmlformats.org/presentationml/2006/ole">
            <p:oleObj spid="_x0000_s45058" name="Document" r:id="rId19" imgW="2229197" imgH="2506770" progId="Word.Document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1" fontAlgn="base" hangingPunct="1">
        <a:spcBef>
          <a:spcPct val="3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682625" indent="-2238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128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5pPr>
      <a:lvl6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Dr. Yeffry Handoko Putra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130425"/>
            <a:ext cx="4419600" cy="2593975"/>
          </a:xfrm>
        </p:spPr>
        <p:txBody>
          <a:bodyPr/>
          <a:lstStyle/>
          <a:p>
            <a:r>
              <a:rPr lang="en-US"/>
              <a:t>Knowledge Management in Art Innovation</a:t>
            </a:r>
          </a:p>
        </p:txBody>
      </p:sp>
      <p:pic>
        <p:nvPicPr>
          <p:cNvPr id="2054" name="Picture 6" descr="http://blog.mangoapps.com/wp-content/uploads/knowledge-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124200" cy="3243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teamcarney.com/wp-content/uploads/2013/07/Team_Carney_graphic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889804" cy="54379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eknowledgecenter.com/articles/1010/fig3.gif"/>
          <p:cNvPicPr>
            <a:picLocks noChangeAspect="1" noChangeArrowheads="1"/>
          </p:cNvPicPr>
          <p:nvPr/>
        </p:nvPicPr>
        <p:blipFill>
          <a:blip r:embed="rId2" cstate="print"/>
          <a:srcRect b="89062"/>
          <a:stretch>
            <a:fillRect/>
          </a:stretch>
        </p:blipFill>
        <p:spPr bwMode="auto">
          <a:xfrm>
            <a:off x="1828800" y="838200"/>
            <a:ext cx="6317671" cy="533400"/>
          </a:xfrm>
          <a:prstGeom prst="rect">
            <a:avLst/>
          </a:prstGeom>
          <a:noFill/>
        </p:spPr>
      </p:pic>
      <p:pic>
        <p:nvPicPr>
          <p:cNvPr id="3" name="Picture 2" descr="http://www.eknowledgecenter.com/articles/1010/fig3.gif"/>
          <p:cNvPicPr>
            <a:picLocks noChangeAspect="1" noChangeArrowheads="1"/>
          </p:cNvPicPr>
          <p:nvPr/>
        </p:nvPicPr>
        <p:blipFill>
          <a:blip r:embed="rId2" cstate="print"/>
          <a:srcRect l="16886" t="10938" b="31250"/>
          <a:stretch>
            <a:fillRect/>
          </a:stretch>
        </p:blipFill>
        <p:spPr bwMode="auto">
          <a:xfrm>
            <a:off x="2895600" y="1371600"/>
            <a:ext cx="5250871" cy="2819400"/>
          </a:xfrm>
          <a:prstGeom prst="rect">
            <a:avLst/>
          </a:prstGeom>
          <a:noFill/>
        </p:spPr>
      </p:pic>
      <p:pic>
        <p:nvPicPr>
          <p:cNvPr id="4" name="Picture 2" descr="http://www.eknowledgecenter.com/articles/1010/fig3.gif"/>
          <p:cNvPicPr>
            <a:picLocks noChangeAspect="1" noChangeArrowheads="1"/>
          </p:cNvPicPr>
          <p:nvPr/>
        </p:nvPicPr>
        <p:blipFill>
          <a:blip r:embed="rId2" cstate="print"/>
          <a:srcRect l="20504" t="46875"/>
          <a:stretch>
            <a:fillRect/>
          </a:stretch>
        </p:blipFill>
        <p:spPr bwMode="auto">
          <a:xfrm>
            <a:off x="3124200" y="3124200"/>
            <a:ext cx="5022271" cy="2590800"/>
          </a:xfrm>
          <a:prstGeom prst="rect">
            <a:avLst/>
          </a:prstGeom>
          <a:noFill/>
        </p:spPr>
      </p:pic>
      <p:pic>
        <p:nvPicPr>
          <p:cNvPr id="5" name="Picture 2" descr="http://www.eknowledgecenter.com/articles/1010/fig3.gif"/>
          <p:cNvPicPr>
            <a:picLocks noChangeAspect="1" noChangeArrowheads="1"/>
          </p:cNvPicPr>
          <p:nvPr/>
        </p:nvPicPr>
        <p:blipFill>
          <a:blip r:embed="rId2" cstate="print"/>
          <a:srcRect t="65625" r="75877"/>
          <a:stretch>
            <a:fillRect/>
          </a:stretch>
        </p:blipFill>
        <p:spPr bwMode="auto">
          <a:xfrm>
            <a:off x="1828800" y="40386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57200" y="1676400"/>
            <a:ext cx="8686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85000"/>
              </a:lnSpc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Tacit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(unwritten-know how)  to be </a:t>
            </a:r>
          </a:p>
          <a:p>
            <a:pPr marL="342900" indent="-342900" algn="just">
              <a:lnSpc>
                <a:spcPct val="85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	explicit (</a:t>
            </a:r>
            <a:r>
              <a:rPr lang="en-US" sz="2400" b="1" dirty="0" smtClean="0"/>
              <a:t>formalized-know what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). E.g. Tacit: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85000"/>
              </a:lnSpc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Knowing how to create : craft, painting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lnSpc>
                <a:spcPct val="85000"/>
              </a:lnSpc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Knowing how to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know customer expectation; 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</a:pPr>
            <a:r>
              <a:rPr lang="en-US" sz="2400" b="1" dirty="0">
                <a:solidFill>
                  <a:srgbClr val="A50021"/>
                </a:solidFill>
                <a:cs typeface="Times New Roman" pitchFamily="18" charset="0"/>
              </a:rPr>
              <a:t>Knowledge has a Location:</a:t>
            </a: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A50021"/>
              </a:solidFill>
              <a:cs typeface="Times New Roman" pitchFamily="18" charset="0"/>
            </a:endParaRP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In the Cognitive 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event 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In the Social Community or  Individual Expert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Contextual event (Sticky, situated) 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81000" y="1143000"/>
            <a:ext cx="4873625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Knowledge has Different Forms: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81000" y="609600"/>
            <a:ext cx="853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Important Dimensions of Knowledge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09600" y="1066800"/>
            <a:ext cx="78486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85000"/>
              </a:lnSpc>
            </a:pPr>
            <a:r>
              <a:rPr lang="en-US" sz="2400" b="1" dirty="0">
                <a:solidFill>
                  <a:srgbClr val="A50021"/>
                </a:solidFill>
                <a:cs typeface="Times New Roman" pitchFamily="18" charset="0"/>
              </a:rPr>
              <a:t>Knowledge is a Firm Asset: </a:t>
            </a:r>
          </a:p>
          <a:p>
            <a:pPr marL="342900" indent="-342900" algn="just">
              <a:lnSpc>
                <a:spcPct val="85000"/>
              </a:lnSpc>
            </a:pPr>
            <a:endParaRPr lang="en-US" sz="2400" b="1" dirty="0">
              <a:solidFill>
                <a:srgbClr val="A50021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Intangible asset</a:t>
            </a: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Requires organizational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resources (people, technology and infrastructure)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Value increases as more people share it</a:t>
            </a:r>
          </a:p>
          <a:p>
            <a:pPr marL="342900" indent="-342900" algn="just">
              <a:lnSpc>
                <a:spcPct val="85000"/>
              </a:lnSpc>
              <a:buFontTx/>
              <a:buChar char="•"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1251" name="Rectangle 1027"/>
          <p:cNvSpPr>
            <a:spLocks noChangeArrowheads="1"/>
          </p:cNvSpPr>
          <p:nvPr/>
        </p:nvSpPr>
        <p:spPr bwMode="auto">
          <a:xfrm>
            <a:off x="1143000" y="4191000"/>
            <a:ext cx="47244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85000"/>
              </a:lnSpc>
              <a:buFontTx/>
              <a:buChar char="•"/>
            </a:pPr>
            <a:endParaRPr lang="en-US" sz="2400" b="1">
              <a:solidFill>
                <a:srgbClr val="A50021"/>
              </a:solidFill>
              <a:cs typeface="Times New Roman" pitchFamily="18" charset="0"/>
            </a:endParaRPr>
          </a:p>
          <a:p>
            <a:pPr marL="1085850" lvl="2" indent="-228600">
              <a:lnSpc>
                <a:spcPct val="85000"/>
              </a:lnSpc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Conditional 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1085850" lvl="2" indent="-228600">
              <a:lnSpc>
                <a:spcPct val="85000"/>
              </a:lnSpc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Contextual </a:t>
            </a:r>
          </a:p>
        </p:txBody>
      </p:sp>
      <p:sp>
        <p:nvSpPr>
          <p:cNvPr id="11272" name="Rectangle 1030"/>
          <p:cNvSpPr>
            <a:spLocks noChangeArrowheads="1"/>
          </p:cNvSpPr>
          <p:nvPr/>
        </p:nvSpPr>
        <p:spPr bwMode="auto">
          <a:xfrm>
            <a:off x="609600" y="3733800"/>
            <a:ext cx="3887788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Knowledge is Situational: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build="p" autoUpdateAnimBg="0"/>
      <p:bldP spid="1812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skyrme.com/pubs/kmcons1.gif"/>
          <p:cNvPicPr>
            <a:picLocks noChangeAspect="1" noChangeArrowheads="1"/>
          </p:cNvPicPr>
          <p:nvPr/>
        </p:nvPicPr>
        <p:blipFill>
          <a:blip r:embed="rId2" cstate="print"/>
          <a:srcRect l="985" t="34000" r="60595" b="28000"/>
          <a:stretch>
            <a:fillRect/>
          </a:stretch>
        </p:blipFill>
        <p:spPr bwMode="auto">
          <a:xfrm>
            <a:off x="533400" y="2667000"/>
            <a:ext cx="2971800" cy="1447800"/>
          </a:xfrm>
          <a:prstGeom prst="rect">
            <a:avLst/>
          </a:prstGeom>
          <a:noFill/>
        </p:spPr>
      </p:pic>
      <p:pic>
        <p:nvPicPr>
          <p:cNvPr id="3" name="Picture 2" descr="http://www.skyrme.com/pubs/kmcons1.gif"/>
          <p:cNvPicPr>
            <a:picLocks noChangeAspect="1" noChangeArrowheads="1"/>
          </p:cNvPicPr>
          <p:nvPr/>
        </p:nvPicPr>
        <p:blipFill>
          <a:blip r:embed="rId2" cstate="print"/>
          <a:srcRect l="985" t="4000" r="76357" b="66000"/>
          <a:stretch>
            <a:fillRect/>
          </a:stretch>
        </p:blipFill>
        <p:spPr bwMode="auto">
          <a:xfrm>
            <a:off x="533400" y="1524000"/>
            <a:ext cx="1752600" cy="1143000"/>
          </a:xfrm>
          <a:prstGeom prst="rect">
            <a:avLst/>
          </a:prstGeom>
          <a:noFill/>
        </p:spPr>
      </p:pic>
      <p:pic>
        <p:nvPicPr>
          <p:cNvPr id="6" name="Picture 2" descr="http://www.skyrme.com/pubs/kmcons1.gif"/>
          <p:cNvPicPr>
            <a:picLocks noChangeAspect="1" noChangeArrowheads="1"/>
          </p:cNvPicPr>
          <p:nvPr/>
        </p:nvPicPr>
        <p:blipFill>
          <a:blip r:embed="rId2" cstate="print"/>
          <a:srcRect l="23643" t="28000" r="68476" b="62000"/>
          <a:stretch>
            <a:fillRect/>
          </a:stretch>
        </p:blipFill>
        <p:spPr bwMode="auto">
          <a:xfrm>
            <a:off x="2286000" y="2438400"/>
            <a:ext cx="609600" cy="381000"/>
          </a:xfrm>
          <a:prstGeom prst="rect">
            <a:avLst/>
          </a:prstGeom>
          <a:noFill/>
        </p:spPr>
      </p:pic>
      <p:pic>
        <p:nvPicPr>
          <p:cNvPr id="8" name="Picture 2" descr="http://www.skyrme.com/pubs/kmcons1.gif"/>
          <p:cNvPicPr>
            <a:picLocks noChangeAspect="1" noChangeArrowheads="1"/>
          </p:cNvPicPr>
          <p:nvPr/>
        </p:nvPicPr>
        <p:blipFill>
          <a:blip r:embed="rId2" cstate="print"/>
          <a:srcRect l="4926" t="70000" r="71431" b="10000"/>
          <a:stretch>
            <a:fillRect/>
          </a:stretch>
        </p:blipFill>
        <p:spPr bwMode="auto">
          <a:xfrm>
            <a:off x="838200" y="4038600"/>
            <a:ext cx="1828800" cy="762000"/>
          </a:xfrm>
          <a:prstGeom prst="rect">
            <a:avLst/>
          </a:prstGeom>
          <a:noFill/>
        </p:spPr>
      </p:pic>
      <p:pic>
        <p:nvPicPr>
          <p:cNvPr id="9" name="Picture 2" descr="http://www.skyrme.com/pubs/kmcons1.gif"/>
          <p:cNvPicPr>
            <a:picLocks noChangeAspect="1" noChangeArrowheads="1"/>
          </p:cNvPicPr>
          <p:nvPr/>
        </p:nvPicPr>
        <p:blipFill>
          <a:blip r:embed="rId2" cstate="print"/>
          <a:srcRect l="30539" t="58000" r="31041" b="2000"/>
          <a:stretch>
            <a:fillRect/>
          </a:stretch>
        </p:blipFill>
        <p:spPr bwMode="auto">
          <a:xfrm>
            <a:off x="2819400" y="3581400"/>
            <a:ext cx="2971800" cy="1524000"/>
          </a:xfrm>
          <a:prstGeom prst="rect">
            <a:avLst/>
          </a:prstGeom>
          <a:noFill/>
        </p:spPr>
      </p:pic>
      <p:pic>
        <p:nvPicPr>
          <p:cNvPr id="10" name="Picture 2" descr="http://www.skyrme.com/pubs/kmcons1.gif"/>
          <p:cNvPicPr>
            <a:picLocks noChangeAspect="1" noChangeArrowheads="1"/>
          </p:cNvPicPr>
          <p:nvPr/>
        </p:nvPicPr>
        <p:blipFill>
          <a:blip r:embed="rId2" cstate="print"/>
          <a:srcRect l="69944" t="70000" r="5428" b="6000"/>
          <a:stretch>
            <a:fillRect/>
          </a:stretch>
        </p:blipFill>
        <p:spPr bwMode="auto">
          <a:xfrm>
            <a:off x="5867400" y="4038600"/>
            <a:ext cx="1905000" cy="914400"/>
          </a:xfrm>
          <a:prstGeom prst="rect">
            <a:avLst/>
          </a:prstGeom>
          <a:noFill/>
        </p:spPr>
      </p:pic>
      <p:pic>
        <p:nvPicPr>
          <p:cNvPr id="12" name="Picture 2" descr="http://www.skyrme.com/pubs/kmcons1.gif"/>
          <p:cNvPicPr>
            <a:picLocks noChangeAspect="1" noChangeArrowheads="1"/>
          </p:cNvPicPr>
          <p:nvPr/>
        </p:nvPicPr>
        <p:blipFill>
          <a:blip r:embed="rId2" cstate="print"/>
          <a:srcRect l="3941" t="2000" r="31041" b="60000"/>
          <a:stretch>
            <a:fillRect/>
          </a:stretch>
        </p:blipFill>
        <p:spPr bwMode="auto">
          <a:xfrm>
            <a:off x="762000" y="1447800"/>
            <a:ext cx="5029200" cy="1447800"/>
          </a:xfrm>
          <a:prstGeom prst="rect">
            <a:avLst/>
          </a:prstGeom>
          <a:noFill/>
        </p:spPr>
      </p:pic>
      <p:pic>
        <p:nvPicPr>
          <p:cNvPr id="13" name="Picture 2" descr="http://www.skyrme.com/pubs/kmcons1.gif"/>
          <p:cNvPicPr>
            <a:picLocks noChangeAspect="1" noChangeArrowheads="1"/>
          </p:cNvPicPr>
          <p:nvPr/>
        </p:nvPicPr>
        <p:blipFill>
          <a:blip r:embed="rId2" cstate="print"/>
          <a:srcRect l="39405" t="2000" r="502" b="4000"/>
          <a:stretch>
            <a:fillRect/>
          </a:stretch>
        </p:blipFill>
        <p:spPr bwMode="auto">
          <a:xfrm>
            <a:off x="3505200" y="1447800"/>
            <a:ext cx="4648200" cy="358140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 Model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scielo.cl/fbpe/img/jotmi/v7n3/art01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532914" cy="5273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02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b="73460"/>
          <a:stretch>
            <a:fillRect/>
          </a:stretch>
        </p:blipFill>
        <p:spPr bwMode="auto">
          <a:xfrm>
            <a:off x="0" y="6096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 descr="http://www.cciarts.org/_Library/home_images/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4019550" cy="2676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ksslibraries.nhs.uk/elearning/km/overview2.png"/>
          <p:cNvPicPr>
            <a:picLocks noChangeAspect="1" noChangeArrowheads="1"/>
          </p:cNvPicPr>
          <p:nvPr/>
        </p:nvPicPr>
        <p:blipFill>
          <a:blip r:embed="rId2" cstate="print"/>
          <a:srcRect b="82759"/>
          <a:stretch>
            <a:fillRect/>
          </a:stretch>
        </p:blipFill>
        <p:spPr bwMode="auto">
          <a:xfrm>
            <a:off x="304800" y="1295400"/>
            <a:ext cx="8182705" cy="762000"/>
          </a:xfrm>
          <a:prstGeom prst="rect">
            <a:avLst/>
          </a:prstGeom>
          <a:noFill/>
        </p:spPr>
      </p:pic>
      <p:pic>
        <p:nvPicPr>
          <p:cNvPr id="4" name="Picture 2" descr="http://www.ksslibraries.nhs.uk/elearning/km/overview2.png"/>
          <p:cNvPicPr>
            <a:picLocks noChangeAspect="1" noChangeArrowheads="1"/>
          </p:cNvPicPr>
          <p:nvPr/>
        </p:nvPicPr>
        <p:blipFill>
          <a:blip r:embed="rId2" cstate="print"/>
          <a:srcRect t="15517" b="65517"/>
          <a:stretch>
            <a:fillRect/>
          </a:stretch>
        </p:blipFill>
        <p:spPr bwMode="auto">
          <a:xfrm>
            <a:off x="304800" y="1981200"/>
            <a:ext cx="8182705" cy="838200"/>
          </a:xfrm>
          <a:prstGeom prst="rect">
            <a:avLst/>
          </a:prstGeom>
          <a:noFill/>
        </p:spPr>
      </p:pic>
      <p:pic>
        <p:nvPicPr>
          <p:cNvPr id="5" name="Picture 2" descr="http://www.ksslibraries.nhs.uk/elearning/km/overview2.png"/>
          <p:cNvPicPr>
            <a:picLocks noChangeAspect="1" noChangeArrowheads="1"/>
          </p:cNvPicPr>
          <p:nvPr/>
        </p:nvPicPr>
        <p:blipFill>
          <a:blip r:embed="rId2" cstate="print"/>
          <a:srcRect t="32759" b="44827"/>
          <a:stretch>
            <a:fillRect/>
          </a:stretch>
        </p:blipFill>
        <p:spPr bwMode="auto">
          <a:xfrm>
            <a:off x="304800" y="2743200"/>
            <a:ext cx="8182705" cy="990600"/>
          </a:xfrm>
          <a:prstGeom prst="rect">
            <a:avLst/>
          </a:prstGeom>
          <a:noFill/>
        </p:spPr>
      </p:pic>
      <p:pic>
        <p:nvPicPr>
          <p:cNvPr id="6" name="Picture 2" descr="http://www.ksslibraries.nhs.uk/elearning/km/overview2.png"/>
          <p:cNvPicPr>
            <a:picLocks noChangeAspect="1" noChangeArrowheads="1"/>
          </p:cNvPicPr>
          <p:nvPr/>
        </p:nvPicPr>
        <p:blipFill>
          <a:blip r:embed="rId2" cstate="print"/>
          <a:srcRect t="55172" b="22414"/>
          <a:stretch>
            <a:fillRect/>
          </a:stretch>
        </p:blipFill>
        <p:spPr bwMode="auto">
          <a:xfrm>
            <a:off x="304800" y="3733800"/>
            <a:ext cx="8182705" cy="990600"/>
          </a:xfrm>
          <a:prstGeom prst="rect">
            <a:avLst/>
          </a:prstGeom>
          <a:noFill/>
        </p:spPr>
      </p:pic>
      <p:pic>
        <p:nvPicPr>
          <p:cNvPr id="7" name="Picture 2" descr="http://www.ksslibraries.nhs.uk/elearning/km/overview2.png"/>
          <p:cNvPicPr>
            <a:picLocks noChangeAspect="1" noChangeArrowheads="1"/>
          </p:cNvPicPr>
          <p:nvPr/>
        </p:nvPicPr>
        <p:blipFill>
          <a:blip r:embed="rId2" cstate="print"/>
          <a:srcRect t="75862"/>
          <a:stretch>
            <a:fillRect/>
          </a:stretch>
        </p:blipFill>
        <p:spPr bwMode="auto">
          <a:xfrm>
            <a:off x="304800" y="4648200"/>
            <a:ext cx="8182705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390525"/>
            <a:ext cx="9191626" cy="6076950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KM as many Discipline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image.slidesharecdn.com/embarq-innovation-presentation-final-1228145854408493-8/95/embarq-innovation-workshop-presentation-8-728.jpg?cb=1228138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934200" cy="53625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journal.forces.gc.ca/vo4/no1/images/McIntyre-4-fig3-eng.gif"/>
          <p:cNvPicPr>
            <a:picLocks noChangeAspect="1" noChangeArrowheads="1"/>
          </p:cNvPicPr>
          <p:nvPr/>
        </p:nvPicPr>
        <p:blipFill>
          <a:blip r:embed="rId2" cstate="print"/>
          <a:srcRect l="18605" t="6201" r="20930" b="61240"/>
          <a:stretch>
            <a:fillRect/>
          </a:stretch>
        </p:blipFill>
        <p:spPr bwMode="auto">
          <a:xfrm>
            <a:off x="2133600" y="1295400"/>
            <a:ext cx="3962400" cy="1600200"/>
          </a:xfrm>
          <a:prstGeom prst="rect">
            <a:avLst/>
          </a:prstGeom>
          <a:noFill/>
        </p:spPr>
      </p:pic>
      <p:pic>
        <p:nvPicPr>
          <p:cNvPr id="4" name="Picture 2" descr="http://www.journal.forces.gc.ca/vo4/no1/images/McIntyre-4-fig3-eng.gif"/>
          <p:cNvPicPr>
            <a:picLocks noChangeAspect="1" noChangeArrowheads="1"/>
          </p:cNvPicPr>
          <p:nvPr/>
        </p:nvPicPr>
        <p:blipFill>
          <a:blip r:embed="rId2" cstate="print"/>
          <a:srcRect l="3488" t="38760" r="53488"/>
          <a:stretch>
            <a:fillRect/>
          </a:stretch>
        </p:blipFill>
        <p:spPr bwMode="auto">
          <a:xfrm>
            <a:off x="1143000" y="2895600"/>
            <a:ext cx="2819400" cy="3009900"/>
          </a:xfrm>
          <a:prstGeom prst="rect">
            <a:avLst/>
          </a:prstGeom>
          <a:noFill/>
        </p:spPr>
      </p:pic>
      <p:pic>
        <p:nvPicPr>
          <p:cNvPr id="5" name="Picture 2" descr="http://www.journal.forces.gc.ca/vo4/no1/images/McIntyre-4-fig3-eng.gif"/>
          <p:cNvPicPr>
            <a:picLocks noChangeAspect="1" noChangeArrowheads="1"/>
          </p:cNvPicPr>
          <p:nvPr/>
        </p:nvPicPr>
        <p:blipFill>
          <a:blip r:embed="rId2" cstate="print"/>
          <a:srcRect l="44186" t="31008" r="4651"/>
          <a:stretch>
            <a:fillRect/>
          </a:stretch>
        </p:blipFill>
        <p:spPr bwMode="auto">
          <a:xfrm>
            <a:off x="3810000" y="2514600"/>
            <a:ext cx="3352800" cy="3390900"/>
          </a:xfrm>
          <a:prstGeom prst="rect">
            <a:avLst/>
          </a:prstGeom>
          <a:noFill/>
        </p:spPr>
      </p:pic>
      <p:pic>
        <p:nvPicPr>
          <p:cNvPr id="6" name="Picture 2" descr="http://www.journal.forces.gc.ca/vo4/no1/images/McIntyre-4-fig3-e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934200" cy="50156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 t="8462" r="68978" b="43846"/>
          <a:stretch>
            <a:fillRect/>
          </a:stretch>
        </p:blipFill>
        <p:spPr bwMode="auto">
          <a:xfrm>
            <a:off x="1962150" y="1371600"/>
            <a:ext cx="1619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31022" r="38321" b="53077"/>
          <a:stretch>
            <a:fillRect/>
          </a:stretch>
        </p:blipFill>
        <p:spPr bwMode="auto">
          <a:xfrm>
            <a:off x="3581400" y="952500"/>
            <a:ext cx="1600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60219" b="46923"/>
          <a:stretch>
            <a:fillRect/>
          </a:stretch>
        </p:blipFill>
        <p:spPr bwMode="auto">
          <a:xfrm>
            <a:off x="5105400" y="952500"/>
            <a:ext cx="20764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51460" t="50000" r="-1095"/>
          <a:stretch>
            <a:fillRect/>
          </a:stretch>
        </p:blipFill>
        <p:spPr bwMode="auto">
          <a:xfrm>
            <a:off x="4648200" y="3429000"/>
            <a:ext cx="2590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952500"/>
            <a:ext cx="52197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ugc.edu.hk/tlqpr01/site/abstracts/098_hui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914400"/>
            <a:ext cx="6315907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28600" y="1157287"/>
            <a:ext cx="891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The Knowledge Management Value Chain 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 cstate="print"/>
          <a:srcRect r="9804" b="76082"/>
          <a:stretch>
            <a:fillRect/>
          </a:stretch>
        </p:blipFill>
        <p:spPr bwMode="auto">
          <a:xfrm>
            <a:off x="685800" y="1919287"/>
            <a:ext cx="7010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13725" t="22186" r="3922" b="34524"/>
          <a:stretch>
            <a:fillRect/>
          </a:stretch>
        </p:blipFill>
        <p:spPr bwMode="auto">
          <a:xfrm>
            <a:off x="1752600" y="2895600"/>
            <a:ext cx="640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 l="90196" b="29329"/>
          <a:stretch>
            <a:fillRect/>
          </a:stretch>
        </p:blipFill>
        <p:spPr bwMode="auto">
          <a:xfrm>
            <a:off x="7696200" y="1919287"/>
            <a:ext cx="762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t="65476"/>
          <a:stretch>
            <a:fillRect/>
          </a:stretch>
        </p:blipFill>
        <p:spPr bwMode="auto">
          <a:xfrm>
            <a:off x="685800" y="4800600"/>
            <a:ext cx="77724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19287"/>
            <a:ext cx="7772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609600" y="1828800"/>
            <a:ext cx="8077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Knowledge acquisition</a:t>
            </a:r>
          </a:p>
          <a:p>
            <a:pPr marL="342900" indent="-342900" algn="just">
              <a:buFontTx/>
              <a:buChar char="•"/>
            </a:pP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Knowledge storage</a:t>
            </a:r>
          </a:p>
          <a:p>
            <a:pPr marL="342900" indent="-342900" algn="just">
              <a:buFontTx/>
              <a:buChar char="•"/>
            </a:pP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Knowledge dissemination</a:t>
            </a:r>
          </a:p>
          <a:p>
            <a:pPr marL="342900" indent="-342900" algn="just">
              <a:buFontTx/>
              <a:buChar char="•"/>
            </a:pP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 algn="just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Knowledge application</a:t>
            </a:r>
          </a:p>
          <a:p>
            <a:pPr marL="342900" indent="-342900" algn="just">
              <a:buFontTx/>
              <a:buChar char="•"/>
            </a:pP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110000"/>
              </a:lnSpc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Building organizational and management capital: collaboration, communities of practice, and office environments </a:t>
            </a:r>
          </a:p>
        </p:txBody>
      </p:sp>
      <p:sp>
        <p:nvSpPr>
          <p:cNvPr id="17412" name="Rectangle 31"/>
          <p:cNvSpPr>
            <a:spLocks noChangeArrowheads="1"/>
          </p:cNvSpPr>
          <p:nvPr/>
        </p:nvSpPr>
        <p:spPr bwMode="auto">
          <a:xfrm>
            <a:off x="1143000" y="990600"/>
            <a:ext cx="678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The Knowledge Management Value Chain</a:t>
            </a:r>
            <a:endParaRPr lang="en-US" sz="2400">
              <a:solidFill>
                <a:srgbClr val="A5002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891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The Problem of Distributed Knowledge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1846263"/>
            <a:ext cx="8153400" cy="4935538"/>
            <a:chOff x="336" y="1451"/>
            <a:chExt cx="5136" cy="3109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448" y="4327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cs typeface="Times New Roman" pitchFamily="18" charset="0"/>
                </a:rPr>
                <a:t>Figure 11-8</a:t>
              </a:r>
            </a:p>
          </p:txBody>
        </p:sp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451"/>
              <a:ext cx="5136" cy="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7475" y="762000"/>
            <a:ext cx="891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AskMe Enterprise Knowledge Network System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57400" y="1219200"/>
            <a:ext cx="5029200" cy="5562601"/>
            <a:chOff x="1296" y="1296"/>
            <a:chExt cx="3168" cy="3504"/>
          </a:xfrm>
        </p:grpSpPr>
        <p:sp>
          <p:nvSpPr>
            <p:cNvPr id="24581" name="Rectangle 3"/>
            <p:cNvSpPr>
              <a:spLocks noChangeArrowheads="1"/>
            </p:cNvSpPr>
            <p:nvPr/>
          </p:nvSpPr>
          <p:spPr bwMode="auto">
            <a:xfrm>
              <a:off x="2448" y="4567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cs typeface="Times New Roman" pitchFamily="18" charset="0"/>
                </a:rPr>
                <a:t>Figure 11-9</a:t>
              </a:r>
            </a:p>
          </p:txBody>
        </p:sp>
        <p:pic>
          <p:nvPicPr>
            <p:cNvPr id="2458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1296"/>
              <a:ext cx="3168" cy="2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175260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 Knowledge by Email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lbertus Medium" pitchFamily="34" charset="0"/>
              </a:rPr>
              <a:t>-Conventional Distribution-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1027"/>
          <p:cNvSpPr txBox="1">
            <a:spLocks noChangeArrowheads="1"/>
          </p:cNvSpPr>
          <p:nvPr/>
        </p:nvSpPr>
        <p:spPr bwMode="auto">
          <a:xfrm>
            <a:off x="481013" y="1143000"/>
            <a:ext cx="8229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Supporting Technologies: Portals, Collaboration Tools, and Learning Management Systems </a:t>
            </a:r>
          </a:p>
        </p:txBody>
      </p:sp>
      <p:sp>
        <p:nvSpPr>
          <p:cNvPr id="174084" name="Rectangle 1028"/>
          <p:cNvSpPr>
            <a:spLocks noChangeArrowheads="1"/>
          </p:cNvSpPr>
          <p:nvPr/>
        </p:nvSpPr>
        <p:spPr bwMode="auto">
          <a:xfrm>
            <a:off x="609600" y="2193925"/>
            <a:ext cx="80772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Enterprise knowledge portals:</a:t>
            </a:r>
            <a:endParaRPr lang="en-US" sz="2400" b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cs typeface="Times New Roman" pitchFamily="18" charset="0"/>
              </a:rPr>
              <a:t>Access to external sources of information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cs typeface="Times New Roman" pitchFamily="18" charset="0"/>
              </a:rPr>
              <a:t>Access to internal knowledge resources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cs typeface="Times New Roman" pitchFamily="18" charset="0"/>
              </a:rPr>
              <a:t>Capabilities for e-mail, chat, discussion groups, videoconferencing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52450" y="1905000"/>
            <a:ext cx="80772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Provides tools for the management, delivery, tracking, and assessment of various types of employee learning and training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Integrates systems from human resources, accounting, sales in order to identify and quantify business impact of employee learning programs 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579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Learning Management System (LMS):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http://www.scielo.cl/fbpe/img/ric/v23n2/art0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705600" cy="474224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6200" y="1219200"/>
            <a:ext cx="9067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Knowledge Workers and Knowledge Work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598488" y="3352800"/>
            <a:ext cx="807720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Knowledge workers key roles: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Keeping the organization current in knowledge as it develops in the external world—in technology, science, social thought, and the arts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609600" y="1920875"/>
            <a:ext cx="79248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Knowledge workers:</a:t>
            </a:r>
            <a:r>
              <a:rPr lang="en-US" sz="2400" b="1">
                <a:cs typeface="Times New Roman" pitchFamily="18" charset="0"/>
              </a:rPr>
              <a:t> Create knowledge and information for organization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build="p" autoUpdateAnimBg="0"/>
      <p:bldP spid="14132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3400" y="1828800"/>
            <a:ext cx="80772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Serving as internal consultants regarding the areas of their knowledge, the changes taking place, and opportunities 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endParaRPr lang="en-US" sz="2400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Acting as change agents, evaluating, initiating, and promoting change projects 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838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Knowledge Workers and Knowledge Work 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[Presto-Circle.pn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943600" cy="50001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066800"/>
            <a:ext cx="2439514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bertus Medium" pitchFamily="34" charset="0"/>
              </a:rPr>
              <a:t>Distributed knowledge </a:t>
            </a:r>
          </a:p>
          <a:p>
            <a:r>
              <a:rPr lang="en-US" dirty="0" smtClean="0">
                <a:latin typeface="Albertus Medium" pitchFamily="34" charset="0"/>
              </a:rPr>
              <a:t>By Social Media</a:t>
            </a:r>
          </a:p>
          <a:p>
            <a:r>
              <a:rPr lang="en-US" dirty="0" smtClean="0">
                <a:latin typeface="Albertus Medium" pitchFamily="34" charset="0"/>
              </a:rPr>
              <a:t>-Actual Distribution-</a:t>
            </a:r>
            <a:endParaRPr lang="en-US" dirty="0">
              <a:latin typeface="Albertus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7696200" cy="56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91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Requirements of Knowledge Work Systems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47800" y="1524000"/>
            <a:ext cx="6400800" cy="4789488"/>
            <a:chOff x="912" y="1296"/>
            <a:chExt cx="4032" cy="3017"/>
          </a:xfrm>
        </p:grpSpPr>
        <p:sp>
          <p:nvSpPr>
            <p:cNvPr id="34820" name="Rectangle 3"/>
            <p:cNvSpPr>
              <a:spLocks noChangeArrowheads="1"/>
            </p:cNvSpPr>
            <p:nvPr/>
          </p:nvSpPr>
          <p:spPr bwMode="auto">
            <a:xfrm>
              <a:off x="2448" y="4080"/>
              <a:ext cx="9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Figure 11-10</a:t>
              </a:r>
            </a:p>
          </p:txBody>
        </p:sp>
        <p:pic>
          <p:nvPicPr>
            <p:cNvPr id="3482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296"/>
              <a:ext cx="4032" cy="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1028"/>
          <p:cNvSpPr txBox="1">
            <a:spLocks noChangeArrowheads="1"/>
          </p:cNvSpPr>
          <p:nvPr/>
        </p:nvSpPr>
        <p:spPr bwMode="auto">
          <a:xfrm>
            <a:off x="914400" y="1219200"/>
            <a:ext cx="7391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Examples of Knowledge Work Systems </a:t>
            </a:r>
          </a:p>
        </p:txBody>
      </p:sp>
      <p:sp>
        <p:nvSpPr>
          <p:cNvPr id="145413" name="Rectangle 1029"/>
          <p:cNvSpPr>
            <a:spLocks noChangeArrowheads="1"/>
          </p:cNvSpPr>
          <p:nvPr/>
        </p:nvSpPr>
        <p:spPr bwMode="auto">
          <a:xfrm>
            <a:off x="381000" y="2438400"/>
            <a:ext cx="84582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Information system that automates the creation and revision of industrial and manufacturing designs using sophisticated graphics software</a:t>
            </a:r>
          </a:p>
        </p:txBody>
      </p:sp>
      <p:sp>
        <p:nvSpPr>
          <p:cNvPr id="145414" name="Text Box 1030"/>
          <p:cNvSpPr txBox="1">
            <a:spLocks noChangeArrowheads="1"/>
          </p:cNvSpPr>
          <p:nvPr/>
        </p:nvSpPr>
        <p:spPr bwMode="auto">
          <a:xfrm>
            <a:off x="393700" y="1828800"/>
            <a:ext cx="472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Computer-Aided Design (CAD):</a:t>
            </a:r>
          </a:p>
        </p:txBody>
      </p:sp>
      <p:sp>
        <p:nvSpPr>
          <p:cNvPr id="145415" name="Rectangle 1031"/>
          <p:cNvSpPr>
            <a:spLocks noChangeArrowheads="1"/>
          </p:cNvSpPr>
          <p:nvPr/>
        </p:nvSpPr>
        <p:spPr bwMode="auto">
          <a:xfrm>
            <a:off x="393700" y="4484688"/>
            <a:ext cx="8305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Interactive graphics software and hardware that create computer-generated simulations that emulate real-world activities or photorealistic simulations </a:t>
            </a:r>
          </a:p>
        </p:txBody>
      </p:sp>
      <p:sp>
        <p:nvSpPr>
          <p:cNvPr id="145416" name="Text Box 1032"/>
          <p:cNvSpPr txBox="1">
            <a:spLocks noChangeArrowheads="1"/>
          </p:cNvSpPr>
          <p:nvPr/>
        </p:nvSpPr>
        <p:spPr bwMode="auto">
          <a:xfrm>
            <a:off x="457200" y="3886200"/>
            <a:ext cx="365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Virtual Reality Systems: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autoUpdateAnimBg="0"/>
      <p:bldP spid="145414" grpId="0" autoUpdateAnimBg="0"/>
      <p:bldP spid="145415" grpId="0" build="p" autoUpdateAnimBg="0"/>
      <p:bldP spid="14541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76200" y="609600"/>
            <a:ext cx="8229600" cy="1143000"/>
          </a:xfrm>
          <a:ln/>
        </p:spPr>
        <p:txBody>
          <a:bodyPr/>
          <a:lstStyle/>
          <a:p>
            <a:r>
              <a:rPr lang="en-US" dirty="0"/>
              <a:t>10 Step KM Roadmap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89012"/>
            <a:ext cx="2692400" cy="5213350"/>
          </a:xfrm>
          <a:noFill/>
          <a:ln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020762"/>
            <a:ext cx="455295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373562"/>
            <a:ext cx="467677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891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cs typeface="Times New Roman" pitchFamily="18" charset="0"/>
              </a:rPr>
              <a:t>Hummingbird’s Integrated Knowledge Management System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81200" y="1295400"/>
            <a:ext cx="5181600" cy="4789488"/>
            <a:chOff x="1248" y="1296"/>
            <a:chExt cx="3264" cy="3017"/>
          </a:xfrm>
        </p:grpSpPr>
        <p:sp>
          <p:nvSpPr>
            <p:cNvPr id="43013" name="Rectangle 3"/>
            <p:cNvSpPr>
              <a:spLocks noChangeArrowheads="1"/>
            </p:cNvSpPr>
            <p:nvPr/>
          </p:nvSpPr>
          <p:spPr bwMode="auto">
            <a:xfrm>
              <a:off x="2448" y="4080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cs typeface="Times New Roman" pitchFamily="18" charset="0"/>
                </a:rPr>
                <a:t>Figure 11-7</a:t>
              </a:r>
            </a:p>
          </p:txBody>
        </p:sp>
        <p:pic>
          <p:nvPicPr>
            <p:cNvPr id="4301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1296"/>
              <a:ext cx="3264" cy="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kpsol.com/wp-content/uploads/2013/11/Business-plan-for-knowledge-management.jpg"/>
          <p:cNvPicPr>
            <a:picLocks noChangeAspect="1" noChangeArrowheads="1"/>
          </p:cNvPicPr>
          <p:nvPr/>
        </p:nvPicPr>
        <p:blipFill>
          <a:blip r:embed="rId2" cstate="print"/>
          <a:srcRect t="63380" r="63381"/>
          <a:stretch>
            <a:fillRect/>
          </a:stretch>
        </p:blipFill>
        <p:spPr bwMode="auto">
          <a:xfrm>
            <a:off x="1371600" y="4267200"/>
            <a:ext cx="1981200" cy="1981200"/>
          </a:xfrm>
          <a:prstGeom prst="rect">
            <a:avLst/>
          </a:prstGeom>
          <a:noFill/>
        </p:spPr>
      </p:pic>
      <p:pic>
        <p:nvPicPr>
          <p:cNvPr id="3" name="Picture 2" descr="http://www.kpsol.com/wp-content/uploads/2013/11/Business-plan-for-knowledge-management.jpg"/>
          <p:cNvPicPr>
            <a:picLocks noChangeAspect="1" noChangeArrowheads="1"/>
          </p:cNvPicPr>
          <p:nvPr/>
        </p:nvPicPr>
        <p:blipFill>
          <a:blip r:embed="rId2" cstate="print"/>
          <a:srcRect l="21127" t="56338" r="57746" b="2817"/>
          <a:stretch>
            <a:fillRect/>
          </a:stretch>
        </p:blipFill>
        <p:spPr bwMode="auto">
          <a:xfrm>
            <a:off x="2514600" y="3886200"/>
            <a:ext cx="1143000" cy="2209800"/>
          </a:xfrm>
          <a:prstGeom prst="rect">
            <a:avLst/>
          </a:prstGeom>
          <a:noFill/>
        </p:spPr>
      </p:pic>
      <p:pic>
        <p:nvPicPr>
          <p:cNvPr id="4" name="Picture 2" descr="http://www.kpsol.com/wp-content/uploads/2013/11/Business-plan-for-knowledge-management.jpg"/>
          <p:cNvPicPr>
            <a:picLocks noChangeAspect="1" noChangeArrowheads="1"/>
          </p:cNvPicPr>
          <p:nvPr/>
        </p:nvPicPr>
        <p:blipFill>
          <a:blip r:embed="rId2" cstate="print"/>
          <a:srcRect l="30986" t="46479" r="1408"/>
          <a:stretch>
            <a:fillRect/>
          </a:stretch>
        </p:blipFill>
        <p:spPr bwMode="auto">
          <a:xfrm>
            <a:off x="3048000" y="3352800"/>
            <a:ext cx="3657600" cy="2895600"/>
          </a:xfrm>
          <a:prstGeom prst="rect">
            <a:avLst/>
          </a:prstGeom>
          <a:noFill/>
        </p:spPr>
      </p:pic>
      <p:pic>
        <p:nvPicPr>
          <p:cNvPr id="5" name="Picture 2" descr="http://www.kpsol.com/wp-content/uploads/2013/11/Business-plan-for-knowledge-management.jpg"/>
          <p:cNvPicPr>
            <a:picLocks noChangeAspect="1" noChangeArrowheads="1"/>
          </p:cNvPicPr>
          <p:nvPr/>
        </p:nvPicPr>
        <p:blipFill>
          <a:blip r:embed="rId2" cstate="print"/>
          <a:srcRect t="33803" r="70423"/>
          <a:stretch>
            <a:fillRect/>
          </a:stretch>
        </p:blipFill>
        <p:spPr bwMode="auto">
          <a:xfrm>
            <a:off x="1371600" y="2667000"/>
            <a:ext cx="1600200" cy="3581400"/>
          </a:xfrm>
          <a:prstGeom prst="rect">
            <a:avLst/>
          </a:prstGeom>
          <a:noFill/>
        </p:spPr>
      </p:pic>
      <p:pic>
        <p:nvPicPr>
          <p:cNvPr id="6" name="Picture 2" descr="http://www.kpsol.com/wp-content/uploads/2013/11/Business-plan-for-knowledge-management.jpg"/>
          <p:cNvPicPr>
            <a:picLocks noChangeAspect="1" noChangeArrowheads="1"/>
          </p:cNvPicPr>
          <p:nvPr/>
        </p:nvPicPr>
        <p:blipFill>
          <a:blip r:embed="rId2" cstate="print"/>
          <a:srcRect l="46479" b="45070"/>
          <a:stretch>
            <a:fillRect/>
          </a:stretch>
        </p:blipFill>
        <p:spPr bwMode="auto">
          <a:xfrm>
            <a:off x="3886200" y="838200"/>
            <a:ext cx="2895600" cy="2971800"/>
          </a:xfrm>
          <a:prstGeom prst="rect">
            <a:avLst/>
          </a:prstGeom>
          <a:noFill/>
        </p:spPr>
      </p:pic>
      <p:pic>
        <p:nvPicPr>
          <p:cNvPr id="7" name="Picture 2" descr="http://www.kpsol.com/wp-content/uploads/2013/11/Business-plan-for-knowledge-management.jpg"/>
          <p:cNvPicPr>
            <a:picLocks noChangeAspect="1" noChangeArrowheads="1"/>
          </p:cNvPicPr>
          <p:nvPr/>
        </p:nvPicPr>
        <p:blipFill>
          <a:blip r:embed="rId2" cstate="print"/>
          <a:srcRect r="47887" b="69014"/>
          <a:stretch>
            <a:fillRect/>
          </a:stretch>
        </p:blipFill>
        <p:spPr bwMode="auto">
          <a:xfrm>
            <a:off x="1371600" y="838200"/>
            <a:ext cx="2819400" cy="1676400"/>
          </a:xfrm>
          <a:prstGeom prst="rect">
            <a:avLst/>
          </a:prstGeom>
          <a:noFill/>
        </p:spPr>
      </p:pic>
      <p:pic>
        <p:nvPicPr>
          <p:cNvPr id="8" name="Picture 2" descr="http://www.kpsol.com/wp-content/uploads/2013/11/Business-plan-for-knowledge-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295400" y="1981200"/>
            <a:ext cx="6477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33400" y="1447800"/>
            <a:ext cx="8077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just"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A50021"/>
                </a:solidFill>
                <a:cs typeface="Times New Roman" pitchFamily="18" charset="0"/>
              </a:rPr>
              <a:t>Data: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 Flow of captured events or transactions. E.g Complain and Complement in Design</a:t>
            </a:r>
          </a:p>
          <a:p>
            <a:pPr marL="342900" indent="-342900" algn="just">
              <a:lnSpc>
                <a:spcPct val="120000"/>
              </a:lnSpc>
              <a:buFontTx/>
              <a:buChar char="•"/>
            </a:pPr>
            <a:endParaRPr lang="en-US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A50021"/>
                </a:solidFill>
                <a:cs typeface="Times New Roman" pitchFamily="18" charset="0"/>
              </a:rPr>
              <a:t>Information: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 Data organized into categories of understanding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endParaRPr lang="en-US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A50021"/>
                </a:solidFill>
                <a:cs typeface="Times New Roman" pitchFamily="18" charset="0"/>
              </a:rPr>
              <a:t>Knowledge: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 Concepts, experience, and insight that provide a framework for creating, evaluating, and using information.  Can be tacit (undocumented) or explicit (documented)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endParaRPr lang="en-US" b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A50021"/>
                </a:solidFill>
              </a:rPr>
              <a:t>Wisdom:</a:t>
            </a:r>
            <a:r>
              <a:rPr lang="en-US" b="1">
                <a:solidFill>
                  <a:srgbClr val="000000"/>
                </a:solidFill>
              </a:rPr>
              <a:t> The collective and individual experience of   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   applying knowledge to the solution of problem;  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   knowing when, where, and how to apply knowledge</a:t>
            </a:r>
          </a:p>
        </p:txBody>
      </p:sp>
      <p:sp>
        <p:nvSpPr>
          <p:cNvPr id="4101" name="Text Box 21"/>
          <p:cNvSpPr txBox="1">
            <a:spLocks noChangeArrowheads="1"/>
          </p:cNvSpPr>
          <p:nvPr/>
        </p:nvSpPr>
        <p:spPr bwMode="auto">
          <a:xfrm>
            <a:off x="2133600" y="1143000"/>
            <a:ext cx="5029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THE KNOWLEDGE MANAGEMENT LANDSCAPE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systems-thinking.org/kmgmt/graphics/dikw.gif"/>
          <p:cNvPicPr>
            <a:picLocks noChangeAspect="1" noChangeArrowheads="1"/>
          </p:cNvPicPr>
          <p:nvPr/>
        </p:nvPicPr>
        <p:blipFill>
          <a:blip r:embed="rId2" cstate="print"/>
          <a:srcRect t="80328" r="78851"/>
          <a:stretch>
            <a:fillRect/>
          </a:stretch>
        </p:blipFill>
        <p:spPr bwMode="auto">
          <a:xfrm>
            <a:off x="1371600" y="4800600"/>
            <a:ext cx="1371600" cy="914400"/>
          </a:xfrm>
          <a:prstGeom prst="rect">
            <a:avLst/>
          </a:prstGeom>
          <a:noFill/>
        </p:spPr>
      </p:pic>
      <p:pic>
        <p:nvPicPr>
          <p:cNvPr id="3" name="Picture 2" descr="http://www.systems-thinking.org/kmgmt/graphics/dikw.gif"/>
          <p:cNvPicPr>
            <a:picLocks noChangeAspect="1" noChangeArrowheads="1"/>
          </p:cNvPicPr>
          <p:nvPr/>
        </p:nvPicPr>
        <p:blipFill>
          <a:blip r:embed="rId2" cstate="print"/>
          <a:srcRect l="11749" t="22951" r="78851" b="19672"/>
          <a:stretch>
            <a:fillRect/>
          </a:stretch>
        </p:blipFill>
        <p:spPr bwMode="auto">
          <a:xfrm>
            <a:off x="2133600" y="2133600"/>
            <a:ext cx="609600" cy="2667000"/>
          </a:xfrm>
          <a:prstGeom prst="rect">
            <a:avLst/>
          </a:prstGeom>
          <a:noFill/>
        </p:spPr>
      </p:pic>
      <p:pic>
        <p:nvPicPr>
          <p:cNvPr id="4" name="Picture 2" descr="http://www.systems-thinking.org/kmgmt/graphics/dikw.gif"/>
          <p:cNvPicPr>
            <a:picLocks noChangeAspect="1" noChangeArrowheads="1"/>
          </p:cNvPicPr>
          <p:nvPr/>
        </p:nvPicPr>
        <p:blipFill>
          <a:blip r:embed="rId2" cstate="print"/>
          <a:srcRect r="70626" b="75410"/>
          <a:stretch>
            <a:fillRect/>
          </a:stretch>
        </p:blipFill>
        <p:spPr bwMode="auto">
          <a:xfrm>
            <a:off x="1371600" y="1066800"/>
            <a:ext cx="1905000" cy="1143000"/>
          </a:xfrm>
          <a:prstGeom prst="rect">
            <a:avLst/>
          </a:prstGeom>
          <a:noFill/>
        </p:spPr>
      </p:pic>
      <p:pic>
        <p:nvPicPr>
          <p:cNvPr id="5" name="Picture 2" descr="http://www.systems-thinking.org/kmgmt/graphics/dikw.gif"/>
          <p:cNvPicPr>
            <a:picLocks noChangeAspect="1" noChangeArrowheads="1"/>
          </p:cNvPicPr>
          <p:nvPr/>
        </p:nvPicPr>
        <p:blipFill>
          <a:blip r:embed="rId2" cstate="print"/>
          <a:srcRect l="19974" t="80328"/>
          <a:stretch>
            <a:fillRect/>
          </a:stretch>
        </p:blipFill>
        <p:spPr bwMode="auto">
          <a:xfrm>
            <a:off x="2667000" y="4800600"/>
            <a:ext cx="5189942" cy="914400"/>
          </a:xfrm>
          <a:prstGeom prst="rect">
            <a:avLst/>
          </a:prstGeom>
          <a:noFill/>
        </p:spPr>
      </p:pic>
      <p:pic>
        <p:nvPicPr>
          <p:cNvPr id="6" name="Picture 2" descr="http://www.systems-thinking.org/kmgmt/graphics/dikw.gif"/>
          <p:cNvPicPr>
            <a:picLocks noChangeAspect="1" noChangeArrowheads="1"/>
          </p:cNvPicPr>
          <p:nvPr/>
        </p:nvPicPr>
        <p:blipFill>
          <a:blip r:embed="rId2" cstate="print"/>
          <a:srcRect t="57377" r="49477"/>
          <a:stretch>
            <a:fillRect/>
          </a:stretch>
        </p:blipFill>
        <p:spPr bwMode="auto">
          <a:xfrm>
            <a:off x="1371600" y="3733800"/>
            <a:ext cx="3276600" cy="1981200"/>
          </a:xfrm>
          <a:prstGeom prst="rect">
            <a:avLst/>
          </a:prstGeom>
          <a:noFill/>
        </p:spPr>
      </p:pic>
      <p:pic>
        <p:nvPicPr>
          <p:cNvPr id="7" name="Picture 2" descr="http://www.systems-thinking.org/kmgmt/graphics/dikw.gif"/>
          <p:cNvPicPr>
            <a:picLocks noChangeAspect="1" noChangeArrowheads="1"/>
          </p:cNvPicPr>
          <p:nvPr/>
        </p:nvPicPr>
        <p:blipFill>
          <a:blip r:embed="rId2" cstate="print"/>
          <a:srcRect l="31724" t="36065" r="33027" b="40984"/>
          <a:stretch>
            <a:fillRect/>
          </a:stretch>
        </p:blipFill>
        <p:spPr bwMode="auto">
          <a:xfrm>
            <a:off x="3429000" y="2743200"/>
            <a:ext cx="2286000" cy="1066800"/>
          </a:xfrm>
          <a:prstGeom prst="rect">
            <a:avLst/>
          </a:prstGeom>
          <a:noFill/>
        </p:spPr>
      </p:pic>
      <p:pic>
        <p:nvPicPr>
          <p:cNvPr id="8" name="Picture 2" descr="http://www.systems-thinking.org/kmgmt/graphics/dikw.gif"/>
          <p:cNvPicPr>
            <a:picLocks noChangeAspect="1" noChangeArrowheads="1"/>
          </p:cNvPicPr>
          <p:nvPr/>
        </p:nvPicPr>
        <p:blipFill>
          <a:blip r:embed="rId2" cstate="print"/>
          <a:srcRect l="41124" b="62295"/>
          <a:stretch>
            <a:fillRect/>
          </a:stretch>
        </p:blipFill>
        <p:spPr bwMode="auto">
          <a:xfrm>
            <a:off x="4038600" y="1066800"/>
            <a:ext cx="3818342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b="85318"/>
          <a:stretch>
            <a:fillRect/>
          </a:stretch>
        </p:blipFill>
        <p:spPr bwMode="auto">
          <a:xfrm>
            <a:off x="609600" y="838200"/>
            <a:ext cx="7543800" cy="762000"/>
          </a:xfrm>
          <a:prstGeom prst="rect">
            <a:avLst/>
          </a:prstGeom>
          <a:noFill/>
        </p:spPr>
      </p:pic>
      <p:pic>
        <p:nvPicPr>
          <p:cNvPr id="3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2020" t="16150" r="96970" b="1633"/>
          <a:stretch>
            <a:fillRect/>
          </a:stretch>
        </p:blipFill>
        <p:spPr bwMode="auto">
          <a:xfrm>
            <a:off x="762000" y="1676400"/>
            <a:ext cx="76200" cy="4267200"/>
          </a:xfrm>
          <a:prstGeom prst="rect">
            <a:avLst/>
          </a:prstGeom>
          <a:noFill/>
        </p:spPr>
      </p:pic>
      <p:pic>
        <p:nvPicPr>
          <p:cNvPr id="4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1010" t="95431" r="2020" b="1633"/>
          <a:stretch>
            <a:fillRect/>
          </a:stretch>
        </p:blipFill>
        <p:spPr bwMode="auto">
          <a:xfrm>
            <a:off x="685800" y="5791200"/>
            <a:ext cx="7315200" cy="152400"/>
          </a:xfrm>
          <a:prstGeom prst="rect">
            <a:avLst/>
          </a:prstGeom>
          <a:noFill/>
        </p:spPr>
      </p:pic>
      <p:pic>
        <p:nvPicPr>
          <p:cNvPr id="5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3030" t="80749" r="81818" b="4569"/>
          <a:stretch>
            <a:fillRect/>
          </a:stretch>
        </p:blipFill>
        <p:spPr bwMode="auto">
          <a:xfrm>
            <a:off x="838200" y="5029200"/>
            <a:ext cx="1143000" cy="762000"/>
          </a:xfrm>
          <a:prstGeom prst="rect">
            <a:avLst/>
          </a:prstGeom>
          <a:noFill/>
        </p:spPr>
      </p:pic>
      <p:pic>
        <p:nvPicPr>
          <p:cNvPr id="6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4040" t="71940" r="68687" b="6037"/>
          <a:stretch>
            <a:fillRect/>
          </a:stretch>
        </p:blipFill>
        <p:spPr bwMode="auto">
          <a:xfrm>
            <a:off x="914400" y="4572000"/>
            <a:ext cx="2057400" cy="1143000"/>
          </a:xfrm>
          <a:prstGeom prst="rect">
            <a:avLst/>
          </a:prstGeom>
          <a:noFill/>
        </p:spPr>
      </p:pic>
      <p:pic>
        <p:nvPicPr>
          <p:cNvPr id="7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29293" t="61663" r="54545" b="17783"/>
          <a:stretch>
            <a:fillRect/>
          </a:stretch>
        </p:blipFill>
        <p:spPr bwMode="auto">
          <a:xfrm>
            <a:off x="2819400" y="4038600"/>
            <a:ext cx="1219200" cy="1066800"/>
          </a:xfrm>
          <a:prstGeom prst="rect">
            <a:avLst/>
          </a:prstGeom>
          <a:noFill/>
        </p:spPr>
      </p:pic>
      <p:pic>
        <p:nvPicPr>
          <p:cNvPr id="8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41414" t="51386" r="43434" b="29528"/>
          <a:stretch>
            <a:fillRect/>
          </a:stretch>
        </p:blipFill>
        <p:spPr bwMode="auto">
          <a:xfrm>
            <a:off x="3733800" y="3505200"/>
            <a:ext cx="1143000" cy="990600"/>
          </a:xfrm>
          <a:prstGeom prst="rect">
            <a:avLst/>
          </a:prstGeom>
          <a:noFill/>
        </p:spPr>
      </p:pic>
      <p:pic>
        <p:nvPicPr>
          <p:cNvPr id="9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52525" t="39641" r="28283" b="38337"/>
          <a:stretch>
            <a:fillRect/>
          </a:stretch>
        </p:blipFill>
        <p:spPr bwMode="auto">
          <a:xfrm>
            <a:off x="4572000" y="2895600"/>
            <a:ext cx="1447800" cy="1143000"/>
          </a:xfrm>
          <a:prstGeom prst="rect">
            <a:avLst/>
          </a:prstGeom>
          <a:noFill/>
        </p:spPr>
      </p:pic>
      <p:pic>
        <p:nvPicPr>
          <p:cNvPr id="10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65657" t="24959" r="12121" b="50083"/>
          <a:stretch>
            <a:fillRect/>
          </a:stretch>
        </p:blipFill>
        <p:spPr bwMode="auto">
          <a:xfrm>
            <a:off x="5562600" y="2133600"/>
            <a:ext cx="1676400" cy="1295400"/>
          </a:xfrm>
          <a:prstGeom prst="rect">
            <a:avLst/>
          </a:prstGeom>
          <a:noFill/>
        </p:spPr>
      </p:pic>
      <p:pic>
        <p:nvPicPr>
          <p:cNvPr id="11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84848" t="17618" r="2020" b="67700"/>
          <a:stretch>
            <a:fillRect/>
          </a:stretch>
        </p:blipFill>
        <p:spPr bwMode="auto">
          <a:xfrm>
            <a:off x="7010400" y="1752600"/>
            <a:ext cx="990600" cy="762000"/>
          </a:xfrm>
          <a:prstGeom prst="rect">
            <a:avLst/>
          </a:prstGeom>
          <a:noFill/>
        </p:spPr>
      </p:pic>
      <p:pic>
        <p:nvPicPr>
          <p:cNvPr id="12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7071" t="19086" r="34343" b="28060"/>
          <a:stretch>
            <a:fillRect/>
          </a:stretch>
        </p:blipFill>
        <p:spPr bwMode="auto">
          <a:xfrm>
            <a:off x="1143000" y="1828800"/>
            <a:ext cx="4419600" cy="2743200"/>
          </a:xfrm>
          <a:prstGeom prst="rect">
            <a:avLst/>
          </a:prstGeom>
          <a:noFill/>
        </p:spPr>
      </p:pic>
      <p:pic>
        <p:nvPicPr>
          <p:cNvPr id="13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35354" t="79281" r="11111" b="6037"/>
          <a:stretch>
            <a:fillRect/>
          </a:stretch>
        </p:blipFill>
        <p:spPr bwMode="auto">
          <a:xfrm>
            <a:off x="3276600" y="4953000"/>
            <a:ext cx="4038600" cy="762000"/>
          </a:xfrm>
          <a:prstGeom prst="rect">
            <a:avLst/>
          </a:prstGeom>
          <a:noFill/>
        </p:spPr>
      </p:pic>
      <p:pic>
        <p:nvPicPr>
          <p:cNvPr id="14" name="Picture 2" descr="http://www.orangesenqurak.org/_system/writable/ThumbnailCache/1Y2P0IJ32E38R3.1.11_IWRM_Knowledge.Management.Staircase.500.-1.-403560798.jpg"/>
          <p:cNvPicPr>
            <a:picLocks noChangeAspect="1" noChangeArrowheads="1"/>
          </p:cNvPicPr>
          <p:nvPr/>
        </p:nvPicPr>
        <p:blipFill>
          <a:blip r:embed="rId2" cstate="print"/>
          <a:srcRect l="88889" t="30832" r="2020" b="4569"/>
          <a:stretch>
            <a:fillRect/>
          </a:stretch>
        </p:blipFill>
        <p:spPr bwMode="auto">
          <a:xfrm>
            <a:off x="7315200" y="2438400"/>
            <a:ext cx="6858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3988" y="620713"/>
            <a:ext cx="8990012" cy="424732"/>
          </a:xfrm>
          <a:ln/>
        </p:spPr>
        <p:txBody>
          <a:bodyPr/>
          <a:lstStyle/>
          <a:p>
            <a:r>
              <a:rPr lang="en-US" sz="2400" b="1" i="1" dirty="0"/>
              <a:t>The four levels of </a:t>
            </a:r>
            <a:r>
              <a:rPr lang="en-US" sz="2400" b="1" i="1" dirty="0" smtClean="0"/>
              <a:t>knowledge</a:t>
            </a:r>
            <a:endParaRPr lang="en-US" sz="2400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89189"/>
          <a:stretch>
            <a:fillRect/>
          </a:stretch>
        </p:blipFill>
        <p:spPr>
          <a:xfrm>
            <a:off x="1752600" y="1066800"/>
            <a:ext cx="609600" cy="5466586"/>
          </a:xfrm>
          <a:noFill/>
          <a:ln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0605"/>
          <a:stretch>
            <a:fillRect/>
          </a:stretch>
        </p:blipFill>
        <p:spPr bwMode="auto">
          <a:xfrm>
            <a:off x="1752600" y="6019800"/>
            <a:ext cx="5638800" cy="5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514" t="72484" r="54054" b="9395"/>
          <a:stretch>
            <a:fillRect/>
          </a:stretch>
        </p:blipFill>
        <p:spPr bwMode="auto">
          <a:xfrm>
            <a:off x="2514600" y="50292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1081" t="51575" r="32432" b="30304"/>
          <a:stretch>
            <a:fillRect/>
          </a:stretch>
        </p:blipFill>
        <p:spPr bwMode="auto">
          <a:xfrm>
            <a:off x="3505200" y="38862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6757" t="52969" b="13577"/>
          <a:stretch>
            <a:fillRect/>
          </a:stretch>
        </p:blipFill>
        <p:spPr bwMode="auto">
          <a:xfrm>
            <a:off x="4953000" y="3962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45999" b="48425"/>
          <a:stretch>
            <a:fillRect/>
          </a:stretch>
        </p:blipFill>
        <p:spPr bwMode="auto">
          <a:xfrm>
            <a:off x="1752600" y="35814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7838" t="26484" r="17568" b="52607"/>
          <a:stretch>
            <a:fillRect/>
          </a:stretch>
        </p:blipFill>
        <p:spPr bwMode="auto">
          <a:xfrm>
            <a:off x="3886200" y="25146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4865" b="73515"/>
          <a:stretch>
            <a:fillRect/>
          </a:stretch>
        </p:blipFill>
        <p:spPr bwMode="auto">
          <a:xfrm>
            <a:off x="5410200" y="10668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620713"/>
            <a:ext cx="8990012" cy="590931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Why We need Knowledge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5575" cy="3902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To know the art sensitivity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Align Customer and Designer perspective &amp; need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record best Critical Success Factor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Lean Management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Competition Advantage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make Standardization (reproduce able)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make innovation and New Diversification Product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create Idea Repository and historical benchmark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distributed to other new comer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461665" cy="32586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Amethyst Bold" pitchFamily="2" charset="0"/>
              </a:rPr>
              <a:t>INNOVATION</a:t>
            </a:r>
            <a:endParaRPr lang="en-US" dirty="0">
              <a:latin typeface="Amethyst 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ebSphere Live for SOA template">
  <a:themeElements>
    <a:clrScheme name="WebSphere Live for SOA template 3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00000"/>
      </a:hlink>
      <a:folHlink>
        <a:srgbClr val="D18213"/>
      </a:folHlink>
    </a:clrScheme>
    <a:fontScheme name="WebSphere Live for SOA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347663" marR="0" indent="-347663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Char char="§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347663" marR="0" indent="-347663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Char char="§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WebSphere Live for SOA templat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phere Live for SOA templat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phere Live for SOA template 3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0000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seminarsehari</Template>
  <TotalTime>339</TotalTime>
  <Words>512</Words>
  <Application>Microsoft Office PowerPoint</Application>
  <PresentationFormat>On-screen Show (4:3)</PresentationFormat>
  <Paragraphs>131</Paragraphs>
  <Slides>37</Slides>
  <Notes>14</Notes>
  <HiddenSlides>16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WebSphere Live for SOA template</vt:lpstr>
      <vt:lpstr>Document</vt:lpstr>
      <vt:lpstr>Knowledge Management in Art Innovation</vt:lpstr>
      <vt:lpstr>Slide 2</vt:lpstr>
      <vt:lpstr>Slide 3</vt:lpstr>
      <vt:lpstr>Slide 4</vt:lpstr>
      <vt:lpstr>Slide 5</vt:lpstr>
      <vt:lpstr>Slide 6</vt:lpstr>
      <vt:lpstr>Slide 7</vt:lpstr>
      <vt:lpstr>The four levels of knowledge</vt:lpstr>
      <vt:lpstr>Why We need Knowledge Management</vt:lpstr>
      <vt:lpstr>Slide 10</vt:lpstr>
      <vt:lpstr>Slide 11</vt:lpstr>
      <vt:lpstr>Slide 12</vt:lpstr>
      <vt:lpstr>Slide 13</vt:lpstr>
      <vt:lpstr>KM Model</vt:lpstr>
      <vt:lpstr>Slide 15</vt:lpstr>
      <vt:lpstr>Slide 16</vt:lpstr>
      <vt:lpstr>Slide 17</vt:lpstr>
      <vt:lpstr>Slide 18</vt:lpstr>
      <vt:lpstr>KM as many Discipline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10 Step KM Roadmap</vt:lpstr>
      <vt:lpstr>Slide 37</vt:lpstr>
    </vt:vector>
  </TitlesOfParts>
  <Company>S2 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Management in Art Innovation</dc:title>
  <dc:creator>PAPI HANDOKO</dc:creator>
  <cp:lastModifiedBy>YEFFRY </cp:lastModifiedBy>
  <cp:revision>31</cp:revision>
  <dcterms:created xsi:type="dcterms:W3CDTF">2014-05-13T14:06:00Z</dcterms:created>
  <dcterms:modified xsi:type="dcterms:W3CDTF">2015-12-30T00:24:22Z</dcterms:modified>
</cp:coreProperties>
</file>