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doc" ContentType="application/msword"/>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72"/>
  </p:notesMasterIdLst>
  <p:sldIdLst>
    <p:sldId id="257" r:id="rId2"/>
    <p:sldId id="283" r:id="rId3"/>
    <p:sldId id="259" r:id="rId4"/>
    <p:sldId id="260" r:id="rId5"/>
    <p:sldId id="261" r:id="rId6"/>
    <p:sldId id="263" r:id="rId7"/>
    <p:sldId id="264" r:id="rId8"/>
    <p:sldId id="265" r:id="rId9"/>
    <p:sldId id="266" r:id="rId10"/>
    <p:sldId id="284" r:id="rId11"/>
    <p:sldId id="267" r:id="rId12"/>
    <p:sldId id="269" r:id="rId13"/>
    <p:sldId id="270" r:id="rId14"/>
    <p:sldId id="326" r:id="rId15"/>
    <p:sldId id="271" r:id="rId16"/>
    <p:sldId id="282" r:id="rId17"/>
    <p:sldId id="272" r:id="rId18"/>
    <p:sldId id="273" r:id="rId19"/>
    <p:sldId id="274" r:id="rId20"/>
    <p:sldId id="275" r:id="rId21"/>
    <p:sldId id="276" r:id="rId22"/>
    <p:sldId id="277" r:id="rId23"/>
    <p:sldId id="278" r:id="rId24"/>
    <p:sldId id="279" r:id="rId25"/>
    <p:sldId id="280" r:id="rId26"/>
    <p:sldId id="281" r:id="rId27"/>
    <p:sldId id="285" r:id="rId28"/>
    <p:sldId id="286" r:id="rId29"/>
    <p:sldId id="287" r:id="rId30"/>
    <p:sldId id="288" r:id="rId31"/>
    <p:sldId id="289" r:id="rId32"/>
    <p:sldId id="329" r:id="rId33"/>
    <p:sldId id="328"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27"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2787"/>
    <p:restoredTop sz="90929"/>
  </p:normalViewPr>
  <p:slideViewPr>
    <p:cSldViewPr>
      <p:cViewPr varScale="1">
        <p:scale>
          <a:sx n="42" d="100"/>
          <a:sy n="42" d="100"/>
        </p:scale>
        <p:origin x="-85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E63F9E6-F7F2-4A40-8A0C-D90F9889137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0909D91E-2D51-4414-8E92-27AC444D05A8}" type="slidenum">
              <a:rPr lang="en-US"/>
              <a:pPr/>
              <a:t>1</a:t>
            </a:fld>
            <a:endParaRPr lang="en-US"/>
          </a:p>
        </p:txBody>
      </p:sp>
      <p:sp>
        <p:nvSpPr>
          <p:cNvPr id="5122" name="Rectangle 2"/>
          <p:cNvSpPr>
            <a:spLocks noChangeArrowheads="1"/>
          </p:cNvSpPr>
          <p:nvPr/>
        </p:nvSpPr>
        <p:spPr bwMode="auto">
          <a:xfrm>
            <a:off x="3887788" y="0"/>
            <a:ext cx="2970212" cy="457200"/>
          </a:xfrm>
          <a:prstGeom prst="rect">
            <a:avLst/>
          </a:prstGeom>
          <a:noFill/>
          <a:ln w="9525">
            <a:noFill/>
            <a:miter lim="800000"/>
            <a:headEnd/>
            <a:tailEnd/>
          </a:ln>
          <a:effectLst/>
        </p:spPr>
        <p:txBody>
          <a:bodyPr wrap="none" anchor="ctr"/>
          <a:lstStyle/>
          <a:p>
            <a:endParaRPr lang="en-US"/>
          </a:p>
        </p:txBody>
      </p:sp>
      <p:sp>
        <p:nvSpPr>
          <p:cNvPr id="5123" name="Rectangle 3"/>
          <p:cNvSpPr>
            <a:spLocks noChangeArrowheads="1"/>
          </p:cNvSpPr>
          <p:nvPr/>
        </p:nvSpPr>
        <p:spPr bwMode="auto">
          <a:xfrm>
            <a:off x="0" y="8686800"/>
            <a:ext cx="2970213" cy="457200"/>
          </a:xfrm>
          <a:prstGeom prst="rect">
            <a:avLst/>
          </a:prstGeom>
          <a:noFill/>
          <a:ln w="9525">
            <a:noFill/>
            <a:miter lim="800000"/>
            <a:headEnd/>
            <a:tailEnd/>
          </a:ln>
          <a:effectLst/>
        </p:spPr>
        <p:txBody>
          <a:bodyPr wrap="none" anchor="ctr"/>
          <a:lstStyle/>
          <a:p>
            <a:endParaRPr lang="en-US"/>
          </a:p>
        </p:txBody>
      </p:sp>
      <p:sp>
        <p:nvSpPr>
          <p:cNvPr id="5124" name="Rectangle 4"/>
          <p:cNvSpPr>
            <a:spLocks noChangeArrowheads="1"/>
          </p:cNvSpPr>
          <p:nvPr/>
        </p:nvSpPr>
        <p:spPr bwMode="auto">
          <a:xfrm>
            <a:off x="0" y="0"/>
            <a:ext cx="2970213" cy="457200"/>
          </a:xfrm>
          <a:prstGeom prst="rect">
            <a:avLst/>
          </a:prstGeom>
          <a:noFill/>
          <a:ln w="9525">
            <a:noFill/>
            <a:miter lim="800000"/>
            <a:headEnd/>
            <a:tailEnd/>
          </a:ln>
          <a:effectLst/>
        </p:spPr>
        <p:txBody>
          <a:bodyPr wrap="none" anchor="ctr"/>
          <a:lstStyle/>
          <a:p>
            <a:endParaRPr lang="en-US"/>
          </a:p>
        </p:txBody>
      </p:sp>
      <p:sp>
        <p:nvSpPr>
          <p:cNvPr id="5125" name="Rectangle 5"/>
          <p:cNvSpPr>
            <a:spLocks noGrp="1" noChangeArrowheads="1"/>
          </p:cNvSpPr>
          <p:nvPr>
            <p:ph type="body" idx="1"/>
          </p:nvPr>
        </p:nvSpPr>
        <p:spPr bwMode="auto">
          <a:xfrm>
            <a:off x="527050" y="4265613"/>
            <a:ext cx="5867400" cy="4497387"/>
          </a:xfrm>
          <a:prstGeom prst="rect">
            <a:avLst/>
          </a:prstGeom>
          <a:noFill/>
          <a:ln>
            <a:miter lim="800000"/>
            <a:headEnd/>
            <a:tailEnd/>
          </a:ln>
        </p:spPr>
        <p:txBody>
          <a:bodyPr lIns="90370" tIns="44392" rIns="90370" bIns="44392"/>
          <a:lstStyle/>
          <a:p>
            <a:endParaRPr lang="en-US"/>
          </a:p>
          <a:p>
            <a:endParaRPr lang="en-US"/>
          </a:p>
          <a:p>
            <a:r>
              <a:rPr lang="en-US"/>
              <a:t>1980’s Long Range      </a:t>
            </a:r>
          </a:p>
          <a:p>
            <a:endParaRPr lang="en-US"/>
          </a:p>
          <a:p>
            <a:r>
              <a:rPr lang="en-US"/>
              <a:t>Encompasses entire organization</a:t>
            </a:r>
          </a:p>
        </p:txBody>
      </p:sp>
      <p:sp>
        <p:nvSpPr>
          <p:cNvPr id="5126" name="Rectangle 6"/>
          <p:cNvSpPr>
            <a:spLocks noGrp="1" noRot="1" noChangeAspect="1" noChangeArrowheads="1"/>
          </p:cNvSpPr>
          <p:nvPr>
            <p:ph type="sldImg"/>
          </p:nvPr>
        </p:nvSpPr>
        <p:spPr bwMode="auto">
          <a:xfrm>
            <a:off x="1152525" y="692150"/>
            <a:ext cx="4554538" cy="3416300"/>
          </a:xfrm>
          <a:prstGeom prst="rect">
            <a:avLst/>
          </a:prstGeom>
          <a:noFill/>
          <a:ln w="12700" cap="flat">
            <a:solidFill>
              <a:schemeClr val="tx1"/>
            </a:solidFill>
            <a:miter lim="800000"/>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8609E-37C4-4F61-A923-1726E93527BC}" type="slidenum">
              <a:rPr lang="en-US" smtClean="0"/>
              <a:pPr/>
              <a:t>35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8609E-37C4-4F61-A923-1726E93527BC}" type="slidenum">
              <a:rPr lang="en-US" smtClean="0"/>
              <a:pPr/>
              <a:t>36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8609E-37C4-4F61-A923-1726E93527BC}" type="slidenum">
              <a:rPr lang="en-US" smtClean="0"/>
              <a:pPr/>
              <a:t>37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8609E-37C4-4F61-A923-1726E93527BC}" type="slidenum">
              <a:rPr lang="en-US" smtClean="0"/>
              <a:pPr/>
              <a:t>38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r>
              <a:rPr lang="en-CA" sz="1200" dirty="0" smtClean="0">
                <a:latin typeface="Arial" pitchFamily="34" charset="0"/>
              </a:rPr>
              <a:t>The main benefits of QFD are:</a:t>
            </a:r>
          </a:p>
          <a:p>
            <a:pPr eaLnBrk="1" hangingPunct="1">
              <a:lnSpc>
                <a:spcPct val="90000"/>
              </a:lnSpc>
            </a:pPr>
            <a:endParaRPr lang="en-US" sz="1200" dirty="0" smtClean="0">
              <a:latin typeface="Arial" pitchFamily="34" charset="0"/>
            </a:endParaRPr>
          </a:p>
          <a:p>
            <a:pPr eaLnBrk="1" hangingPunct="1">
              <a:lnSpc>
                <a:spcPct val="90000"/>
              </a:lnSpc>
            </a:pPr>
            <a:r>
              <a:rPr lang="en-US" sz="1200" dirty="0" smtClean="0">
                <a:latin typeface="Arial" pitchFamily="34" charset="0"/>
              </a:rPr>
              <a:t>Improved Customer Satisfaction </a:t>
            </a:r>
          </a:p>
          <a:p>
            <a:pPr eaLnBrk="1" hangingPunct="1">
              <a:lnSpc>
                <a:spcPct val="90000"/>
              </a:lnSpc>
            </a:pPr>
            <a:r>
              <a:rPr lang="en-US" sz="1200" dirty="0" smtClean="0">
                <a:latin typeface="Arial" pitchFamily="34" charset="0"/>
              </a:rPr>
              <a:t>Reduced Development Time </a:t>
            </a:r>
          </a:p>
          <a:p>
            <a:pPr eaLnBrk="1" hangingPunct="1">
              <a:lnSpc>
                <a:spcPct val="90000"/>
              </a:lnSpc>
            </a:pPr>
            <a:r>
              <a:rPr lang="en-US" sz="1200" dirty="0" smtClean="0">
                <a:latin typeface="Arial" pitchFamily="34" charset="0"/>
              </a:rPr>
              <a:t>Improved Internal Communications </a:t>
            </a:r>
          </a:p>
          <a:p>
            <a:pPr eaLnBrk="1" hangingPunct="1">
              <a:lnSpc>
                <a:spcPct val="90000"/>
              </a:lnSpc>
            </a:pPr>
            <a:r>
              <a:rPr lang="en-US" sz="1200" dirty="0" smtClean="0">
                <a:latin typeface="Arial" pitchFamily="34" charset="0"/>
              </a:rPr>
              <a:t>Better Documentation of Key Issues </a:t>
            </a:r>
          </a:p>
          <a:p>
            <a:pPr eaLnBrk="1" hangingPunct="1">
              <a:lnSpc>
                <a:spcPct val="90000"/>
              </a:lnSpc>
            </a:pPr>
            <a:r>
              <a:rPr lang="en-US" sz="1200" dirty="0" smtClean="0">
                <a:latin typeface="Arial" pitchFamily="34" charset="0"/>
              </a:rPr>
              <a:t>Save Money</a:t>
            </a:r>
          </a:p>
          <a:p>
            <a:pPr eaLnBrk="1" hangingPunct="1">
              <a:lnSpc>
                <a:spcPct val="90000"/>
              </a:lnSpc>
            </a:pPr>
            <a:endParaRPr lang="en-CA" sz="1200" dirty="0" smtClean="0">
              <a:latin typeface="Arial" pitchFamily="34" charset="0"/>
            </a:endParaRPr>
          </a:p>
          <a:p>
            <a:pPr eaLnBrk="1" hangingPunct="1">
              <a:lnSpc>
                <a:spcPct val="90000"/>
              </a:lnSpc>
            </a:pPr>
            <a:r>
              <a:rPr lang="en-CA" sz="1200" dirty="0" smtClean="0">
                <a:latin typeface="Arial" pitchFamily="34" charset="0"/>
              </a:rPr>
              <a:t>Some additional benefits are:</a:t>
            </a:r>
          </a:p>
          <a:p>
            <a:pPr eaLnBrk="1" hangingPunct="1">
              <a:lnSpc>
                <a:spcPct val="90000"/>
              </a:lnSpc>
            </a:pPr>
            <a:endParaRPr lang="en-CA" sz="1200" dirty="0" smtClean="0">
              <a:latin typeface="Arial" pitchFamily="34" charset="0"/>
            </a:endParaRPr>
          </a:p>
          <a:p>
            <a:pPr eaLnBrk="1" hangingPunct="1">
              <a:lnSpc>
                <a:spcPct val="90000"/>
              </a:lnSpc>
            </a:pPr>
            <a:r>
              <a:rPr lang="en-CA" sz="1200" dirty="0" smtClean="0">
                <a:latin typeface="Arial" pitchFamily="34" charset="0"/>
              </a:rPr>
              <a:t>Improved morale, organizational harmony</a:t>
            </a:r>
          </a:p>
          <a:p>
            <a:pPr eaLnBrk="1" hangingPunct="1">
              <a:lnSpc>
                <a:spcPct val="90000"/>
              </a:lnSpc>
            </a:pPr>
            <a:r>
              <a:rPr lang="en-CA" sz="1200" dirty="0" smtClean="0">
                <a:latin typeface="Arial" pitchFamily="34" charset="0"/>
              </a:rPr>
              <a:t>Improved efficiency</a:t>
            </a:r>
          </a:p>
          <a:p>
            <a:pPr eaLnBrk="1" hangingPunct="1">
              <a:lnSpc>
                <a:spcPct val="90000"/>
              </a:lnSpc>
            </a:pPr>
            <a:r>
              <a:rPr lang="en-CA" sz="1200" dirty="0" smtClean="0">
                <a:latin typeface="Arial" pitchFamily="34" charset="0"/>
              </a:rPr>
              <a:t>Reduction in design changes</a:t>
            </a:r>
          </a:p>
          <a:p>
            <a:pPr eaLnBrk="1" hangingPunct="1">
              <a:lnSpc>
                <a:spcPct val="90000"/>
              </a:lnSpc>
            </a:pPr>
            <a:r>
              <a:rPr lang="en-CA" sz="1200" dirty="0" smtClean="0">
                <a:latin typeface="Arial" pitchFamily="34" charset="0"/>
              </a:rPr>
              <a:t>Increased competitiveness</a:t>
            </a:r>
          </a:p>
          <a:p>
            <a:pPr eaLnBrk="1" hangingPunct="1">
              <a:lnSpc>
                <a:spcPct val="90000"/>
              </a:lnSpc>
            </a:pPr>
            <a:r>
              <a:rPr lang="en-CA" sz="1200" dirty="0" smtClean="0">
                <a:latin typeface="Arial" pitchFamily="34" charset="0"/>
              </a:rPr>
              <a:t>High market acceptance</a:t>
            </a:r>
          </a:p>
          <a:p>
            <a:pPr eaLnBrk="1" hangingPunct="1">
              <a:lnSpc>
                <a:spcPct val="90000"/>
              </a:lnSpc>
            </a:pPr>
            <a:r>
              <a:rPr lang="en-CA" sz="1200" dirty="0" smtClean="0">
                <a:latin typeface="Arial" pitchFamily="34" charset="0"/>
              </a:rPr>
              <a:t>Problems are easier to identify</a:t>
            </a:r>
            <a:endParaRPr lang="en-US" sz="1200"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E58609E-37C4-4F61-A923-1726E93527BC}" type="slidenum">
              <a:rPr lang="en-US" smtClean="0"/>
              <a:pPr/>
              <a:t>39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8609E-37C4-4F61-A923-1726E93527BC}" type="slidenum">
              <a:rPr lang="en-US" smtClean="0"/>
              <a:pPr/>
              <a:t>40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8609E-37C4-4F61-A923-1726E93527BC}" type="slidenum">
              <a:rPr lang="en-US" smtClean="0"/>
              <a:pPr/>
              <a:t>41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important that Organization</a:t>
            </a:r>
            <a:r>
              <a:rPr lang="en-US" baseline="0" dirty="0" smtClean="0"/>
              <a:t>s ask themselves these types of questions when considering QFD of a new or enhance product.  Leadership is also important.</a:t>
            </a:r>
            <a:endParaRPr lang="en-US" dirty="0"/>
          </a:p>
        </p:txBody>
      </p:sp>
      <p:sp>
        <p:nvSpPr>
          <p:cNvPr id="4" name="Slide Number Placeholder 3"/>
          <p:cNvSpPr>
            <a:spLocks noGrp="1"/>
          </p:cNvSpPr>
          <p:nvPr>
            <p:ph type="sldNum" sz="quarter" idx="10"/>
          </p:nvPr>
        </p:nvSpPr>
        <p:spPr/>
        <p:txBody>
          <a:bodyPr/>
          <a:lstStyle/>
          <a:p>
            <a:fld id="{2E58609E-37C4-4F61-A923-1726E93527BC}" type="slidenum">
              <a:rPr lang="en-US" smtClean="0"/>
              <a:pPr/>
              <a:t>42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8609E-37C4-4F61-A923-1726E93527BC}" type="slidenum">
              <a:rPr lang="en-US" smtClean="0"/>
              <a:pPr/>
              <a:t>43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Management and team member must be committed to the amount of time involved</a:t>
            </a:r>
          </a:p>
          <a:p>
            <a:pPr>
              <a:spcBef>
                <a:spcPct val="0"/>
              </a:spcBef>
            </a:pPr>
            <a:r>
              <a:rPr lang="en-US" smtClean="0"/>
              <a:t>Priorities need to be defined and communicated to all departments</a:t>
            </a:r>
          </a:p>
          <a:p>
            <a:pPr>
              <a:spcBef>
                <a:spcPct val="0"/>
              </a:spcBef>
            </a:pPr>
            <a:r>
              <a:rPr lang="en-US" smtClean="0"/>
              <a:t>The scope of the project must be clearly defined as well</a:t>
            </a:r>
          </a:p>
          <a:p>
            <a:pPr>
              <a:spcBef>
                <a:spcPct val="0"/>
              </a:spcBef>
            </a:pPr>
            <a:r>
              <a:rPr lang="en-US" smtClean="0"/>
              <a:t>And the most important tool of the QFD process is communication </a:t>
            </a:r>
          </a:p>
          <a:p>
            <a:pPr>
              <a:spcBef>
                <a:spcPct val="0"/>
              </a:spcBef>
            </a:pPr>
            <a:endParaRPr lang="en-US" smtClean="0"/>
          </a:p>
          <a:p>
            <a:pPr>
              <a:spcBef>
                <a:spcPct val="0"/>
              </a:spcBef>
            </a:pPr>
            <a:endParaRPr lang="en-US"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BB23D8-5100-4DA3-B55F-97A411CFF44B}" type="slidenum">
              <a:rPr lang="en-US"/>
              <a:pPr fontAlgn="base">
                <a:spcBef>
                  <a:spcPct val="0"/>
                </a:spcBef>
                <a:spcAft>
                  <a:spcPct val="0"/>
                </a:spcAft>
              </a:pPr>
              <a:t>44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77BD3D-8912-4574-91F4-6B23086E3C4A}" type="slidenum">
              <a:rPr lang="en-US"/>
              <a:pPr/>
              <a:t>13</a:t>
            </a:fld>
            <a:endParaRPr lang="en-US"/>
          </a:p>
        </p:txBody>
      </p:sp>
      <p:sp>
        <p:nvSpPr>
          <p:cNvPr id="204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sz="800"/>
              <a:t>Essential elements to business success include:  </a:t>
            </a:r>
          </a:p>
          <a:p>
            <a:r>
              <a:rPr lang="en-US" altLang="en-US" sz="800" i="1"/>
              <a:t>	Customer Loyalty</a:t>
            </a:r>
          </a:p>
          <a:p>
            <a:r>
              <a:rPr lang="en-US" altLang="en-US" sz="800" i="1"/>
              <a:t>	Employee Commitment</a:t>
            </a:r>
          </a:p>
          <a:p>
            <a:r>
              <a:rPr lang="en-US" altLang="en-US" sz="800" i="1"/>
              <a:t>	Operating Efficiency</a:t>
            </a:r>
          </a:p>
          <a:p>
            <a:endParaRPr lang="en-US" altLang="en-US" sz="800"/>
          </a:p>
          <a:p>
            <a:r>
              <a:rPr lang="en-US" altLang="en-US" sz="800"/>
              <a:t>Some interesting evidence to validate transitioning into a Customer Focused company:</a:t>
            </a:r>
          </a:p>
          <a:p>
            <a:pPr>
              <a:buFontTx/>
              <a:buChar char="•"/>
            </a:pPr>
            <a:r>
              <a:rPr lang="en-US" altLang="en-US" sz="800"/>
              <a:t> Customer perception of quality in the top 1/5….pretax ROI=32%</a:t>
            </a:r>
          </a:p>
          <a:p>
            <a:pPr>
              <a:buFontTx/>
              <a:buChar char="•"/>
            </a:pPr>
            <a:r>
              <a:rPr lang="en-US" altLang="en-US" sz="800"/>
              <a:t> Customer perception of quality in the bottom 2/5….pretax ROI=14%</a:t>
            </a:r>
          </a:p>
          <a:p>
            <a:pPr>
              <a:buFontTx/>
              <a:buChar char="•"/>
            </a:pPr>
            <a:r>
              <a:rPr lang="en-US" altLang="en-US" sz="800"/>
              <a:t> Almost 70% of why customers left companies had nothing to do with product quality</a:t>
            </a:r>
          </a:p>
          <a:p>
            <a:pPr>
              <a:buFontTx/>
              <a:buChar char="•"/>
            </a:pPr>
            <a:r>
              <a:rPr lang="en-US" altLang="en-US" sz="800"/>
              <a:t> Only 4% of customers complain</a:t>
            </a:r>
          </a:p>
          <a:p>
            <a:pPr>
              <a:buFontTx/>
              <a:buChar char="•"/>
            </a:pPr>
            <a:r>
              <a:rPr lang="en-US" altLang="en-US" sz="800"/>
              <a:t> 65-90% of unhappy customers would never again buy from the company</a:t>
            </a:r>
          </a:p>
          <a:p>
            <a:pPr>
              <a:buFontTx/>
              <a:buChar char="•"/>
            </a:pPr>
            <a:r>
              <a:rPr lang="en-US" altLang="en-US" sz="800"/>
              <a:t> When people did complain and their problems were resolved quickly, 82% would buy again</a:t>
            </a:r>
          </a:p>
          <a:p>
            <a:pPr>
              <a:buFontTx/>
              <a:buChar char="•"/>
            </a:pPr>
            <a:r>
              <a:rPr lang="en-US" altLang="en-US" sz="800"/>
              <a:t> It costs five times as much to replace a typical customer as it does to take actions that would have kept the customer       in the first place</a:t>
            </a:r>
          </a:p>
          <a:p>
            <a:pPr>
              <a:buFontTx/>
              <a:buChar char="•"/>
            </a:pPr>
            <a:r>
              <a:rPr lang="en-US" altLang="en-US" sz="800"/>
              <a:t> Only 4% of company problems or barriers to delighting the customer are known to top managers.  (9% to managers, 74% to supervisors, 100% baseline employee)</a:t>
            </a:r>
          </a:p>
          <a:p>
            <a:pPr>
              <a:buFontTx/>
              <a:buChar char="•"/>
            </a:pPr>
            <a:endParaRPr lang="en-US" altLang="en-US" sz="800"/>
          </a:p>
          <a:p>
            <a:r>
              <a:rPr lang="en-US" altLang="en-US" sz="800"/>
              <a:t>Truth:  “Quality offers something to everyone…the customer, the employee, and the business.  It stands for what most employees especially believe in…doing a job right the first time, being “the best” at what they do, and having everyone’s ideas treated with respect.”</a:t>
            </a:r>
          </a:p>
          <a:p>
            <a:pPr>
              <a:buFontTx/>
              <a:buChar char="•"/>
            </a:pPr>
            <a:endParaRPr lang="en-US" altLang="en-US" sz="800"/>
          </a:p>
          <a:p>
            <a:pPr>
              <a:buFontTx/>
              <a:buChar char="•"/>
            </a:pPr>
            <a:endParaRPr lang="en-US" altLang="en-US" sz="8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CA" dirty="0" smtClean="0"/>
              <a:t>“Quality function deployment is a process of listening to the ‘voice of the customer,’ identifying the customer’s needs, and incorporating those needs in the design and production of goods and services” [</a:t>
            </a:r>
            <a:r>
              <a:rPr lang="en-CA" dirty="0" err="1" smtClean="0"/>
              <a:t>Madu</a:t>
            </a:r>
            <a:r>
              <a:rPr lang="en-CA" dirty="0" smtClean="0"/>
              <a:t>, 1999]. This quote emphasizes the role of QFD in the entire production scheme, not just at the beginning.  QFD is NOT equal to the House of Quality!</a:t>
            </a:r>
          </a:p>
          <a:p>
            <a:pPr eaLnBrk="1" hangingPunct="1"/>
            <a:r>
              <a:rPr lang="en-CA" dirty="0" smtClean="0"/>
              <a:t>We will, however, focus on the House of Quality since it is most relevant to requirements engineering.  But as a take-away message, be remindful of the fact that QFD revises the design and production stages of product and service delivery.  Note how the “</a:t>
            </a:r>
            <a:r>
              <a:rPr lang="en-CA" dirty="0" err="1" smtClean="0"/>
              <a:t>hows</a:t>
            </a:r>
            <a:r>
              <a:rPr lang="en-CA" dirty="0" smtClean="0"/>
              <a:t>” from one phase become the “</a:t>
            </a:r>
            <a:r>
              <a:rPr lang="en-CA" dirty="0" err="1" smtClean="0"/>
              <a:t>whats</a:t>
            </a:r>
            <a:r>
              <a:rPr lang="en-CA" dirty="0" smtClean="0"/>
              <a:t>” of the subsequent phase.  Think of these phases as more iterative than waterfall.</a:t>
            </a:r>
          </a:p>
          <a:p>
            <a:pPr eaLnBrk="1" hangingPunct="1"/>
            <a:r>
              <a:rPr lang="en-CA" dirty="0" smtClean="0"/>
              <a:t>The House of Quality (HOQ) – The HOQ is a blueprint for product development [</a:t>
            </a:r>
            <a:r>
              <a:rPr lang="en-CA" dirty="0" err="1" smtClean="0"/>
              <a:t>Madu</a:t>
            </a:r>
            <a:r>
              <a:rPr lang="en-CA" dirty="0" smtClean="0"/>
              <a:t>, 1999].  It’s called a “house” because of it’s physical appearance.  Note that the HOQ goes by the name “quality chart” outside of North America [</a:t>
            </a:r>
            <a:r>
              <a:rPr lang="en-CA" dirty="0" err="1" smtClean="0"/>
              <a:t>Akao</a:t>
            </a:r>
            <a:r>
              <a:rPr lang="en-CA" dirty="0" smtClean="0"/>
              <a:t>, 1997].  Customer requirements, technical requirements, requirements prioritization, design targets, all merge onto the HOQ through a multi-step process.  The HOQ is the focus of section 3 in this presentation.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2E58609E-37C4-4F61-A923-1726E93527BC}" type="slidenum">
              <a:rPr lang="en-US" smtClean="0"/>
              <a:pPr/>
              <a:t>45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58609E-37C4-4F61-A923-1726E93527BC}" type="slidenum">
              <a:rPr lang="en-US" smtClean="0"/>
              <a:pPr/>
              <a:t>46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58609E-37C4-4F61-A923-1726E93527BC}" type="slidenum">
              <a:rPr lang="en-US" smtClean="0"/>
              <a:pPr/>
              <a:t>47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8609E-37C4-4F61-A923-1726E93527BC}" type="slidenum">
              <a:rPr lang="en-US" smtClean="0"/>
              <a:pPr/>
              <a:t>49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8609E-37C4-4F61-A923-1726E93527BC}" type="slidenum">
              <a:rPr lang="en-US" smtClean="0"/>
              <a:pPr/>
              <a:t>50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8609E-37C4-4F61-A923-1726E93527BC}" type="slidenum">
              <a:rPr lang="en-US" smtClean="0"/>
              <a:pPr/>
              <a:t>51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Quality book</a:t>
            </a:r>
            <a:endParaRPr lang="en-US" dirty="0"/>
          </a:p>
        </p:txBody>
      </p:sp>
      <p:sp>
        <p:nvSpPr>
          <p:cNvPr id="4" name="Slide Number Placeholder 3"/>
          <p:cNvSpPr>
            <a:spLocks noGrp="1"/>
          </p:cNvSpPr>
          <p:nvPr>
            <p:ph type="sldNum" sz="quarter" idx="10"/>
          </p:nvPr>
        </p:nvSpPr>
        <p:spPr/>
        <p:txBody>
          <a:bodyPr/>
          <a:lstStyle/>
          <a:p>
            <a:fld id="{2E58609E-37C4-4F61-A923-1726E93527BC}" type="slidenum">
              <a:rPr lang="en-US" smtClean="0"/>
              <a:pPr/>
              <a:t>52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58609E-37C4-4F61-A923-1726E93527BC}" type="slidenum">
              <a:rPr lang="en-US" smtClean="0"/>
              <a:pPr/>
              <a:t>53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8609E-37C4-4F61-A923-1726E93527BC}" type="slidenum">
              <a:rPr lang="en-US" smtClean="0"/>
              <a:pPr/>
              <a:t>54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58609E-37C4-4F61-A923-1726E93527BC}" type="slidenum">
              <a:rPr lang="en-US" smtClean="0"/>
              <a:pPr/>
              <a:t>55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1DB91AE-AF41-486E-BDCF-8B1225D85030}" type="slidenum">
              <a:rPr lang="en-US"/>
              <a:pPr/>
              <a:t>17</a:t>
            </a:fld>
            <a:endParaRPr lang="en-US"/>
          </a:p>
        </p:txBody>
      </p:sp>
      <p:sp>
        <p:nvSpPr>
          <p:cNvPr id="23554" name="Rectangle 2"/>
          <p:cNvSpPr>
            <a:spLocks noGrp="1" noRot="1" noChangeAspect="1" noChangeArrowheads="1" noTextEdit="1"/>
          </p:cNvSpPr>
          <p:nvPr>
            <p:ph type="sldImg"/>
          </p:nvPr>
        </p:nvSpPr>
        <p:spPr bwMode="auto">
          <a:xfrm>
            <a:off x="1154113" y="693738"/>
            <a:ext cx="4551362" cy="3413125"/>
          </a:xfrm>
          <a:prstGeom prst="rect">
            <a:avLst/>
          </a:prstGeom>
          <a:solidFill>
            <a:srgbClr val="FFFFFF"/>
          </a:solidFill>
          <a:ln>
            <a:solidFill>
              <a:srgbClr val="000000"/>
            </a:solidFill>
            <a:miter lim="800000"/>
            <a:headEnd/>
            <a:tailEn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8609E-37C4-4F61-A923-1726E93527BC}" type="slidenum">
              <a:rPr lang="en-US" smtClean="0"/>
              <a:pPr/>
              <a:t>56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8609E-37C4-4F61-A923-1726E93527BC}" type="slidenum">
              <a:rPr lang="en-US" smtClean="0"/>
              <a:pPr/>
              <a:t>57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8609E-37C4-4F61-A923-1726E93527BC}" type="slidenum">
              <a:rPr lang="en-US" smtClean="0"/>
              <a:pPr/>
              <a:t>58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8609E-37C4-4F61-A923-1726E93527BC}" type="slidenum">
              <a:rPr lang="en-US" smtClean="0"/>
              <a:pPr/>
              <a:t>59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8609E-37C4-4F61-A923-1726E93527BC}" type="slidenum">
              <a:rPr lang="en-US" smtClean="0"/>
              <a:pPr/>
              <a:t>60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8609E-37C4-4F61-A923-1726E93527BC}" type="slidenum">
              <a:rPr lang="en-US" smtClean="0"/>
              <a:pPr/>
              <a:t>61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8609E-37C4-4F61-A923-1726E93527BC}" type="slidenum">
              <a:rPr lang="en-US" smtClean="0"/>
              <a:pPr/>
              <a:t>62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8609E-37C4-4F61-A923-1726E93527BC}" type="slidenum">
              <a:rPr lang="en-US" smtClean="0"/>
              <a:pPr/>
              <a:t>63</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8609E-37C4-4F61-A923-1726E93527BC}" type="slidenum">
              <a:rPr lang="en-US" smtClean="0"/>
              <a:pPr/>
              <a:t>64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58609E-37C4-4F61-A923-1726E93527BC}" type="slidenum">
              <a:rPr lang="en-US" smtClean="0"/>
              <a:pPr/>
              <a:t>65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309C49-2CA8-4247-9021-0353EA5AB262}" type="slidenum">
              <a:rPr lang="en-US"/>
              <a:pPr fontAlgn="base">
                <a:spcBef>
                  <a:spcPct val="0"/>
                </a:spcBef>
                <a:spcAft>
                  <a:spcPct val="0"/>
                </a:spcAft>
              </a:pPr>
              <a:t>27</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8609E-37C4-4F61-A923-1726E93527BC}" type="slidenum">
              <a:rPr lang="en-US" smtClean="0"/>
              <a:pPr/>
              <a:t>66</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8609E-37C4-4F61-A923-1726E93527BC}" type="slidenum">
              <a:rPr lang="en-US" smtClean="0"/>
              <a:pPr/>
              <a:t>67</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8609E-37C4-4F61-A923-1726E93527BC}" type="slidenum">
              <a:rPr lang="en-US" smtClean="0"/>
              <a:pPr/>
              <a:t>68</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58609E-37C4-4F61-A923-1726E93527BC}" type="slidenum">
              <a:rPr lang="en-US" smtClean="0"/>
              <a:pPr/>
              <a:t>69</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8609E-37C4-4F61-A923-1726E93527BC}" type="slidenum">
              <a:rPr lang="en-US" smtClean="0"/>
              <a:pPr/>
              <a:t>70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1400" smtClean="0">
              <a:solidFill>
                <a:srgbClr val="FF0000"/>
              </a:solidFill>
            </a:endParaRP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472193-D621-4D27-8019-415DCD4A88CC}" type="slidenum">
              <a:rPr lang="en-US"/>
              <a:pPr fontAlgn="base">
                <a:spcBef>
                  <a:spcPct val="0"/>
                </a:spcBef>
                <a:spcAft>
                  <a:spcPct val="0"/>
                </a:spcAft>
              </a:pPr>
              <a:t>28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latin typeface="Arial" pitchFamily="34" charset="0"/>
                <a:cs typeface="Arial" pitchFamily="34" charset="0"/>
              </a:rPr>
              <a:t>Control Charts </a:t>
            </a:r>
            <a:r>
              <a:rPr lang="en-US" sz="2400" dirty="0" smtClean="0">
                <a:latin typeface="Arial" pitchFamily="34" charset="0"/>
                <a:cs typeface="Arial" pitchFamily="34" charset="0"/>
              </a:rPr>
              <a:t>enable the use of objective criteria for distinguishing background variation from events of significance based on statistical techniques. </a:t>
            </a:r>
          </a:p>
          <a:p>
            <a:endParaRPr lang="en-US" dirty="0"/>
          </a:p>
        </p:txBody>
      </p:sp>
      <p:sp>
        <p:nvSpPr>
          <p:cNvPr id="4" name="Slide Number Placeholder 3"/>
          <p:cNvSpPr>
            <a:spLocks noGrp="1"/>
          </p:cNvSpPr>
          <p:nvPr>
            <p:ph type="sldNum" sz="quarter" idx="10"/>
          </p:nvPr>
        </p:nvSpPr>
        <p:spPr/>
        <p:txBody>
          <a:bodyPr/>
          <a:lstStyle/>
          <a:p>
            <a:fld id="{2E58609E-37C4-4F61-A923-1726E93527BC}" type="slidenum">
              <a:rPr lang="en-US" smtClean="0"/>
              <a:pPr/>
              <a:t>29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58609E-37C4-4F61-A923-1726E93527BC}" type="slidenum">
              <a:rPr lang="en-US" smtClean="0"/>
              <a:pPr/>
              <a:t>30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8609E-37C4-4F61-A923-1726E93527BC}" type="slidenum">
              <a:rPr lang="en-US" smtClean="0"/>
              <a:pPr/>
              <a:t>31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58609E-37C4-4F61-A923-1726E93527BC}"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TemplatesWise.co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581129"/>
            <a:ext cx="7772400" cy="1106553"/>
          </a:xfrm>
        </p:spPr>
        <p:txBody>
          <a:bodyPr/>
          <a:lstStyle>
            <a:lvl1pPr>
              <a:defRPr baseline="0">
                <a:solidFill>
                  <a:schemeClr val="bg1"/>
                </a:solidFill>
              </a:defRPr>
            </a:lvl1pPr>
          </a:lstStyle>
          <a:p>
            <a:r>
              <a:rPr lang="en-US" dirty="0" smtClean="0"/>
              <a:t>Name of Presentation</a:t>
            </a:r>
            <a:endParaRPr lang="en-US" dirty="0"/>
          </a:p>
        </p:txBody>
      </p:sp>
      <p:sp>
        <p:nvSpPr>
          <p:cNvPr id="3" name="Subtitle 2"/>
          <p:cNvSpPr>
            <a:spLocks noGrp="1"/>
          </p:cNvSpPr>
          <p:nvPr>
            <p:ph type="subTitle" idx="1" hasCustomPrompt="1"/>
          </p:nvPr>
        </p:nvSpPr>
        <p:spPr>
          <a:xfrm>
            <a:off x="1371600" y="5541235"/>
            <a:ext cx="6400800" cy="694928"/>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Company Name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62720-5AC3-4B1A-BB7F-38DE48409BEC}" type="slidenum">
              <a:rPr lang="en-US" smtClean="0"/>
              <a:pPr/>
              <a:t>‹#›</a:t>
            </a:fld>
            <a:endParaRPr lang="en-US"/>
          </a:p>
        </p:txBody>
      </p:sp>
    </p:spTree>
    <p:extLst>
      <p:ext uri="{BB962C8B-B14F-4D97-AF65-F5344CB8AC3E}">
        <p14:creationId xmlns="" xmlns:p14="http://schemas.microsoft.com/office/powerpoint/2010/main" val="20551764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TemplatesWise.co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23728" y="274639"/>
            <a:ext cx="6563072" cy="1143000"/>
          </a:xfrm>
        </p:spPr>
        <p:txBody>
          <a:bodyPr/>
          <a:lstStyle>
            <a:lvl1pPr algn="l">
              <a:defRPr/>
            </a:lvl1pPr>
          </a:lstStyle>
          <a:p>
            <a:r>
              <a:rPr lang="en-US" dirty="0" smtClean="0"/>
              <a:t>Title</a:t>
            </a:r>
            <a:endParaRPr lang="en-US" dirty="0"/>
          </a:p>
        </p:txBody>
      </p:sp>
      <p:sp>
        <p:nvSpPr>
          <p:cNvPr id="3" name="Content Placeholder 2"/>
          <p:cNvSpPr>
            <a:spLocks noGrp="1"/>
          </p:cNvSpPr>
          <p:nvPr>
            <p:ph idx="1" hasCustomPrompt="1"/>
          </p:nvPr>
        </p:nvSpPr>
        <p:spPr>
          <a:xfrm>
            <a:off x="2123728" y="1600201"/>
            <a:ext cx="6563072" cy="4525963"/>
          </a:xfrm>
        </p:spPr>
        <p:txBody>
          <a:bodyPr/>
          <a:lstStyle>
            <a:lvl1pPr algn="l">
              <a:defRPr/>
            </a:lvl1pPr>
            <a:lvl2pPr algn="l">
              <a:defRPr/>
            </a:lvl2pPr>
            <a:lvl3pPr algn="l">
              <a:defRPr/>
            </a:lvl3pPr>
            <a:lvl4pPr algn="l">
              <a:defRPr/>
            </a:lvl4pPr>
            <a:lvl5pPr algn="l">
              <a:defRPr/>
            </a:lvl5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62720-5AC3-4B1A-BB7F-38DE48409BEC}" type="slidenum">
              <a:rPr lang="en-US" smtClean="0"/>
              <a:pPr/>
              <a:t>‹#›</a:t>
            </a:fld>
            <a:endParaRPr lang="en-US"/>
          </a:p>
        </p:txBody>
      </p:sp>
    </p:spTree>
    <p:extLst>
      <p:ext uri="{BB962C8B-B14F-4D97-AF65-F5344CB8AC3E}">
        <p14:creationId xmlns="" xmlns:p14="http://schemas.microsoft.com/office/powerpoint/2010/main" val="14567651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 TemplatesWise.co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274639"/>
            <a:ext cx="8219256" cy="1143000"/>
          </a:xfrm>
        </p:spPr>
        <p:txBody>
          <a:bodyPr/>
          <a:lstStyle>
            <a:lvl1pPr algn="ctr">
              <a:defRPr>
                <a:solidFill>
                  <a:schemeClr val="bg1"/>
                </a:solidFill>
              </a:defRPr>
            </a:lvl1pPr>
          </a:lstStyle>
          <a:p>
            <a:r>
              <a:rPr lang="en-US" dirty="0" smtClean="0"/>
              <a:t>Title</a:t>
            </a:r>
            <a:endParaRPr lang="en-US" dirty="0"/>
          </a:p>
        </p:txBody>
      </p:sp>
      <p:sp>
        <p:nvSpPr>
          <p:cNvPr id="3" name="Content Placeholder 2"/>
          <p:cNvSpPr>
            <a:spLocks noGrp="1"/>
          </p:cNvSpPr>
          <p:nvPr>
            <p:ph idx="1" hasCustomPrompt="1"/>
          </p:nvPr>
        </p:nvSpPr>
        <p:spPr>
          <a:xfrm>
            <a:off x="467544" y="1988839"/>
            <a:ext cx="8219256" cy="4137324"/>
          </a:xfrm>
        </p:spPr>
        <p:txBody>
          <a:bodyPr/>
          <a:lstStyle>
            <a:lvl1pPr marL="0" indent="0" algn="ctr">
              <a:buNone/>
              <a:defRPr/>
            </a:lvl1pPr>
            <a:lvl2pPr algn="l">
              <a:defRPr/>
            </a:lvl2pPr>
            <a:lvl3pPr algn="l">
              <a:defRPr/>
            </a:lvl3pPr>
            <a:lvl4pPr algn="l">
              <a:defRPr/>
            </a:lvl4pPr>
            <a:lvl5pPr algn="l">
              <a:defRPr/>
            </a:lvl5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62720-5AC3-4B1A-BB7F-38DE48409BEC}" type="slidenum">
              <a:rPr lang="en-US" smtClean="0"/>
              <a:pPr/>
              <a:t>‹#›</a:t>
            </a:fld>
            <a:endParaRPr lang="en-US"/>
          </a:p>
        </p:txBody>
      </p:sp>
    </p:spTree>
    <p:extLst>
      <p:ext uri="{BB962C8B-B14F-4D97-AF65-F5344CB8AC3E}">
        <p14:creationId xmlns="" xmlns:p14="http://schemas.microsoft.com/office/powerpoint/2010/main" val="702463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F3BE94A-40F5-4060-ABED-449622C9513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0F9F2491-FE6E-430B-95AB-8711FD15606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11E4FE4-7AE3-4797-B970-3F10F8214C8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01590EB3-E131-412C-9EEA-E7115E61B47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562720-5AC3-4B1A-BB7F-38DE48409BEC}" type="slidenum">
              <a:rPr lang="en-US" smtClean="0"/>
              <a:pPr/>
              <a:t>‹#›</a:t>
            </a:fld>
            <a:endParaRPr lang="en-US"/>
          </a:p>
        </p:txBody>
      </p:sp>
    </p:spTree>
    <p:extLst>
      <p:ext uri="{BB962C8B-B14F-4D97-AF65-F5344CB8AC3E}">
        <p14:creationId xmlns="" xmlns:p14="http://schemas.microsoft.com/office/powerpoint/2010/main" val="20405901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package" Target="../embeddings/Microsoft_Office_Excel_Worksheet1.xlsx"/></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3075" name="Rectangle 3"/>
          <p:cNvSpPr>
            <a:spLocks noGrp="1" noChangeArrowheads="1"/>
          </p:cNvSpPr>
          <p:nvPr>
            <p:ph type="title"/>
          </p:nvPr>
        </p:nvSpPr>
        <p:spPr>
          <a:xfrm>
            <a:off x="990600" y="304800"/>
            <a:ext cx="7475538" cy="1143000"/>
          </a:xfrm>
          <a:noFill/>
          <a:ln/>
        </p:spPr>
        <p:txBody>
          <a:bodyPr lIns="90488" tIns="44450" rIns="90488" bIns="44450" anchor="b">
            <a:normAutofit fontScale="90000"/>
          </a:bodyPr>
          <a:lstStyle/>
          <a:p>
            <a:pPr eaLnBrk="0" hangingPunct="0"/>
            <a:r>
              <a:rPr lang="en-US" sz="3600">
                <a:solidFill>
                  <a:schemeClr val="accent2"/>
                </a:solidFill>
              </a:rPr>
              <a:t>Definition:</a:t>
            </a:r>
            <a:br>
              <a:rPr lang="en-US" sz="3600">
                <a:solidFill>
                  <a:schemeClr val="accent2"/>
                </a:solidFill>
              </a:rPr>
            </a:br>
            <a:r>
              <a:rPr lang="en-US" sz="3600">
                <a:solidFill>
                  <a:schemeClr val="accent2"/>
                </a:solidFill>
              </a:rPr>
              <a:t>Total Quality Management</a:t>
            </a:r>
          </a:p>
        </p:txBody>
      </p:sp>
      <p:sp>
        <p:nvSpPr>
          <p:cNvPr id="3076" name="Rectangle 4"/>
          <p:cNvSpPr>
            <a:spLocks noGrp="1" noChangeArrowheads="1"/>
          </p:cNvSpPr>
          <p:nvPr>
            <p:ph idx="1"/>
          </p:nvPr>
        </p:nvSpPr>
        <p:spPr>
          <a:xfrm>
            <a:off x="1905000" y="1676400"/>
            <a:ext cx="6553200" cy="4114800"/>
          </a:xfrm>
          <a:noFill/>
          <a:ln/>
        </p:spPr>
        <p:txBody>
          <a:bodyPr lIns="90488" tIns="44450" rIns="90488" bIns="44450">
            <a:normAutofit fontScale="92500" lnSpcReduction="10000"/>
          </a:bodyPr>
          <a:lstStyle/>
          <a:p>
            <a:pPr>
              <a:lnSpc>
                <a:spcPct val="90000"/>
              </a:lnSpc>
            </a:pPr>
            <a:r>
              <a:rPr lang="en-US" sz="2800" dirty="0"/>
              <a:t>Total Quality Management (TQ, QM or TQM) and Six Sigma (6</a:t>
            </a:r>
            <a:r>
              <a:rPr lang="en-US" sz="2800" dirty="0">
                <a:sym typeface="Symbol" pitchFamily="18" charset="2"/>
              </a:rPr>
              <a:t>) are sweeping “culture change” efforts to position a company for greater customer satisfaction, profitability and competitiveness.</a:t>
            </a:r>
          </a:p>
          <a:p>
            <a:pPr eaLnBrk="0" hangingPunct="0">
              <a:lnSpc>
                <a:spcPct val="90000"/>
              </a:lnSpc>
            </a:pPr>
            <a:r>
              <a:rPr lang="en-US" sz="2800" dirty="0"/>
              <a:t>TQ may be defined as managing the entire organization so that it excels on all dimensions of products and services that are important to the customer.</a:t>
            </a:r>
          </a:p>
          <a:p>
            <a:pPr>
              <a:lnSpc>
                <a:spcPct val="90000"/>
              </a:lnSpc>
            </a:pPr>
            <a:r>
              <a:rPr lang="en-US" sz="2800" dirty="0">
                <a:sym typeface="Symbol" pitchFamily="18" charset="2"/>
              </a:rPr>
              <a:t>We often think of features when we think of the quality of a product or service; TQ is about conformance quality, not features.</a:t>
            </a:r>
          </a:p>
          <a:p>
            <a:pPr eaLnBrk="0" hangingPunct="0">
              <a:lnSpc>
                <a:spcPct val="90000"/>
              </a:lnSpc>
            </a:pPr>
            <a:endParaRPr lang="en-US" sz="2800" dirty="0"/>
          </a:p>
          <a:p>
            <a:pPr>
              <a:lnSpc>
                <a:spcPct val="90000"/>
              </a:lnSpc>
              <a:buFontTx/>
              <a:buNone/>
            </a:pPr>
            <a:endParaRPr lang="en-US" sz="2800" dirty="0">
              <a:sym typeface="Symbol" pitchFamily="18" charset="2"/>
            </a:endParaRPr>
          </a:p>
          <a:p>
            <a:pPr eaLnBrk="0" hangingPunct="0">
              <a:lnSpc>
                <a:spcPct val="90000"/>
              </a:lnSpc>
            </a:pPr>
            <a:endParaRPr lang="en-US" sz="2400" dirty="0"/>
          </a:p>
          <a:p>
            <a:pPr eaLnBrk="0" hangingPunct="0">
              <a:lnSpc>
                <a:spcPct val="90000"/>
              </a:lnSpc>
            </a:pPr>
            <a:endParaRPr lang="en-US" sz="2400"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wipe(left)">
                                      <p:cBhvr>
                                        <p:cTn id="7" dur="500"/>
                                        <p:tgtEl>
                                          <p:spTgt spid="3076">
                                            <p:txEl>
                                              <p:pRg st="0" end="0"/>
                                            </p:txEl>
                                          </p:spTgt>
                                        </p:tgtEl>
                                      </p:cBhvr>
                                    </p:animEffect>
                                  </p:childTnLst>
                                  <p:subTnLst>
                                    <p:animClr>
                                      <p:cBhvr override="childStyle">
                                        <p:cTn dur="1" fill="hold" display="0" masterRel="nextClick" afterEffect="1"/>
                                        <p:tgtEl>
                                          <p:spTgt spid="3076">
                                            <p:txEl>
                                              <p:pRg st="0" end="0"/>
                                            </p:txEl>
                                          </p:spTgt>
                                        </p:tgtEl>
                                        <p:attrNameLst>
                                          <p:attrName>ppt_c</p:attrName>
                                        </p:attrNameLst>
                                      </p:cBhvr>
                                      <p:to>
                                        <a:schemeClr val="accent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6">
                                            <p:txEl>
                                              <p:pRg st="1" end="1"/>
                                            </p:txEl>
                                          </p:spTgt>
                                        </p:tgtEl>
                                        <p:attrNameLst>
                                          <p:attrName>style.visibility</p:attrName>
                                        </p:attrNameLst>
                                      </p:cBhvr>
                                      <p:to>
                                        <p:strVal val="visible"/>
                                      </p:to>
                                    </p:set>
                                    <p:animEffect transition="in" filter="wipe(left)">
                                      <p:cBhvr>
                                        <p:cTn id="12" dur="500"/>
                                        <p:tgtEl>
                                          <p:spTgt spid="3076">
                                            <p:txEl>
                                              <p:pRg st="1" end="1"/>
                                            </p:txEl>
                                          </p:spTgt>
                                        </p:tgtEl>
                                      </p:cBhvr>
                                    </p:animEffect>
                                  </p:childTnLst>
                                  <p:subTnLst>
                                    <p:animClr>
                                      <p:cBhvr override="childStyle">
                                        <p:cTn dur="1" fill="hold" display="0" masterRel="nextClick" afterEffect="1"/>
                                        <p:tgtEl>
                                          <p:spTgt spid="3076">
                                            <p:txEl>
                                              <p:pRg st="1" end="1"/>
                                            </p:txEl>
                                          </p:spTgt>
                                        </p:tgtEl>
                                        <p:attrNameLst>
                                          <p:attrName>ppt_c</p:attrName>
                                        </p:attrNameLst>
                                      </p:cBhvr>
                                      <p:to>
                                        <a:schemeClr val="accent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6">
                                            <p:txEl>
                                              <p:pRg st="2" end="2"/>
                                            </p:txEl>
                                          </p:spTgt>
                                        </p:tgtEl>
                                        <p:attrNameLst>
                                          <p:attrName>style.visibility</p:attrName>
                                        </p:attrNameLst>
                                      </p:cBhvr>
                                      <p:to>
                                        <p:strVal val="visible"/>
                                      </p:to>
                                    </p:set>
                                    <p:animEffect transition="in" filter="wipe(left)">
                                      <p:cBhvr>
                                        <p:cTn id="17" dur="500"/>
                                        <p:tgtEl>
                                          <p:spTgt spid="3076">
                                            <p:txEl>
                                              <p:pRg st="2" end="2"/>
                                            </p:txEl>
                                          </p:spTgt>
                                        </p:tgtEl>
                                      </p:cBhvr>
                                    </p:animEffect>
                                  </p:childTnLst>
                                  <p:subTnLst>
                                    <p:animClr>
                                      <p:cBhvr override="childStyle">
                                        <p:cTn dur="1" fill="hold" display="0" masterRel="nextClick" afterEffect="1"/>
                                        <p:tgtEl>
                                          <p:spTgt spid="3076">
                                            <p:txEl>
                                              <p:pRg st="2" end="2"/>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12manage.com/images/picture_deming_cycle_pdsa.gif"/>
          <p:cNvPicPr>
            <a:picLocks noGrp="1" noChangeAspect="1" noChangeArrowheads="1"/>
          </p:cNvPicPr>
          <p:nvPr>
            <p:ph idx="4294967295"/>
          </p:nvPr>
        </p:nvPicPr>
        <p:blipFill>
          <a:blip r:embed="rId2" cstate="print"/>
          <a:srcRect/>
          <a:stretch>
            <a:fillRect/>
          </a:stretch>
        </p:blipFill>
        <p:spPr bwMode="auto">
          <a:xfrm>
            <a:off x="1905000" y="685800"/>
            <a:ext cx="5029200" cy="591026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828800" y="838200"/>
            <a:ext cx="6858000" cy="5334000"/>
          </a:xfrm>
          <a:prstGeom prst="rect">
            <a:avLst/>
          </a:prstGeom>
          <a:noFill/>
          <a:ln w="9525">
            <a:noFill/>
            <a:miter lim="800000"/>
            <a:headEnd/>
            <a:tailEnd/>
          </a:ln>
          <a:effectLst/>
        </p:spPr>
        <p:txBody>
          <a:bodyPr/>
          <a:lstStyle/>
          <a:p>
            <a:pPr marL="342900" indent="-342900" algn="ctr">
              <a:spcBef>
                <a:spcPct val="20000"/>
              </a:spcBef>
              <a:buClr>
                <a:srgbClr val="FF0000"/>
              </a:buClr>
              <a:buFont typeface="Wingdings" pitchFamily="2" charset="2"/>
              <a:buNone/>
            </a:pPr>
            <a:endParaRPr lang="en-US" sz="2000" dirty="0"/>
          </a:p>
          <a:p>
            <a:pPr marL="342900" indent="-342900">
              <a:spcBef>
                <a:spcPct val="20000"/>
              </a:spcBef>
              <a:buClr>
                <a:srgbClr val="FF0000"/>
              </a:buClr>
              <a:buFont typeface="Wingdings" pitchFamily="2" charset="2"/>
              <a:buNone/>
            </a:pPr>
            <a:r>
              <a:rPr lang="en-US" sz="2000" b="1" dirty="0"/>
              <a:t>	According to Dr. Joseph M. </a:t>
            </a:r>
            <a:r>
              <a:rPr lang="en-US" sz="2000" b="1" dirty="0" err="1"/>
              <a:t>Juran</a:t>
            </a:r>
            <a:r>
              <a:rPr lang="en-US" sz="2000" b="1" dirty="0"/>
              <a:t> (1991):</a:t>
            </a:r>
          </a:p>
          <a:p>
            <a:pPr marL="342900" indent="-342900">
              <a:lnSpc>
                <a:spcPct val="40000"/>
              </a:lnSpc>
              <a:spcBef>
                <a:spcPct val="20000"/>
              </a:spcBef>
              <a:buClr>
                <a:srgbClr val="FF0000"/>
              </a:buClr>
              <a:buFont typeface="Wingdings" pitchFamily="2" charset="2"/>
              <a:buNone/>
            </a:pPr>
            <a:endParaRPr lang="en-US" sz="2000" b="1" dirty="0"/>
          </a:p>
          <a:p>
            <a:pPr marL="342900" indent="-342900">
              <a:spcBef>
                <a:spcPct val="20000"/>
              </a:spcBef>
              <a:buClr>
                <a:srgbClr val="FF0000"/>
              </a:buClr>
              <a:buFont typeface="Wingdings" pitchFamily="2" charset="2"/>
              <a:buNone/>
            </a:pPr>
            <a:r>
              <a:rPr lang="en-US" sz="2000" b="1" dirty="0"/>
              <a:t>	</a:t>
            </a:r>
            <a:r>
              <a:rPr lang="en-US" sz="2000" dirty="0"/>
              <a:t>“On the assembly line at the Ford Motor Company in 1923, most of the workers producing Model T’s were immigrants and could not speak English.  Many were also illiterate.   Workers learned their trade by modeling the actions of other workers.  They were unable to plan, problem-solve, and make decisions.  As a result, the Taylor scientific school of management flourished, and MBAs and industrial engineers were invented to do this work.  Today, however, the workforce is educated.  Workers know what is needed to improve their jobs, and companies that do not tap into this significant source of knowledge will truly be at a competitive disadvantage.” </a:t>
            </a:r>
          </a:p>
          <a:p>
            <a:pPr marL="342900" indent="-342900">
              <a:spcBef>
                <a:spcPct val="20000"/>
              </a:spcBef>
              <a:buClr>
                <a:srgbClr val="FF0000"/>
              </a:buClr>
              <a:buFont typeface="Wingdings" pitchFamily="2" charset="2"/>
              <a:buChar char="Ø"/>
            </a:pPr>
            <a:endParaRPr lang="en-US" sz="2000" b="1" dirty="0"/>
          </a:p>
        </p:txBody>
      </p:sp>
      <p:sp>
        <p:nvSpPr>
          <p:cNvPr id="16387" name="Rectangle 3"/>
          <p:cNvSpPr>
            <a:spLocks noChangeArrowheads="1"/>
          </p:cNvSpPr>
          <p:nvPr/>
        </p:nvSpPr>
        <p:spPr bwMode="auto">
          <a:xfrm>
            <a:off x="304800" y="4191000"/>
            <a:ext cx="3505200" cy="1676400"/>
          </a:xfrm>
          <a:prstGeom prst="rect">
            <a:avLst/>
          </a:prstGeom>
          <a:noFill/>
          <a:ln w="9525">
            <a:noFill/>
            <a:miter lim="800000"/>
            <a:headEnd/>
            <a:tailEnd/>
          </a:ln>
          <a:effectLst/>
        </p:spPr>
        <p:txBody>
          <a:bodyPr wrap="none" anchor="ctr"/>
          <a:lstStyle/>
          <a:p>
            <a:pPr>
              <a:buFont typeface="Wingdings" pitchFamily="2" charset="2"/>
              <a:buChar char="Ø"/>
            </a:pPr>
            <a:endParaRPr lang="en-US" sz="1800">
              <a:latin typeface="Arial" charset="0"/>
            </a:endParaRPr>
          </a:p>
          <a:p>
            <a:pPr>
              <a:spcBef>
                <a:spcPct val="20000"/>
              </a:spcBef>
              <a:buClr>
                <a:srgbClr val="FF0000"/>
              </a:buClr>
              <a:buSzPct val="85000"/>
              <a:buFont typeface="Wingdings" pitchFamily="2" charset="2"/>
              <a:buChar char="Ø"/>
            </a:pPr>
            <a:endParaRPr lang="en-US" sz="1800" b="1">
              <a:latin typeface="Arial" charset="0"/>
            </a:endParaRPr>
          </a:p>
        </p:txBody>
      </p:sp>
      <p:sp>
        <p:nvSpPr>
          <p:cNvPr id="16388" name="Rectangle 4"/>
          <p:cNvSpPr>
            <a:spLocks noGrp="1" noChangeArrowheads="1"/>
          </p:cNvSpPr>
          <p:nvPr>
            <p:ph type="title"/>
          </p:nvPr>
        </p:nvSpPr>
        <p:spPr>
          <a:xfrm>
            <a:off x="533400" y="0"/>
            <a:ext cx="7793038" cy="838200"/>
          </a:xfrm>
          <a:noFill/>
          <a:ln/>
        </p:spPr>
        <p:txBody>
          <a:bodyPr anchor="b"/>
          <a:lstStyle/>
          <a:p>
            <a:r>
              <a:rPr lang="en-US" sz="3600">
                <a:solidFill>
                  <a:schemeClr val="accent2"/>
                </a:solidFill>
              </a:rPr>
              <a:t>History of Total Quality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981200" y="1524000"/>
            <a:ext cx="6781800" cy="5334000"/>
          </a:xfrm>
          <a:prstGeom prst="rect">
            <a:avLst/>
          </a:prstGeom>
          <a:noFill/>
          <a:ln w="9525">
            <a:noFill/>
            <a:miter lim="800000"/>
            <a:headEnd/>
            <a:tailEnd/>
          </a:ln>
          <a:effectLst/>
        </p:spPr>
        <p:txBody>
          <a:bodyPr/>
          <a:lstStyle/>
          <a:p>
            <a:pPr marL="342900" indent="-342900" algn="ctr">
              <a:spcBef>
                <a:spcPct val="20000"/>
              </a:spcBef>
              <a:buClr>
                <a:srgbClr val="FF0000"/>
              </a:buClr>
              <a:buFont typeface="Wingdings" pitchFamily="2" charset="2"/>
              <a:buNone/>
            </a:pPr>
            <a:endParaRPr lang="en-US" sz="2000" dirty="0">
              <a:latin typeface="Arial" charset="0"/>
            </a:endParaRPr>
          </a:p>
          <a:p>
            <a:pPr marL="342900" indent="-342900">
              <a:lnSpc>
                <a:spcPct val="80000"/>
              </a:lnSpc>
              <a:spcBef>
                <a:spcPct val="20000"/>
              </a:spcBef>
              <a:buClr>
                <a:srgbClr val="FF0000"/>
              </a:buClr>
              <a:buFont typeface="Wingdings" pitchFamily="2" charset="2"/>
              <a:buNone/>
            </a:pPr>
            <a:r>
              <a:rPr lang="en-US" sz="2000" b="1" dirty="0">
                <a:latin typeface="Arial" charset="0"/>
              </a:rPr>
              <a:t>	</a:t>
            </a:r>
            <a:r>
              <a:rPr lang="en-US" dirty="0"/>
              <a:t>According to Phil Crosby, Quality is . . .</a:t>
            </a:r>
          </a:p>
          <a:p>
            <a:pPr marL="342900" indent="-342900">
              <a:lnSpc>
                <a:spcPct val="80000"/>
              </a:lnSpc>
              <a:spcBef>
                <a:spcPct val="20000"/>
              </a:spcBef>
              <a:buClr>
                <a:srgbClr val="FF0000"/>
              </a:buClr>
              <a:buFont typeface="Wingdings" pitchFamily="2" charset="2"/>
              <a:buNone/>
            </a:pPr>
            <a:r>
              <a:rPr lang="en-US" dirty="0"/>
              <a:t>	</a:t>
            </a:r>
          </a:p>
          <a:p>
            <a:pPr marL="342900" indent="-342900">
              <a:lnSpc>
                <a:spcPct val="80000"/>
              </a:lnSpc>
              <a:spcBef>
                <a:spcPct val="20000"/>
              </a:spcBef>
              <a:buClr>
                <a:srgbClr val="FF0000"/>
              </a:buClr>
              <a:buFont typeface="Wingdings" pitchFamily="2" charset="2"/>
              <a:buNone/>
            </a:pPr>
            <a:r>
              <a:rPr lang="en-US" dirty="0">
                <a:solidFill>
                  <a:schemeClr val="hlink"/>
                </a:solidFill>
              </a:rPr>
              <a:t>	</a:t>
            </a:r>
            <a:r>
              <a:rPr lang="en-US" dirty="0"/>
              <a:t>An attitude:</a:t>
            </a:r>
          </a:p>
          <a:p>
            <a:pPr marL="342900" indent="-342900">
              <a:lnSpc>
                <a:spcPct val="80000"/>
              </a:lnSpc>
              <a:spcBef>
                <a:spcPct val="20000"/>
              </a:spcBef>
              <a:buClr>
                <a:srgbClr val="FF0000"/>
              </a:buClr>
              <a:buFont typeface="Wingdings" pitchFamily="2" charset="2"/>
              <a:buNone/>
            </a:pPr>
            <a:r>
              <a:rPr lang="en-US" dirty="0"/>
              <a:t>		- Zero Defects</a:t>
            </a:r>
          </a:p>
          <a:p>
            <a:pPr marL="342900" indent="-342900">
              <a:lnSpc>
                <a:spcPct val="80000"/>
              </a:lnSpc>
              <a:spcBef>
                <a:spcPct val="20000"/>
              </a:spcBef>
              <a:buClr>
                <a:srgbClr val="FF0000"/>
              </a:buClr>
              <a:buFont typeface="Wingdings" pitchFamily="2" charset="2"/>
              <a:buNone/>
            </a:pPr>
            <a:r>
              <a:rPr lang="en-US" dirty="0"/>
              <a:t>		- Continuous Improvement</a:t>
            </a:r>
          </a:p>
          <a:p>
            <a:pPr marL="342900" indent="-342900">
              <a:lnSpc>
                <a:spcPct val="80000"/>
              </a:lnSpc>
              <a:spcBef>
                <a:spcPct val="20000"/>
              </a:spcBef>
              <a:buClr>
                <a:srgbClr val="FF0000"/>
              </a:buClr>
              <a:buFont typeface="Wingdings" pitchFamily="2" charset="2"/>
              <a:buNone/>
            </a:pPr>
            <a:r>
              <a:rPr lang="en-US" dirty="0"/>
              <a:t>	</a:t>
            </a:r>
          </a:p>
          <a:p>
            <a:pPr marL="342900" indent="-342900">
              <a:lnSpc>
                <a:spcPct val="80000"/>
              </a:lnSpc>
              <a:spcBef>
                <a:spcPct val="20000"/>
              </a:spcBef>
              <a:buClr>
                <a:srgbClr val="FF0000"/>
              </a:buClr>
              <a:buFont typeface="Wingdings" pitchFamily="2" charset="2"/>
              <a:buNone/>
            </a:pPr>
            <a:r>
              <a:rPr lang="en-US" dirty="0">
                <a:solidFill>
                  <a:schemeClr val="hlink"/>
                </a:solidFill>
              </a:rPr>
              <a:t>	</a:t>
            </a:r>
            <a:r>
              <a:rPr lang="en-US" dirty="0"/>
              <a:t>A measurement:</a:t>
            </a:r>
          </a:p>
          <a:p>
            <a:pPr marL="342900" indent="-342900">
              <a:lnSpc>
                <a:spcPct val="80000"/>
              </a:lnSpc>
              <a:spcBef>
                <a:spcPct val="20000"/>
              </a:spcBef>
              <a:buClr>
                <a:srgbClr val="FF0000"/>
              </a:buClr>
              <a:buFont typeface="Wingdings" pitchFamily="2" charset="2"/>
              <a:buNone/>
            </a:pPr>
            <a:r>
              <a:rPr lang="en-US" dirty="0"/>
              <a:t>		- Price of Conformance, plus</a:t>
            </a:r>
          </a:p>
          <a:p>
            <a:pPr marL="342900" indent="-342900">
              <a:lnSpc>
                <a:spcPct val="80000"/>
              </a:lnSpc>
              <a:spcBef>
                <a:spcPct val="20000"/>
              </a:spcBef>
              <a:buClr>
                <a:srgbClr val="FF0000"/>
              </a:buClr>
              <a:buFont typeface="Wingdings" pitchFamily="2" charset="2"/>
              <a:buNone/>
            </a:pPr>
            <a:r>
              <a:rPr lang="en-US" dirty="0"/>
              <a:t>		- Price of Nonconformance (defects)</a:t>
            </a:r>
          </a:p>
          <a:p>
            <a:pPr marL="342900" indent="-342900">
              <a:spcBef>
                <a:spcPct val="20000"/>
              </a:spcBef>
              <a:buClr>
                <a:srgbClr val="FF0000"/>
              </a:buClr>
              <a:buFont typeface="Wingdings" pitchFamily="2" charset="2"/>
              <a:buNone/>
            </a:pPr>
            <a:endParaRPr lang="en-US" dirty="0"/>
          </a:p>
          <a:p>
            <a:pPr marL="342900" indent="-342900">
              <a:spcBef>
                <a:spcPct val="20000"/>
              </a:spcBef>
              <a:buClr>
                <a:srgbClr val="FF0000"/>
              </a:buClr>
              <a:buFont typeface="Wingdings" pitchFamily="2" charset="2"/>
              <a:buNone/>
            </a:pPr>
            <a:endParaRPr lang="en-US" b="1" dirty="0"/>
          </a:p>
          <a:p>
            <a:pPr marL="342900" indent="-342900">
              <a:spcBef>
                <a:spcPct val="20000"/>
              </a:spcBef>
              <a:buClr>
                <a:srgbClr val="FF0000"/>
              </a:buClr>
              <a:buFont typeface="Wingdings" pitchFamily="2" charset="2"/>
              <a:buNone/>
            </a:pPr>
            <a:endParaRPr lang="en-US" sz="1600" b="1" dirty="0">
              <a:latin typeface="Arial" charset="0"/>
            </a:endParaRPr>
          </a:p>
        </p:txBody>
      </p:sp>
      <p:sp>
        <p:nvSpPr>
          <p:cNvPr id="18435" name="Rectangle 3"/>
          <p:cNvSpPr>
            <a:spLocks noChangeArrowheads="1"/>
          </p:cNvSpPr>
          <p:nvPr/>
        </p:nvSpPr>
        <p:spPr bwMode="auto">
          <a:xfrm>
            <a:off x="304800" y="4191000"/>
            <a:ext cx="3505200" cy="1676400"/>
          </a:xfrm>
          <a:prstGeom prst="rect">
            <a:avLst/>
          </a:prstGeom>
          <a:noFill/>
          <a:ln w="9525">
            <a:noFill/>
            <a:miter lim="800000"/>
            <a:headEnd/>
            <a:tailEnd/>
          </a:ln>
          <a:effectLst/>
        </p:spPr>
        <p:txBody>
          <a:bodyPr wrap="none" anchor="ctr"/>
          <a:lstStyle/>
          <a:p>
            <a:pPr>
              <a:buFont typeface="Wingdings" pitchFamily="2" charset="2"/>
              <a:buChar char="Ø"/>
            </a:pPr>
            <a:endParaRPr lang="en-US" sz="1800">
              <a:latin typeface="Arial" charset="0"/>
            </a:endParaRPr>
          </a:p>
          <a:p>
            <a:pPr>
              <a:spcBef>
                <a:spcPct val="20000"/>
              </a:spcBef>
              <a:buClr>
                <a:srgbClr val="FF0000"/>
              </a:buClr>
              <a:buSzPct val="85000"/>
              <a:buFont typeface="Wingdings" pitchFamily="2" charset="2"/>
              <a:buChar char="Ø"/>
            </a:pPr>
            <a:endParaRPr lang="en-US" sz="1800" b="1">
              <a:latin typeface="Arial" charset="0"/>
            </a:endParaRPr>
          </a:p>
        </p:txBody>
      </p:sp>
      <p:sp>
        <p:nvSpPr>
          <p:cNvPr id="18436" name="Rectangle 4"/>
          <p:cNvSpPr>
            <a:spLocks noGrp="1" noChangeArrowheads="1"/>
          </p:cNvSpPr>
          <p:nvPr>
            <p:ph type="title"/>
          </p:nvPr>
        </p:nvSpPr>
        <p:spPr>
          <a:xfrm>
            <a:off x="457200" y="0"/>
            <a:ext cx="7793038" cy="1143000"/>
          </a:xfrm>
          <a:noFill/>
          <a:ln/>
        </p:spPr>
        <p:txBody>
          <a:bodyPr anchor="b"/>
          <a:lstStyle/>
          <a:p>
            <a:r>
              <a:rPr lang="en-US" sz="3600">
                <a:solidFill>
                  <a:schemeClr val="accent2"/>
                </a:solidFill>
              </a:rPr>
              <a:t>History of Total Quality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a:xfrm>
            <a:off x="533400" y="0"/>
            <a:ext cx="7793038" cy="1143000"/>
          </a:xfrm>
        </p:spPr>
        <p:txBody>
          <a:bodyPr/>
          <a:lstStyle/>
          <a:p>
            <a:r>
              <a:rPr lang="en-US" sz="3600">
                <a:solidFill>
                  <a:schemeClr val="accent2"/>
                </a:solidFill>
              </a:rPr>
              <a:t>TQ: Transforming an Organization</a:t>
            </a:r>
          </a:p>
        </p:txBody>
      </p:sp>
      <p:graphicFrame>
        <p:nvGraphicFramePr>
          <p:cNvPr id="19458" name="Object 2"/>
          <p:cNvGraphicFramePr>
            <a:graphicFrameLocks noChangeAspect="1"/>
          </p:cNvGraphicFramePr>
          <p:nvPr>
            <p:ph type="tbl" idx="1"/>
          </p:nvPr>
        </p:nvGraphicFramePr>
        <p:xfrm>
          <a:off x="919163" y="1214438"/>
          <a:ext cx="6826250" cy="4799012"/>
        </p:xfrm>
        <a:graphic>
          <a:graphicData uri="http://schemas.openxmlformats.org/presentationml/2006/ole">
            <p:oleObj spid="_x0000_s19458" name="Document" r:id="rId4" imgW="11645280" imgH="8186760" progId="Word.Document.8">
              <p:embed/>
            </p:oleObj>
          </a:graphicData>
        </a:graphic>
      </p:graphicFrame>
      <p:sp>
        <p:nvSpPr>
          <p:cNvPr id="19460" name="Line 4"/>
          <p:cNvSpPr>
            <a:spLocks noChangeShapeType="1"/>
          </p:cNvSpPr>
          <p:nvPr/>
        </p:nvSpPr>
        <p:spPr bwMode="auto">
          <a:xfrm>
            <a:off x="3352800" y="1371600"/>
            <a:ext cx="1752600" cy="0"/>
          </a:xfrm>
          <a:prstGeom prst="line">
            <a:avLst/>
          </a:prstGeom>
          <a:noFill/>
          <a:ln w="38100">
            <a:solidFill>
              <a:schemeClr val="folHlink"/>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47106" name="AutoShape 2" descr="http://image.slidesharecdn.com/presentationloadtqmtemplates-140808045959-phpapp01/95/total-quality-management-ppt-slide-template-4-638.jpg?cb=140863569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10" name="AutoShape 6" descr="http://image.slidesharecdn.com/presentationloadtqmtemplates-140808045959-phpapp01/95/total-quality-management-ppt-slide-template-4-638.jpg?cb=140863569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total-quality-management-ppt-slide-template-4-638.jpg"/>
          <p:cNvPicPr>
            <a:picLocks noChangeAspect="1"/>
          </p:cNvPicPr>
          <p:nvPr/>
        </p:nvPicPr>
        <p:blipFill>
          <a:blip r:embed="rId2" cstate="print"/>
          <a:stretch>
            <a:fillRect/>
          </a:stretch>
        </p:blipFill>
        <p:spPr>
          <a:xfrm>
            <a:off x="1524000" y="2295525"/>
            <a:ext cx="6076950" cy="45624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0" y="228600"/>
            <a:ext cx="7772400" cy="1143000"/>
          </a:xfrm>
        </p:spPr>
        <p:txBody>
          <a:bodyPr/>
          <a:lstStyle/>
          <a:p>
            <a:r>
              <a:rPr lang="en-US" sz="3600">
                <a:solidFill>
                  <a:schemeClr val="accent2"/>
                </a:solidFill>
              </a:rPr>
              <a:t>What is Six Sigma?</a:t>
            </a:r>
          </a:p>
        </p:txBody>
      </p:sp>
      <p:sp>
        <p:nvSpPr>
          <p:cNvPr id="21507" name="Text Box 3"/>
          <p:cNvSpPr txBox="1">
            <a:spLocks noChangeArrowheads="1"/>
          </p:cNvSpPr>
          <p:nvPr/>
        </p:nvSpPr>
        <p:spPr bwMode="auto">
          <a:xfrm>
            <a:off x="762000" y="1676400"/>
            <a:ext cx="7848600" cy="4156075"/>
          </a:xfrm>
          <a:prstGeom prst="rect">
            <a:avLst/>
          </a:prstGeom>
          <a:noFill/>
          <a:ln w="9525">
            <a:noFill/>
            <a:miter lim="800000"/>
            <a:headEnd/>
            <a:tailEnd/>
          </a:ln>
          <a:effectLst/>
        </p:spPr>
        <p:txBody>
          <a:bodyPr>
            <a:spAutoFit/>
          </a:bodyPr>
          <a:lstStyle/>
          <a:p>
            <a:pPr>
              <a:spcBef>
                <a:spcPct val="50000"/>
              </a:spcBef>
              <a:buFontTx/>
              <a:buChar char="•"/>
            </a:pPr>
            <a:r>
              <a:rPr lang="en-US"/>
              <a:t>  A goal of near perfection in meeting customer requirements</a:t>
            </a:r>
          </a:p>
          <a:p>
            <a:pPr>
              <a:spcBef>
                <a:spcPct val="50000"/>
              </a:spcBef>
              <a:buFontTx/>
              <a:buChar char="•"/>
            </a:pPr>
            <a:r>
              <a:rPr lang="en-US"/>
              <a:t>  A sweeping culture change effort to position a company for greater customer satisfaction, profitability and competitiveness</a:t>
            </a:r>
          </a:p>
          <a:p>
            <a:pPr>
              <a:spcBef>
                <a:spcPct val="50000"/>
              </a:spcBef>
              <a:buFontTx/>
              <a:buChar char="•"/>
            </a:pPr>
            <a:r>
              <a:rPr lang="en-US"/>
              <a:t>   A comprehensive and flexible system for achieving, sustaining and maximizing business success; uniquely driven by close understanding of customer needs, disciplined use of facts, data, and statistical analysis, and diligent attention to managing, improving and reinventing business processes</a:t>
            </a:r>
          </a:p>
          <a:p>
            <a:pPr>
              <a:lnSpc>
                <a:spcPct val="50000"/>
              </a:lnSpc>
              <a:spcBef>
                <a:spcPct val="50000"/>
              </a:spcBef>
            </a:pPr>
            <a:endParaRPr lang="en-US"/>
          </a:p>
          <a:p>
            <a:pPr algn="r">
              <a:spcBef>
                <a:spcPct val="50000"/>
              </a:spcBef>
            </a:pPr>
            <a:r>
              <a:rPr lang="en-US" sz="1800"/>
              <a:t>(Source:</a:t>
            </a:r>
            <a:r>
              <a:rPr lang="en-US" sz="1800" u="sng"/>
              <a:t>The Six Sigma Way</a:t>
            </a:r>
            <a:r>
              <a:rPr lang="en-US" sz="1800"/>
              <a:t> by Pande, Neuman and Cavanagh)</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600">
                <a:solidFill>
                  <a:schemeClr val="accent2"/>
                </a:solidFill>
              </a:rPr>
              <a:t>Is 99% Quality Good Enough?</a:t>
            </a:r>
          </a:p>
        </p:txBody>
      </p:sp>
      <p:sp>
        <p:nvSpPr>
          <p:cNvPr id="33795" name="Rectangle 3"/>
          <p:cNvSpPr>
            <a:spLocks noGrp="1" noChangeArrowheads="1"/>
          </p:cNvSpPr>
          <p:nvPr>
            <p:ph idx="1"/>
          </p:nvPr>
        </p:nvSpPr>
        <p:spPr>
          <a:xfrm>
            <a:off x="838200" y="1905000"/>
            <a:ext cx="7772400" cy="4419600"/>
          </a:xfrm>
        </p:spPr>
        <p:txBody>
          <a:bodyPr/>
          <a:lstStyle/>
          <a:p>
            <a:pPr>
              <a:lnSpc>
                <a:spcPct val="90000"/>
              </a:lnSpc>
              <a:spcBef>
                <a:spcPct val="100000"/>
              </a:spcBef>
            </a:pPr>
            <a:r>
              <a:rPr lang="en-US"/>
              <a:t>22,000 checks will be deducted from the wrong bank accounts in the next 60 minutes.</a:t>
            </a:r>
          </a:p>
          <a:p>
            <a:pPr>
              <a:lnSpc>
                <a:spcPct val="90000"/>
              </a:lnSpc>
              <a:spcBef>
                <a:spcPct val="100000"/>
              </a:spcBef>
            </a:pPr>
            <a:r>
              <a:rPr lang="en-US"/>
              <a:t>20,000 incorrect drug prescriptions will be written in the next 12 months.</a:t>
            </a:r>
          </a:p>
          <a:p>
            <a:pPr>
              <a:lnSpc>
                <a:spcPct val="90000"/>
              </a:lnSpc>
              <a:spcBef>
                <a:spcPct val="100000"/>
              </a:spcBef>
            </a:pPr>
            <a:r>
              <a:rPr lang="en-US"/>
              <a:t>12 babies will be given to the wrong parents each day.</a:t>
            </a:r>
          </a:p>
          <a:p>
            <a:pPr>
              <a:lnSpc>
                <a:spcPct val="90000"/>
              </a:lnSpc>
              <a:spcBef>
                <a:spcPct val="100000"/>
              </a:spcBef>
              <a:buFontTx/>
              <a:buNone/>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66800" y="533400"/>
            <a:ext cx="7772400" cy="685800"/>
          </a:xfrm>
        </p:spPr>
        <p:txBody>
          <a:bodyPr/>
          <a:lstStyle/>
          <a:p>
            <a:r>
              <a:rPr lang="en-US" sz="3600">
                <a:solidFill>
                  <a:schemeClr val="accent2"/>
                </a:solidFill>
              </a:rPr>
              <a:t>Six Sigma Quality</a:t>
            </a:r>
          </a:p>
        </p:txBody>
      </p:sp>
      <p:sp>
        <p:nvSpPr>
          <p:cNvPr id="22531" name="Rectangle 3"/>
          <p:cNvSpPr>
            <a:spLocks noGrp="1" noChangeArrowheads="1"/>
          </p:cNvSpPr>
          <p:nvPr>
            <p:ph idx="1"/>
          </p:nvPr>
        </p:nvSpPr>
        <p:spPr>
          <a:xfrm>
            <a:off x="381000" y="1371600"/>
            <a:ext cx="8229600" cy="914400"/>
          </a:xfrm>
        </p:spPr>
        <p:txBody>
          <a:bodyPr/>
          <a:lstStyle/>
          <a:p>
            <a:pPr algn="ctr">
              <a:lnSpc>
                <a:spcPct val="90000"/>
              </a:lnSpc>
              <a:buFontTx/>
              <a:buNone/>
            </a:pPr>
            <a:r>
              <a:rPr lang="en-US"/>
              <a:t>	The objective of </a:t>
            </a:r>
            <a:r>
              <a:rPr lang="en-US" sz="2800"/>
              <a:t>Six Sigma quality is 3.4 defects per million opportunities!</a:t>
            </a:r>
          </a:p>
          <a:p>
            <a:pPr>
              <a:lnSpc>
                <a:spcPct val="90000"/>
              </a:lnSpc>
            </a:pPr>
            <a:endParaRPr lang="en-US"/>
          </a:p>
        </p:txBody>
      </p:sp>
      <p:sp>
        <p:nvSpPr>
          <p:cNvPr id="22532" name="Text Box 4"/>
          <p:cNvSpPr txBox="1">
            <a:spLocks noChangeArrowheads="1"/>
          </p:cNvSpPr>
          <p:nvPr/>
        </p:nvSpPr>
        <p:spPr bwMode="auto">
          <a:xfrm>
            <a:off x="914400" y="2895600"/>
            <a:ext cx="74676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22533" name="Text Box 5"/>
          <p:cNvSpPr txBox="1">
            <a:spLocks noChangeArrowheads="1"/>
          </p:cNvSpPr>
          <p:nvPr/>
        </p:nvSpPr>
        <p:spPr bwMode="auto">
          <a:xfrm>
            <a:off x="914400" y="2971800"/>
            <a:ext cx="76200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22534" name="Text Box 6"/>
          <p:cNvSpPr txBox="1">
            <a:spLocks noChangeArrowheads="1"/>
          </p:cNvSpPr>
          <p:nvPr/>
        </p:nvSpPr>
        <p:spPr bwMode="auto">
          <a:xfrm>
            <a:off x="533400" y="2743200"/>
            <a:ext cx="8229600" cy="457200"/>
          </a:xfrm>
          <a:prstGeom prst="rect">
            <a:avLst/>
          </a:prstGeom>
          <a:noFill/>
          <a:ln w="9525">
            <a:noFill/>
            <a:miter lim="800000"/>
            <a:headEnd/>
            <a:tailEnd/>
          </a:ln>
          <a:effectLst/>
        </p:spPr>
        <p:txBody>
          <a:bodyPr>
            <a:spAutoFit/>
          </a:bodyPr>
          <a:lstStyle/>
          <a:p>
            <a:pPr>
              <a:spcBef>
                <a:spcPct val="50000"/>
              </a:spcBef>
            </a:pPr>
            <a:endParaRPr lang="en-US"/>
          </a:p>
        </p:txBody>
      </p:sp>
      <p:graphicFrame>
        <p:nvGraphicFramePr>
          <p:cNvPr id="22535" name="Object 7"/>
          <p:cNvGraphicFramePr>
            <a:graphicFrameLocks noChangeAspect="1"/>
          </p:cNvGraphicFramePr>
          <p:nvPr/>
        </p:nvGraphicFramePr>
        <p:xfrm>
          <a:off x="304800" y="2819400"/>
          <a:ext cx="8534400" cy="2590800"/>
        </p:xfrm>
        <a:graphic>
          <a:graphicData uri="http://schemas.openxmlformats.org/presentationml/2006/ole">
            <p:oleObj spid="_x0000_s22535" name="Worksheet" r:id="rId4" imgW="4035240" imgH="1137600" progId="Excel.Sheet.8">
              <p:embed/>
            </p:oleObj>
          </a:graphicData>
        </a:graphic>
      </p:graphicFrame>
    </p:spTree>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50963" y="0"/>
            <a:ext cx="7793037" cy="1143000"/>
          </a:xfrm>
        </p:spPr>
        <p:txBody>
          <a:bodyPr/>
          <a:lstStyle/>
          <a:p>
            <a:r>
              <a:rPr lang="en-US" sz="3600">
                <a:solidFill>
                  <a:schemeClr val="accent2"/>
                </a:solidFill>
              </a:rPr>
              <a:t>But is Six Sigma Realistic?</a:t>
            </a:r>
          </a:p>
        </p:txBody>
      </p:sp>
      <p:sp>
        <p:nvSpPr>
          <p:cNvPr id="24579" name="Text Box 3"/>
          <p:cNvSpPr txBox="1">
            <a:spLocks noChangeArrowheads="1"/>
          </p:cNvSpPr>
          <p:nvPr/>
        </p:nvSpPr>
        <p:spPr bwMode="auto">
          <a:xfrm>
            <a:off x="2514600" y="1239838"/>
            <a:ext cx="304800" cy="1098550"/>
          </a:xfrm>
          <a:prstGeom prst="rect">
            <a:avLst/>
          </a:prstGeom>
          <a:noFill/>
          <a:ln w="9525">
            <a:noFill/>
            <a:miter lim="800000"/>
            <a:headEnd/>
            <a:tailEnd/>
          </a:ln>
          <a:effectLst/>
        </p:spPr>
        <p:txBody>
          <a:bodyPr>
            <a:spAutoFit/>
          </a:bodyPr>
          <a:lstStyle/>
          <a:p>
            <a:pPr eaLnBrk="0" hangingPunct="0"/>
            <a:r>
              <a:rPr lang="en-US" sz="6600">
                <a:latin typeface="Tahoma" pitchFamily="34" charset="0"/>
              </a:rPr>
              <a:t>·</a:t>
            </a:r>
            <a:endParaRPr lang="en-US" sz="6600">
              <a:latin typeface="Symbol" pitchFamily="18" charset="2"/>
            </a:endParaRPr>
          </a:p>
        </p:txBody>
      </p:sp>
      <p:grpSp>
        <p:nvGrpSpPr>
          <p:cNvPr id="24580" name="Group 4"/>
          <p:cNvGrpSpPr>
            <a:grpSpLocks/>
          </p:cNvGrpSpPr>
          <p:nvPr/>
        </p:nvGrpSpPr>
        <p:grpSpPr bwMode="auto">
          <a:xfrm>
            <a:off x="762000" y="1392238"/>
            <a:ext cx="7848600" cy="5084762"/>
            <a:chOff x="480" y="720"/>
            <a:chExt cx="4944" cy="3203"/>
          </a:xfrm>
        </p:grpSpPr>
        <p:grpSp>
          <p:nvGrpSpPr>
            <p:cNvPr id="24581" name="Group 5"/>
            <p:cNvGrpSpPr>
              <a:grpSpLocks/>
            </p:cNvGrpSpPr>
            <p:nvPr/>
          </p:nvGrpSpPr>
          <p:grpSpPr bwMode="auto">
            <a:xfrm>
              <a:off x="480" y="720"/>
              <a:ext cx="4919" cy="3203"/>
              <a:chOff x="505" y="672"/>
              <a:chExt cx="4919" cy="3203"/>
            </a:xfrm>
          </p:grpSpPr>
          <p:graphicFrame>
            <p:nvGraphicFramePr>
              <p:cNvPr id="24582" name="Object 6"/>
              <p:cNvGraphicFramePr>
                <a:graphicFrameLocks noChangeAspect="1"/>
              </p:cNvGraphicFramePr>
              <p:nvPr/>
            </p:nvGraphicFramePr>
            <p:xfrm>
              <a:off x="624" y="672"/>
              <a:ext cx="4800" cy="3203"/>
            </p:xfrm>
            <a:graphic>
              <a:graphicData uri="http://schemas.openxmlformats.org/presentationml/2006/ole">
                <p:oleObj spid="_x0000_s24582" name="Chart" r:id="rId3" imgW="6096130" imgH="4067088" progId="MSGraph.Chart.8">
                  <p:embed followColorScheme="full"/>
                </p:oleObj>
              </a:graphicData>
            </a:graphic>
          </p:graphicFrame>
          <p:sp>
            <p:nvSpPr>
              <p:cNvPr id="24583" name="Text Box 7"/>
              <p:cNvSpPr txBox="1">
                <a:spLocks noChangeArrowheads="1"/>
              </p:cNvSpPr>
              <p:nvPr/>
            </p:nvSpPr>
            <p:spPr bwMode="auto">
              <a:xfrm>
                <a:off x="654" y="2688"/>
                <a:ext cx="258" cy="192"/>
              </a:xfrm>
              <a:prstGeom prst="rect">
                <a:avLst/>
              </a:prstGeom>
              <a:noFill/>
              <a:ln w="9525">
                <a:noFill/>
                <a:miter lim="800000"/>
                <a:headEnd/>
                <a:tailEnd/>
              </a:ln>
              <a:effectLst/>
            </p:spPr>
            <p:txBody>
              <a:bodyPr wrap="none">
                <a:spAutoFit/>
              </a:bodyPr>
              <a:lstStyle/>
              <a:p>
                <a:pPr eaLnBrk="0" hangingPunct="0"/>
                <a:r>
                  <a:rPr lang="en-US" sz="1400" b="1">
                    <a:latin typeface="Tahoma" pitchFamily="34" charset="0"/>
                  </a:rPr>
                  <a:t>10</a:t>
                </a:r>
              </a:p>
            </p:txBody>
          </p:sp>
          <p:sp>
            <p:nvSpPr>
              <p:cNvPr id="24584" name="Text Box 8"/>
              <p:cNvSpPr txBox="1">
                <a:spLocks noChangeArrowheads="1"/>
              </p:cNvSpPr>
              <p:nvPr/>
            </p:nvSpPr>
            <p:spPr bwMode="auto">
              <a:xfrm>
                <a:off x="725" y="3120"/>
                <a:ext cx="187" cy="192"/>
              </a:xfrm>
              <a:prstGeom prst="rect">
                <a:avLst/>
              </a:prstGeom>
              <a:noFill/>
              <a:ln w="9525">
                <a:noFill/>
                <a:miter lim="800000"/>
                <a:headEnd/>
                <a:tailEnd/>
              </a:ln>
              <a:effectLst/>
            </p:spPr>
            <p:txBody>
              <a:bodyPr wrap="none">
                <a:spAutoFit/>
              </a:bodyPr>
              <a:lstStyle/>
              <a:p>
                <a:pPr eaLnBrk="0" hangingPunct="0"/>
                <a:r>
                  <a:rPr lang="en-US" sz="1400" b="1">
                    <a:latin typeface="Tahoma" pitchFamily="34" charset="0"/>
                  </a:rPr>
                  <a:t>1</a:t>
                </a:r>
              </a:p>
            </p:txBody>
          </p:sp>
          <p:sp>
            <p:nvSpPr>
              <p:cNvPr id="24585" name="Text Box 9"/>
              <p:cNvSpPr txBox="1">
                <a:spLocks noChangeArrowheads="1"/>
              </p:cNvSpPr>
              <p:nvPr/>
            </p:nvSpPr>
            <p:spPr bwMode="auto">
              <a:xfrm>
                <a:off x="583" y="2160"/>
                <a:ext cx="329" cy="192"/>
              </a:xfrm>
              <a:prstGeom prst="rect">
                <a:avLst/>
              </a:prstGeom>
              <a:noFill/>
              <a:ln w="9525">
                <a:noFill/>
                <a:miter lim="800000"/>
                <a:headEnd/>
                <a:tailEnd/>
              </a:ln>
              <a:effectLst/>
            </p:spPr>
            <p:txBody>
              <a:bodyPr wrap="none">
                <a:spAutoFit/>
              </a:bodyPr>
              <a:lstStyle/>
              <a:p>
                <a:pPr eaLnBrk="0" hangingPunct="0"/>
                <a:r>
                  <a:rPr lang="en-US" sz="1400" b="1">
                    <a:latin typeface="Tahoma" pitchFamily="34" charset="0"/>
                  </a:rPr>
                  <a:t>100</a:t>
                </a:r>
              </a:p>
            </p:txBody>
          </p:sp>
          <p:sp>
            <p:nvSpPr>
              <p:cNvPr id="24586" name="Text Box 10"/>
              <p:cNvSpPr txBox="1">
                <a:spLocks noChangeArrowheads="1"/>
              </p:cNvSpPr>
              <p:nvPr/>
            </p:nvSpPr>
            <p:spPr bwMode="auto">
              <a:xfrm>
                <a:off x="647" y="1680"/>
                <a:ext cx="265" cy="192"/>
              </a:xfrm>
              <a:prstGeom prst="rect">
                <a:avLst/>
              </a:prstGeom>
              <a:noFill/>
              <a:ln w="9525">
                <a:noFill/>
                <a:miter lim="800000"/>
                <a:headEnd/>
                <a:tailEnd/>
              </a:ln>
              <a:effectLst/>
            </p:spPr>
            <p:txBody>
              <a:bodyPr wrap="none">
                <a:spAutoFit/>
              </a:bodyPr>
              <a:lstStyle/>
              <a:p>
                <a:pPr eaLnBrk="0" hangingPunct="0"/>
                <a:r>
                  <a:rPr lang="en-US" sz="1400" b="1">
                    <a:latin typeface="Tahoma" pitchFamily="34" charset="0"/>
                  </a:rPr>
                  <a:t>1K</a:t>
                </a:r>
              </a:p>
            </p:txBody>
          </p:sp>
          <p:sp>
            <p:nvSpPr>
              <p:cNvPr id="24587" name="Text Box 11"/>
              <p:cNvSpPr txBox="1">
                <a:spLocks noChangeArrowheads="1"/>
              </p:cNvSpPr>
              <p:nvPr/>
            </p:nvSpPr>
            <p:spPr bwMode="auto">
              <a:xfrm>
                <a:off x="576" y="1152"/>
                <a:ext cx="336" cy="192"/>
              </a:xfrm>
              <a:prstGeom prst="rect">
                <a:avLst/>
              </a:prstGeom>
              <a:noFill/>
              <a:ln w="9525">
                <a:noFill/>
                <a:miter lim="800000"/>
                <a:headEnd/>
                <a:tailEnd/>
              </a:ln>
              <a:effectLst/>
            </p:spPr>
            <p:txBody>
              <a:bodyPr wrap="none">
                <a:spAutoFit/>
              </a:bodyPr>
              <a:lstStyle/>
              <a:p>
                <a:pPr eaLnBrk="0" hangingPunct="0"/>
                <a:r>
                  <a:rPr lang="en-US" sz="1400" b="1">
                    <a:latin typeface="Tahoma" pitchFamily="34" charset="0"/>
                  </a:rPr>
                  <a:t>10K</a:t>
                </a:r>
              </a:p>
            </p:txBody>
          </p:sp>
          <p:sp>
            <p:nvSpPr>
              <p:cNvPr id="24588" name="Text Box 12"/>
              <p:cNvSpPr txBox="1">
                <a:spLocks noChangeArrowheads="1"/>
              </p:cNvSpPr>
              <p:nvPr/>
            </p:nvSpPr>
            <p:spPr bwMode="auto">
              <a:xfrm>
                <a:off x="505" y="672"/>
                <a:ext cx="407" cy="192"/>
              </a:xfrm>
              <a:prstGeom prst="rect">
                <a:avLst/>
              </a:prstGeom>
              <a:noFill/>
              <a:ln w="9525">
                <a:noFill/>
                <a:miter lim="800000"/>
                <a:headEnd/>
                <a:tailEnd/>
              </a:ln>
              <a:effectLst/>
            </p:spPr>
            <p:txBody>
              <a:bodyPr wrap="none">
                <a:spAutoFit/>
              </a:bodyPr>
              <a:lstStyle/>
              <a:p>
                <a:pPr eaLnBrk="0" hangingPunct="0"/>
                <a:r>
                  <a:rPr lang="en-US" sz="1400" b="1">
                    <a:latin typeface="Tahoma" pitchFamily="34" charset="0"/>
                  </a:rPr>
                  <a:t>100K</a:t>
                </a:r>
              </a:p>
            </p:txBody>
          </p:sp>
          <p:sp>
            <p:nvSpPr>
              <p:cNvPr id="24589" name="Text Box 13"/>
              <p:cNvSpPr txBox="1">
                <a:spLocks noChangeArrowheads="1"/>
              </p:cNvSpPr>
              <p:nvPr/>
            </p:nvSpPr>
            <p:spPr bwMode="auto">
              <a:xfrm>
                <a:off x="5184" y="3456"/>
                <a:ext cx="208" cy="231"/>
              </a:xfrm>
              <a:prstGeom prst="rect">
                <a:avLst/>
              </a:prstGeom>
              <a:noFill/>
              <a:ln w="9525">
                <a:noFill/>
                <a:miter lim="800000"/>
                <a:headEnd/>
                <a:tailEnd/>
              </a:ln>
              <a:effectLst/>
            </p:spPr>
            <p:txBody>
              <a:bodyPr wrap="none">
                <a:spAutoFit/>
              </a:bodyPr>
              <a:lstStyle/>
              <a:p>
                <a:pPr eaLnBrk="0" hangingPunct="0"/>
                <a:r>
                  <a:rPr lang="en-US" sz="1800" b="1">
                    <a:latin typeface="Tahoma" pitchFamily="34" charset="0"/>
                  </a:rPr>
                  <a:t>7</a:t>
                </a:r>
              </a:p>
            </p:txBody>
          </p:sp>
          <p:sp>
            <p:nvSpPr>
              <p:cNvPr id="24590" name="Text Box 14"/>
              <p:cNvSpPr txBox="1">
                <a:spLocks noChangeArrowheads="1"/>
              </p:cNvSpPr>
              <p:nvPr/>
            </p:nvSpPr>
            <p:spPr bwMode="auto">
              <a:xfrm>
                <a:off x="4368" y="3456"/>
                <a:ext cx="208" cy="231"/>
              </a:xfrm>
              <a:prstGeom prst="rect">
                <a:avLst/>
              </a:prstGeom>
              <a:noFill/>
              <a:ln w="9525">
                <a:noFill/>
                <a:miter lim="800000"/>
                <a:headEnd/>
                <a:tailEnd/>
              </a:ln>
              <a:effectLst/>
            </p:spPr>
            <p:txBody>
              <a:bodyPr wrap="none">
                <a:spAutoFit/>
              </a:bodyPr>
              <a:lstStyle/>
              <a:p>
                <a:pPr eaLnBrk="0" hangingPunct="0"/>
                <a:r>
                  <a:rPr lang="en-US" sz="1800" b="1">
                    <a:latin typeface="Tahoma" pitchFamily="34" charset="0"/>
                  </a:rPr>
                  <a:t>6</a:t>
                </a:r>
              </a:p>
            </p:txBody>
          </p:sp>
          <p:sp>
            <p:nvSpPr>
              <p:cNvPr id="24591" name="Text Box 15"/>
              <p:cNvSpPr txBox="1">
                <a:spLocks noChangeArrowheads="1"/>
              </p:cNvSpPr>
              <p:nvPr/>
            </p:nvSpPr>
            <p:spPr bwMode="auto">
              <a:xfrm>
                <a:off x="3456" y="3456"/>
                <a:ext cx="208" cy="231"/>
              </a:xfrm>
              <a:prstGeom prst="rect">
                <a:avLst/>
              </a:prstGeom>
              <a:noFill/>
              <a:ln w="9525">
                <a:noFill/>
                <a:miter lim="800000"/>
                <a:headEnd/>
                <a:tailEnd/>
              </a:ln>
              <a:effectLst/>
            </p:spPr>
            <p:txBody>
              <a:bodyPr wrap="none">
                <a:spAutoFit/>
              </a:bodyPr>
              <a:lstStyle/>
              <a:p>
                <a:pPr eaLnBrk="0" hangingPunct="0"/>
                <a:r>
                  <a:rPr lang="en-US" sz="1800" b="1">
                    <a:latin typeface="Tahoma" pitchFamily="34" charset="0"/>
                  </a:rPr>
                  <a:t>5</a:t>
                </a:r>
              </a:p>
            </p:txBody>
          </p:sp>
          <p:sp>
            <p:nvSpPr>
              <p:cNvPr id="24592" name="Text Box 16"/>
              <p:cNvSpPr txBox="1">
                <a:spLocks noChangeArrowheads="1"/>
              </p:cNvSpPr>
              <p:nvPr/>
            </p:nvSpPr>
            <p:spPr bwMode="auto">
              <a:xfrm>
                <a:off x="2592" y="3456"/>
                <a:ext cx="208" cy="231"/>
              </a:xfrm>
              <a:prstGeom prst="rect">
                <a:avLst/>
              </a:prstGeom>
              <a:noFill/>
              <a:ln w="9525">
                <a:noFill/>
                <a:miter lim="800000"/>
                <a:headEnd/>
                <a:tailEnd/>
              </a:ln>
              <a:effectLst/>
            </p:spPr>
            <p:txBody>
              <a:bodyPr wrap="none">
                <a:spAutoFit/>
              </a:bodyPr>
              <a:lstStyle/>
              <a:p>
                <a:pPr eaLnBrk="0" hangingPunct="0"/>
                <a:r>
                  <a:rPr lang="en-US" sz="1800" b="1">
                    <a:latin typeface="Tahoma" pitchFamily="34" charset="0"/>
                  </a:rPr>
                  <a:t>4</a:t>
                </a:r>
              </a:p>
            </p:txBody>
          </p:sp>
          <p:sp>
            <p:nvSpPr>
              <p:cNvPr id="24593" name="Text Box 17"/>
              <p:cNvSpPr txBox="1">
                <a:spLocks noChangeArrowheads="1"/>
              </p:cNvSpPr>
              <p:nvPr/>
            </p:nvSpPr>
            <p:spPr bwMode="auto">
              <a:xfrm>
                <a:off x="1680" y="3456"/>
                <a:ext cx="208" cy="231"/>
              </a:xfrm>
              <a:prstGeom prst="rect">
                <a:avLst/>
              </a:prstGeom>
              <a:noFill/>
              <a:ln w="9525">
                <a:noFill/>
                <a:miter lim="800000"/>
                <a:headEnd/>
                <a:tailEnd/>
              </a:ln>
              <a:effectLst/>
            </p:spPr>
            <p:txBody>
              <a:bodyPr wrap="none">
                <a:spAutoFit/>
              </a:bodyPr>
              <a:lstStyle/>
              <a:p>
                <a:pPr eaLnBrk="0" hangingPunct="0"/>
                <a:r>
                  <a:rPr lang="en-US" sz="1800" b="1">
                    <a:latin typeface="Tahoma" pitchFamily="34" charset="0"/>
                  </a:rPr>
                  <a:t>3</a:t>
                </a:r>
              </a:p>
            </p:txBody>
          </p:sp>
          <p:sp>
            <p:nvSpPr>
              <p:cNvPr id="24594" name="Text Box 18"/>
              <p:cNvSpPr txBox="1">
                <a:spLocks noChangeArrowheads="1"/>
              </p:cNvSpPr>
              <p:nvPr/>
            </p:nvSpPr>
            <p:spPr bwMode="auto">
              <a:xfrm>
                <a:off x="864" y="3456"/>
                <a:ext cx="208" cy="231"/>
              </a:xfrm>
              <a:prstGeom prst="rect">
                <a:avLst/>
              </a:prstGeom>
              <a:noFill/>
              <a:ln w="9525">
                <a:noFill/>
                <a:miter lim="800000"/>
                <a:headEnd/>
                <a:tailEnd/>
              </a:ln>
              <a:effectLst/>
            </p:spPr>
            <p:txBody>
              <a:bodyPr wrap="none">
                <a:spAutoFit/>
              </a:bodyPr>
              <a:lstStyle/>
              <a:p>
                <a:pPr eaLnBrk="0" hangingPunct="0"/>
                <a:r>
                  <a:rPr lang="en-US" sz="1800" b="1">
                    <a:latin typeface="Tahoma" pitchFamily="34" charset="0"/>
                  </a:rPr>
                  <a:t>2</a:t>
                </a:r>
              </a:p>
            </p:txBody>
          </p:sp>
        </p:grpSp>
        <p:sp>
          <p:nvSpPr>
            <p:cNvPr id="24595" name="Rectangle 19"/>
            <p:cNvSpPr>
              <a:spLocks noChangeArrowheads="1"/>
            </p:cNvSpPr>
            <p:nvPr/>
          </p:nvSpPr>
          <p:spPr bwMode="auto">
            <a:xfrm>
              <a:off x="1488" y="3408"/>
              <a:ext cx="3936" cy="96"/>
            </a:xfrm>
            <a:prstGeom prst="rect">
              <a:avLst/>
            </a:prstGeom>
            <a:solidFill>
              <a:schemeClr val="bg1"/>
            </a:solidFill>
            <a:ln w="9525">
              <a:noFill/>
              <a:miter lim="800000"/>
              <a:headEnd/>
              <a:tailEnd/>
            </a:ln>
            <a:effectLst/>
          </p:spPr>
          <p:txBody>
            <a:bodyPr wrap="none" anchor="ctr"/>
            <a:lstStyle/>
            <a:p>
              <a:endParaRPr lang="en-US"/>
            </a:p>
          </p:txBody>
        </p:sp>
        <p:sp>
          <p:nvSpPr>
            <p:cNvPr id="24596" name="Line 20"/>
            <p:cNvSpPr>
              <a:spLocks noChangeShapeType="1"/>
            </p:cNvSpPr>
            <p:nvPr/>
          </p:nvSpPr>
          <p:spPr bwMode="auto">
            <a:xfrm>
              <a:off x="1728" y="912"/>
              <a:ext cx="0" cy="2592"/>
            </a:xfrm>
            <a:prstGeom prst="line">
              <a:avLst/>
            </a:prstGeom>
            <a:noFill/>
            <a:ln w="9525">
              <a:solidFill>
                <a:schemeClr val="tx1"/>
              </a:solidFill>
              <a:round/>
              <a:headEnd/>
              <a:tailEnd/>
            </a:ln>
            <a:effectLst/>
          </p:spPr>
          <p:txBody>
            <a:bodyPr/>
            <a:lstStyle/>
            <a:p>
              <a:endParaRPr lang="en-US"/>
            </a:p>
          </p:txBody>
        </p:sp>
        <p:sp>
          <p:nvSpPr>
            <p:cNvPr id="24597" name="Line 21"/>
            <p:cNvSpPr>
              <a:spLocks noChangeShapeType="1"/>
            </p:cNvSpPr>
            <p:nvPr/>
          </p:nvSpPr>
          <p:spPr bwMode="auto">
            <a:xfrm>
              <a:off x="3552" y="912"/>
              <a:ext cx="0" cy="2592"/>
            </a:xfrm>
            <a:prstGeom prst="line">
              <a:avLst/>
            </a:prstGeom>
            <a:noFill/>
            <a:ln w="9525">
              <a:solidFill>
                <a:schemeClr val="tx1"/>
              </a:solidFill>
              <a:round/>
              <a:headEnd/>
              <a:tailEnd/>
            </a:ln>
            <a:effectLst/>
          </p:spPr>
          <p:txBody>
            <a:bodyPr/>
            <a:lstStyle/>
            <a:p>
              <a:endParaRPr lang="en-US"/>
            </a:p>
          </p:txBody>
        </p:sp>
        <p:sp>
          <p:nvSpPr>
            <p:cNvPr id="24598" name="Line 22"/>
            <p:cNvSpPr>
              <a:spLocks noChangeShapeType="1"/>
            </p:cNvSpPr>
            <p:nvPr/>
          </p:nvSpPr>
          <p:spPr bwMode="auto">
            <a:xfrm>
              <a:off x="2640" y="912"/>
              <a:ext cx="0" cy="2592"/>
            </a:xfrm>
            <a:prstGeom prst="line">
              <a:avLst/>
            </a:prstGeom>
            <a:noFill/>
            <a:ln w="9525">
              <a:solidFill>
                <a:schemeClr val="tx1"/>
              </a:solidFill>
              <a:round/>
              <a:headEnd/>
              <a:tailEnd/>
            </a:ln>
            <a:effectLst/>
          </p:spPr>
          <p:txBody>
            <a:bodyPr/>
            <a:lstStyle/>
            <a:p>
              <a:endParaRPr lang="en-US"/>
            </a:p>
          </p:txBody>
        </p:sp>
        <p:sp>
          <p:nvSpPr>
            <p:cNvPr id="24599" name="Line 23"/>
            <p:cNvSpPr>
              <a:spLocks noChangeShapeType="1"/>
            </p:cNvSpPr>
            <p:nvPr/>
          </p:nvSpPr>
          <p:spPr bwMode="auto">
            <a:xfrm>
              <a:off x="4416" y="912"/>
              <a:ext cx="0" cy="2592"/>
            </a:xfrm>
            <a:prstGeom prst="line">
              <a:avLst/>
            </a:prstGeom>
            <a:noFill/>
            <a:ln w="9525">
              <a:solidFill>
                <a:schemeClr val="tx1"/>
              </a:solidFill>
              <a:round/>
              <a:headEnd/>
              <a:tailEnd/>
            </a:ln>
            <a:effectLst/>
          </p:spPr>
          <p:txBody>
            <a:bodyPr/>
            <a:lstStyle/>
            <a:p>
              <a:endParaRPr lang="en-US"/>
            </a:p>
          </p:txBody>
        </p:sp>
      </p:grpSp>
      <p:sp>
        <p:nvSpPr>
          <p:cNvPr id="24600" name="Text Box 24"/>
          <p:cNvSpPr txBox="1">
            <a:spLocks noChangeArrowheads="1"/>
          </p:cNvSpPr>
          <p:nvPr/>
        </p:nvSpPr>
        <p:spPr bwMode="auto">
          <a:xfrm>
            <a:off x="2362200" y="1468438"/>
            <a:ext cx="1058863" cy="274637"/>
          </a:xfrm>
          <a:prstGeom prst="rect">
            <a:avLst/>
          </a:prstGeom>
          <a:solidFill>
            <a:schemeClr val="bg1"/>
          </a:solidFill>
          <a:ln w="9525">
            <a:noFill/>
            <a:miter lim="800000"/>
            <a:headEnd/>
            <a:tailEnd/>
          </a:ln>
          <a:effectLst/>
        </p:spPr>
        <p:txBody>
          <a:bodyPr wrap="none">
            <a:spAutoFit/>
          </a:bodyPr>
          <a:lstStyle/>
          <a:p>
            <a:pPr eaLnBrk="0" hangingPunct="0"/>
            <a:r>
              <a:rPr lang="en-US" sz="1200">
                <a:latin typeface="Tahoma" pitchFamily="34" charset="0"/>
              </a:rPr>
              <a:t>(66810 ppm)</a:t>
            </a:r>
          </a:p>
        </p:txBody>
      </p:sp>
      <p:sp>
        <p:nvSpPr>
          <p:cNvPr id="24601" name="Text Box 25"/>
          <p:cNvSpPr txBox="1">
            <a:spLocks noChangeArrowheads="1"/>
          </p:cNvSpPr>
          <p:nvPr/>
        </p:nvSpPr>
        <p:spPr bwMode="auto">
          <a:xfrm>
            <a:off x="1066800" y="609600"/>
            <a:ext cx="304800" cy="1098550"/>
          </a:xfrm>
          <a:prstGeom prst="rect">
            <a:avLst/>
          </a:prstGeom>
          <a:noFill/>
          <a:ln w="9525">
            <a:noFill/>
            <a:miter lim="800000"/>
            <a:headEnd/>
            <a:tailEnd/>
          </a:ln>
          <a:effectLst/>
        </p:spPr>
        <p:txBody>
          <a:bodyPr>
            <a:spAutoFit/>
          </a:bodyPr>
          <a:lstStyle/>
          <a:p>
            <a:pPr eaLnBrk="0" hangingPunct="0"/>
            <a:r>
              <a:rPr lang="en-US" sz="6600">
                <a:latin typeface="Tahoma" pitchFamily="34" charset="0"/>
              </a:rPr>
              <a:t>·</a:t>
            </a:r>
            <a:endParaRPr lang="en-US" sz="6600">
              <a:latin typeface="Symbol" pitchFamily="18" charset="2"/>
            </a:endParaRPr>
          </a:p>
        </p:txBody>
      </p:sp>
      <p:sp>
        <p:nvSpPr>
          <p:cNvPr id="24602" name="Text Box 26"/>
          <p:cNvSpPr txBox="1">
            <a:spLocks noChangeArrowheads="1"/>
          </p:cNvSpPr>
          <p:nvPr/>
        </p:nvSpPr>
        <p:spPr bwMode="auto">
          <a:xfrm>
            <a:off x="1905000" y="1239838"/>
            <a:ext cx="2343150" cy="274637"/>
          </a:xfrm>
          <a:prstGeom prst="rect">
            <a:avLst/>
          </a:prstGeom>
          <a:noFill/>
          <a:ln w="9525">
            <a:noFill/>
            <a:miter lim="800000"/>
            <a:headEnd/>
            <a:tailEnd/>
          </a:ln>
          <a:effectLst/>
        </p:spPr>
        <p:txBody>
          <a:bodyPr wrap="none">
            <a:spAutoFit/>
          </a:bodyPr>
          <a:lstStyle/>
          <a:p>
            <a:pPr eaLnBrk="0" hangingPunct="0"/>
            <a:r>
              <a:rPr lang="en-US" sz="1200" b="1">
                <a:latin typeface="Tahoma" pitchFamily="34" charset="0"/>
              </a:rPr>
              <a:t>IRS – Tax Advice (phone-in)</a:t>
            </a:r>
          </a:p>
        </p:txBody>
      </p:sp>
      <p:sp>
        <p:nvSpPr>
          <p:cNvPr id="24603" name="Line 27"/>
          <p:cNvSpPr>
            <a:spLocks noChangeShapeType="1"/>
          </p:cNvSpPr>
          <p:nvPr/>
        </p:nvSpPr>
        <p:spPr bwMode="auto">
          <a:xfrm flipH="1" flipV="1">
            <a:off x="1447800" y="1239838"/>
            <a:ext cx="381000" cy="76200"/>
          </a:xfrm>
          <a:prstGeom prst="line">
            <a:avLst/>
          </a:prstGeom>
          <a:noFill/>
          <a:ln w="9525">
            <a:solidFill>
              <a:schemeClr val="tx1"/>
            </a:solidFill>
            <a:round/>
            <a:headEnd/>
            <a:tailEnd type="triangle" w="med" len="med"/>
          </a:ln>
          <a:effectLst/>
        </p:spPr>
        <p:txBody>
          <a:bodyPr/>
          <a:lstStyle/>
          <a:p>
            <a:endParaRPr lang="en-US"/>
          </a:p>
        </p:txBody>
      </p:sp>
      <p:sp>
        <p:nvSpPr>
          <p:cNvPr id="24604" name="Line 28"/>
          <p:cNvSpPr>
            <a:spLocks noChangeShapeType="1"/>
          </p:cNvSpPr>
          <p:nvPr/>
        </p:nvSpPr>
        <p:spPr bwMode="auto">
          <a:xfrm>
            <a:off x="2743200" y="1849438"/>
            <a:ext cx="1447800" cy="914400"/>
          </a:xfrm>
          <a:prstGeom prst="line">
            <a:avLst/>
          </a:prstGeom>
          <a:noFill/>
          <a:ln w="9525">
            <a:solidFill>
              <a:schemeClr val="tx1"/>
            </a:solidFill>
            <a:round/>
            <a:headEnd/>
            <a:tailEnd/>
          </a:ln>
          <a:effectLst/>
        </p:spPr>
        <p:txBody>
          <a:bodyPr/>
          <a:lstStyle/>
          <a:p>
            <a:endParaRPr lang="en-US"/>
          </a:p>
        </p:txBody>
      </p:sp>
      <p:sp>
        <p:nvSpPr>
          <p:cNvPr id="24605" name="Line 29"/>
          <p:cNvSpPr>
            <a:spLocks noChangeShapeType="1"/>
          </p:cNvSpPr>
          <p:nvPr/>
        </p:nvSpPr>
        <p:spPr bwMode="auto">
          <a:xfrm>
            <a:off x="4191000" y="2763838"/>
            <a:ext cx="1447800" cy="990600"/>
          </a:xfrm>
          <a:prstGeom prst="line">
            <a:avLst/>
          </a:prstGeom>
          <a:noFill/>
          <a:ln w="9525">
            <a:solidFill>
              <a:schemeClr val="tx1"/>
            </a:solidFill>
            <a:round/>
            <a:headEnd/>
            <a:tailEnd/>
          </a:ln>
          <a:effectLst/>
        </p:spPr>
        <p:txBody>
          <a:bodyPr/>
          <a:lstStyle/>
          <a:p>
            <a:endParaRPr lang="en-US"/>
          </a:p>
        </p:txBody>
      </p:sp>
      <p:sp>
        <p:nvSpPr>
          <p:cNvPr id="24606" name="Line 30"/>
          <p:cNvSpPr>
            <a:spLocks noChangeShapeType="1"/>
          </p:cNvSpPr>
          <p:nvPr/>
        </p:nvSpPr>
        <p:spPr bwMode="auto">
          <a:xfrm>
            <a:off x="5638800" y="3754438"/>
            <a:ext cx="1371600" cy="1600200"/>
          </a:xfrm>
          <a:prstGeom prst="line">
            <a:avLst/>
          </a:prstGeom>
          <a:noFill/>
          <a:ln w="9525">
            <a:solidFill>
              <a:schemeClr val="tx1"/>
            </a:solidFill>
            <a:round/>
            <a:headEnd/>
            <a:tailEnd/>
          </a:ln>
          <a:effectLst/>
        </p:spPr>
        <p:txBody>
          <a:bodyPr/>
          <a:lstStyle/>
          <a:p>
            <a:endParaRPr lang="en-US"/>
          </a:p>
        </p:txBody>
      </p:sp>
      <p:sp>
        <p:nvSpPr>
          <p:cNvPr id="24607" name="Rectangle 31"/>
          <p:cNvSpPr>
            <a:spLocks noChangeArrowheads="1"/>
          </p:cNvSpPr>
          <p:nvPr/>
        </p:nvSpPr>
        <p:spPr bwMode="auto">
          <a:xfrm rot="2933870">
            <a:off x="6096000" y="4821238"/>
            <a:ext cx="1143000" cy="3048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4608" name="Text Box 32"/>
          <p:cNvSpPr txBox="1">
            <a:spLocks noChangeArrowheads="1"/>
          </p:cNvSpPr>
          <p:nvPr/>
        </p:nvSpPr>
        <p:spPr bwMode="auto">
          <a:xfrm>
            <a:off x="4419600" y="5049838"/>
            <a:ext cx="1474788" cy="336550"/>
          </a:xfrm>
          <a:prstGeom prst="rect">
            <a:avLst/>
          </a:prstGeom>
          <a:solidFill>
            <a:schemeClr val="bg1"/>
          </a:solidFill>
          <a:ln w="9525">
            <a:noFill/>
            <a:miter lim="800000"/>
            <a:headEnd/>
            <a:tailEnd/>
          </a:ln>
          <a:effectLst/>
        </p:spPr>
        <p:txBody>
          <a:bodyPr wrap="none">
            <a:spAutoFit/>
          </a:bodyPr>
          <a:lstStyle/>
          <a:p>
            <a:pPr eaLnBrk="0" hangingPunct="0"/>
            <a:r>
              <a:rPr lang="en-US" sz="1600" b="1">
                <a:latin typeface="Tahoma" pitchFamily="34" charset="0"/>
              </a:rPr>
              <a:t>Best in Class</a:t>
            </a:r>
          </a:p>
        </p:txBody>
      </p:sp>
      <p:sp>
        <p:nvSpPr>
          <p:cNvPr id="24609" name="Line 33"/>
          <p:cNvSpPr>
            <a:spLocks noChangeShapeType="1"/>
          </p:cNvSpPr>
          <p:nvPr/>
        </p:nvSpPr>
        <p:spPr bwMode="auto">
          <a:xfrm flipV="1">
            <a:off x="5867400" y="4973638"/>
            <a:ext cx="457200" cy="152400"/>
          </a:xfrm>
          <a:prstGeom prst="line">
            <a:avLst/>
          </a:prstGeom>
          <a:noFill/>
          <a:ln w="9525">
            <a:solidFill>
              <a:schemeClr val="tx1"/>
            </a:solidFill>
            <a:round/>
            <a:headEnd/>
            <a:tailEnd type="triangle" w="med" len="med"/>
          </a:ln>
          <a:effectLst/>
        </p:spPr>
        <p:txBody>
          <a:bodyPr/>
          <a:lstStyle/>
          <a:p>
            <a:endParaRPr lang="en-US"/>
          </a:p>
        </p:txBody>
      </p:sp>
      <p:sp>
        <p:nvSpPr>
          <p:cNvPr id="24610" name="Text Box 34"/>
          <p:cNvSpPr txBox="1">
            <a:spLocks noChangeArrowheads="1"/>
          </p:cNvSpPr>
          <p:nvPr/>
        </p:nvSpPr>
        <p:spPr bwMode="auto">
          <a:xfrm>
            <a:off x="6096000" y="5583238"/>
            <a:ext cx="857250" cy="274637"/>
          </a:xfrm>
          <a:prstGeom prst="rect">
            <a:avLst/>
          </a:prstGeom>
          <a:solidFill>
            <a:schemeClr val="bg1"/>
          </a:solidFill>
          <a:ln w="9525">
            <a:noFill/>
            <a:miter lim="800000"/>
            <a:headEnd/>
            <a:tailEnd/>
          </a:ln>
          <a:effectLst/>
        </p:spPr>
        <p:txBody>
          <a:bodyPr wrap="none">
            <a:spAutoFit/>
          </a:bodyPr>
          <a:lstStyle/>
          <a:p>
            <a:pPr eaLnBrk="0" hangingPunct="0"/>
            <a:r>
              <a:rPr lang="en-US" sz="1200">
                <a:latin typeface="Tahoma" pitchFamily="34" charset="0"/>
              </a:rPr>
              <a:t>(3.4 ppm)</a:t>
            </a:r>
          </a:p>
        </p:txBody>
      </p:sp>
      <p:sp>
        <p:nvSpPr>
          <p:cNvPr id="24611" name="Text Box 35"/>
          <p:cNvSpPr txBox="1">
            <a:spLocks noChangeArrowheads="1"/>
          </p:cNvSpPr>
          <p:nvPr/>
        </p:nvSpPr>
        <p:spPr bwMode="auto">
          <a:xfrm>
            <a:off x="7177088" y="5141913"/>
            <a:ext cx="1890712" cy="517525"/>
          </a:xfrm>
          <a:prstGeom prst="rect">
            <a:avLst/>
          </a:prstGeom>
          <a:solidFill>
            <a:schemeClr val="bg1"/>
          </a:solidFill>
          <a:ln w="9525">
            <a:noFill/>
            <a:miter lim="800000"/>
            <a:headEnd/>
            <a:tailEnd/>
          </a:ln>
          <a:effectLst/>
        </p:spPr>
        <p:txBody>
          <a:bodyPr wrap="none">
            <a:spAutoFit/>
          </a:bodyPr>
          <a:lstStyle/>
          <a:p>
            <a:pPr algn="ctr" eaLnBrk="0" hangingPunct="0"/>
            <a:r>
              <a:rPr lang="en-US" sz="1400" b="1">
                <a:latin typeface="Tahoma" pitchFamily="34" charset="0"/>
              </a:rPr>
              <a:t>Domestic Airline</a:t>
            </a:r>
          </a:p>
          <a:p>
            <a:pPr algn="ctr" eaLnBrk="0" hangingPunct="0"/>
            <a:r>
              <a:rPr lang="en-US" sz="1400" b="1">
                <a:latin typeface="Tahoma" pitchFamily="34" charset="0"/>
              </a:rPr>
              <a:t>Flight Fatality Rate</a:t>
            </a:r>
          </a:p>
        </p:txBody>
      </p:sp>
      <p:sp>
        <p:nvSpPr>
          <p:cNvPr id="24612" name="Text Box 36"/>
          <p:cNvSpPr txBox="1">
            <a:spLocks noChangeArrowheads="1"/>
          </p:cNvSpPr>
          <p:nvPr/>
        </p:nvSpPr>
        <p:spPr bwMode="auto">
          <a:xfrm>
            <a:off x="7162800" y="5888038"/>
            <a:ext cx="939800" cy="274637"/>
          </a:xfrm>
          <a:prstGeom prst="rect">
            <a:avLst/>
          </a:prstGeom>
          <a:solidFill>
            <a:schemeClr val="bg1"/>
          </a:solidFill>
          <a:ln w="9525">
            <a:noFill/>
            <a:miter lim="800000"/>
            <a:headEnd/>
            <a:tailEnd/>
          </a:ln>
          <a:effectLst/>
        </p:spPr>
        <p:txBody>
          <a:bodyPr wrap="none">
            <a:spAutoFit/>
          </a:bodyPr>
          <a:lstStyle/>
          <a:p>
            <a:pPr eaLnBrk="0" hangingPunct="0"/>
            <a:r>
              <a:rPr lang="en-US" sz="1200">
                <a:latin typeface="Tahoma" pitchFamily="34" charset="0"/>
              </a:rPr>
              <a:t>(0.43 ppm)</a:t>
            </a:r>
          </a:p>
        </p:txBody>
      </p:sp>
      <p:sp>
        <p:nvSpPr>
          <p:cNvPr id="24613" name="Line 37"/>
          <p:cNvSpPr>
            <a:spLocks noChangeShapeType="1"/>
          </p:cNvSpPr>
          <p:nvPr/>
        </p:nvSpPr>
        <p:spPr bwMode="auto">
          <a:xfrm flipH="1">
            <a:off x="7696200" y="5659438"/>
            <a:ext cx="152400" cy="304800"/>
          </a:xfrm>
          <a:prstGeom prst="line">
            <a:avLst/>
          </a:prstGeom>
          <a:noFill/>
          <a:ln w="9525">
            <a:solidFill>
              <a:schemeClr val="tx1"/>
            </a:solidFill>
            <a:round/>
            <a:headEnd/>
            <a:tailEnd type="triangle" w="med" len="med"/>
          </a:ln>
          <a:effectLst/>
        </p:spPr>
        <p:txBody>
          <a:bodyPr/>
          <a:lstStyle/>
          <a:p>
            <a:endParaRPr lang="en-US"/>
          </a:p>
        </p:txBody>
      </p:sp>
      <p:sp>
        <p:nvSpPr>
          <p:cNvPr id="24614" name="Text Box 38"/>
          <p:cNvSpPr txBox="1">
            <a:spLocks noChangeArrowheads="1"/>
          </p:cNvSpPr>
          <p:nvPr/>
        </p:nvSpPr>
        <p:spPr bwMode="auto">
          <a:xfrm>
            <a:off x="5410200" y="3189288"/>
            <a:ext cx="304800" cy="1098550"/>
          </a:xfrm>
          <a:prstGeom prst="rect">
            <a:avLst/>
          </a:prstGeom>
          <a:noFill/>
          <a:ln w="9525">
            <a:noFill/>
            <a:miter lim="800000"/>
            <a:headEnd/>
            <a:tailEnd/>
          </a:ln>
          <a:effectLst/>
        </p:spPr>
        <p:txBody>
          <a:bodyPr>
            <a:spAutoFit/>
          </a:bodyPr>
          <a:lstStyle/>
          <a:p>
            <a:pPr eaLnBrk="0" hangingPunct="0"/>
            <a:r>
              <a:rPr lang="en-US" sz="6600">
                <a:latin typeface="Tahoma" pitchFamily="34" charset="0"/>
              </a:rPr>
              <a:t>·</a:t>
            </a:r>
            <a:endParaRPr lang="en-US" sz="6600">
              <a:latin typeface="Symbol" pitchFamily="18" charset="2"/>
            </a:endParaRPr>
          </a:p>
        </p:txBody>
      </p:sp>
      <p:sp>
        <p:nvSpPr>
          <p:cNvPr id="24615" name="Text Box 39"/>
          <p:cNvSpPr txBox="1">
            <a:spLocks noChangeArrowheads="1"/>
          </p:cNvSpPr>
          <p:nvPr/>
        </p:nvSpPr>
        <p:spPr bwMode="auto">
          <a:xfrm>
            <a:off x="5181600" y="3906838"/>
            <a:ext cx="893763" cy="274637"/>
          </a:xfrm>
          <a:prstGeom prst="rect">
            <a:avLst/>
          </a:prstGeom>
          <a:solidFill>
            <a:schemeClr val="bg1"/>
          </a:solidFill>
          <a:ln w="9525">
            <a:noFill/>
            <a:miter lim="800000"/>
            <a:headEnd/>
            <a:tailEnd/>
          </a:ln>
          <a:effectLst/>
        </p:spPr>
        <p:txBody>
          <a:bodyPr wrap="none">
            <a:spAutoFit/>
          </a:bodyPr>
          <a:lstStyle/>
          <a:p>
            <a:pPr eaLnBrk="0" hangingPunct="0"/>
            <a:r>
              <a:rPr lang="en-US" sz="1200">
                <a:latin typeface="Tahoma" pitchFamily="34" charset="0"/>
              </a:rPr>
              <a:t>(233 ppm)</a:t>
            </a:r>
          </a:p>
        </p:txBody>
      </p:sp>
      <p:sp>
        <p:nvSpPr>
          <p:cNvPr id="24616" name="Rectangle 40"/>
          <p:cNvSpPr>
            <a:spLocks noChangeArrowheads="1"/>
          </p:cNvSpPr>
          <p:nvPr/>
        </p:nvSpPr>
        <p:spPr bwMode="auto">
          <a:xfrm rot="1940186">
            <a:off x="3505200" y="2535238"/>
            <a:ext cx="1295400" cy="381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4617" name="Text Box 41"/>
          <p:cNvSpPr txBox="1">
            <a:spLocks noChangeArrowheads="1"/>
          </p:cNvSpPr>
          <p:nvPr/>
        </p:nvSpPr>
        <p:spPr bwMode="auto">
          <a:xfrm>
            <a:off x="1676400" y="2459038"/>
            <a:ext cx="1254125" cy="641350"/>
          </a:xfrm>
          <a:prstGeom prst="rect">
            <a:avLst/>
          </a:prstGeom>
          <a:solidFill>
            <a:schemeClr val="bg1"/>
          </a:solidFill>
          <a:ln w="9525">
            <a:noFill/>
            <a:miter lim="800000"/>
            <a:headEnd/>
            <a:tailEnd/>
          </a:ln>
          <a:effectLst/>
        </p:spPr>
        <p:txBody>
          <a:bodyPr wrap="none">
            <a:spAutoFit/>
          </a:bodyPr>
          <a:lstStyle/>
          <a:p>
            <a:pPr algn="ctr" eaLnBrk="0" hangingPunct="0"/>
            <a:r>
              <a:rPr lang="en-US" sz="1800" b="1">
                <a:latin typeface="Tahoma" pitchFamily="34" charset="0"/>
              </a:rPr>
              <a:t>Average</a:t>
            </a:r>
          </a:p>
          <a:p>
            <a:pPr algn="ctr" eaLnBrk="0" hangingPunct="0"/>
            <a:r>
              <a:rPr lang="en-US" sz="1800" b="1">
                <a:latin typeface="Tahoma" pitchFamily="34" charset="0"/>
              </a:rPr>
              <a:t>Company</a:t>
            </a:r>
          </a:p>
        </p:txBody>
      </p:sp>
      <p:sp>
        <p:nvSpPr>
          <p:cNvPr id="24618" name="Line 42"/>
          <p:cNvSpPr>
            <a:spLocks noChangeShapeType="1"/>
          </p:cNvSpPr>
          <p:nvPr/>
        </p:nvSpPr>
        <p:spPr bwMode="auto">
          <a:xfrm>
            <a:off x="2895600" y="2687638"/>
            <a:ext cx="685800" cy="0"/>
          </a:xfrm>
          <a:prstGeom prst="line">
            <a:avLst/>
          </a:prstGeom>
          <a:noFill/>
          <a:ln w="9525">
            <a:solidFill>
              <a:schemeClr val="tx1"/>
            </a:solidFill>
            <a:round/>
            <a:headEnd/>
            <a:tailEnd type="triangle" w="med" len="med"/>
          </a:ln>
          <a:effectLst/>
        </p:spPr>
        <p:txBody>
          <a:bodyPr/>
          <a:lstStyle/>
          <a:p>
            <a:endParaRPr lang="en-US"/>
          </a:p>
        </p:txBody>
      </p:sp>
      <p:sp>
        <p:nvSpPr>
          <p:cNvPr id="24619" name="Text Box 43"/>
          <p:cNvSpPr txBox="1">
            <a:spLocks noChangeArrowheads="1"/>
          </p:cNvSpPr>
          <p:nvPr/>
        </p:nvSpPr>
        <p:spPr bwMode="auto">
          <a:xfrm>
            <a:off x="2209800" y="3373438"/>
            <a:ext cx="1654175" cy="457200"/>
          </a:xfrm>
          <a:prstGeom prst="rect">
            <a:avLst/>
          </a:prstGeom>
          <a:solidFill>
            <a:schemeClr val="bg1"/>
          </a:solidFill>
          <a:ln w="9525">
            <a:noFill/>
            <a:miter lim="800000"/>
            <a:headEnd/>
            <a:tailEnd/>
          </a:ln>
          <a:effectLst/>
        </p:spPr>
        <p:txBody>
          <a:bodyPr wrap="none">
            <a:spAutoFit/>
          </a:bodyPr>
          <a:lstStyle/>
          <a:p>
            <a:pPr algn="ctr" eaLnBrk="0" hangingPunct="0"/>
            <a:r>
              <a:rPr lang="en-US" sz="1200" b="1">
                <a:latin typeface="Tahoma" pitchFamily="34" charset="0"/>
              </a:rPr>
              <a:t>Purchased Material</a:t>
            </a:r>
          </a:p>
          <a:p>
            <a:pPr algn="ctr" eaLnBrk="0" hangingPunct="0"/>
            <a:r>
              <a:rPr lang="en-US" sz="1200" b="1">
                <a:latin typeface="Tahoma" pitchFamily="34" charset="0"/>
              </a:rPr>
              <a:t>Lot Reject Rate</a:t>
            </a:r>
          </a:p>
        </p:txBody>
      </p:sp>
      <p:sp>
        <p:nvSpPr>
          <p:cNvPr id="24620" name="Line 44"/>
          <p:cNvSpPr>
            <a:spLocks noChangeShapeType="1"/>
          </p:cNvSpPr>
          <p:nvPr/>
        </p:nvSpPr>
        <p:spPr bwMode="auto">
          <a:xfrm flipV="1">
            <a:off x="3276600" y="2916238"/>
            <a:ext cx="533400" cy="381000"/>
          </a:xfrm>
          <a:prstGeom prst="line">
            <a:avLst/>
          </a:prstGeom>
          <a:noFill/>
          <a:ln w="9525">
            <a:solidFill>
              <a:schemeClr val="tx1"/>
            </a:solidFill>
            <a:round/>
            <a:headEnd/>
            <a:tailEnd type="triangle" w="med" len="med"/>
          </a:ln>
          <a:effectLst/>
        </p:spPr>
        <p:txBody>
          <a:bodyPr/>
          <a:lstStyle/>
          <a:p>
            <a:endParaRPr lang="en-US"/>
          </a:p>
        </p:txBody>
      </p:sp>
      <p:sp>
        <p:nvSpPr>
          <p:cNvPr id="24621" name="Text Box 45"/>
          <p:cNvSpPr txBox="1">
            <a:spLocks noChangeArrowheads="1"/>
          </p:cNvSpPr>
          <p:nvPr/>
        </p:nvSpPr>
        <p:spPr bwMode="auto">
          <a:xfrm>
            <a:off x="4724400" y="3052763"/>
            <a:ext cx="1866900" cy="244475"/>
          </a:xfrm>
          <a:prstGeom prst="rect">
            <a:avLst/>
          </a:prstGeom>
          <a:solidFill>
            <a:schemeClr val="bg1"/>
          </a:solidFill>
          <a:ln w="9525">
            <a:noFill/>
            <a:miter lim="800000"/>
            <a:headEnd/>
            <a:tailEnd/>
          </a:ln>
          <a:effectLst/>
        </p:spPr>
        <p:txBody>
          <a:bodyPr wrap="none">
            <a:spAutoFit/>
          </a:bodyPr>
          <a:lstStyle/>
          <a:p>
            <a:pPr eaLnBrk="0" hangingPunct="0"/>
            <a:r>
              <a:rPr lang="en-US" sz="1000" b="1">
                <a:latin typeface="Tahoma" pitchFamily="34" charset="0"/>
              </a:rPr>
              <a:t>Air Line Baggage Handling</a:t>
            </a:r>
          </a:p>
        </p:txBody>
      </p:sp>
      <p:sp>
        <p:nvSpPr>
          <p:cNvPr id="24622" name="Text Box 46"/>
          <p:cNvSpPr txBox="1">
            <a:spLocks noChangeArrowheads="1"/>
          </p:cNvSpPr>
          <p:nvPr/>
        </p:nvSpPr>
        <p:spPr bwMode="auto">
          <a:xfrm>
            <a:off x="4876800" y="2840038"/>
            <a:ext cx="1122363" cy="244475"/>
          </a:xfrm>
          <a:prstGeom prst="rect">
            <a:avLst/>
          </a:prstGeom>
          <a:solidFill>
            <a:schemeClr val="bg1"/>
          </a:solidFill>
          <a:ln w="9525">
            <a:noFill/>
            <a:miter lim="800000"/>
            <a:headEnd/>
            <a:tailEnd/>
          </a:ln>
          <a:effectLst/>
        </p:spPr>
        <p:txBody>
          <a:bodyPr wrap="none">
            <a:spAutoFit/>
          </a:bodyPr>
          <a:lstStyle/>
          <a:p>
            <a:pPr eaLnBrk="0" hangingPunct="0"/>
            <a:r>
              <a:rPr lang="en-US" sz="1000" b="1">
                <a:latin typeface="Tahoma" pitchFamily="34" charset="0"/>
              </a:rPr>
              <a:t>Wire Transfers</a:t>
            </a:r>
          </a:p>
        </p:txBody>
      </p:sp>
      <p:sp>
        <p:nvSpPr>
          <p:cNvPr id="24623" name="Text Box 47"/>
          <p:cNvSpPr txBox="1">
            <a:spLocks noChangeArrowheads="1"/>
          </p:cNvSpPr>
          <p:nvPr/>
        </p:nvSpPr>
        <p:spPr bwMode="auto">
          <a:xfrm>
            <a:off x="4813300" y="2611438"/>
            <a:ext cx="1282700" cy="244475"/>
          </a:xfrm>
          <a:prstGeom prst="rect">
            <a:avLst/>
          </a:prstGeom>
          <a:solidFill>
            <a:schemeClr val="bg1"/>
          </a:solidFill>
          <a:ln w="9525">
            <a:noFill/>
            <a:miter lim="800000"/>
            <a:headEnd/>
            <a:tailEnd/>
          </a:ln>
          <a:effectLst/>
        </p:spPr>
        <p:txBody>
          <a:bodyPr wrap="none">
            <a:spAutoFit/>
          </a:bodyPr>
          <a:lstStyle/>
          <a:p>
            <a:pPr eaLnBrk="0" hangingPunct="0"/>
            <a:r>
              <a:rPr lang="en-US" sz="1000" b="1">
                <a:latin typeface="Tahoma" pitchFamily="34" charset="0"/>
              </a:rPr>
              <a:t>Journal Vouchers</a:t>
            </a:r>
          </a:p>
        </p:txBody>
      </p:sp>
      <p:sp>
        <p:nvSpPr>
          <p:cNvPr id="24624" name="Text Box 48"/>
          <p:cNvSpPr txBox="1">
            <a:spLocks noChangeArrowheads="1"/>
          </p:cNvSpPr>
          <p:nvPr/>
        </p:nvSpPr>
        <p:spPr bwMode="auto">
          <a:xfrm>
            <a:off x="4572000" y="2459038"/>
            <a:ext cx="1152525" cy="244475"/>
          </a:xfrm>
          <a:prstGeom prst="rect">
            <a:avLst/>
          </a:prstGeom>
          <a:solidFill>
            <a:schemeClr val="bg1"/>
          </a:solidFill>
          <a:ln w="9525">
            <a:noFill/>
            <a:miter lim="800000"/>
            <a:headEnd/>
            <a:tailEnd/>
          </a:ln>
          <a:effectLst/>
        </p:spPr>
        <p:txBody>
          <a:bodyPr wrap="none">
            <a:spAutoFit/>
          </a:bodyPr>
          <a:lstStyle/>
          <a:p>
            <a:pPr eaLnBrk="0" hangingPunct="0"/>
            <a:r>
              <a:rPr lang="en-US" sz="1000" b="1">
                <a:latin typeface="Tahoma" pitchFamily="34" charset="0"/>
              </a:rPr>
              <a:t>Order Write-up</a:t>
            </a:r>
          </a:p>
        </p:txBody>
      </p:sp>
      <p:sp>
        <p:nvSpPr>
          <p:cNvPr id="24625" name="Text Box 49"/>
          <p:cNvSpPr txBox="1">
            <a:spLocks noChangeArrowheads="1"/>
          </p:cNvSpPr>
          <p:nvPr/>
        </p:nvSpPr>
        <p:spPr bwMode="auto">
          <a:xfrm>
            <a:off x="4267200" y="2286000"/>
            <a:ext cx="1352550" cy="244475"/>
          </a:xfrm>
          <a:prstGeom prst="rect">
            <a:avLst/>
          </a:prstGeom>
          <a:solidFill>
            <a:schemeClr val="bg1"/>
          </a:solidFill>
          <a:ln w="9525">
            <a:noFill/>
            <a:miter lim="800000"/>
            <a:headEnd/>
            <a:tailEnd/>
          </a:ln>
          <a:effectLst/>
        </p:spPr>
        <p:txBody>
          <a:bodyPr wrap="none">
            <a:spAutoFit/>
          </a:bodyPr>
          <a:lstStyle/>
          <a:p>
            <a:pPr eaLnBrk="0" hangingPunct="0"/>
            <a:r>
              <a:rPr lang="en-US" sz="1000" b="1">
                <a:latin typeface="Tahoma" pitchFamily="34" charset="0"/>
              </a:rPr>
              <a:t>Payroll Processing</a:t>
            </a:r>
          </a:p>
        </p:txBody>
      </p:sp>
      <p:sp>
        <p:nvSpPr>
          <p:cNvPr id="24626" name="Text Box 50"/>
          <p:cNvSpPr txBox="1">
            <a:spLocks noChangeArrowheads="1"/>
          </p:cNvSpPr>
          <p:nvPr/>
        </p:nvSpPr>
        <p:spPr bwMode="auto">
          <a:xfrm>
            <a:off x="4014788" y="2078038"/>
            <a:ext cx="1928812" cy="244475"/>
          </a:xfrm>
          <a:prstGeom prst="rect">
            <a:avLst/>
          </a:prstGeom>
          <a:solidFill>
            <a:schemeClr val="bg1"/>
          </a:solidFill>
          <a:ln w="9525">
            <a:noFill/>
            <a:miter lim="800000"/>
            <a:headEnd/>
            <a:tailEnd/>
          </a:ln>
          <a:effectLst/>
        </p:spPr>
        <p:txBody>
          <a:bodyPr wrap="none">
            <a:spAutoFit/>
          </a:bodyPr>
          <a:lstStyle/>
          <a:p>
            <a:pPr eaLnBrk="0" hangingPunct="0"/>
            <a:r>
              <a:rPr lang="en-US" sz="1000" b="1">
                <a:latin typeface="Tahoma" pitchFamily="34" charset="0"/>
              </a:rPr>
              <a:t>Doctor Prescription Writing</a:t>
            </a:r>
          </a:p>
        </p:txBody>
      </p:sp>
      <p:sp>
        <p:nvSpPr>
          <p:cNvPr id="24627" name="Text Box 51"/>
          <p:cNvSpPr txBox="1">
            <a:spLocks noChangeArrowheads="1"/>
          </p:cNvSpPr>
          <p:nvPr/>
        </p:nvSpPr>
        <p:spPr bwMode="auto">
          <a:xfrm>
            <a:off x="3810000" y="1905000"/>
            <a:ext cx="1195388" cy="244475"/>
          </a:xfrm>
          <a:prstGeom prst="rect">
            <a:avLst/>
          </a:prstGeom>
          <a:solidFill>
            <a:schemeClr val="bg1"/>
          </a:solidFill>
          <a:ln w="9525">
            <a:noFill/>
            <a:miter lim="800000"/>
            <a:headEnd/>
            <a:tailEnd/>
          </a:ln>
          <a:effectLst/>
        </p:spPr>
        <p:txBody>
          <a:bodyPr wrap="none">
            <a:spAutoFit/>
          </a:bodyPr>
          <a:lstStyle/>
          <a:p>
            <a:pPr eaLnBrk="0" hangingPunct="0"/>
            <a:r>
              <a:rPr lang="en-US" sz="1000" b="1">
                <a:latin typeface="Tahoma" pitchFamily="34" charset="0"/>
              </a:rPr>
              <a:t>Restaurant Bills</a:t>
            </a:r>
          </a:p>
        </p:txBody>
      </p:sp>
      <p:sp>
        <p:nvSpPr>
          <p:cNvPr id="24628" name="Text Box 52"/>
          <p:cNvSpPr txBox="1">
            <a:spLocks noChangeArrowheads="1"/>
          </p:cNvSpPr>
          <p:nvPr/>
        </p:nvSpPr>
        <p:spPr bwMode="auto">
          <a:xfrm>
            <a:off x="3505200" y="1773238"/>
            <a:ext cx="304800" cy="1098550"/>
          </a:xfrm>
          <a:prstGeom prst="rect">
            <a:avLst/>
          </a:prstGeom>
          <a:noFill/>
          <a:ln w="9525">
            <a:noFill/>
            <a:miter lim="800000"/>
            <a:headEnd/>
            <a:tailEnd/>
          </a:ln>
          <a:effectLst/>
        </p:spPr>
        <p:txBody>
          <a:bodyPr>
            <a:spAutoFit/>
          </a:bodyPr>
          <a:lstStyle/>
          <a:p>
            <a:pPr eaLnBrk="0" hangingPunct="0"/>
            <a:r>
              <a:rPr lang="en-US" sz="6600">
                <a:latin typeface="Tahoma" pitchFamily="34" charset="0"/>
              </a:rPr>
              <a:t>·</a:t>
            </a:r>
            <a:endParaRPr lang="en-US" sz="6600">
              <a:latin typeface="Symbol" pitchFamily="18" charset="2"/>
            </a:endParaRPr>
          </a:p>
        </p:txBody>
      </p:sp>
      <p:sp>
        <p:nvSpPr>
          <p:cNvPr id="24629" name="Text Box 53"/>
          <p:cNvSpPr txBox="1">
            <a:spLocks noChangeArrowheads="1"/>
          </p:cNvSpPr>
          <p:nvPr/>
        </p:nvSpPr>
        <p:spPr bwMode="auto">
          <a:xfrm>
            <a:off x="3657600" y="1849438"/>
            <a:ext cx="304800" cy="1098550"/>
          </a:xfrm>
          <a:prstGeom prst="rect">
            <a:avLst/>
          </a:prstGeom>
          <a:noFill/>
          <a:ln w="9525">
            <a:noFill/>
            <a:miter lim="800000"/>
            <a:headEnd/>
            <a:tailEnd/>
          </a:ln>
          <a:effectLst/>
        </p:spPr>
        <p:txBody>
          <a:bodyPr>
            <a:spAutoFit/>
          </a:bodyPr>
          <a:lstStyle/>
          <a:p>
            <a:pPr eaLnBrk="0" hangingPunct="0"/>
            <a:r>
              <a:rPr lang="en-US" sz="6600">
                <a:latin typeface="Tahoma" pitchFamily="34" charset="0"/>
              </a:rPr>
              <a:t>·</a:t>
            </a:r>
            <a:endParaRPr lang="en-US" sz="6600">
              <a:latin typeface="Symbol" pitchFamily="18" charset="2"/>
            </a:endParaRPr>
          </a:p>
        </p:txBody>
      </p:sp>
      <p:sp>
        <p:nvSpPr>
          <p:cNvPr id="24630" name="Text Box 54"/>
          <p:cNvSpPr txBox="1">
            <a:spLocks noChangeArrowheads="1"/>
          </p:cNvSpPr>
          <p:nvPr/>
        </p:nvSpPr>
        <p:spPr bwMode="auto">
          <a:xfrm>
            <a:off x="3886200" y="2001838"/>
            <a:ext cx="304800" cy="1098550"/>
          </a:xfrm>
          <a:prstGeom prst="rect">
            <a:avLst/>
          </a:prstGeom>
          <a:noFill/>
          <a:ln w="9525">
            <a:noFill/>
            <a:miter lim="800000"/>
            <a:headEnd/>
            <a:tailEnd/>
          </a:ln>
          <a:effectLst/>
        </p:spPr>
        <p:txBody>
          <a:bodyPr>
            <a:spAutoFit/>
          </a:bodyPr>
          <a:lstStyle/>
          <a:p>
            <a:pPr eaLnBrk="0" hangingPunct="0"/>
            <a:r>
              <a:rPr lang="en-US" sz="6600">
                <a:latin typeface="Tahoma" pitchFamily="34" charset="0"/>
              </a:rPr>
              <a:t>·</a:t>
            </a:r>
            <a:endParaRPr lang="en-US" sz="6600">
              <a:latin typeface="Symbol" pitchFamily="18" charset="2"/>
            </a:endParaRPr>
          </a:p>
        </p:txBody>
      </p:sp>
      <p:sp>
        <p:nvSpPr>
          <p:cNvPr id="24631" name="Text Box 55"/>
          <p:cNvSpPr txBox="1">
            <a:spLocks noChangeArrowheads="1"/>
          </p:cNvSpPr>
          <p:nvPr/>
        </p:nvSpPr>
        <p:spPr bwMode="auto">
          <a:xfrm>
            <a:off x="4191000" y="2154238"/>
            <a:ext cx="304800" cy="1098550"/>
          </a:xfrm>
          <a:prstGeom prst="rect">
            <a:avLst/>
          </a:prstGeom>
          <a:noFill/>
          <a:ln w="9525">
            <a:noFill/>
            <a:miter lim="800000"/>
            <a:headEnd/>
            <a:tailEnd/>
          </a:ln>
          <a:effectLst/>
        </p:spPr>
        <p:txBody>
          <a:bodyPr>
            <a:spAutoFit/>
          </a:bodyPr>
          <a:lstStyle/>
          <a:p>
            <a:pPr eaLnBrk="0" hangingPunct="0"/>
            <a:r>
              <a:rPr lang="en-US" sz="6600">
                <a:latin typeface="Tahoma" pitchFamily="34" charset="0"/>
              </a:rPr>
              <a:t>·</a:t>
            </a:r>
            <a:endParaRPr lang="en-US" sz="6600">
              <a:latin typeface="Symbol" pitchFamily="18" charset="2"/>
            </a:endParaRPr>
          </a:p>
        </p:txBody>
      </p:sp>
      <p:sp>
        <p:nvSpPr>
          <p:cNvPr id="24632" name="Text Box 56"/>
          <p:cNvSpPr txBox="1">
            <a:spLocks noChangeArrowheads="1"/>
          </p:cNvSpPr>
          <p:nvPr/>
        </p:nvSpPr>
        <p:spPr bwMode="auto">
          <a:xfrm>
            <a:off x="4343400" y="2306638"/>
            <a:ext cx="304800" cy="1098550"/>
          </a:xfrm>
          <a:prstGeom prst="rect">
            <a:avLst/>
          </a:prstGeom>
          <a:noFill/>
          <a:ln w="9525">
            <a:noFill/>
            <a:miter lim="800000"/>
            <a:headEnd/>
            <a:tailEnd/>
          </a:ln>
          <a:effectLst/>
        </p:spPr>
        <p:txBody>
          <a:bodyPr>
            <a:spAutoFit/>
          </a:bodyPr>
          <a:lstStyle/>
          <a:p>
            <a:pPr eaLnBrk="0" hangingPunct="0"/>
            <a:r>
              <a:rPr lang="en-US" sz="6600">
                <a:latin typeface="Tahoma" pitchFamily="34" charset="0"/>
              </a:rPr>
              <a:t>·</a:t>
            </a:r>
            <a:endParaRPr lang="en-US" sz="6600">
              <a:latin typeface="Symbol" pitchFamily="18" charset="2"/>
            </a:endParaRPr>
          </a:p>
        </p:txBody>
      </p:sp>
      <p:sp>
        <p:nvSpPr>
          <p:cNvPr id="24633" name="Text Box 57"/>
          <p:cNvSpPr txBox="1">
            <a:spLocks noChangeArrowheads="1"/>
          </p:cNvSpPr>
          <p:nvPr/>
        </p:nvSpPr>
        <p:spPr bwMode="auto">
          <a:xfrm>
            <a:off x="4495800" y="2351088"/>
            <a:ext cx="304800" cy="1098550"/>
          </a:xfrm>
          <a:prstGeom prst="rect">
            <a:avLst/>
          </a:prstGeom>
          <a:noFill/>
          <a:ln w="9525">
            <a:noFill/>
            <a:miter lim="800000"/>
            <a:headEnd/>
            <a:tailEnd/>
          </a:ln>
          <a:effectLst/>
        </p:spPr>
        <p:txBody>
          <a:bodyPr>
            <a:spAutoFit/>
          </a:bodyPr>
          <a:lstStyle/>
          <a:p>
            <a:pPr eaLnBrk="0" hangingPunct="0"/>
            <a:r>
              <a:rPr lang="en-US" sz="6600">
                <a:latin typeface="Tahoma" pitchFamily="34" charset="0"/>
              </a:rPr>
              <a:t>·</a:t>
            </a:r>
            <a:endParaRPr lang="en-US" sz="6600">
              <a:latin typeface="Symbol" pitchFamily="18" charset="2"/>
            </a:endParaRPr>
          </a:p>
        </p:txBody>
      </p:sp>
      <p:sp>
        <p:nvSpPr>
          <p:cNvPr id="24634" name="Text Box 58"/>
          <p:cNvSpPr txBox="1">
            <a:spLocks noChangeArrowheads="1"/>
          </p:cNvSpPr>
          <p:nvPr/>
        </p:nvSpPr>
        <p:spPr bwMode="auto">
          <a:xfrm>
            <a:off x="4343400" y="2535238"/>
            <a:ext cx="304800" cy="1098550"/>
          </a:xfrm>
          <a:prstGeom prst="rect">
            <a:avLst/>
          </a:prstGeom>
          <a:noFill/>
          <a:ln w="9525">
            <a:noFill/>
            <a:miter lim="800000"/>
            <a:headEnd/>
            <a:tailEnd/>
          </a:ln>
          <a:effectLst/>
        </p:spPr>
        <p:txBody>
          <a:bodyPr>
            <a:spAutoFit/>
          </a:bodyPr>
          <a:lstStyle/>
          <a:p>
            <a:pPr eaLnBrk="0" hangingPunct="0"/>
            <a:r>
              <a:rPr lang="en-US" sz="6600">
                <a:latin typeface="Tahoma" pitchFamily="34" charset="0"/>
              </a:rPr>
              <a:t>·</a:t>
            </a:r>
            <a:endParaRPr lang="en-US" sz="6600">
              <a:latin typeface="Symbol" pitchFamily="18" charset="2"/>
            </a:endParaRPr>
          </a:p>
        </p:txBody>
      </p:sp>
      <p:sp>
        <p:nvSpPr>
          <p:cNvPr id="24635" name="Line 59"/>
          <p:cNvSpPr>
            <a:spLocks noChangeShapeType="1"/>
          </p:cNvSpPr>
          <p:nvPr/>
        </p:nvSpPr>
        <p:spPr bwMode="auto">
          <a:xfrm flipH="1">
            <a:off x="4191000" y="2459038"/>
            <a:ext cx="76200" cy="76200"/>
          </a:xfrm>
          <a:prstGeom prst="line">
            <a:avLst/>
          </a:prstGeom>
          <a:noFill/>
          <a:ln w="9525">
            <a:solidFill>
              <a:schemeClr val="tx1"/>
            </a:solidFill>
            <a:round/>
            <a:headEnd/>
            <a:tailEnd/>
          </a:ln>
          <a:effectLst/>
        </p:spPr>
        <p:txBody>
          <a:bodyPr/>
          <a:lstStyle/>
          <a:p>
            <a:endParaRPr lang="en-US"/>
          </a:p>
        </p:txBody>
      </p:sp>
      <p:sp>
        <p:nvSpPr>
          <p:cNvPr id="24636" name="Line 60"/>
          <p:cNvSpPr>
            <a:spLocks noChangeShapeType="1"/>
          </p:cNvSpPr>
          <p:nvPr/>
        </p:nvSpPr>
        <p:spPr bwMode="auto">
          <a:xfrm flipH="1">
            <a:off x="4419600" y="2611438"/>
            <a:ext cx="152400" cy="76200"/>
          </a:xfrm>
          <a:prstGeom prst="line">
            <a:avLst/>
          </a:prstGeom>
          <a:noFill/>
          <a:ln w="9525">
            <a:solidFill>
              <a:schemeClr val="tx1"/>
            </a:solidFill>
            <a:round/>
            <a:headEnd/>
            <a:tailEnd/>
          </a:ln>
          <a:effectLst/>
        </p:spPr>
        <p:txBody>
          <a:bodyPr/>
          <a:lstStyle/>
          <a:p>
            <a:endParaRPr lang="en-US"/>
          </a:p>
        </p:txBody>
      </p:sp>
      <p:sp>
        <p:nvSpPr>
          <p:cNvPr id="24637" name="Line 61"/>
          <p:cNvSpPr>
            <a:spLocks noChangeShapeType="1"/>
          </p:cNvSpPr>
          <p:nvPr/>
        </p:nvSpPr>
        <p:spPr bwMode="auto">
          <a:xfrm flipV="1">
            <a:off x="3962400" y="2306638"/>
            <a:ext cx="152400" cy="76200"/>
          </a:xfrm>
          <a:prstGeom prst="line">
            <a:avLst/>
          </a:prstGeom>
          <a:noFill/>
          <a:ln w="9525">
            <a:solidFill>
              <a:schemeClr val="tx1"/>
            </a:solidFill>
            <a:round/>
            <a:headEnd/>
            <a:tailEnd/>
          </a:ln>
          <a:effectLst/>
        </p:spPr>
        <p:txBody>
          <a:bodyPr/>
          <a:lstStyle/>
          <a:p>
            <a:endParaRPr lang="en-US"/>
          </a:p>
        </p:txBody>
      </p:sp>
      <p:sp>
        <p:nvSpPr>
          <p:cNvPr id="24638" name="Line 62"/>
          <p:cNvSpPr>
            <a:spLocks noChangeShapeType="1"/>
          </p:cNvSpPr>
          <p:nvPr/>
        </p:nvSpPr>
        <p:spPr bwMode="auto">
          <a:xfrm flipV="1">
            <a:off x="4572000" y="2763838"/>
            <a:ext cx="304800" cy="76200"/>
          </a:xfrm>
          <a:prstGeom prst="line">
            <a:avLst/>
          </a:prstGeom>
          <a:noFill/>
          <a:ln w="9525">
            <a:solidFill>
              <a:schemeClr val="tx1"/>
            </a:solidFill>
            <a:round/>
            <a:headEnd/>
            <a:tailEnd/>
          </a:ln>
          <a:effectLst/>
        </p:spPr>
        <p:txBody>
          <a:bodyPr/>
          <a:lstStyle/>
          <a:p>
            <a:endParaRPr lang="en-US"/>
          </a:p>
        </p:txBody>
      </p:sp>
      <p:sp>
        <p:nvSpPr>
          <p:cNvPr id="24639" name="Line 63"/>
          <p:cNvSpPr>
            <a:spLocks noChangeShapeType="1"/>
          </p:cNvSpPr>
          <p:nvPr/>
        </p:nvSpPr>
        <p:spPr bwMode="auto">
          <a:xfrm>
            <a:off x="4648200" y="3144838"/>
            <a:ext cx="152400" cy="76200"/>
          </a:xfrm>
          <a:prstGeom prst="line">
            <a:avLst/>
          </a:prstGeom>
          <a:noFill/>
          <a:ln w="9525">
            <a:solidFill>
              <a:schemeClr val="tx1"/>
            </a:solidFill>
            <a:round/>
            <a:headEnd/>
            <a:tailEnd/>
          </a:ln>
          <a:effectLst/>
        </p:spPr>
        <p:txBody>
          <a:bodyPr/>
          <a:lstStyle/>
          <a:p>
            <a:endParaRPr lang="en-US"/>
          </a:p>
        </p:txBody>
      </p:sp>
      <p:sp>
        <p:nvSpPr>
          <p:cNvPr id="24640" name="Line 64"/>
          <p:cNvSpPr>
            <a:spLocks noChangeShapeType="1"/>
          </p:cNvSpPr>
          <p:nvPr/>
        </p:nvSpPr>
        <p:spPr bwMode="auto">
          <a:xfrm>
            <a:off x="4724400" y="2992438"/>
            <a:ext cx="228600" cy="0"/>
          </a:xfrm>
          <a:prstGeom prst="line">
            <a:avLst/>
          </a:prstGeom>
          <a:noFill/>
          <a:ln w="9525">
            <a:solidFill>
              <a:schemeClr val="tx1"/>
            </a:solidFill>
            <a:round/>
            <a:headEnd/>
            <a:tailEnd/>
          </a:ln>
          <a:effectLst/>
        </p:spPr>
        <p:txBody>
          <a:bodyPr/>
          <a:lstStyle/>
          <a:p>
            <a:endParaRPr lang="en-US"/>
          </a:p>
        </p:txBody>
      </p:sp>
      <p:sp>
        <p:nvSpPr>
          <p:cNvPr id="24641" name="Line 65"/>
          <p:cNvSpPr>
            <a:spLocks noChangeShapeType="1"/>
          </p:cNvSpPr>
          <p:nvPr/>
        </p:nvSpPr>
        <p:spPr bwMode="auto">
          <a:xfrm flipV="1">
            <a:off x="3810000" y="2154238"/>
            <a:ext cx="76200" cy="152400"/>
          </a:xfrm>
          <a:prstGeom prst="line">
            <a:avLst/>
          </a:prstGeom>
          <a:noFill/>
          <a:ln w="9525">
            <a:solidFill>
              <a:schemeClr val="tx1"/>
            </a:solidFill>
            <a:round/>
            <a:headEnd/>
            <a:tailEnd/>
          </a:ln>
          <a:effectLst/>
        </p:spPr>
        <p:txBody>
          <a:bodyPr/>
          <a:lstStyle/>
          <a:p>
            <a:endParaRPr lang="en-US"/>
          </a:p>
        </p:txBody>
      </p:sp>
      <p:sp>
        <p:nvSpPr>
          <p:cNvPr id="24642" name="Text Box 66"/>
          <p:cNvSpPr txBox="1">
            <a:spLocks noChangeArrowheads="1"/>
          </p:cNvSpPr>
          <p:nvPr/>
        </p:nvSpPr>
        <p:spPr bwMode="auto">
          <a:xfrm rot="16200000">
            <a:off x="-1593850" y="3346450"/>
            <a:ext cx="4438650" cy="336550"/>
          </a:xfrm>
          <a:prstGeom prst="rect">
            <a:avLst/>
          </a:prstGeom>
          <a:noFill/>
          <a:ln w="9525">
            <a:noFill/>
            <a:miter lim="800000"/>
            <a:headEnd/>
            <a:tailEnd/>
          </a:ln>
          <a:effectLst/>
        </p:spPr>
        <p:txBody>
          <a:bodyPr wrap="none">
            <a:spAutoFit/>
          </a:bodyPr>
          <a:lstStyle/>
          <a:p>
            <a:pPr eaLnBrk="0" hangingPunct="0"/>
            <a:r>
              <a:rPr lang="en-US" sz="1600" b="1">
                <a:latin typeface="Tahoma" pitchFamily="34" charset="0"/>
              </a:rPr>
              <a:t>Defects Per Million Opportunities (DPMO)</a:t>
            </a:r>
          </a:p>
        </p:txBody>
      </p:sp>
      <p:sp>
        <p:nvSpPr>
          <p:cNvPr id="24643" name="Text Box 67"/>
          <p:cNvSpPr txBox="1">
            <a:spLocks noChangeArrowheads="1"/>
          </p:cNvSpPr>
          <p:nvPr/>
        </p:nvSpPr>
        <p:spPr bwMode="auto">
          <a:xfrm>
            <a:off x="3505200" y="6151563"/>
            <a:ext cx="1231900" cy="457200"/>
          </a:xfrm>
          <a:prstGeom prst="rect">
            <a:avLst/>
          </a:prstGeom>
          <a:noFill/>
          <a:ln w="9525">
            <a:noFill/>
            <a:miter lim="800000"/>
            <a:headEnd/>
            <a:tailEnd/>
          </a:ln>
          <a:effectLst/>
        </p:spPr>
        <p:txBody>
          <a:bodyPr wrap="none">
            <a:spAutoFit/>
          </a:bodyPr>
          <a:lstStyle/>
          <a:p>
            <a:pPr eaLnBrk="0" hangingPunct="0"/>
            <a:r>
              <a:rPr lang="en-US" b="1">
                <a:latin typeface="Tahoma" pitchFamily="34" charset="0"/>
              </a:rPr>
              <a:t>SIGMA</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5602" name="Line 2"/>
          <p:cNvSpPr>
            <a:spLocks noChangeShapeType="1"/>
          </p:cNvSpPr>
          <p:nvPr/>
        </p:nvSpPr>
        <p:spPr bwMode="auto">
          <a:xfrm flipV="1">
            <a:off x="1752600" y="4572000"/>
            <a:ext cx="0" cy="1447800"/>
          </a:xfrm>
          <a:prstGeom prst="line">
            <a:avLst/>
          </a:prstGeom>
          <a:noFill/>
          <a:ln w="28575">
            <a:solidFill>
              <a:schemeClr val="tx1"/>
            </a:solidFill>
            <a:round/>
            <a:headEnd/>
            <a:tailEnd/>
          </a:ln>
          <a:effectLst/>
        </p:spPr>
        <p:txBody>
          <a:bodyPr/>
          <a:lstStyle/>
          <a:p>
            <a:endParaRPr lang="en-US"/>
          </a:p>
        </p:txBody>
      </p:sp>
      <p:sp>
        <p:nvSpPr>
          <p:cNvPr id="25603" name="Line 3"/>
          <p:cNvSpPr>
            <a:spLocks noChangeShapeType="1"/>
          </p:cNvSpPr>
          <p:nvPr/>
        </p:nvSpPr>
        <p:spPr bwMode="auto">
          <a:xfrm flipV="1">
            <a:off x="7315200" y="4572000"/>
            <a:ext cx="0" cy="1447800"/>
          </a:xfrm>
          <a:prstGeom prst="line">
            <a:avLst/>
          </a:prstGeom>
          <a:noFill/>
          <a:ln w="28575">
            <a:solidFill>
              <a:schemeClr val="tx1"/>
            </a:solidFill>
            <a:round/>
            <a:headEnd/>
            <a:tailEnd/>
          </a:ln>
          <a:effectLst/>
        </p:spPr>
        <p:txBody>
          <a:bodyPr/>
          <a:lstStyle/>
          <a:p>
            <a:endParaRPr lang="en-US"/>
          </a:p>
        </p:txBody>
      </p:sp>
      <p:sp>
        <p:nvSpPr>
          <p:cNvPr id="25604" name="Line 4"/>
          <p:cNvSpPr>
            <a:spLocks noChangeShapeType="1"/>
          </p:cNvSpPr>
          <p:nvPr/>
        </p:nvSpPr>
        <p:spPr bwMode="auto">
          <a:xfrm>
            <a:off x="1752600" y="4572000"/>
            <a:ext cx="5562600" cy="0"/>
          </a:xfrm>
          <a:prstGeom prst="line">
            <a:avLst/>
          </a:prstGeom>
          <a:noFill/>
          <a:ln w="28575">
            <a:solidFill>
              <a:schemeClr val="tx1"/>
            </a:solidFill>
            <a:round/>
            <a:headEnd/>
            <a:tailEnd/>
          </a:ln>
          <a:effectLst/>
        </p:spPr>
        <p:txBody>
          <a:bodyPr/>
          <a:lstStyle/>
          <a:p>
            <a:endParaRPr lang="en-US"/>
          </a:p>
        </p:txBody>
      </p:sp>
      <p:sp>
        <p:nvSpPr>
          <p:cNvPr id="25605" name="Line 5"/>
          <p:cNvSpPr>
            <a:spLocks noChangeShapeType="1"/>
          </p:cNvSpPr>
          <p:nvPr/>
        </p:nvSpPr>
        <p:spPr bwMode="auto">
          <a:xfrm flipV="1">
            <a:off x="4343400" y="2286000"/>
            <a:ext cx="0" cy="2286000"/>
          </a:xfrm>
          <a:prstGeom prst="line">
            <a:avLst/>
          </a:prstGeom>
          <a:noFill/>
          <a:ln w="28575">
            <a:solidFill>
              <a:schemeClr val="tx1"/>
            </a:solidFill>
            <a:round/>
            <a:headEnd/>
            <a:tailEnd/>
          </a:ln>
          <a:effectLst/>
        </p:spPr>
        <p:txBody>
          <a:bodyPr/>
          <a:lstStyle/>
          <a:p>
            <a:endParaRPr lang="en-US"/>
          </a:p>
        </p:txBody>
      </p:sp>
      <p:sp>
        <p:nvSpPr>
          <p:cNvPr id="25606" name="Rectangle 6"/>
          <p:cNvSpPr>
            <a:spLocks noGrp="1" noChangeArrowheads="1"/>
          </p:cNvSpPr>
          <p:nvPr>
            <p:ph type="title"/>
          </p:nvPr>
        </p:nvSpPr>
        <p:spPr>
          <a:xfrm>
            <a:off x="762000" y="381000"/>
            <a:ext cx="7772400" cy="1143000"/>
          </a:xfrm>
        </p:spPr>
        <p:txBody>
          <a:bodyPr/>
          <a:lstStyle/>
          <a:p>
            <a:r>
              <a:rPr lang="en-US" sz="3600">
                <a:solidFill>
                  <a:schemeClr val="accent2"/>
                </a:solidFill>
              </a:rPr>
              <a:t>Six Sigma Improvement Methods</a:t>
            </a:r>
            <a:br>
              <a:rPr lang="en-US" sz="3600">
                <a:solidFill>
                  <a:schemeClr val="accent2"/>
                </a:solidFill>
              </a:rPr>
            </a:br>
            <a:r>
              <a:rPr lang="en-US" sz="3200">
                <a:solidFill>
                  <a:schemeClr val="accent2"/>
                </a:solidFill>
              </a:rPr>
              <a:t>DMAIC vs. DMADV</a:t>
            </a:r>
          </a:p>
        </p:txBody>
      </p:sp>
      <p:sp>
        <p:nvSpPr>
          <p:cNvPr id="25607" name="AutoShape 7"/>
          <p:cNvSpPr>
            <a:spLocks noChangeArrowheads="1"/>
          </p:cNvSpPr>
          <p:nvPr/>
        </p:nvSpPr>
        <p:spPr bwMode="auto">
          <a:xfrm>
            <a:off x="3124200" y="1828800"/>
            <a:ext cx="2590800" cy="609600"/>
          </a:xfrm>
          <a:prstGeom prst="bevel">
            <a:avLst>
              <a:gd name="adj" fmla="val 12500"/>
            </a:avLst>
          </a:prstGeom>
          <a:solidFill>
            <a:schemeClr val="hlink"/>
          </a:solidFill>
          <a:ln w="9525">
            <a:solidFill>
              <a:schemeClr val="tx1"/>
            </a:solidFill>
            <a:miter lim="800000"/>
            <a:headEnd/>
            <a:tailEnd/>
          </a:ln>
          <a:effectLst/>
        </p:spPr>
        <p:txBody>
          <a:bodyPr wrap="none" anchor="ctr"/>
          <a:lstStyle/>
          <a:p>
            <a:pPr algn="ctr" eaLnBrk="0" hangingPunct="0"/>
            <a:r>
              <a:rPr lang="en-US" b="1">
                <a:solidFill>
                  <a:schemeClr val="bg1"/>
                </a:solidFill>
                <a:latin typeface="Tahoma" pitchFamily="34" charset="0"/>
              </a:rPr>
              <a:t>Define</a:t>
            </a:r>
          </a:p>
        </p:txBody>
      </p:sp>
      <p:sp>
        <p:nvSpPr>
          <p:cNvPr id="25608" name="AutoShape 8"/>
          <p:cNvSpPr>
            <a:spLocks noChangeArrowheads="1"/>
          </p:cNvSpPr>
          <p:nvPr/>
        </p:nvSpPr>
        <p:spPr bwMode="auto">
          <a:xfrm>
            <a:off x="3124200" y="2667000"/>
            <a:ext cx="2590800" cy="609600"/>
          </a:xfrm>
          <a:prstGeom prst="bevel">
            <a:avLst>
              <a:gd name="adj" fmla="val 12500"/>
            </a:avLst>
          </a:prstGeom>
          <a:solidFill>
            <a:schemeClr val="hlink"/>
          </a:solidFill>
          <a:ln w="9525">
            <a:solidFill>
              <a:schemeClr val="tx1"/>
            </a:solidFill>
            <a:miter lim="800000"/>
            <a:headEnd/>
            <a:tailEnd/>
          </a:ln>
          <a:effectLst/>
        </p:spPr>
        <p:txBody>
          <a:bodyPr wrap="none" anchor="ctr"/>
          <a:lstStyle/>
          <a:p>
            <a:pPr algn="ctr" eaLnBrk="0" hangingPunct="0"/>
            <a:r>
              <a:rPr lang="en-US" b="1">
                <a:solidFill>
                  <a:schemeClr val="bg1"/>
                </a:solidFill>
                <a:latin typeface="Tahoma" pitchFamily="34" charset="0"/>
              </a:rPr>
              <a:t>Measure</a:t>
            </a:r>
          </a:p>
        </p:txBody>
      </p:sp>
      <p:sp>
        <p:nvSpPr>
          <p:cNvPr id="25609" name="AutoShape 9"/>
          <p:cNvSpPr>
            <a:spLocks noChangeArrowheads="1"/>
          </p:cNvSpPr>
          <p:nvPr/>
        </p:nvSpPr>
        <p:spPr bwMode="auto">
          <a:xfrm>
            <a:off x="3124200" y="3505200"/>
            <a:ext cx="2590800" cy="609600"/>
          </a:xfrm>
          <a:prstGeom prst="bevel">
            <a:avLst>
              <a:gd name="adj" fmla="val 12500"/>
            </a:avLst>
          </a:prstGeom>
          <a:solidFill>
            <a:schemeClr val="hlink"/>
          </a:solidFill>
          <a:ln w="9525">
            <a:solidFill>
              <a:schemeClr val="tx1"/>
            </a:solidFill>
            <a:miter lim="800000"/>
            <a:headEnd/>
            <a:tailEnd/>
          </a:ln>
          <a:effectLst/>
        </p:spPr>
        <p:txBody>
          <a:bodyPr wrap="none" anchor="ctr"/>
          <a:lstStyle/>
          <a:p>
            <a:pPr algn="ctr" eaLnBrk="0" hangingPunct="0"/>
            <a:r>
              <a:rPr lang="en-US" b="1">
                <a:solidFill>
                  <a:schemeClr val="bg1"/>
                </a:solidFill>
                <a:latin typeface="Tahoma" pitchFamily="34" charset="0"/>
              </a:rPr>
              <a:t>Analyze</a:t>
            </a:r>
          </a:p>
        </p:txBody>
      </p:sp>
      <p:sp>
        <p:nvSpPr>
          <p:cNvPr id="25610" name="AutoShape 10"/>
          <p:cNvSpPr>
            <a:spLocks noChangeArrowheads="1"/>
          </p:cNvSpPr>
          <p:nvPr/>
        </p:nvSpPr>
        <p:spPr bwMode="auto">
          <a:xfrm>
            <a:off x="6019800" y="4876800"/>
            <a:ext cx="2590800" cy="609600"/>
          </a:xfrm>
          <a:prstGeom prst="bevel">
            <a:avLst>
              <a:gd name="adj" fmla="val 12500"/>
            </a:avLst>
          </a:prstGeom>
          <a:solidFill>
            <a:schemeClr val="hlink"/>
          </a:solidFill>
          <a:ln w="9525">
            <a:solidFill>
              <a:schemeClr val="tx1"/>
            </a:solidFill>
            <a:miter lim="800000"/>
            <a:headEnd/>
            <a:tailEnd/>
          </a:ln>
          <a:effectLst/>
        </p:spPr>
        <p:txBody>
          <a:bodyPr wrap="none" anchor="ctr"/>
          <a:lstStyle/>
          <a:p>
            <a:pPr algn="ctr" eaLnBrk="0" hangingPunct="0"/>
            <a:r>
              <a:rPr lang="en-US" b="1">
                <a:solidFill>
                  <a:schemeClr val="bg1"/>
                </a:solidFill>
                <a:latin typeface="Tahoma" pitchFamily="34" charset="0"/>
              </a:rPr>
              <a:t>Design</a:t>
            </a:r>
          </a:p>
        </p:txBody>
      </p:sp>
      <p:sp>
        <p:nvSpPr>
          <p:cNvPr id="25611" name="AutoShape 11"/>
          <p:cNvSpPr>
            <a:spLocks noChangeArrowheads="1"/>
          </p:cNvSpPr>
          <p:nvPr/>
        </p:nvSpPr>
        <p:spPr bwMode="auto">
          <a:xfrm>
            <a:off x="6019800" y="5715000"/>
            <a:ext cx="2590800" cy="609600"/>
          </a:xfrm>
          <a:prstGeom prst="bevel">
            <a:avLst>
              <a:gd name="adj" fmla="val 12500"/>
            </a:avLst>
          </a:prstGeom>
          <a:solidFill>
            <a:schemeClr val="hlink"/>
          </a:solidFill>
          <a:ln w="9525">
            <a:solidFill>
              <a:schemeClr val="tx1"/>
            </a:solidFill>
            <a:miter lim="800000"/>
            <a:headEnd/>
            <a:tailEnd/>
          </a:ln>
          <a:effectLst/>
        </p:spPr>
        <p:txBody>
          <a:bodyPr wrap="none" anchor="ctr"/>
          <a:lstStyle/>
          <a:p>
            <a:pPr algn="ctr" eaLnBrk="0" hangingPunct="0"/>
            <a:r>
              <a:rPr lang="en-US" b="1">
                <a:solidFill>
                  <a:schemeClr val="bg1"/>
                </a:solidFill>
                <a:latin typeface="Tahoma" pitchFamily="34" charset="0"/>
              </a:rPr>
              <a:t>Validate</a:t>
            </a:r>
          </a:p>
        </p:txBody>
      </p:sp>
      <p:sp>
        <p:nvSpPr>
          <p:cNvPr id="25612" name="AutoShape 12"/>
          <p:cNvSpPr>
            <a:spLocks noChangeArrowheads="1"/>
          </p:cNvSpPr>
          <p:nvPr/>
        </p:nvSpPr>
        <p:spPr bwMode="auto">
          <a:xfrm>
            <a:off x="609600" y="4876800"/>
            <a:ext cx="2590800" cy="609600"/>
          </a:xfrm>
          <a:prstGeom prst="bevel">
            <a:avLst>
              <a:gd name="adj" fmla="val 12500"/>
            </a:avLst>
          </a:prstGeom>
          <a:solidFill>
            <a:schemeClr val="hlink"/>
          </a:solidFill>
          <a:ln w="9525">
            <a:solidFill>
              <a:schemeClr val="tx1"/>
            </a:solidFill>
            <a:miter lim="800000"/>
            <a:headEnd/>
            <a:tailEnd/>
          </a:ln>
          <a:effectLst/>
        </p:spPr>
        <p:txBody>
          <a:bodyPr wrap="none" anchor="ctr"/>
          <a:lstStyle/>
          <a:p>
            <a:pPr algn="ctr" eaLnBrk="0" hangingPunct="0"/>
            <a:r>
              <a:rPr lang="en-US" b="1">
                <a:solidFill>
                  <a:schemeClr val="bg1"/>
                </a:solidFill>
                <a:latin typeface="Tahoma" pitchFamily="34" charset="0"/>
              </a:rPr>
              <a:t>Improve</a:t>
            </a:r>
          </a:p>
        </p:txBody>
      </p:sp>
      <p:sp>
        <p:nvSpPr>
          <p:cNvPr id="25613" name="AutoShape 13"/>
          <p:cNvSpPr>
            <a:spLocks noChangeArrowheads="1"/>
          </p:cNvSpPr>
          <p:nvPr/>
        </p:nvSpPr>
        <p:spPr bwMode="auto">
          <a:xfrm>
            <a:off x="609600" y="5715000"/>
            <a:ext cx="2590800" cy="609600"/>
          </a:xfrm>
          <a:prstGeom prst="bevel">
            <a:avLst>
              <a:gd name="adj" fmla="val 12500"/>
            </a:avLst>
          </a:prstGeom>
          <a:solidFill>
            <a:schemeClr val="hlink"/>
          </a:solidFill>
          <a:ln w="9525">
            <a:solidFill>
              <a:schemeClr val="tx1"/>
            </a:solidFill>
            <a:miter lim="800000"/>
            <a:headEnd/>
            <a:tailEnd/>
          </a:ln>
          <a:effectLst/>
        </p:spPr>
        <p:txBody>
          <a:bodyPr wrap="none" anchor="ctr"/>
          <a:lstStyle/>
          <a:p>
            <a:pPr algn="ctr" eaLnBrk="0" hangingPunct="0"/>
            <a:r>
              <a:rPr lang="en-US" b="1">
                <a:solidFill>
                  <a:schemeClr val="bg1"/>
                </a:solidFill>
                <a:latin typeface="Tahoma" pitchFamily="34" charset="0"/>
              </a:rPr>
              <a:t>Control</a:t>
            </a:r>
          </a:p>
        </p:txBody>
      </p:sp>
      <p:sp>
        <p:nvSpPr>
          <p:cNvPr id="25614" name="Text Box 14"/>
          <p:cNvSpPr txBox="1">
            <a:spLocks noChangeArrowheads="1"/>
          </p:cNvSpPr>
          <p:nvPr/>
        </p:nvSpPr>
        <p:spPr bwMode="auto">
          <a:xfrm>
            <a:off x="1524000" y="4240213"/>
            <a:ext cx="2803525" cy="336550"/>
          </a:xfrm>
          <a:prstGeom prst="rect">
            <a:avLst/>
          </a:prstGeom>
          <a:noFill/>
          <a:ln w="9525">
            <a:noFill/>
            <a:miter lim="800000"/>
            <a:headEnd/>
            <a:tailEnd/>
          </a:ln>
          <a:effectLst/>
        </p:spPr>
        <p:txBody>
          <a:bodyPr wrap="none">
            <a:spAutoFit/>
          </a:bodyPr>
          <a:lstStyle/>
          <a:p>
            <a:pPr eaLnBrk="0" hangingPunct="0"/>
            <a:r>
              <a:rPr lang="en-US" sz="1600" b="1">
                <a:latin typeface="Tahoma" pitchFamily="34" charset="0"/>
              </a:rPr>
              <a:t>Continuous Improvement</a:t>
            </a:r>
          </a:p>
        </p:txBody>
      </p:sp>
      <p:sp>
        <p:nvSpPr>
          <p:cNvPr id="25615" name="Text Box 15"/>
          <p:cNvSpPr txBox="1">
            <a:spLocks noChangeArrowheads="1"/>
          </p:cNvSpPr>
          <p:nvPr/>
        </p:nvSpPr>
        <p:spPr bwMode="auto">
          <a:xfrm>
            <a:off x="5064125" y="4240213"/>
            <a:ext cx="1674813" cy="336550"/>
          </a:xfrm>
          <a:prstGeom prst="rect">
            <a:avLst/>
          </a:prstGeom>
          <a:noFill/>
          <a:ln w="9525">
            <a:noFill/>
            <a:miter lim="800000"/>
            <a:headEnd/>
            <a:tailEnd/>
          </a:ln>
          <a:effectLst/>
        </p:spPr>
        <p:txBody>
          <a:bodyPr wrap="none">
            <a:spAutoFit/>
          </a:bodyPr>
          <a:lstStyle/>
          <a:p>
            <a:pPr eaLnBrk="0" hangingPunct="0"/>
            <a:r>
              <a:rPr lang="en-US" sz="1600" b="1">
                <a:latin typeface="Tahoma" pitchFamily="34" charset="0"/>
              </a:rPr>
              <a:t>Reengineering</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8130" name="Picture 2" descr="http://2.bp.blogspot.com/-MwjGbiKKXCQ/U2eEics149I/AAAAAAAABiQ/a6-O_CtVHF0/s1600/deming.jpg"/>
          <p:cNvPicPr>
            <a:picLocks noGrp="1" noChangeAspect="1" noChangeArrowheads="1"/>
          </p:cNvPicPr>
          <p:nvPr>
            <p:ph idx="1"/>
          </p:nvPr>
        </p:nvPicPr>
        <p:blipFill>
          <a:blip r:embed="rId2" cstate="print"/>
          <a:stretch>
            <a:fillRect/>
          </a:stretch>
        </p:blipFill>
        <p:spPr bwMode="auto">
          <a:xfrm>
            <a:off x="1424781" y="2809875"/>
            <a:ext cx="6305550" cy="249555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600">
                <a:solidFill>
                  <a:schemeClr val="accent2"/>
                </a:solidFill>
              </a:rPr>
              <a:t>Six Sigma DMAIC Process</a:t>
            </a:r>
          </a:p>
        </p:txBody>
      </p:sp>
      <p:pic>
        <p:nvPicPr>
          <p:cNvPr id="26627" name="Picture 3" descr="SY00914_[1]"/>
          <p:cNvPicPr>
            <a:picLocks noGrp="1" noChangeAspect="1" noChangeArrowheads="1"/>
          </p:cNvPicPr>
          <p:nvPr>
            <p:ph sz="half" idx="1"/>
          </p:nvPr>
        </p:nvPicPr>
        <p:blipFill>
          <a:blip r:embed="rId2" cstate="print"/>
          <a:srcRect/>
          <a:stretch>
            <a:fillRect/>
          </a:stretch>
        </p:blipFill>
        <p:spPr>
          <a:xfrm>
            <a:off x="609600" y="1981200"/>
            <a:ext cx="3048000" cy="3041650"/>
          </a:xfrm>
          <a:noFill/>
          <a:ln/>
        </p:spPr>
      </p:pic>
      <p:sp>
        <p:nvSpPr>
          <p:cNvPr id="26628" name="AutoShape 4"/>
          <p:cNvSpPr>
            <a:spLocks noChangeArrowheads="1"/>
          </p:cNvSpPr>
          <p:nvPr/>
        </p:nvSpPr>
        <p:spPr bwMode="auto">
          <a:xfrm>
            <a:off x="1905000" y="4572000"/>
            <a:ext cx="1371600" cy="457200"/>
          </a:xfrm>
          <a:prstGeom prst="bevel">
            <a:avLst>
              <a:gd name="adj" fmla="val 12500"/>
            </a:avLst>
          </a:prstGeom>
          <a:solidFill>
            <a:schemeClr val="accent2"/>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Measure</a:t>
            </a:r>
          </a:p>
        </p:txBody>
      </p:sp>
      <p:sp>
        <p:nvSpPr>
          <p:cNvPr id="26629" name="AutoShape 5"/>
          <p:cNvSpPr>
            <a:spLocks noChangeArrowheads="1"/>
          </p:cNvSpPr>
          <p:nvPr/>
        </p:nvSpPr>
        <p:spPr bwMode="auto">
          <a:xfrm>
            <a:off x="1600200" y="1752600"/>
            <a:ext cx="1371600" cy="457200"/>
          </a:xfrm>
          <a:prstGeom prst="bevel">
            <a:avLst>
              <a:gd name="adj" fmla="val 12500"/>
            </a:avLst>
          </a:prstGeom>
          <a:solidFill>
            <a:schemeClr val="accent2"/>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Control</a:t>
            </a:r>
          </a:p>
        </p:txBody>
      </p:sp>
      <p:sp>
        <p:nvSpPr>
          <p:cNvPr id="26630" name="Oval 6"/>
          <p:cNvSpPr>
            <a:spLocks noChangeArrowheads="1"/>
          </p:cNvSpPr>
          <p:nvPr/>
        </p:nvSpPr>
        <p:spPr bwMode="auto">
          <a:xfrm>
            <a:off x="1066800" y="2514600"/>
            <a:ext cx="2133600" cy="2057400"/>
          </a:xfrm>
          <a:prstGeom prst="ellipse">
            <a:avLst/>
          </a:prstGeom>
          <a:solidFill>
            <a:schemeClr val="bg1"/>
          </a:solidFill>
          <a:ln w="9525">
            <a:noFill/>
            <a:round/>
            <a:headEnd/>
            <a:tailEnd/>
          </a:ln>
          <a:effectLst/>
        </p:spPr>
        <p:txBody>
          <a:bodyPr wrap="none" anchor="ctr"/>
          <a:lstStyle/>
          <a:p>
            <a:endParaRPr lang="en-US"/>
          </a:p>
        </p:txBody>
      </p:sp>
      <p:sp>
        <p:nvSpPr>
          <p:cNvPr id="26631" name="AutoShape 7"/>
          <p:cNvSpPr>
            <a:spLocks noChangeArrowheads="1"/>
          </p:cNvSpPr>
          <p:nvPr/>
        </p:nvSpPr>
        <p:spPr bwMode="auto">
          <a:xfrm>
            <a:off x="3200400" y="3276600"/>
            <a:ext cx="1371600" cy="457200"/>
          </a:xfrm>
          <a:prstGeom prst="bevel">
            <a:avLst>
              <a:gd name="adj" fmla="val 12500"/>
            </a:avLst>
          </a:prstGeom>
          <a:solidFill>
            <a:schemeClr val="hlink"/>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Define</a:t>
            </a:r>
          </a:p>
        </p:txBody>
      </p:sp>
      <p:sp>
        <p:nvSpPr>
          <p:cNvPr id="26632" name="AutoShape 8"/>
          <p:cNvSpPr>
            <a:spLocks noChangeArrowheads="1"/>
          </p:cNvSpPr>
          <p:nvPr/>
        </p:nvSpPr>
        <p:spPr bwMode="auto">
          <a:xfrm>
            <a:off x="76200" y="3962400"/>
            <a:ext cx="1371600" cy="457200"/>
          </a:xfrm>
          <a:prstGeom prst="bevel">
            <a:avLst>
              <a:gd name="adj" fmla="val 12500"/>
            </a:avLst>
          </a:prstGeom>
          <a:solidFill>
            <a:schemeClr val="accent2"/>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Analyze</a:t>
            </a:r>
          </a:p>
        </p:txBody>
      </p:sp>
      <p:sp>
        <p:nvSpPr>
          <p:cNvPr id="26633" name="AutoShape 9"/>
          <p:cNvSpPr>
            <a:spLocks noChangeArrowheads="1"/>
          </p:cNvSpPr>
          <p:nvPr/>
        </p:nvSpPr>
        <p:spPr bwMode="auto">
          <a:xfrm>
            <a:off x="76200" y="2514600"/>
            <a:ext cx="1447800" cy="457200"/>
          </a:xfrm>
          <a:prstGeom prst="bevel">
            <a:avLst>
              <a:gd name="adj" fmla="val 12500"/>
            </a:avLst>
          </a:prstGeom>
          <a:solidFill>
            <a:schemeClr val="accent2"/>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Improve</a:t>
            </a:r>
          </a:p>
        </p:txBody>
      </p:sp>
      <p:sp>
        <p:nvSpPr>
          <p:cNvPr id="26634" name="Text Box 10"/>
          <p:cNvSpPr txBox="1">
            <a:spLocks noChangeArrowheads="1"/>
          </p:cNvSpPr>
          <p:nvPr/>
        </p:nvSpPr>
        <p:spPr bwMode="auto">
          <a:xfrm>
            <a:off x="4724400" y="1752600"/>
            <a:ext cx="4191000" cy="4108450"/>
          </a:xfrm>
          <a:prstGeom prst="rect">
            <a:avLst/>
          </a:prstGeom>
          <a:noFill/>
          <a:ln w="9525">
            <a:noFill/>
            <a:miter lim="800000"/>
            <a:headEnd/>
            <a:tailEnd/>
          </a:ln>
          <a:effectLst/>
        </p:spPr>
        <p:txBody>
          <a:bodyPr>
            <a:spAutoFit/>
          </a:bodyPr>
          <a:lstStyle/>
          <a:p>
            <a:pPr eaLnBrk="0" hangingPunct="0">
              <a:spcBef>
                <a:spcPct val="50000"/>
              </a:spcBef>
            </a:pPr>
            <a:r>
              <a:rPr lang="en-US" b="1">
                <a:latin typeface="Tahoma" pitchFamily="34" charset="0"/>
              </a:rPr>
              <a:t>Define:</a:t>
            </a:r>
            <a:r>
              <a:rPr lang="en-US">
                <a:latin typeface="Tahoma" pitchFamily="34" charset="0"/>
              </a:rPr>
              <a:t>  Define who your customers are, and what their requirements are for your products and services – Their expectations.  Define your team goals, project boundaries, what you will focus on and what you won’t.  Define the process you are striving to improve by mapping the process.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62000" y="228600"/>
            <a:ext cx="7772400" cy="1143000"/>
          </a:xfrm>
        </p:spPr>
        <p:txBody>
          <a:bodyPr/>
          <a:lstStyle/>
          <a:p>
            <a:r>
              <a:rPr lang="en-US" sz="3600">
                <a:solidFill>
                  <a:schemeClr val="accent2"/>
                </a:solidFill>
              </a:rPr>
              <a:t>Six Sigma DMAIC Process</a:t>
            </a:r>
          </a:p>
        </p:txBody>
      </p:sp>
      <p:pic>
        <p:nvPicPr>
          <p:cNvPr id="27651" name="Picture 3" descr="SY00914_[1]"/>
          <p:cNvPicPr>
            <a:picLocks noGrp="1" noChangeAspect="1" noChangeArrowheads="1"/>
          </p:cNvPicPr>
          <p:nvPr>
            <p:ph sz="half" idx="1"/>
          </p:nvPr>
        </p:nvPicPr>
        <p:blipFill>
          <a:blip r:embed="rId2" cstate="print"/>
          <a:srcRect/>
          <a:stretch>
            <a:fillRect/>
          </a:stretch>
        </p:blipFill>
        <p:spPr>
          <a:xfrm>
            <a:off x="609600" y="1981200"/>
            <a:ext cx="3048000" cy="3041650"/>
          </a:xfrm>
          <a:noFill/>
          <a:ln/>
        </p:spPr>
      </p:pic>
      <p:sp>
        <p:nvSpPr>
          <p:cNvPr id="27652" name="AutoShape 4"/>
          <p:cNvSpPr>
            <a:spLocks noChangeArrowheads="1"/>
          </p:cNvSpPr>
          <p:nvPr/>
        </p:nvSpPr>
        <p:spPr bwMode="auto">
          <a:xfrm>
            <a:off x="1905000" y="4572000"/>
            <a:ext cx="1371600" cy="457200"/>
          </a:xfrm>
          <a:prstGeom prst="bevel">
            <a:avLst>
              <a:gd name="adj" fmla="val 12500"/>
            </a:avLst>
          </a:prstGeom>
          <a:solidFill>
            <a:schemeClr val="hlink"/>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Measure</a:t>
            </a:r>
          </a:p>
        </p:txBody>
      </p:sp>
      <p:sp>
        <p:nvSpPr>
          <p:cNvPr id="27653" name="AutoShape 5"/>
          <p:cNvSpPr>
            <a:spLocks noChangeArrowheads="1"/>
          </p:cNvSpPr>
          <p:nvPr/>
        </p:nvSpPr>
        <p:spPr bwMode="auto">
          <a:xfrm>
            <a:off x="1600200" y="1752600"/>
            <a:ext cx="1371600" cy="457200"/>
          </a:xfrm>
          <a:prstGeom prst="bevel">
            <a:avLst>
              <a:gd name="adj" fmla="val 12500"/>
            </a:avLst>
          </a:prstGeom>
          <a:solidFill>
            <a:schemeClr val="accent2"/>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Control</a:t>
            </a:r>
          </a:p>
        </p:txBody>
      </p:sp>
      <p:sp>
        <p:nvSpPr>
          <p:cNvPr id="27654" name="Oval 6"/>
          <p:cNvSpPr>
            <a:spLocks noChangeArrowheads="1"/>
          </p:cNvSpPr>
          <p:nvPr/>
        </p:nvSpPr>
        <p:spPr bwMode="auto">
          <a:xfrm>
            <a:off x="1066800" y="2514600"/>
            <a:ext cx="2133600" cy="2057400"/>
          </a:xfrm>
          <a:prstGeom prst="ellipse">
            <a:avLst/>
          </a:prstGeom>
          <a:solidFill>
            <a:schemeClr val="bg1"/>
          </a:solidFill>
          <a:ln w="9525">
            <a:noFill/>
            <a:round/>
            <a:headEnd/>
            <a:tailEnd/>
          </a:ln>
          <a:effectLst/>
        </p:spPr>
        <p:txBody>
          <a:bodyPr wrap="none" anchor="ctr"/>
          <a:lstStyle/>
          <a:p>
            <a:endParaRPr lang="en-US"/>
          </a:p>
        </p:txBody>
      </p:sp>
      <p:sp>
        <p:nvSpPr>
          <p:cNvPr id="27655" name="AutoShape 7"/>
          <p:cNvSpPr>
            <a:spLocks noChangeArrowheads="1"/>
          </p:cNvSpPr>
          <p:nvPr/>
        </p:nvSpPr>
        <p:spPr bwMode="auto">
          <a:xfrm>
            <a:off x="3124200" y="3276600"/>
            <a:ext cx="1371600" cy="457200"/>
          </a:xfrm>
          <a:prstGeom prst="bevel">
            <a:avLst>
              <a:gd name="adj" fmla="val 12500"/>
            </a:avLst>
          </a:prstGeom>
          <a:solidFill>
            <a:schemeClr val="accent2"/>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Define</a:t>
            </a:r>
          </a:p>
        </p:txBody>
      </p:sp>
      <p:sp>
        <p:nvSpPr>
          <p:cNvPr id="27656" name="AutoShape 8"/>
          <p:cNvSpPr>
            <a:spLocks noChangeArrowheads="1"/>
          </p:cNvSpPr>
          <p:nvPr/>
        </p:nvSpPr>
        <p:spPr bwMode="auto">
          <a:xfrm>
            <a:off x="76200" y="3962400"/>
            <a:ext cx="1371600" cy="457200"/>
          </a:xfrm>
          <a:prstGeom prst="bevel">
            <a:avLst>
              <a:gd name="adj" fmla="val 12500"/>
            </a:avLst>
          </a:prstGeom>
          <a:solidFill>
            <a:schemeClr val="accent2"/>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Analyze</a:t>
            </a:r>
          </a:p>
        </p:txBody>
      </p:sp>
      <p:sp>
        <p:nvSpPr>
          <p:cNvPr id="27657" name="AutoShape 9"/>
          <p:cNvSpPr>
            <a:spLocks noChangeArrowheads="1"/>
          </p:cNvSpPr>
          <p:nvPr/>
        </p:nvSpPr>
        <p:spPr bwMode="auto">
          <a:xfrm>
            <a:off x="76200" y="2514600"/>
            <a:ext cx="1447800" cy="457200"/>
          </a:xfrm>
          <a:prstGeom prst="bevel">
            <a:avLst>
              <a:gd name="adj" fmla="val 12500"/>
            </a:avLst>
          </a:prstGeom>
          <a:solidFill>
            <a:schemeClr val="accent2"/>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Improve</a:t>
            </a:r>
          </a:p>
        </p:txBody>
      </p:sp>
      <p:sp>
        <p:nvSpPr>
          <p:cNvPr id="27658" name="Text Box 10"/>
          <p:cNvSpPr txBox="1">
            <a:spLocks noChangeArrowheads="1"/>
          </p:cNvSpPr>
          <p:nvPr/>
        </p:nvSpPr>
        <p:spPr bwMode="auto">
          <a:xfrm>
            <a:off x="4648200" y="1219200"/>
            <a:ext cx="4495800" cy="5203825"/>
          </a:xfrm>
          <a:prstGeom prst="rect">
            <a:avLst/>
          </a:prstGeom>
          <a:noFill/>
          <a:ln w="9525">
            <a:noFill/>
            <a:miter lim="800000"/>
            <a:headEnd/>
            <a:tailEnd/>
          </a:ln>
          <a:effectLst/>
        </p:spPr>
        <p:txBody>
          <a:bodyPr>
            <a:spAutoFit/>
          </a:bodyPr>
          <a:lstStyle/>
          <a:p>
            <a:pPr eaLnBrk="0" hangingPunct="0">
              <a:spcBef>
                <a:spcPct val="50000"/>
              </a:spcBef>
            </a:pPr>
            <a:r>
              <a:rPr lang="en-US" b="1">
                <a:latin typeface="Tahoma" pitchFamily="34" charset="0"/>
              </a:rPr>
              <a:t>Measure:</a:t>
            </a:r>
            <a:r>
              <a:rPr lang="en-US">
                <a:latin typeface="Tahoma" pitchFamily="34" charset="0"/>
              </a:rPr>
              <a:t>  Eliminate guesswork and assumptions about what customers need and expect and how well processes are working.  Collect data from many sources to determine speed in responding to customer requests, defect types and how frequently they occur, client feedback on how processes fit their needs, how clients rate us over time, etc.  The data collection may suggest Charter revision.</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304800"/>
            <a:ext cx="7772400" cy="1143000"/>
          </a:xfrm>
        </p:spPr>
        <p:txBody>
          <a:bodyPr/>
          <a:lstStyle/>
          <a:p>
            <a:r>
              <a:rPr lang="en-US" sz="3600">
                <a:solidFill>
                  <a:schemeClr val="accent2"/>
                </a:solidFill>
              </a:rPr>
              <a:t>Six Sigma DMAIC Process</a:t>
            </a:r>
          </a:p>
        </p:txBody>
      </p:sp>
      <p:pic>
        <p:nvPicPr>
          <p:cNvPr id="28675" name="Picture 3" descr="SY00914_[1]"/>
          <p:cNvPicPr>
            <a:picLocks noGrp="1" noChangeAspect="1" noChangeArrowheads="1"/>
          </p:cNvPicPr>
          <p:nvPr>
            <p:ph sz="half" idx="1"/>
          </p:nvPr>
        </p:nvPicPr>
        <p:blipFill>
          <a:blip r:embed="rId2" cstate="print"/>
          <a:srcRect/>
          <a:stretch>
            <a:fillRect/>
          </a:stretch>
        </p:blipFill>
        <p:spPr>
          <a:xfrm>
            <a:off x="609600" y="1981200"/>
            <a:ext cx="3048000" cy="3041650"/>
          </a:xfrm>
          <a:noFill/>
          <a:ln/>
        </p:spPr>
      </p:pic>
      <p:sp>
        <p:nvSpPr>
          <p:cNvPr id="28676" name="AutoShape 4"/>
          <p:cNvSpPr>
            <a:spLocks noChangeArrowheads="1"/>
          </p:cNvSpPr>
          <p:nvPr/>
        </p:nvSpPr>
        <p:spPr bwMode="auto">
          <a:xfrm>
            <a:off x="1905000" y="4572000"/>
            <a:ext cx="1371600" cy="457200"/>
          </a:xfrm>
          <a:prstGeom prst="bevel">
            <a:avLst>
              <a:gd name="adj" fmla="val 12500"/>
            </a:avLst>
          </a:prstGeom>
          <a:solidFill>
            <a:schemeClr val="accent2"/>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Measure</a:t>
            </a:r>
          </a:p>
        </p:txBody>
      </p:sp>
      <p:sp>
        <p:nvSpPr>
          <p:cNvPr id="28677" name="AutoShape 5"/>
          <p:cNvSpPr>
            <a:spLocks noChangeArrowheads="1"/>
          </p:cNvSpPr>
          <p:nvPr/>
        </p:nvSpPr>
        <p:spPr bwMode="auto">
          <a:xfrm>
            <a:off x="1600200" y="1752600"/>
            <a:ext cx="1371600" cy="457200"/>
          </a:xfrm>
          <a:prstGeom prst="bevel">
            <a:avLst>
              <a:gd name="adj" fmla="val 12500"/>
            </a:avLst>
          </a:prstGeom>
          <a:solidFill>
            <a:schemeClr val="accent2"/>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Control</a:t>
            </a:r>
          </a:p>
        </p:txBody>
      </p:sp>
      <p:sp>
        <p:nvSpPr>
          <p:cNvPr id="28678" name="Oval 6"/>
          <p:cNvSpPr>
            <a:spLocks noChangeArrowheads="1"/>
          </p:cNvSpPr>
          <p:nvPr/>
        </p:nvSpPr>
        <p:spPr bwMode="auto">
          <a:xfrm>
            <a:off x="1066800" y="2514600"/>
            <a:ext cx="2133600" cy="2057400"/>
          </a:xfrm>
          <a:prstGeom prst="ellipse">
            <a:avLst/>
          </a:prstGeom>
          <a:solidFill>
            <a:schemeClr val="bg1"/>
          </a:solidFill>
          <a:ln w="9525">
            <a:noFill/>
            <a:round/>
            <a:headEnd/>
            <a:tailEnd/>
          </a:ln>
          <a:effectLst/>
        </p:spPr>
        <p:txBody>
          <a:bodyPr wrap="none" anchor="ctr"/>
          <a:lstStyle/>
          <a:p>
            <a:endParaRPr lang="en-US"/>
          </a:p>
        </p:txBody>
      </p:sp>
      <p:sp>
        <p:nvSpPr>
          <p:cNvPr id="28679" name="AutoShape 7"/>
          <p:cNvSpPr>
            <a:spLocks noChangeArrowheads="1"/>
          </p:cNvSpPr>
          <p:nvPr/>
        </p:nvSpPr>
        <p:spPr bwMode="auto">
          <a:xfrm>
            <a:off x="3124200" y="3276600"/>
            <a:ext cx="1371600" cy="457200"/>
          </a:xfrm>
          <a:prstGeom prst="bevel">
            <a:avLst>
              <a:gd name="adj" fmla="val 12500"/>
            </a:avLst>
          </a:prstGeom>
          <a:solidFill>
            <a:schemeClr val="accent2"/>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Define</a:t>
            </a:r>
          </a:p>
        </p:txBody>
      </p:sp>
      <p:sp>
        <p:nvSpPr>
          <p:cNvPr id="28680" name="AutoShape 8"/>
          <p:cNvSpPr>
            <a:spLocks noChangeArrowheads="1"/>
          </p:cNvSpPr>
          <p:nvPr/>
        </p:nvSpPr>
        <p:spPr bwMode="auto">
          <a:xfrm>
            <a:off x="76200" y="3962400"/>
            <a:ext cx="1371600" cy="457200"/>
          </a:xfrm>
          <a:prstGeom prst="bevel">
            <a:avLst>
              <a:gd name="adj" fmla="val 12500"/>
            </a:avLst>
          </a:prstGeom>
          <a:solidFill>
            <a:schemeClr val="hlink"/>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Analyze</a:t>
            </a:r>
          </a:p>
        </p:txBody>
      </p:sp>
      <p:sp>
        <p:nvSpPr>
          <p:cNvPr id="28681" name="AutoShape 9"/>
          <p:cNvSpPr>
            <a:spLocks noChangeArrowheads="1"/>
          </p:cNvSpPr>
          <p:nvPr/>
        </p:nvSpPr>
        <p:spPr bwMode="auto">
          <a:xfrm>
            <a:off x="76200" y="2514600"/>
            <a:ext cx="1447800" cy="457200"/>
          </a:xfrm>
          <a:prstGeom prst="bevel">
            <a:avLst>
              <a:gd name="adj" fmla="val 12500"/>
            </a:avLst>
          </a:prstGeom>
          <a:solidFill>
            <a:schemeClr val="accent2"/>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Improve</a:t>
            </a:r>
          </a:p>
        </p:txBody>
      </p:sp>
      <p:sp>
        <p:nvSpPr>
          <p:cNvPr id="28682" name="Text Box 10"/>
          <p:cNvSpPr txBox="1">
            <a:spLocks noChangeArrowheads="1"/>
          </p:cNvSpPr>
          <p:nvPr/>
        </p:nvSpPr>
        <p:spPr bwMode="auto">
          <a:xfrm>
            <a:off x="4648200" y="1471613"/>
            <a:ext cx="4495800" cy="5386387"/>
          </a:xfrm>
          <a:prstGeom prst="rect">
            <a:avLst/>
          </a:prstGeom>
          <a:noFill/>
          <a:ln w="9525">
            <a:noFill/>
            <a:miter lim="800000"/>
            <a:headEnd/>
            <a:tailEnd/>
          </a:ln>
          <a:effectLst/>
        </p:spPr>
        <p:txBody>
          <a:bodyPr>
            <a:spAutoFit/>
          </a:bodyPr>
          <a:lstStyle/>
          <a:p>
            <a:pPr eaLnBrk="0" hangingPunct="0">
              <a:spcBef>
                <a:spcPct val="50000"/>
              </a:spcBef>
            </a:pPr>
            <a:r>
              <a:rPr lang="en-US" b="1">
                <a:latin typeface="Tahoma" pitchFamily="34" charset="0"/>
              </a:rPr>
              <a:t>Analyze:</a:t>
            </a:r>
            <a:r>
              <a:rPr lang="en-US">
                <a:latin typeface="Tahoma" pitchFamily="34" charset="0"/>
              </a:rPr>
              <a:t>  Grounded in the context of the customer and competitive environment, analyze is used to organize data and look for process problems and opportunities.  This step helps to identify gaps between current and goal performance, prioritize opportunities to improve, identify sources of variation and root causes of problems in the process.</a:t>
            </a:r>
          </a:p>
          <a:p>
            <a:pPr eaLnBrk="0" hangingPunct="0">
              <a:spcBef>
                <a:spcPct val="50000"/>
              </a:spcBef>
            </a:pPr>
            <a:endParaRPr lang="en-US">
              <a:latin typeface="Tahoma"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3600">
                <a:solidFill>
                  <a:schemeClr val="accent2"/>
                </a:solidFill>
              </a:rPr>
              <a:t>Six Sigma DMAIC Process</a:t>
            </a:r>
          </a:p>
        </p:txBody>
      </p:sp>
      <p:pic>
        <p:nvPicPr>
          <p:cNvPr id="29699" name="Picture 3" descr="SY00914_[1]"/>
          <p:cNvPicPr>
            <a:picLocks noGrp="1" noChangeAspect="1" noChangeArrowheads="1"/>
          </p:cNvPicPr>
          <p:nvPr>
            <p:ph sz="half" idx="1"/>
          </p:nvPr>
        </p:nvPicPr>
        <p:blipFill>
          <a:blip r:embed="rId2" cstate="print"/>
          <a:srcRect/>
          <a:stretch>
            <a:fillRect/>
          </a:stretch>
        </p:blipFill>
        <p:spPr>
          <a:xfrm>
            <a:off x="609600" y="1981200"/>
            <a:ext cx="3048000" cy="3041650"/>
          </a:xfrm>
          <a:noFill/>
          <a:ln/>
        </p:spPr>
      </p:pic>
      <p:sp>
        <p:nvSpPr>
          <p:cNvPr id="29700" name="AutoShape 4"/>
          <p:cNvSpPr>
            <a:spLocks noChangeArrowheads="1"/>
          </p:cNvSpPr>
          <p:nvPr/>
        </p:nvSpPr>
        <p:spPr bwMode="auto">
          <a:xfrm>
            <a:off x="1905000" y="4572000"/>
            <a:ext cx="1371600" cy="457200"/>
          </a:xfrm>
          <a:prstGeom prst="bevel">
            <a:avLst>
              <a:gd name="adj" fmla="val 12500"/>
            </a:avLst>
          </a:prstGeom>
          <a:solidFill>
            <a:schemeClr val="accent2"/>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Measure</a:t>
            </a:r>
          </a:p>
        </p:txBody>
      </p:sp>
      <p:sp>
        <p:nvSpPr>
          <p:cNvPr id="29701" name="AutoShape 5"/>
          <p:cNvSpPr>
            <a:spLocks noChangeArrowheads="1"/>
          </p:cNvSpPr>
          <p:nvPr/>
        </p:nvSpPr>
        <p:spPr bwMode="auto">
          <a:xfrm>
            <a:off x="1600200" y="1752600"/>
            <a:ext cx="1371600" cy="457200"/>
          </a:xfrm>
          <a:prstGeom prst="bevel">
            <a:avLst>
              <a:gd name="adj" fmla="val 12500"/>
            </a:avLst>
          </a:prstGeom>
          <a:solidFill>
            <a:schemeClr val="accent2"/>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Control</a:t>
            </a:r>
          </a:p>
        </p:txBody>
      </p:sp>
      <p:sp>
        <p:nvSpPr>
          <p:cNvPr id="29702" name="Oval 6"/>
          <p:cNvSpPr>
            <a:spLocks noChangeArrowheads="1"/>
          </p:cNvSpPr>
          <p:nvPr/>
        </p:nvSpPr>
        <p:spPr bwMode="auto">
          <a:xfrm>
            <a:off x="1066800" y="2514600"/>
            <a:ext cx="2133600" cy="2057400"/>
          </a:xfrm>
          <a:prstGeom prst="ellipse">
            <a:avLst/>
          </a:prstGeom>
          <a:solidFill>
            <a:schemeClr val="bg1"/>
          </a:solidFill>
          <a:ln w="9525">
            <a:noFill/>
            <a:round/>
            <a:headEnd/>
            <a:tailEnd/>
          </a:ln>
          <a:effectLst/>
        </p:spPr>
        <p:txBody>
          <a:bodyPr wrap="none" anchor="ctr"/>
          <a:lstStyle/>
          <a:p>
            <a:endParaRPr lang="en-US"/>
          </a:p>
        </p:txBody>
      </p:sp>
      <p:sp>
        <p:nvSpPr>
          <p:cNvPr id="29703" name="AutoShape 7"/>
          <p:cNvSpPr>
            <a:spLocks noChangeArrowheads="1"/>
          </p:cNvSpPr>
          <p:nvPr/>
        </p:nvSpPr>
        <p:spPr bwMode="auto">
          <a:xfrm>
            <a:off x="3124200" y="3276600"/>
            <a:ext cx="1371600" cy="457200"/>
          </a:xfrm>
          <a:prstGeom prst="bevel">
            <a:avLst>
              <a:gd name="adj" fmla="val 12500"/>
            </a:avLst>
          </a:prstGeom>
          <a:solidFill>
            <a:schemeClr val="accent2"/>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Define</a:t>
            </a:r>
          </a:p>
        </p:txBody>
      </p:sp>
      <p:sp>
        <p:nvSpPr>
          <p:cNvPr id="29704" name="AutoShape 8"/>
          <p:cNvSpPr>
            <a:spLocks noChangeArrowheads="1"/>
          </p:cNvSpPr>
          <p:nvPr/>
        </p:nvSpPr>
        <p:spPr bwMode="auto">
          <a:xfrm>
            <a:off x="76200" y="3962400"/>
            <a:ext cx="1371600" cy="457200"/>
          </a:xfrm>
          <a:prstGeom prst="bevel">
            <a:avLst>
              <a:gd name="adj" fmla="val 12500"/>
            </a:avLst>
          </a:prstGeom>
          <a:solidFill>
            <a:schemeClr val="accent2"/>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Analyze</a:t>
            </a:r>
          </a:p>
        </p:txBody>
      </p:sp>
      <p:sp>
        <p:nvSpPr>
          <p:cNvPr id="29705" name="AutoShape 9"/>
          <p:cNvSpPr>
            <a:spLocks noChangeArrowheads="1"/>
          </p:cNvSpPr>
          <p:nvPr/>
        </p:nvSpPr>
        <p:spPr bwMode="auto">
          <a:xfrm>
            <a:off x="76200" y="2514600"/>
            <a:ext cx="1447800" cy="457200"/>
          </a:xfrm>
          <a:prstGeom prst="bevel">
            <a:avLst>
              <a:gd name="adj" fmla="val 12500"/>
            </a:avLst>
          </a:prstGeom>
          <a:solidFill>
            <a:schemeClr val="hlink"/>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Improve</a:t>
            </a:r>
          </a:p>
        </p:txBody>
      </p:sp>
      <p:sp>
        <p:nvSpPr>
          <p:cNvPr id="29706" name="Text Box 10"/>
          <p:cNvSpPr txBox="1">
            <a:spLocks noChangeArrowheads="1"/>
          </p:cNvSpPr>
          <p:nvPr/>
        </p:nvSpPr>
        <p:spPr bwMode="auto">
          <a:xfrm>
            <a:off x="4724400" y="2286000"/>
            <a:ext cx="4191000" cy="2647950"/>
          </a:xfrm>
          <a:prstGeom prst="rect">
            <a:avLst/>
          </a:prstGeom>
          <a:noFill/>
          <a:ln w="9525">
            <a:noFill/>
            <a:miter lim="800000"/>
            <a:headEnd/>
            <a:tailEnd/>
          </a:ln>
          <a:effectLst/>
        </p:spPr>
        <p:txBody>
          <a:bodyPr>
            <a:spAutoFit/>
          </a:bodyPr>
          <a:lstStyle/>
          <a:p>
            <a:pPr eaLnBrk="0" hangingPunct="0">
              <a:spcBef>
                <a:spcPct val="50000"/>
              </a:spcBef>
            </a:pPr>
            <a:r>
              <a:rPr lang="en-US" b="1">
                <a:latin typeface="Tahoma" pitchFamily="34" charset="0"/>
              </a:rPr>
              <a:t>Improve:</a:t>
            </a:r>
            <a:r>
              <a:rPr lang="en-US">
                <a:latin typeface="Tahoma" pitchFamily="34" charset="0"/>
              </a:rPr>
              <a:t>  Generate both obvious and creative solutions to fix and prevent problems.  Finding creative solutions by correcting root causes requires innovation, technology and discipline.</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3600">
                <a:solidFill>
                  <a:schemeClr val="accent2"/>
                </a:solidFill>
              </a:rPr>
              <a:t>Six Sigma DMAIC Process</a:t>
            </a:r>
          </a:p>
        </p:txBody>
      </p:sp>
      <p:pic>
        <p:nvPicPr>
          <p:cNvPr id="30723" name="Picture 3" descr="SY00914_[1]"/>
          <p:cNvPicPr>
            <a:picLocks noGrp="1" noChangeAspect="1" noChangeArrowheads="1"/>
          </p:cNvPicPr>
          <p:nvPr>
            <p:ph sz="half" idx="1"/>
          </p:nvPr>
        </p:nvPicPr>
        <p:blipFill>
          <a:blip r:embed="rId2" cstate="print"/>
          <a:srcRect/>
          <a:stretch>
            <a:fillRect/>
          </a:stretch>
        </p:blipFill>
        <p:spPr>
          <a:xfrm>
            <a:off x="609600" y="1981200"/>
            <a:ext cx="3048000" cy="3041650"/>
          </a:xfrm>
          <a:noFill/>
          <a:ln/>
        </p:spPr>
      </p:pic>
      <p:sp>
        <p:nvSpPr>
          <p:cNvPr id="30724" name="AutoShape 4"/>
          <p:cNvSpPr>
            <a:spLocks noChangeArrowheads="1"/>
          </p:cNvSpPr>
          <p:nvPr/>
        </p:nvSpPr>
        <p:spPr bwMode="auto">
          <a:xfrm>
            <a:off x="1905000" y="4572000"/>
            <a:ext cx="1371600" cy="457200"/>
          </a:xfrm>
          <a:prstGeom prst="bevel">
            <a:avLst>
              <a:gd name="adj" fmla="val 12500"/>
            </a:avLst>
          </a:prstGeom>
          <a:solidFill>
            <a:schemeClr val="accent2"/>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Measure</a:t>
            </a:r>
          </a:p>
        </p:txBody>
      </p:sp>
      <p:sp>
        <p:nvSpPr>
          <p:cNvPr id="30725" name="AutoShape 5"/>
          <p:cNvSpPr>
            <a:spLocks noChangeArrowheads="1"/>
          </p:cNvSpPr>
          <p:nvPr/>
        </p:nvSpPr>
        <p:spPr bwMode="auto">
          <a:xfrm>
            <a:off x="1600200" y="1752600"/>
            <a:ext cx="1371600" cy="457200"/>
          </a:xfrm>
          <a:prstGeom prst="bevel">
            <a:avLst>
              <a:gd name="adj" fmla="val 12500"/>
            </a:avLst>
          </a:prstGeom>
          <a:solidFill>
            <a:schemeClr val="hlink"/>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Control</a:t>
            </a:r>
          </a:p>
        </p:txBody>
      </p:sp>
      <p:sp>
        <p:nvSpPr>
          <p:cNvPr id="30726" name="Oval 6"/>
          <p:cNvSpPr>
            <a:spLocks noChangeArrowheads="1"/>
          </p:cNvSpPr>
          <p:nvPr/>
        </p:nvSpPr>
        <p:spPr bwMode="auto">
          <a:xfrm>
            <a:off x="1066800" y="2514600"/>
            <a:ext cx="2133600" cy="2057400"/>
          </a:xfrm>
          <a:prstGeom prst="ellipse">
            <a:avLst/>
          </a:prstGeom>
          <a:solidFill>
            <a:schemeClr val="bg1"/>
          </a:solidFill>
          <a:ln w="9525">
            <a:noFill/>
            <a:round/>
            <a:headEnd/>
            <a:tailEnd/>
          </a:ln>
          <a:effectLst/>
        </p:spPr>
        <p:txBody>
          <a:bodyPr wrap="none" anchor="ctr"/>
          <a:lstStyle/>
          <a:p>
            <a:endParaRPr lang="en-US"/>
          </a:p>
        </p:txBody>
      </p:sp>
      <p:sp>
        <p:nvSpPr>
          <p:cNvPr id="30727" name="AutoShape 7"/>
          <p:cNvSpPr>
            <a:spLocks noChangeArrowheads="1"/>
          </p:cNvSpPr>
          <p:nvPr/>
        </p:nvSpPr>
        <p:spPr bwMode="auto">
          <a:xfrm>
            <a:off x="3124200" y="3276600"/>
            <a:ext cx="1371600" cy="457200"/>
          </a:xfrm>
          <a:prstGeom prst="bevel">
            <a:avLst>
              <a:gd name="adj" fmla="val 12500"/>
            </a:avLst>
          </a:prstGeom>
          <a:solidFill>
            <a:schemeClr val="accent2"/>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Define</a:t>
            </a:r>
          </a:p>
        </p:txBody>
      </p:sp>
      <p:sp>
        <p:nvSpPr>
          <p:cNvPr id="30728" name="AutoShape 8"/>
          <p:cNvSpPr>
            <a:spLocks noChangeArrowheads="1"/>
          </p:cNvSpPr>
          <p:nvPr/>
        </p:nvSpPr>
        <p:spPr bwMode="auto">
          <a:xfrm>
            <a:off x="76200" y="3962400"/>
            <a:ext cx="1371600" cy="457200"/>
          </a:xfrm>
          <a:prstGeom prst="bevel">
            <a:avLst>
              <a:gd name="adj" fmla="val 12500"/>
            </a:avLst>
          </a:prstGeom>
          <a:solidFill>
            <a:schemeClr val="accent2"/>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Analyze</a:t>
            </a:r>
          </a:p>
        </p:txBody>
      </p:sp>
      <p:sp>
        <p:nvSpPr>
          <p:cNvPr id="30729" name="AutoShape 9"/>
          <p:cNvSpPr>
            <a:spLocks noChangeArrowheads="1"/>
          </p:cNvSpPr>
          <p:nvPr/>
        </p:nvSpPr>
        <p:spPr bwMode="auto">
          <a:xfrm>
            <a:off x="76200" y="2514600"/>
            <a:ext cx="1447800" cy="457200"/>
          </a:xfrm>
          <a:prstGeom prst="bevel">
            <a:avLst>
              <a:gd name="adj" fmla="val 12500"/>
            </a:avLst>
          </a:prstGeom>
          <a:solidFill>
            <a:schemeClr val="accent2"/>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Improve</a:t>
            </a:r>
          </a:p>
        </p:txBody>
      </p:sp>
      <p:sp>
        <p:nvSpPr>
          <p:cNvPr id="30730" name="Text Box 10"/>
          <p:cNvSpPr txBox="1">
            <a:spLocks noChangeArrowheads="1"/>
          </p:cNvSpPr>
          <p:nvPr/>
        </p:nvSpPr>
        <p:spPr bwMode="auto">
          <a:xfrm>
            <a:off x="4648200" y="1524000"/>
            <a:ext cx="4191000" cy="4108450"/>
          </a:xfrm>
          <a:prstGeom prst="rect">
            <a:avLst/>
          </a:prstGeom>
          <a:noFill/>
          <a:ln w="9525">
            <a:noFill/>
            <a:miter lim="800000"/>
            <a:headEnd/>
            <a:tailEnd/>
          </a:ln>
          <a:effectLst/>
        </p:spPr>
        <p:txBody>
          <a:bodyPr>
            <a:spAutoFit/>
          </a:bodyPr>
          <a:lstStyle/>
          <a:p>
            <a:pPr eaLnBrk="0" hangingPunct="0">
              <a:spcBef>
                <a:spcPct val="50000"/>
              </a:spcBef>
            </a:pPr>
            <a:r>
              <a:rPr lang="en-US" b="1">
                <a:latin typeface="Tahoma" pitchFamily="34" charset="0"/>
              </a:rPr>
              <a:t>Control:</a:t>
            </a:r>
            <a:r>
              <a:rPr lang="en-US">
                <a:latin typeface="Tahoma" pitchFamily="34" charset="0"/>
              </a:rPr>
              <a:t>  Insure that the process improvements, once implemented, will “hold the gains” rather than revert to the same problems again.  Various control tools such as statistical process control can be used.  Other tools such as procedure documentation helps institutionalize the improvement.</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3600">
                <a:solidFill>
                  <a:schemeClr val="accent2"/>
                </a:solidFill>
              </a:rPr>
              <a:t>Six Sigma DMADV Process</a:t>
            </a:r>
          </a:p>
        </p:txBody>
      </p:sp>
      <p:pic>
        <p:nvPicPr>
          <p:cNvPr id="31747" name="Picture 3" descr="SY00914_[1]"/>
          <p:cNvPicPr>
            <a:picLocks noGrp="1" noChangeAspect="1" noChangeArrowheads="1"/>
          </p:cNvPicPr>
          <p:nvPr>
            <p:ph sz="half" idx="1"/>
          </p:nvPr>
        </p:nvPicPr>
        <p:blipFill>
          <a:blip r:embed="rId2" cstate="print"/>
          <a:srcRect/>
          <a:stretch>
            <a:fillRect/>
          </a:stretch>
        </p:blipFill>
        <p:spPr>
          <a:xfrm>
            <a:off x="609600" y="1981200"/>
            <a:ext cx="3048000" cy="3041650"/>
          </a:xfrm>
          <a:noFill/>
          <a:ln/>
        </p:spPr>
      </p:pic>
      <p:sp>
        <p:nvSpPr>
          <p:cNvPr id="31748" name="AutoShape 4"/>
          <p:cNvSpPr>
            <a:spLocks noChangeArrowheads="1"/>
          </p:cNvSpPr>
          <p:nvPr/>
        </p:nvSpPr>
        <p:spPr bwMode="auto">
          <a:xfrm>
            <a:off x="1905000" y="4572000"/>
            <a:ext cx="1371600" cy="457200"/>
          </a:xfrm>
          <a:prstGeom prst="bevel">
            <a:avLst>
              <a:gd name="adj" fmla="val 12500"/>
            </a:avLst>
          </a:prstGeom>
          <a:solidFill>
            <a:schemeClr val="accent2"/>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Measure</a:t>
            </a:r>
          </a:p>
        </p:txBody>
      </p:sp>
      <p:sp>
        <p:nvSpPr>
          <p:cNvPr id="31749" name="AutoShape 5"/>
          <p:cNvSpPr>
            <a:spLocks noChangeArrowheads="1"/>
          </p:cNvSpPr>
          <p:nvPr/>
        </p:nvSpPr>
        <p:spPr bwMode="auto">
          <a:xfrm>
            <a:off x="1600200" y="1752600"/>
            <a:ext cx="1371600" cy="457200"/>
          </a:xfrm>
          <a:prstGeom prst="bevel">
            <a:avLst>
              <a:gd name="adj" fmla="val 12500"/>
            </a:avLst>
          </a:prstGeom>
          <a:solidFill>
            <a:schemeClr val="accent2"/>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Validate</a:t>
            </a:r>
          </a:p>
        </p:txBody>
      </p:sp>
      <p:sp>
        <p:nvSpPr>
          <p:cNvPr id="31750" name="Oval 6"/>
          <p:cNvSpPr>
            <a:spLocks noChangeArrowheads="1"/>
          </p:cNvSpPr>
          <p:nvPr/>
        </p:nvSpPr>
        <p:spPr bwMode="auto">
          <a:xfrm>
            <a:off x="1066800" y="2514600"/>
            <a:ext cx="2133600" cy="2057400"/>
          </a:xfrm>
          <a:prstGeom prst="ellipse">
            <a:avLst/>
          </a:prstGeom>
          <a:solidFill>
            <a:schemeClr val="bg1"/>
          </a:solidFill>
          <a:ln w="9525">
            <a:noFill/>
            <a:round/>
            <a:headEnd/>
            <a:tailEnd/>
          </a:ln>
          <a:effectLst/>
        </p:spPr>
        <p:txBody>
          <a:bodyPr wrap="none" anchor="ctr"/>
          <a:lstStyle/>
          <a:p>
            <a:endParaRPr lang="en-US"/>
          </a:p>
        </p:txBody>
      </p:sp>
      <p:sp>
        <p:nvSpPr>
          <p:cNvPr id="31751" name="AutoShape 7"/>
          <p:cNvSpPr>
            <a:spLocks noChangeArrowheads="1"/>
          </p:cNvSpPr>
          <p:nvPr/>
        </p:nvSpPr>
        <p:spPr bwMode="auto">
          <a:xfrm>
            <a:off x="3200400" y="3276600"/>
            <a:ext cx="1371600" cy="457200"/>
          </a:xfrm>
          <a:prstGeom prst="bevel">
            <a:avLst>
              <a:gd name="adj" fmla="val 12500"/>
            </a:avLst>
          </a:prstGeom>
          <a:solidFill>
            <a:schemeClr val="accent2"/>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Define</a:t>
            </a:r>
          </a:p>
        </p:txBody>
      </p:sp>
      <p:sp>
        <p:nvSpPr>
          <p:cNvPr id="31752" name="AutoShape 8"/>
          <p:cNvSpPr>
            <a:spLocks noChangeArrowheads="1"/>
          </p:cNvSpPr>
          <p:nvPr/>
        </p:nvSpPr>
        <p:spPr bwMode="auto">
          <a:xfrm>
            <a:off x="76200" y="3962400"/>
            <a:ext cx="1371600" cy="457200"/>
          </a:xfrm>
          <a:prstGeom prst="bevel">
            <a:avLst>
              <a:gd name="adj" fmla="val 12500"/>
            </a:avLst>
          </a:prstGeom>
          <a:solidFill>
            <a:schemeClr val="accent2"/>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Analyze</a:t>
            </a:r>
          </a:p>
        </p:txBody>
      </p:sp>
      <p:sp>
        <p:nvSpPr>
          <p:cNvPr id="31753" name="AutoShape 9"/>
          <p:cNvSpPr>
            <a:spLocks noChangeArrowheads="1"/>
          </p:cNvSpPr>
          <p:nvPr/>
        </p:nvSpPr>
        <p:spPr bwMode="auto">
          <a:xfrm>
            <a:off x="76200" y="2514600"/>
            <a:ext cx="1447800" cy="457200"/>
          </a:xfrm>
          <a:prstGeom prst="bevel">
            <a:avLst>
              <a:gd name="adj" fmla="val 12500"/>
            </a:avLst>
          </a:prstGeom>
          <a:solidFill>
            <a:schemeClr val="hlink"/>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Design</a:t>
            </a:r>
          </a:p>
        </p:txBody>
      </p:sp>
      <p:sp>
        <p:nvSpPr>
          <p:cNvPr id="31754" name="Text Box 10"/>
          <p:cNvSpPr txBox="1">
            <a:spLocks noChangeArrowheads="1"/>
          </p:cNvSpPr>
          <p:nvPr/>
        </p:nvSpPr>
        <p:spPr bwMode="auto">
          <a:xfrm>
            <a:off x="4953000" y="1524000"/>
            <a:ext cx="4191000" cy="4473575"/>
          </a:xfrm>
          <a:prstGeom prst="rect">
            <a:avLst/>
          </a:prstGeom>
          <a:noFill/>
          <a:ln w="9525">
            <a:noFill/>
            <a:miter lim="800000"/>
            <a:headEnd/>
            <a:tailEnd/>
          </a:ln>
          <a:effectLst/>
        </p:spPr>
        <p:txBody>
          <a:bodyPr>
            <a:spAutoFit/>
          </a:bodyPr>
          <a:lstStyle/>
          <a:p>
            <a:pPr eaLnBrk="0" hangingPunct="0">
              <a:spcBef>
                <a:spcPct val="50000"/>
              </a:spcBef>
            </a:pPr>
            <a:r>
              <a:rPr lang="en-US" b="1">
                <a:latin typeface="Tahoma" pitchFamily="34" charset="0"/>
              </a:rPr>
              <a:t>Design:  Develop detailed design for new process.  Determine and evaluate enabling elements.  Create control and testing plan for new design.  Use tools such as simulation, benchmarking, DOE, Quality Function Deployment (QFD), FMECA analysis, and cost/benefit analysis</a:t>
            </a:r>
            <a:r>
              <a:rPr lang="en-US">
                <a:latin typeface="Tahoma" pitchFamily="34" charset="0"/>
              </a:rPr>
              <a: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3600">
                <a:solidFill>
                  <a:schemeClr val="accent2"/>
                </a:solidFill>
              </a:rPr>
              <a:t>Six Sigma DMADV Process</a:t>
            </a:r>
          </a:p>
        </p:txBody>
      </p:sp>
      <p:pic>
        <p:nvPicPr>
          <p:cNvPr id="32771" name="Picture 3" descr="SY00914_[1]"/>
          <p:cNvPicPr>
            <a:picLocks noGrp="1" noChangeAspect="1" noChangeArrowheads="1"/>
          </p:cNvPicPr>
          <p:nvPr>
            <p:ph sz="half" idx="1"/>
          </p:nvPr>
        </p:nvPicPr>
        <p:blipFill>
          <a:blip r:embed="rId2" cstate="print"/>
          <a:srcRect/>
          <a:stretch>
            <a:fillRect/>
          </a:stretch>
        </p:blipFill>
        <p:spPr>
          <a:xfrm>
            <a:off x="609600" y="1981200"/>
            <a:ext cx="3048000" cy="3041650"/>
          </a:xfrm>
          <a:noFill/>
          <a:ln/>
        </p:spPr>
      </p:pic>
      <p:sp>
        <p:nvSpPr>
          <p:cNvPr id="32772" name="AutoShape 4"/>
          <p:cNvSpPr>
            <a:spLocks noChangeArrowheads="1"/>
          </p:cNvSpPr>
          <p:nvPr/>
        </p:nvSpPr>
        <p:spPr bwMode="auto">
          <a:xfrm>
            <a:off x="1905000" y="4572000"/>
            <a:ext cx="1371600" cy="457200"/>
          </a:xfrm>
          <a:prstGeom prst="bevel">
            <a:avLst>
              <a:gd name="adj" fmla="val 12500"/>
            </a:avLst>
          </a:prstGeom>
          <a:solidFill>
            <a:schemeClr val="accent2"/>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Measure</a:t>
            </a:r>
          </a:p>
        </p:txBody>
      </p:sp>
      <p:sp>
        <p:nvSpPr>
          <p:cNvPr id="32773" name="AutoShape 5"/>
          <p:cNvSpPr>
            <a:spLocks noChangeArrowheads="1"/>
          </p:cNvSpPr>
          <p:nvPr/>
        </p:nvSpPr>
        <p:spPr bwMode="auto">
          <a:xfrm>
            <a:off x="1600200" y="1752600"/>
            <a:ext cx="1371600" cy="457200"/>
          </a:xfrm>
          <a:prstGeom prst="bevel">
            <a:avLst>
              <a:gd name="adj" fmla="val 12500"/>
            </a:avLst>
          </a:prstGeom>
          <a:solidFill>
            <a:schemeClr val="hlink"/>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Validate</a:t>
            </a:r>
          </a:p>
        </p:txBody>
      </p:sp>
      <p:sp>
        <p:nvSpPr>
          <p:cNvPr id="32774" name="Oval 6"/>
          <p:cNvSpPr>
            <a:spLocks noChangeArrowheads="1"/>
          </p:cNvSpPr>
          <p:nvPr/>
        </p:nvSpPr>
        <p:spPr bwMode="auto">
          <a:xfrm>
            <a:off x="1066800" y="2514600"/>
            <a:ext cx="2133600" cy="2057400"/>
          </a:xfrm>
          <a:prstGeom prst="ellipse">
            <a:avLst/>
          </a:prstGeom>
          <a:solidFill>
            <a:schemeClr val="bg1"/>
          </a:solidFill>
          <a:ln w="9525">
            <a:noFill/>
            <a:round/>
            <a:headEnd/>
            <a:tailEnd/>
          </a:ln>
          <a:effectLst/>
        </p:spPr>
        <p:txBody>
          <a:bodyPr wrap="none" anchor="ctr"/>
          <a:lstStyle/>
          <a:p>
            <a:endParaRPr lang="en-US"/>
          </a:p>
        </p:txBody>
      </p:sp>
      <p:sp>
        <p:nvSpPr>
          <p:cNvPr id="32775" name="AutoShape 7"/>
          <p:cNvSpPr>
            <a:spLocks noChangeArrowheads="1"/>
          </p:cNvSpPr>
          <p:nvPr/>
        </p:nvSpPr>
        <p:spPr bwMode="auto">
          <a:xfrm>
            <a:off x="3200400" y="3276600"/>
            <a:ext cx="1371600" cy="457200"/>
          </a:xfrm>
          <a:prstGeom prst="bevel">
            <a:avLst>
              <a:gd name="adj" fmla="val 12500"/>
            </a:avLst>
          </a:prstGeom>
          <a:solidFill>
            <a:schemeClr val="accent2"/>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Define</a:t>
            </a:r>
          </a:p>
        </p:txBody>
      </p:sp>
      <p:sp>
        <p:nvSpPr>
          <p:cNvPr id="32776" name="AutoShape 8"/>
          <p:cNvSpPr>
            <a:spLocks noChangeArrowheads="1"/>
          </p:cNvSpPr>
          <p:nvPr/>
        </p:nvSpPr>
        <p:spPr bwMode="auto">
          <a:xfrm>
            <a:off x="76200" y="3962400"/>
            <a:ext cx="1371600" cy="457200"/>
          </a:xfrm>
          <a:prstGeom prst="bevel">
            <a:avLst>
              <a:gd name="adj" fmla="val 12500"/>
            </a:avLst>
          </a:prstGeom>
          <a:solidFill>
            <a:schemeClr val="accent2"/>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Analyze</a:t>
            </a:r>
          </a:p>
        </p:txBody>
      </p:sp>
      <p:sp>
        <p:nvSpPr>
          <p:cNvPr id="32777" name="AutoShape 9"/>
          <p:cNvSpPr>
            <a:spLocks noChangeArrowheads="1"/>
          </p:cNvSpPr>
          <p:nvPr/>
        </p:nvSpPr>
        <p:spPr bwMode="auto">
          <a:xfrm>
            <a:off x="76200" y="2514600"/>
            <a:ext cx="1447800" cy="457200"/>
          </a:xfrm>
          <a:prstGeom prst="bevel">
            <a:avLst>
              <a:gd name="adj" fmla="val 12500"/>
            </a:avLst>
          </a:prstGeom>
          <a:solidFill>
            <a:schemeClr val="accent2"/>
          </a:solidFill>
          <a:ln w="9525">
            <a:solidFill>
              <a:schemeClr val="tx1"/>
            </a:solidFill>
            <a:miter lim="800000"/>
            <a:headEnd/>
            <a:tailEnd/>
          </a:ln>
          <a:effectLst/>
        </p:spPr>
        <p:txBody>
          <a:bodyPr wrap="none" anchor="ctr"/>
          <a:lstStyle/>
          <a:p>
            <a:pPr algn="ctr" eaLnBrk="0" hangingPunct="0"/>
            <a:r>
              <a:rPr lang="en-US" sz="1800" b="1">
                <a:latin typeface="Tahoma" pitchFamily="34" charset="0"/>
              </a:rPr>
              <a:t>Design</a:t>
            </a:r>
          </a:p>
        </p:txBody>
      </p:sp>
      <p:sp>
        <p:nvSpPr>
          <p:cNvPr id="32778" name="Text Box 10"/>
          <p:cNvSpPr txBox="1">
            <a:spLocks noChangeArrowheads="1"/>
          </p:cNvSpPr>
          <p:nvPr/>
        </p:nvSpPr>
        <p:spPr bwMode="auto">
          <a:xfrm>
            <a:off x="4953000" y="1981200"/>
            <a:ext cx="4191000" cy="4108450"/>
          </a:xfrm>
          <a:prstGeom prst="rect">
            <a:avLst/>
          </a:prstGeom>
          <a:noFill/>
          <a:ln w="9525">
            <a:noFill/>
            <a:miter lim="800000"/>
            <a:headEnd/>
            <a:tailEnd/>
          </a:ln>
          <a:effectLst/>
        </p:spPr>
        <p:txBody>
          <a:bodyPr>
            <a:spAutoFit/>
          </a:bodyPr>
          <a:lstStyle/>
          <a:p>
            <a:pPr eaLnBrk="0" hangingPunct="0">
              <a:spcBef>
                <a:spcPct val="50000"/>
              </a:spcBef>
            </a:pPr>
            <a:r>
              <a:rPr lang="en-US" b="1">
                <a:latin typeface="Tahoma" pitchFamily="34" charset="0"/>
              </a:rPr>
              <a:t>Validate:  Test detailed design with a pilot implementation.  If successful, develop and execute a full-scale implementation.  Tools in this step include:  planning tools, flowcharts/other process management techniques, and work documentation.</a:t>
            </a:r>
            <a:endParaRPr lang="en-US">
              <a:latin typeface="Tahoma"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1143000"/>
          </a:xfrm>
        </p:spPr>
        <p:txBody>
          <a:bodyPr>
            <a:normAutofit fontScale="90000"/>
          </a:bodyPr>
          <a:lstStyle/>
          <a:p>
            <a:pPr fontAlgn="auto">
              <a:spcAft>
                <a:spcPts val="0"/>
              </a:spcAft>
              <a:defRPr/>
            </a:pPr>
            <a:r>
              <a:rPr lang="en-US" u="sng" dirty="0" smtClean="0">
                <a:solidFill>
                  <a:schemeClr val="tx1"/>
                </a:solidFill>
              </a:rPr>
              <a:t>Quality Function Deployment - QFD</a:t>
            </a:r>
            <a:endParaRPr lang="en-US" u="sng" dirty="0">
              <a:solidFill>
                <a:schemeClr val="tx1"/>
              </a:solidFill>
            </a:endParaRPr>
          </a:p>
        </p:txBody>
      </p:sp>
      <p:sp>
        <p:nvSpPr>
          <p:cNvPr id="2" name="Content Placeholder 1"/>
          <p:cNvSpPr>
            <a:spLocks noGrp="1"/>
          </p:cNvSpPr>
          <p:nvPr>
            <p:ph idx="1"/>
          </p:nvPr>
        </p:nvSpPr>
        <p:spPr/>
        <p:txBody>
          <a:bodyPr>
            <a:normAutofit/>
          </a:bodyPr>
          <a:lstStyle/>
          <a:p>
            <a:pPr marL="365125" lvl="1" indent="-255588">
              <a:lnSpc>
                <a:spcPct val="80000"/>
              </a:lnSpc>
              <a:spcBef>
                <a:spcPts val="400"/>
              </a:spcBef>
              <a:buSzPct val="68000"/>
              <a:buFont typeface="Wingdings 3" pitchFamily="18" charset="2"/>
              <a:buChar char=""/>
            </a:pPr>
            <a:r>
              <a:rPr lang="en-US" sz="2600" dirty="0" smtClean="0">
                <a:latin typeface="Arial" charset="0"/>
                <a:cs typeface="Arial" charset="0"/>
              </a:rPr>
              <a:t>At the conclusion of this class – You  will have a thorough understanding of:</a:t>
            </a:r>
          </a:p>
          <a:p>
            <a:pPr marL="365125" lvl="1" indent="-255588">
              <a:lnSpc>
                <a:spcPct val="80000"/>
              </a:lnSpc>
              <a:spcBef>
                <a:spcPts val="400"/>
              </a:spcBef>
              <a:buSzPct val="68000"/>
              <a:buFont typeface="Verdana" pitchFamily="34" charset="0"/>
              <a:buNone/>
            </a:pPr>
            <a:endParaRPr lang="en-US" sz="2000" dirty="0" smtClean="0">
              <a:latin typeface="Arial" charset="0"/>
              <a:cs typeface="Arial" charset="0"/>
            </a:endParaRPr>
          </a:p>
          <a:p>
            <a:pPr marL="623888" indent="-514350">
              <a:lnSpc>
                <a:spcPct val="80000"/>
              </a:lnSpc>
              <a:buFont typeface="Century Gothic" pitchFamily="34" charset="0"/>
              <a:buAutoNum type="arabicPeriod"/>
            </a:pPr>
            <a:r>
              <a:rPr lang="en-US" sz="2300" dirty="0" smtClean="0">
                <a:latin typeface="Arial" charset="0"/>
                <a:cs typeface="Arial" charset="0"/>
              </a:rPr>
              <a:t>What is QFD?</a:t>
            </a:r>
          </a:p>
          <a:p>
            <a:pPr marL="623888" indent="-514350">
              <a:lnSpc>
                <a:spcPct val="80000"/>
              </a:lnSpc>
              <a:buFont typeface="Century Gothic" pitchFamily="34" charset="0"/>
              <a:buAutoNum type="arabicPeriod"/>
            </a:pPr>
            <a:r>
              <a:rPr lang="en-US" sz="2300" dirty="0" smtClean="0">
                <a:latin typeface="Arial" charset="0"/>
                <a:cs typeface="Arial" charset="0"/>
              </a:rPr>
              <a:t>Why it is important?</a:t>
            </a:r>
          </a:p>
          <a:p>
            <a:pPr marL="623888" indent="-514350">
              <a:lnSpc>
                <a:spcPct val="80000"/>
              </a:lnSpc>
              <a:buFont typeface="Century Gothic" pitchFamily="34" charset="0"/>
              <a:buAutoNum type="arabicPeriod"/>
            </a:pPr>
            <a:r>
              <a:rPr lang="en-US" sz="2300" dirty="0" smtClean="0">
                <a:latin typeface="Arial" charset="0"/>
                <a:cs typeface="Arial" charset="0"/>
              </a:rPr>
              <a:t>When it is used?</a:t>
            </a:r>
          </a:p>
          <a:p>
            <a:pPr marL="623888" indent="-514350">
              <a:lnSpc>
                <a:spcPct val="80000"/>
              </a:lnSpc>
              <a:buFont typeface="Century Gothic" pitchFamily="34" charset="0"/>
              <a:buAutoNum type="arabicPeriod"/>
            </a:pPr>
            <a:r>
              <a:rPr lang="en-US" sz="2300" dirty="0" smtClean="0">
                <a:latin typeface="Arial" charset="0"/>
                <a:cs typeface="Arial" charset="0"/>
              </a:rPr>
              <a:t>How it is used?</a:t>
            </a:r>
          </a:p>
          <a:p>
            <a:pPr marL="623888" indent="-514350">
              <a:lnSpc>
                <a:spcPct val="80000"/>
              </a:lnSpc>
              <a:buFont typeface="Century Gothic" pitchFamily="34" charset="0"/>
              <a:buAutoNum type="arabicPeriod"/>
            </a:pPr>
            <a:r>
              <a:rPr lang="en-US" sz="2300" dirty="0" smtClean="0">
                <a:latin typeface="Arial" charset="0"/>
                <a:cs typeface="Arial" charset="0"/>
              </a:rPr>
              <a:t>Understand the function of a QFD Team</a:t>
            </a:r>
          </a:p>
          <a:p>
            <a:pPr marL="623888" indent="-514350">
              <a:lnSpc>
                <a:spcPct val="80000"/>
              </a:lnSpc>
              <a:buFont typeface="Century Gothic" pitchFamily="34" charset="0"/>
              <a:buAutoNum type="arabicPeriod"/>
            </a:pPr>
            <a:r>
              <a:rPr lang="en-US" sz="2300" dirty="0" smtClean="0">
                <a:latin typeface="Arial" charset="0"/>
                <a:cs typeface="Arial" charset="0"/>
              </a:rPr>
              <a:t>Realize the Benefits of QFD</a:t>
            </a:r>
          </a:p>
          <a:p>
            <a:pPr marL="623888" indent="-514350">
              <a:lnSpc>
                <a:spcPct val="80000"/>
              </a:lnSpc>
              <a:buFont typeface="Century Gothic" pitchFamily="34" charset="0"/>
              <a:buAutoNum type="arabicPeriod"/>
            </a:pPr>
            <a:r>
              <a:rPr lang="en-US" sz="2300" dirty="0" smtClean="0">
                <a:latin typeface="Arial" charset="0"/>
                <a:cs typeface="Arial" charset="0"/>
              </a:rPr>
              <a:t>The Voice of The Customer</a:t>
            </a:r>
          </a:p>
          <a:p>
            <a:pPr marL="623888" indent="-514350">
              <a:lnSpc>
                <a:spcPct val="80000"/>
              </a:lnSpc>
              <a:buFont typeface="Century Gothic" pitchFamily="34" charset="0"/>
              <a:buAutoNum type="arabicPeriod"/>
            </a:pPr>
            <a:r>
              <a:rPr lang="en-US" sz="2300" dirty="0" smtClean="0">
                <a:latin typeface="Arial" charset="0"/>
                <a:cs typeface="Arial" charset="0"/>
              </a:rPr>
              <a:t>Organization of information</a:t>
            </a:r>
          </a:p>
          <a:p>
            <a:pPr marL="623888" indent="-514350">
              <a:lnSpc>
                <a:spcPct val="80000"/>
              </a:lnSpc>
              <a:buFont typeface="Century Gothic" pitchFamily="34" charset="0"/>
              <a:buAutoNum type="arabicPeriod"/>
            </a:pPr>
            <a:r>
              <a:rPr lang="en-US" sz="2300" dirty="0" smtClean="0">
                <a:latin typeface="Arial" charset="0"/>
                <a:cs typeface="Arial" charset="0"/>
              </a:rPr>
              <a:t>The House of Quality</a:t>
            </a:r>
          </a:p>
          <a:p>
            <a:pPr marL="623888" indent="-514350">
              <a:lnSpc>
                <a:spcPct val="80000"/>
              </a:lnSpc>
              <a:buFont typeface="Century Gothic" pitchFamily="34" charset="0"/>
              <a:buAutoNum type="arabicPeriod"/>
            </a:pPr>
            <a:r>
              <a:rPr lang="en-US" sz="2300" dirty="0" smtClean="0">
                <a:latin typeface="Arial" charset="0"/>
                <a:cs typeface="Arial" charset="0"/>
              </a:rPr>
              <a:t>QFD Process</a:t>
            </a:r>
          </a:p>
          <a:p>
            <a:pPr marL="623888" indent="-514350">
              <a:lnSpc>
                <a:spcPct val="80000"/>
              </a:lnSpc>
            </a:pPr>
            <a:endParaRPr lang="en-US" sz="23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28600"/>
            <a:ext cx="7467600" cy="1143000"/>
          </a:xfrm>
        </p:spPr>
        <p:txBody>
          <a:bodyPr/>
          <a:lstStyle/>
          <a:p>
            <a:pPr algn="ctr" fontAlgn="auto">
              <a:spcAft>
                <a:spcPts val="0"/>
              </a:spcAft>
              <a:defRPr/>
            </a:pPr>
            <a:r>
              <a:rPr lang="en-US" dirty="0" smtClean="0"/>
              <a:t>History of QFD</a:t>
            </a:r>
            <a:endParaRPr lang="en-US" dirty="0"/>
          </a:p>
        </p:txBody>
      </p:sp>
      <p:sp>
        <p:nvSpPr>
          <p:cNvPr id="19458" name="Rectangle 3"/>
          <p:cNvSpPr>
            <a:spLocks noGrp="1" noChangeArrowheads="1"/>
          </p:cNvSpPr>
          <p:nvPr>
            <p:ph idx="1"/>
          </p:nvPr>
        </p:nvSpPr>
        <p:spPr>
          <a:xfrm>
            <a:off x="1981200" y="1600200"/>
            <a:ext cx="6477000" cy="3962400"/>
          </a:xfrm>
        </p:spPr>
        <p:txBody>
          <a:bodyPr/>
          <a:lstStyle/>
          <a:p>
            <a:pPr>
              <a:buClr>
                <a:schemeClr val="tx1"/>
              </a:buClr>
              <a:buFont typeface="Wingdings 3" pitchFamily="18" charset="2"/>
              <a:buChar char="c"/>
            </a:pPr>
            <a:r>
              <a:rPr lang="en-US" sz="3200" dirty="0" smtClean="0"/>
              <a:t> </a:t>
            </a:r>
            <a:r>
              <a:rPr lang="en-US" sz="2800" dirty="0" err="1" smtClean="0"/>
              <a:t>Yoji</a:t>
            </a:r>
            <a:r>
              <a:rPr lang="en-US" sz="2800" dirty="0" smtClean="0"/>
              <a:t> </a:t>
            </a:r>
            <a:r>
              <a:rPr lang="en-US" sz="2800" dirty="0" err="1" smtClean="0"/>
              <a:t>Akao</a:t>
            </a:r>
            <a:r>
              <a:rPr lang="en-US" sz="2800" dirty="0" smtClean="0"/>
              <a:t>, a Japanese planning specialist,   conceptualized QFD in the 1960’s</a:t>
            </a:r>
          </a:p>
          <a:p>
            <a:pPr>
              <a:buClr>
                <a:schemeClr val="tx1"/>
              </a:buClr>
              <a:buFont typeface="Wingdings 3" pitchFamily="18" charset="2"/>
              <a:buChar char="c"/>
            </a:pPr>
            <a:endParaRPr lang="en-US" sz="1200" dirty="0" smtClean="0"/>
          </a:p>
          <a:p>
            <a:pPr>
              <a:buClr>
                <a:schemeClr val="tx1"/>
              </a:buClr>
              <a:buFont typeface="Wingdings 3" pitchFamily="18" charset="2"/>
              <a:buChar char="c"/>
            </a:pPr>
            <a:r>
              <a:rPr lang="en-US" sz="2800" dirty="0" smtClean="0"/>
              <a:t>Dr. Shigeru Mizuno, Professor Emeritus of the Tokyo Institute of Technology  is credited with initiated the quality function deployment system</a:t>
            </a:r>
          </a:p>
          <a:p>
            <a:pPr>
              <a:buClr>
                <a:schemeClr val="tx1"/>
              </a:buClr>
              <a:buFont typeface="Wingdings 3" pitchFamily="18" charset="2"/>
              <a:buChar char="c"/>
            </a:pPr>
            <a:endParaRPr lang="en-US" sz="3200" dirty="0" smtClean="0"/>
          </a:p>
          <a:p>
            <a:pPr>
              <a:buClr>
                <a:schemeClr val="tx1"/>
              </a:buClr>
              <a:buFont typeface="Wingdings 3" pitchFamily="18" charset="2"/>
              <a:buChar char="c"/>
            </a:pPr>
            <a:endParaRPr lang="en-US" sz="12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400" dirty="0" smtClean="0"/>
              <a:t>History of QFD</a:t>
            </a:r>
            <a:endParaRPr lang="en-US" sz="4400" dirty="0"/>
          </a:p>
        </p:txBody>
      </p:sp>
      <p:sp>
        <p:nvSpPr>
          <p:cNvPr id="2" name="Content Placeholder 1"/>
          <p:cNvSpPr>
            <a:spLocks noGrp="1"/>
          </p:cNvSpPr>
          <p:nvPr>
            <p:ph idx="1"/>
          </p:nvPr>
        </p:nvSpPr>
        <p:spPr>
          <a:xfrm>
            <a:off x="1905000" y="1828800"/>
            <a:ext cx="6781800" cy="4005072"/>
          </a:xfrm>
        </p:spPr>
        <p:txBody>
          <a:bodyPr>
            <a:normAutofit fontScale="92500"/>
          </a:bodyPr>
          <a:lstStyle/>
          <a:p>
            <a:pPr>
              <a:buClr>
                <a:schemeClr val="tx1"/>
              </a:buClr>
              <a:buFont typeface="Wingdings 3" pitchFamily="18" charset="2"/>
              <a:buChar char="c"/>
            </a:pPr>
            <a:r>
              <a:rPr lang="en-US" sz="2800" dirty="0" smtClean="0">
                <a:latin typeface="Arial" pitchFamily="34" charset="0"/>
                <a:cs typeface="Arial" pitchFamily="34" charset="0"/>
              </a:rPr>
              <a:t>Statistical Quality Control, SQC, was the central quality control activity after WWII.</a:t>
            </a:r>
          </a:p>
          <a:p>
            <a:pPr>
              <a:buClr>
                <a:schemeClr val="tx1"/>
              </a:buClr>
              <a:buFont typeface="Wingdings 3" pitchFamily="18" charset="2"/>
              <a:buChar char="c"/>
            </a:pPr>
            <a:endParaRPr lang="en-US" sz="1100" dirty="0" smtClean="0">
              <a:latin typeface="Arial" pitchFamily="34" charset="0"/>
              <a:cs typeface="Arial" pitchFamily="34" charset="0"/>
            </a:endParaRPr>
          </a:p>
          <a:p>
            <a:pPr lvl="2"/>
            <a:r>
              <a:rPr lang="en-US" sz="2400" dirty="0" smtClean="0">
                <a:latin typeface="Arial" pitchFamily="34" charset="0"/>
                <a:cs typeface="Arial" pitchFamily="34" charset="0"/>
              </a:rPr>
              <a:t>SQC is an effective method of monitoring process using </a:t>
            </a:r>
            <a:r>
              <a:rPr lang="en-US" sz="2400" dirty="0" smtClean="0">
                <a:solidFill>
                  <a:srgbClr val="FF0000"/>
                </a:solidFill>
                <a:latin typeface="Arial" pitchFamily="34" charset="0"/>
                <a:cs typeface="Arial" pitchFamily="34" charset="0"/>
              </a:rPr>
              <a:t>control charts.</a:t>
            </a:r>
          </a:p>
          <a:p>
            <a:pPr lvl="2"/>
            <a:endParaRPr lang="en-US" sz="1200" dirty="0" smtClean="0">
              <a:solidFill>
                <a:srgbClr val="FF0000"/>
              </a:solidFill>
              <a:latin typeface="Arial" pitchFamily="34" charset="0"/>
              <a:cs typeface="Arial" pitchFamily="34" charset="0"/>
            </a:endParaRPr>
          </a:p>
          <a:p>
            <a:pPr>
              <a:buClr>
                <a:schemeClr val="tx1"/>
              </a:buClr>
              <a:buFont typeface="Wingdings 3" pitchFamily="18" charset="2"/>
              <a:buChar char="c"/>
            </a:pPr>
            <a:r>
              <a:rPr lang="en-US" sz="2800" dirty="0" smtClean="0">
                <a:latin typeface="Arial" pitchFamily="34" charset="0"/>
                <a:cs typeface="Arial" pitchFamily="34" charset="0"/>
              </a:rPr>
              <a:t>SQC became Total Quality Control, TQC.</a:t>
            </a:r>
          </a:p>
          <a:p>
            <a:pPr>
              <a:buClr>
                <a:schemeClr val="tx1"/>
              </a:buClr>
              <a:buFont typeface="Wingdings 3" pitchFamily="18" charset="2"/>
              <a:buChar char="c"/>
            </a:pPr>
            <a:endParaRPr lang="en-US" sz="2800" dirty="0" smtClean="0">
              <a:latin typeface="Arial" pitchFamily="34" charset="0"/>
              <a:cs typeface="Arial" pitchFamily="34" charset="0"/>
            </a:endParaRPr>
          </a:p>
          <a:p>
            <a:pPr>
              <a:buClr>
                <a:schemeClr val="tx1"/>
              </a:buClr>
              <a:buFont typeface="Wingdings 3" pitchFamily="18" charset="2"/>
              <a:buChar char="c"/>
            </a:pPr>
            <a:r>
              <a:rPr lang="en-US" sz="2800" dirty="0" smtClean="0">
                <a:latin typeface="Arial" pitchFamily="34" charset="0"/>
                <a:cs typeface="Arial" pitchFamily="34" charset="0"/>
              </a:rPr>
              <a:t>QFD was derived from TQC.</a:t>
            </a:r>
          </a:p>
          <a:p>
            <a:pPr lvl="2"/>
            <a:endParaRPr lang="en-US" sz="2400" dirty="0" smtClean="0">
              <a:solidFill>
                <a:srgbClr val="FF0000"/>
              </a:solidFill>
              <a:latin typeface="Arial" pitchFamily="34" charset="0"/>
              <a:cs typeface="Arial" pitchFamily="34" charset="0"/>
            </a:endParaRPr>
          </a:p>
          <a:p>
            <a:pPr lvl="2"/>
            <a:endParaRPr lang="en-US" sz="1200" dirty="0" smtClean="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a:xfrm>
            <a:off x="762000" y="381000"/>
            <a:ext cx="7772400" cy="1143000"/>
          </a:xfrm>
          <a:noFill/>
          <a:ln/>
        </p:spPr>
        <p:txBody>
          <a:bodyPr anchor="b"/>
          <a:lstStyle/>
          <a:p>
            <a:r>
              <a:rPr lang="en-US" sz="3600">
                <a:solidFill>
                  <a:schemeClr val="accent2"/>
                </a:solidFill>
              </a:rPr>
              <a:t>Total Quality Is…</a:t>
            </a:r>
          </a:p>
        </p:txBody>
      </p:sp>
      <p:sp>
        <p:nvSpPr>
          <p:cNvPr id="8194" name="Rectangle 2"/>
          <p:cNvSpPr>
            <a:spLocks noGrp="1" noChangeArrowheads="1"/>
          </p:cNvSpPr>
          <p:nvPr>
            <p:ph idx="1"/>
          </p:nvPr>
        </p:nvSpPr>
        <p:spPr>
          <a:xfrm>
            <a:off x="838200" y="1905000"/>
            <a:ext cx="7772400" cy="4267200"/>
          </a:xfrm>
          <a:noFill/>
          <a:ln/>
        </p:spPr>
        <p:txBody>
          <a:bodyPr/>
          <a:lstStyle/>
          <a:p>
            <a:pPr>
              <a:lnSpc>
                <a:spcPct val="90000"/>
              </a:lnSpc>
              <a:spcBef>
                <a:spcPct val="100000"/>
              </a:spcBef>
            </a:pPr>
            <a:r>
              <a:rPr lang="en-US" sz="2800" b="1"/>
              <a:t>Meeting Our Customer’s Requirements</a:t>
            </a:r>
          </a:p>
          <a:p>
            <a:pPr>
              <a:lnSpc>
                <a:spcPct val="90000"/>
              </a:lnSpc>
              <a:spcBef>
                <a:spcPct val="100000"/>
              </a:spcBef>
            </a:pPr>
            <a:r>
              <a:rPr lang="en-US" sz="2800" b="1"/>
              <a:t>Doing Things Right the First Time; Freedom from Failure (Defects)</a:t>
            </a:r>
          </a:p>
          <a:p>
            <a:pPr>
              <a:lnSpc>
                <a:spcPct val="90000"/>
              </a:lnSpc>
              <a:spcBef>
                <a:spcPct val="100000"/>
              </a:spcBef>
            </a:pPr>
            <a:r>
              <a:rPr lang="en-US" sz="2800" b="1"/>
              <a:t>Consistency (Reduction in Variation)</a:t>
            </a:r>
          </a:p>
          <a:p>
            <a:pPr>
              <a:lnSpc>
                <a:spcPct val="90000"/>
              </a:lnSpc>
              <a:spcBef>
                <a:spcPct val="100000"/>
              </a:spcBef>
            </a:pPr>
            <a:r>
              <a:rPr lang="en-US" sz="2800" b="1"/>
              <a:t>Continuous Improvement</a:t>
            </a:r>
          </a:p>
          <a:p>
            <a:pPr>
              <a:lnSpc>
                <a:spcPct val="90000"/>
              </a:lnSpc>
              <a:spcBef>
                <a:spcPct val="100000"/>
              </a:spcBef>
            </a:pPr>
            <a:r>
              <a:rPr lang="en-US" sz="2800" b="1"/>
              <a:t>Quality in Everything We Do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First Application of QFD </a:t>
            </a:r>
            <a:endParaRPr lang="en-US" dirty="0"/>
          </a:p>
        </p:txBody>
      </p:sp>
      <p:sp>
        <p:nvSpPr>
          <p:cNvPr id="4" name="Rectangle 3"/>
          <p:cNvSpPr>
            <a:spLocks noGrp="1" noChangeArrowheads="1"/>
          </p:cNvSpPr>
          <p:nvPr>
            <p:ph idx="1"/>
          </p:nvPr>
        </p:nvSpPr>
        <p:spPr>
          <a:xfrm>
            <a:off x="2362200" y="1481328"/>
            <a:ext cx="6324600" cy="4919472"/>
          </a:xfrm>
        </p:spPr>
        <p:txBody>
          <a:bodyPr>
            <a:normAutofit lnSpcReduction="10000"/>
          </a:bodyPr>
          <a:lstStyle/>
          <a:p>
            <a:pPr eaLnBrk="1" hangingPunct="1"/>
            <a:r>
              <a:rPr lang="en-US" sz="2800" dirty="0" smtClean="0">
                <a:latin typeface="Arial" pitchFamily="34" charset="0"/>
                <a:cs typeface="Arial" pitchFamily="34" charset="0"/>
              </a:rPr>
              <a:t>1966, Bridgestone Tire Corp first used a process assurance table.</a:t>
            </a:r>
          </a:p>
          <a:p>
            <a:pPr eaLnBrk="1" hangingPunct="1"/>
            <a:endParaRPr lang="en-US" sz="1200" dirty="0" smtClean="0">
              <a:latin typeface="Arial" pitchFamily="34" charset="0"/>
              <a:cs typeface="Arial" pitchFamily="34" charset="0"/>
            </a:endParaRPr>
          </a:p>
          <a:p>
            <a:pPr eaLnBrk="1" hangingPunct="1"/>
            <a:r>
              <a:rPr lang="en-US" sz="2800" dirty="0" smtClean="0">
                <a:latin typeface="Arial" pitchFamily="34" charset="0"/>
                <a:cs typeface="Arial" pitchFamily="34" charset="0"/>
              </a:rPr>
              <a:t>1972, the process assurance table was retooled by Akao to include QFD process.</a:t>
            </a:r>
          </a:p>
          <a:p>
            <a:pPr eaLnBrk="1" hangingPunct="1"/>
            <a:endParaRPr lang="en-US" sz="1200" dirty="0" smtClean="0">
              <a:latin typeface="Arial" pitchFamily="34" charset="0"/>
              <a:cs typeface="Arial" pitchFamily="34" charset="0"/>
            </a:endParaRPr>
          </a:p>
          <a:p>
            <a:pPr eaLnBrk="1" hangingPunct="1"/>
            <a:r>
              <a:rPr lang="en-US" sz="2800" dirty="0" smtClean="0">
                <a:latin typeface="Arial" pitchFamily="34" charset="0"/>
                <a:cs typeface="Arial" pitchFamily="34" charset="0"/>
              </a:rPr>
              <a:t>1972, Kobe Shipyards (of Mitsubishi Heavy Industry) began a QFD Oil Tanker project.</a:t>
            </a:r>
          </a:p>
          <a:p>
            <a:pPr eaLnBrk="1" hangingPunct="1"/>
            <a:endParaRPr lang="en-US" sz="1200" dirty="0" smtClean="0">
              <a:latin typeface="Arial" pitchFamily="34" charset="0"/>
              <a:cs typeface="Arial" pitchFamily="34" charset="0"/>
            </a:endParaRPr>
          </a:p>
          <a:p>
            <a:pPr eaLnBrk="1" hangingPunct="1"/>
            <a:r>
              <a:rPr lang="en-US" sz="2800" dirty="0" smtClean="0">
                <a:latin typeface="Arial" pitchFamily="34" charset="0"/>
                <a:cs typeface="Arial" pitchFamily="34" charset="0"/>
              </a:rPr>
              <a:t>1978, Kobe Shipyards published their quality chart for the tanker.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QFD in North America</a:t>
            </a:r>
            <a:endParaRPr lang="en-US" dirty="0"/>
          </a:p>
        </p:txBody>
      </p:sp>
      <p:sp>
        <p:nvSpPr>
          <p:cNvPr id="4" name="Rectangle 3"/>
          <p:cNvSpPr>
            <a:spLocks noGrp="1" noChangeArrowheads="1"/>
          </p:cNvSpPr>
          <p:nvPr>
            <p:ph idx="1"/>
          </p:nvPr>
        </p:nvSpPr>
        <p:spPr>
          <a:xfrm>
            <a:off x="2133600" y="1752600"/>
            <a:ext cx="6553200" cy="4038600"/>
          </a:xfrm>
        </p:spPr>
        <p:txBody>
          <a:bodyPr>
            <a:normAutofit lnSpcReduction="10000"/>
          </a:bodyPr>
          <a:lstStyle/>
          <a:p>
            <a:pPr eaLnBrk="1" hangingPunct="1"/>
            <a:r>
              <a:rPr lang="en-US" sz="2400" dirty="0" smtClean="0">
                <a:latin typeface="Arial" pitchFamily="34" charset="0"/>
                <a:cs typeface="Arial" pitchFamily="34" charset="0"/>
              </a:rPr>
              <a:t>QFD spread rapidly in North America during the 1980’s</a:t>
            </a:r>
          </a:p>
          <a:p>
            <a:pPr eaLnBrk="1" hangingPunct="1"/>
            <a:endParaRPr lang="en-US" sz="1200" dirty="0" smtClean="0">
              <a:latin typeface="Arial" pitchFamily="34" charset="0"/>
              <a:cs typeface="Arial" pitchFamily="34" charset="0"/>
            </a:endParaRPr>
          </a:p>
          <a:p>
            <a:pPr eaLnBrk="1" hangingPunct="1"/>
            <a:r>
              <a:rPr lang="en-US" sz="2400" dirty="0" smtClean="0">
                <a:latin typeface="Arial" pitchFamily="34" charset="0"/>
                <a:cs typeface="Arial" pitchFamily="34" charset="0"/>
              </a:rPr>
              <a:t>The Automobile industry and Manufacturing began heavy use of QFD at this time.</a:t>
            </a:r>
          </a:p>
          <a:p>
            <a:pPr eaLnBrk="1" hangingPunct="1"/>
            <a:endParaRPr lang="en-US" sz="1200" dirty="0" smtClean="0">
              <a:latin typeface="Arial" pitchFamily="34" charset="0"/>
              <a:cs typeface="Arial" pitchFamily="34" charset="0"/>
            </a:endParaRPr>
          </a:p>
          <a:p>
            <a:pPr eaLnBrk="1" hangingPunct="1"/>
            <a:r>
              <a:rPr lang="en-US" sz="2400" dirty="0" smtClean="0">
                <a:latin typeface="Arial" pitchFamily="34" charset="0"/>
                <a:cs typeface="Arial" pitchFamily="34" charset="0"/>
              </a:rPr>
              <a:t>QFD symposiums (North American, Japanese, European, International) were set up to explore research relating to QFD techniques.</a:t>
            </a:r>
          </a:p>
          <a:p>
            <a:pPr eaLnBrk="1" hangingPunct="1"/>
            <a:endParaRPr lang="en-US" sz="1200" dirty="0" smtClean="0">
              <a:latin typeface="Arial" pitchFamily="34" charset="0"/>
              <a:cs typeface="Arial" pitchFamily="34" charset="0"/>
            </a:endParaRPr>
          </a:p>
          <a:p>
            <a:pPr eaLnBrk="1" hangingPunct="1"/>
            <a:r>
              <a:rPr lang="en-US" sz="2400" dirty="0" smtClean="0">
                <a:latin typeface="Arial" pitchFamily="34" charset="0"/>
                <a:cs typeface="Arial" pitchFamily="34" charset="0"/>
              </a:rPr>
              <a:t>The QFD institute was formed in 1994.</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atinMugStack_New_White.jpg"/>
          <p:cNvPicPr>
            <a:picLocks noGrp="1" noChangeAspect="1"/>
          </p:cNvPicPr>
          <p:nvPr>
            <p:ph idx="1"/>
          </p:nvPr>
        </p:nvPicPr>
        <p:blipFill>
          <a:blip r:embed="rId2" cstate="print"/>
          <a:stretch>
            <a:fillRect/>
          </a:stretch>
        </p:blipFill>
        <p:spPr>
          <a:xfrm>
            <a:off x="2889751" y="1600200"/>
            <a:ext cx="5031372" cy="4525963"/>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143362" name="AutoShape 2" descr="http://i01.i.aliimg.com/img/pb/205/432/739/739432205_86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739432205_868.jpg"/>
          <p:cNvPicPr>
            <a:picLocks noChangeAspect="1"/>
          </p:cNvPicPr>
          <p:nvPr/>
        </p:nvPicPr>
        <p:blipFill>
          <a:blip r:embed="rId2" cstate="print"/>
          <a:stretch>
            <a:fillRect/>
          </a:stretch>
        </p:blipFill>
        <p:spPr>
          <a:xfrm>
            <a:off x="2743200" y="990600"/>
            <a:ext cx="5715000" cy="5715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305800" cy="960438"/>
          </a:xfrm>
        </p:spPr>
        <p:txBody>
          <a:bodyPr>
            <a:normAutofit/>
          </a:bodyPr>
          <a:lstStyle/>
          <a:p>
            <a:pPr algn="ctr"/>
            <a:r>
              <a:rPr lang="en-US" sz="3200" dirty="0" smtClean="0"/>
              <a:t>What is Quality Function Deployment?</a:t>
            </a:r>
          </a:p>
        </p:txBody>
      </p:sp>
      <p:sp>
        <p:nvSpPr>
          <p:cNvPr id="2" name="Content Placeholder 1"/>
          <p:cNvSpPr>
            <a:spLocks noGrp="1"/>
          </p:cNvSpPr>
          <p:nvPr>
            <p:ph idx="1"/>
          </p:nvPr>
        </p:nvSpPr>
        <p:spPr>
          <a:xfrm>
            <a:off x="1981200" y="1295400"/>
            <a:ext cx="6705600" cy="5105400"/>
          </a:xfrm>
        </p:spPr>
        <p:txBody>
          <a:bodyPr>
            <a:normAutofit fontScale="92500" lnSpcReduction="10000"/>
          </a:bodyPr>
          <a:lstStyle/>
          <a:p>
            <a:r>
              <a:rPr lang="en-US" sz="2400" dirty="0" smtClean="0"/>
              <a:t>Quality Function Deployment is  a comprehensive quality design method that: </a:t>
            </a:r>
          </a:p>
          <a:p>
            <a:endParaRPr lang="en-US" sz="1200" dirty="0" smtClean="0"/>
          </a:p>
          <a:p>
            <a:pPr lvl="2"/>
            <a:r>
              <a:rPr lang="en-US" sz="2600" dirty="0" smtClean="0"/>
              <a:t>Seeks out spoken </a:t>
            </a:r>
            <a:r>
              <a:rPr lang="en-US" sz="2600" i="1" dirty="0" smtClean="0"/>
              <a:t>and</a:t>
            </a:r>
            <a:r>
              <a:rPr lang="en-US" sz="2600" dirty="0" smtClean="0"/>
              <a:t> unspoken customer needs from fuzzy Voice of the Customer verbatim; </a:t>
            </a:r>
          </a:p>
          <a:p>
            <a:pPr lvl="2"/>
            <a:r>
              <a:rPr lang="en-US" sz="2600" dirty="0" smtClean="0"/>
              <a:t>Uncovers "positive" quality that wows the customer; </a:t>
            </a:r>
          </a:p>
          <a:p>
            <a:pPr lvl="2"/>
            <a:r>
              <a:rPr lang="en-US" sz="2600" dirty="0" smtClean="0"/>
              <a:t>Translates these into designs characteristics and deliverable actions; and </a:t>
            </a:r>
          </a:p>
          <a:p>
            <a:pPr lvl="2"/>
            <a:r>
              <a:rPr lang="en-US" sz="2600" dirty="0" smtClean="0"/>
              <a:t>Builds and delivers a quality product or service by focusing the various business functions toward achieving a common goal—customer satisfaction. </a:t>
            </a:r>
          </a:p>
          <a:p>
            <a:pPr lvl="2" algn="r"/>
            <a:endParaRPr lang="en-US" sz="2000" dirty="0" smtClean="0"/>
          </a:p>
          <a:p>
            <a:pPr lvl="2" algn="r">
              <a:buNone/>
            </a:pPr>
            <a:endParaRPr lang="en-US" sz="2000" dirty="0" smtClean="0"/>
          </a:p>
          <a:p>
            <a:pPr lvl="2" algn="r"/>
            <a:endParaRPr lang="en-US" sz="2000"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33400"/>
            <a:ext cx="8229600" cy="1143000"/>
          </a:xfrm>
        </p:spPr>
        <p:txBody>
          <a:bodyPr>
            <a:normAutofit fontScale="90000"/>
          </a:bodyPr>
          <a:lstStyle/>
          <a:p>
            <a:pPr algn="ctr"/>
            <a:r>
              <a:rPr lang="en-US" dirty="0" smtClean="0">
                <a:solidFill>
                  <a:schemeClr val="tx1"/>
                </a:solidFill>
                <a:effectLst/>
              </a:rPr>
              <a:t>What is QFD?</a:t>
            </a:r>
            <a:r>
              <a:rPr lang="en-US" dirty="0" smtClean="0"/>
              <a:t/>
            </a:r>
            <a:br>
              <a:rPr lang="en-US" dirty="0" smtClean="0"/>
            </a:br>
            <a:endParaRPr lang="en-US" dirty="0"/>
          </a:p>
        </p:txBody>
      </p:sp>
      <p:sp>
        <p:nvSpPr>
          <p:cNvPr id="5" name="Rectangle 3"/>
          <p:cNvSpPr>
            <a:spLocks noGrp="1" noChangeArrowheads="1"/>
          </p:cNvSpPr>
          <p:nvPr>
            <p:ph idx="1"/>
          </p:nvPr>
        </p:nvSpPr>
        <p:spPr>
          <a:xfrm>
            <a:off x="1752600" y="1752600"/>
            <a:ext cx="6934200" cy="4525963"/>
          </a:xfrm>
        </p:spPr>
        <p:txBody>
          <a:bodyPr>
            <a:normAutofit fontScale="92500" lnSpcReduction="10000"/>
          </a:bodyPr>
          <a:lstStyle/>
          <a:p>
            <a:pPr eaLnBrk="1" hangingPunct="1"/>
            <a:r>
              <a:rPr lang="en-US" sz="2800" dirty="0" smtClean="0">
                <a:latin typeface="Arial" pitchFamily="34" charset="0"/>
                <a:cs typeface="Arial" pitchFamily="34" charset="0"/>
              </a:rPr>
              <a:t>Quality Function Deployment, QFD, is a quality technique which evaluates the ideas of key stakeholders to produce a product which better addresses the customers needs.</a:t>
            </a:r>
          </a:p>
          <a:p>
            <a:pPr eaLnBrk="1" hangingPunct="1"/>
            <a:endParaRPr lang="en-US" sz="2800" dirty="0" smtClean="0">
              <a:latin typeface="Arial" pitchFamily="34" charset="0"/>
              <a:cs typeface="Arial" pitchFamily="34" charset="0"/>
            </a:endParaRPr>
          </a:p>
          <a:p>
            <a:pPr eaLnBrk="1" hangingPunct="1"/>
            <a:r>
              <a:rPr lang="en-US" sz="2800" dirty="0" smtClean="0">
                <a:latin typeface="Arial" pitchFamily="34" charset="0"/>
                <a:cs typeface="Arial" pitchFamily="34" charset="0"/>
              </a:rPr>
              <a:t>Customer requirements are gathered into a visual document which is evaluated and remodeled during construction so the important requirements stand out as the end result.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381000"/>
            <a:ext cx="6629400" cy="762000"/>
          </a:xfrm>
        </p:spPr>
        <p:txBody>
          <a:bodyPr>
            <a:normAutofit/>
          </a:bodyPr>
          <a:lstStyle/>
          <a:p>
            <a:pPr algn="ctr"/>
            <a:r>
              <a:rPr lang="en-US" dirty="0" smtClean="0"/>
              <a:t>What is QFD?</a:t>
            </a:r>
            <a:endParaRPr lang="en-US" dirty="0"/>
          </a:p>
        </p:txBody>
      </p:sp>
      <p:sp>
        <p:nvSpPr>
          <p:cNvPr id="2" name="Content Placeholder 1"/>
          <p:cNvSpPr>
            <a:spLocks noGrp="1"/>
          </p:cNvSpPr>
          <p:nvPr>
            <p:ph idx="1"/>
          </p:nvPr>
        </p:nvSpPr>
        <p:spPr>
          <a:xfrm>
            <a:off x="1905000" y="1447800"/>
            <a:ext cx="6705600" cy="4525963"/>
          </a:xfrm>
        </p:spPr>
        <p:txBody>
          <a:bodyPr>
            <a:normAutofit fontScale="92500" lnSpcReduction="10000"/>
          </a:bodyPr>
          <a:lstStyle/>
          <a:p>
            <a:r>
              <a:rPr lang="en-US" dirty="0" smtClean="0"/>
              <a:t>The link between </a:t>
            </a:r>
          </a:p>
          <a:p>
            <a:pPr lvl="2"/>
            <a:r>
              <a:rPr lang="en-US" dirty="0" smtClean="0"/>
              <a:t>Customer</a:t>
            </a:r>
          </a:p>
          <a:p>
            <a:pPr lvl="2"/>
            <a:r>
              <a:rPr lang="en-US" dirty="0" smtClean="0"/>
              <a:t>Design Engineer</a:t>
            </a:r>
          </a:p>
          <a:p>
            <a:pPr lvl="2"/>
            <a:r>
              <a:rPr lang="en-US" dirty="0" smtClean="0"/>
              <a:t>Competitors</a:t>
            </a:r>
          </a:p>
          <a:p>
            <a:pPr lvl="2"/>
            <a:r>
              <a:rPr lang="en-US" dirty="0" smtClean="0"/>
              <a:t>Manufacturing</a:t>
            </a:r>
          </a:p>
          <a:p>
            <a:pPr lvl="2">
              <a:buNone/>
            </a:pPr>
            <a:endParaRPr lang="en-US" sz="1200" dirty="0" smtClean="0"/>
          </a:p>
          <a:p>
            <a:r>
              <a:rPr lang="en-US" dirty="0" smtClean="0"/>
              <a:t>Provide Insight</a:t>
            </a:r>
          </a:p>
          <a:p>
            <a:pPr lvl="2"/>
            <a:r>
              <a:rPr lang="en-US" dirty="0" smtClean="0"/>
              <a:t>Into the whole design &amp; manufacturing operation</a:t>
            </a:r>
          </a:p>
          <a:p>
            <a:pPr lvl="2"/>
            <a:r>
              <a:rPr lang="en-US" dirty="0" smtClean="0"/>
              <a:t>From concept to manufacture (cradle to the grave)</a:t>
            </a:r>
          </a:p>
          <a:p>
            <a:pPr lvl="2"/>
            <a:r>
              <a:rPr lang="en-US" dirty="0" smtClean="0"/>
              <a:t>Can improve efficiency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bwMode="auto">
          <a:xfrm>
            <a:off x="457200" y="274638"/>
            <a:ext cx="8229600" cy="646973"/>
          </a:xfrm>
          <a:prstGeom prst="rect">
            <a:avLst/>
          </a:prstGeom>
          <a:noFill/>
          <a:ln w="9525">
            <a:noFill/>
            <a:miter lim="800000"/>
            <a:headEnd/>
            <a:tailEnd/>
          </a:ln>
        </p:spPr>
        <p:txBody>
          <a:bodyPr lIns="92075" tIns="46038" rIns="92075" bIns="46038" anchor="ctr">
            <a:spAutoFit/>
          </a:bodyPr>
          <a:lstStyle/>
          <a:p>
            <a:pPr algn="ctr">
              <a:buClrTx/>
            </a:pPr>
            <a:r>
              <a:rPr lang="en-US" sz="3600" b="0" i="0" dirty="0">
                <a:solidFill>
                  <a:schemeClr val="tx2"/>
                </a:solidFill>
                <a:latin typeface="Arial" pitchFamily="34" charset="0"/>
                <a:cs typeface="Arial" pitchFamily="34" charset="0"/>
              </a:rPr>
              <a:t>Creative Definitions of QFD</a:t>
            </a:r>
            <a:r>
              <a:rPr lang="en-US" sz="3600" b="0" dirty="0">
                <a:solidFill>
                  <a:schemeClr val="tx2"/>
                </a:solidFill>
                <a:latin typeface="Arial" pitchFamily="34" charset="0"/>
                <a:cs typeface="Arial" pitchFamily="34" charset="0"/>
              </a:rPr>
              <a:t> </a:t>
            </a:r>
          </a:p>
        </p:txBody>
      </p:sp>
      <p:sp>
        <p:nvSpPr>
          <p:cNvPr id="4" name="Rectangle 2"/>
          <p:cNvSpPr>
            <a:spLocks noGrp="1" noChangeArrowheads="1"/>
          </p:cNvSpPr>
          <p:nvPr>
            <p:ph idx="1"/>
          </p:nvPr>
        </p:nvSpPr>
        <p:spPr bwMode="auto">
          <a:xfrm>
            <a:off x="2209800" y="1143000"/>
            <a:ext cx="6477000" cy="5632953"/>
          </a:xfrm>
          <a:prstGeom prst="rect">
            <a:avLst/>
          </a:prstGeom>
          <a:noFill/>
          <a:ln w="9525">
            <a:noFill/>
            <a:miter lim="800000"/>
            <a:headEnd/>
            <a:tailEnd/>
          </a:ln>
        </p:spPr>
        <p:txBody>
          <a:bodyPr wrap="square" lIns="92075" tIns="46038" rIns="92075" bIns="46038">
            <a:spAutoFit/>
          </a:bodyPr>
          <a:lstStyle/>
          <a:p>
            <a:pPr marL="338138" indent="-338138" algn="l">
              <a:spcBef>
                <a:spcPct val="50000"/>
              </a:spcBef>
              <a:buSzPct val="125000"/>
              <a:buFont typeface="Wingdings" pitchFamily="2" charset="2"/>
              <a:buChar char="§"/>
            </a:pPr>
            <a:r>
              <a:rPr lang="en-US" sz="2400" b="0" i="0" dirty="0">
                <a:solidFill>
                  <a:schemeClr val="tx1"/>
                </a:solidFill>
                <a:latin typeface="Arial" pitchFamily="34" charset="0"/>
                <a:cs typeface="Arial" pitchFamily="34" charset="0"/>
              </a:rPr>
              <a:t>A systematic way of documenting and breaking down customer needs into manageable and actionable detail.</a:t>
            </a:r>
          </a:p>
          <a:p>
            <a:pPr marL="338138" indent="-338138" algn="l">
              <a:spcBef>
                <a:spcPct val="50000"/>
              </a:spcBef>
              <a:buSzPct val="125000"/>
              <a:buFont typeface="Wingdings" pitchFamily="2" charset="2"/>
              <a:buChar char="§"/>
            </a:pPr>
            <a:r>
              <a:rPr lang="en-US" sz="2400" b="0" i="0" dirty="0">
                <a:solidFill>
                  <a:schemeClr val="tx1"/>
                </a:solidFill>
                <a:latin typeface="Arial" pitchFamily="34" charset="0"/>
                <a:cs typeface="Arial" pitchFamily="34" charset="0"/>
              </a:rPr>
              <a:t>A planning methodology that organizes relevant information to facilitate better decision making.</a:t>
            </a:r>
          </a:p>
          <a:p>
            <a:pPr marL="338138" indent="-338138" algn="l">
              <a:spcBef>
                <a:spcPct val="50000"/>
              </a:spcBef>
              <a:buSzPct val="125000"/>
              <a:buFont typeface="Wingdings" pitchFamily="2" charset="2"/>
              <a:buChar char="§"/>
            </a:pPr>
            <a:r>
              <a:rPr lang="en-US" sz="2400" b="0" i="0" dirty="0">
                <a:solidFill>
                  <a:schemeClr val="tx1"/>
                </a:solidFill>
                <a:latin typeface="Arial" pitchFamily="34" charset="0"/>
                <a:cs typeface="Arial" pitchFamily="34" charset="0"/>
              </a:rPr>
              <a:t>A way of reducing the uncertainty involved in product and process design.</a:t>
            </a:r>
          </a:p>
          <a:p>
            <a:pPr marL="338138" indent="-338138" algn="l">
              <a:spcBef>
                <a:spcPct val="50000"/>
              </a:spcBef>
              <a:buSzPct val="125000"/>
              <a:buFont typeface="Wingdings" pitchFamily="2" charset="2"/>
              <a:buChar char="§"/>
            </a:pPr>
            <a:r>
              <a:rPr lang="en-US" sz="2400" b="0" i="0" dirty="0">
                <a:solidFill>
                  <a:schemeClr val="tx1"/>
                </a:solidFill>
                <a:latin typeface="Arial" pitchFamily="34" charset="0"/>
                <a:cs typeface="Arial" pitchFamily="34" charset="0"/>
              </a:rPr>
              <a:t>A technique that promotes cross-functional teamwork.</a:t>
            </a:r>
          </a:p>
          <a:p>
            <a:pPr marL="338138" indent="-338138" algn="l">
              <a:spcBef>
                <a:spcPct val="50000"/>
              </a:spcBef>
              <a:buSzPct val="125000"/>
              <a:buFont typeface="Wingdings" pitchFamily="2" charset="2"/>
              <a:buChar char="§"/>
            </a:pPr>
            <a:r>
              <a:rPr lang="en-US" sz="2400" b="0" i="0" dirty="0">
                <a:solidFill>
                  <a:schemeClr val="tx1"/>
                </a:solidFill>
                <a:latin typeface="Arial" pitchFamily="34" charset="0"/>
                <a:cs typeface="Arial" pitchFamily="34" charset="0"/>
              </a:rPr>
              <a:t>A methodology that gets the right people together, early, to work efficiently and effectively to meet customers’ needs.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bwMode="auto">
          <a:xfrm>
            <a:off x="457200" y="990600"/>
            <a:ext cx="8229600" cy="4719883"/>
          </a:xfrm>
          <a:prstGeom prst="rect">
            <a:avLst/>
          </a:prstGeom>
          <a:noFill/>
          <a:ln w="9525">
            <a:noFill/>
            <a:miter lim="800000"/>
            <a:headEnd/>
            <a:tailEnd/>
          </a:ln>
        </p:spPr>
        <p:txBody>
          <a:bodyPr lIns="92075" tIns="46038" rIns="92075" bIns="46038" anchor="ctr">
            <a:spAutoFit/>
          </a:bodyPr>
          <a:lstStyle/>
          <a:p>
            <a:pPr algn="ctr">
              <a:buClrTx/>
              <a:buNone/>
            </a:pPr>
            <a:r>
              <a:rPr lang="en-US" sz="6000" b="0" i="0" dirty="0" smtClean="0">
                <a:solidFill>
                  <a:schemeClr val="tx2"/>
                </a:solidFill>
                <a:latin typeface="Arial" pitchFamily="34" charset="0"/>
                <a:cs typeface="Arial" pitchFamily="34" charset="0"/>
              </a:rPr>
              <a:t>Key Thought</a:t>
            </a:r>
          </a:p>
          <a:p>
            <a:pPr>
              <a:buClrTx/>
            </a:pPr>
            <a:endParaRPr lang="en-US" sz="4000" b="0" i="0" dirty="0" smtClean="0">
              <a:solidFill>
                <a:schemeClr val="tx2"/>
              </a:solidFill>
              <a:latin typeface="Arial" pitchFamily="34" charset="0"/>
              <a:cs typeface="Arial" pitchFamily="34" charset="0"/>
            </a:endParaRPr>
          </a:p>
          <a:p>
            <a:pPr>
              <a:buClrTx/>
            </a:pPr>
            <a:endParaRPr lang="en-US" sz="2800" b="0" i="0" dirty="0" smtClean="0">
              <a:solidFill>
                <a:schemeClr val="tx2"/>
              </a:solidFill>
              <a:latin typeface="Arial" pitchFamily="34" charset="0"/>
              <a:cs typeface="Arial" pitchFamily="34" charset="0"/>
            </a:endParaRPr>
          </a:p>
          <a:p>
            <a:pPr>
              <a:buClrTx/>
            </a:pPr>
            <a:endParaRPr lang="en-US" sz="6000" b="0" i="0" dirty="0" smtClean="0">
              <a:solidFill>
                <a:schemeClr val="tx2"/>
              </a:solidFill>
              <a:latin typeface="Arial" pitchFamily="34" charset="0"/>
              <a:cs typeface="Arial" pitchFamily="34" charset="0"/>
            </a:endParaRPr>
          </a:p>
          <a:p>
            <a:pPr>
              <a:buClrTx/>
            </a:pPr>
            <a:endParaRPr lang="en-US" sz="3600" b="0" i="0" dirty="0" smtClean="0">
              <a:solidFill>
                <a:schemeClr val="tx2"/>
              </a:solidFill>
              <a:latin typeface="Arial" pitchFamily="34" charset="0"/>
              <a:cs typeface="Arial" pitchFamily="34" charset="0"/>
            </a:endParaRPr>
          </a:p>
          <a:p>
            <a:pPr algn="ctr">
              <a:buClrTx/>
              <a:buNone/>
            </a:pPr>
            <a:r>
              <a:rPr lang="en-US" sz="6000" b="0" i="0" dirty="0" smtClean="0">
                <a:solidFill>
                  <a:schemeClr val="tx2"/>
                </a:solidFill>
                <a:latin typeface="Arial" pitchFamily="34" charset="0"/>
                <a:cs typeface="Arial" pitchFamily="34" charset="0"/>
              </a:rPr>
              <a:t>Throughout</a:t>
            </a:r>
            <a:endParaRPr lang="en-US" sz="6000" b="0" i="0" dirty="0">
              <a:solidFill>
                <a:schemeClr val="tx2"/>
              </a:solidFill>
              <a:latin typeface="Arial" pitchFamily="34" charset="0"/>
              <a:cs typeface="Arial" pitchFamily="34" charset="0"/>
            </a:endParaRPr>
          </a:p>
        </p:txBody>
      </p:sp>
      <p:sp>
        <p:nvSpPr>
          <p:cNvPr id="5" name="Rectangle 3"/>
          <p:cNvSpPr>
            <a:spLocks noChangeArrowheads="1"/>
          </p:cNvSpPr>
          <p:nvPr/>
        </p:nvSpPr>
        <p:spPr bwMode="auto">
          <a:xfrm>
            <a:off x="2362200" y="2514600"/>
            <a:ext cx="6096000" cy="2308966"/>
          </a:xfrm>
          <a:prstGeom prst="rect">
            <a:avLst/>
          </a:prstGeom>
          <a:noFill/>
          <a:ln w="9525">
            <a:noFill/>
            <a:miter lim="800000"/>
            <a:headEnd/>
            <a:tailEnd/>
          </a:ln>
        </p:spPr>
        <p:txBody>
          <a:bodyPr wrap="square" lIns="92075" tIns="46038" rIns="92075" bIns="46038">
            <a:spAutoFit/>
          </a:bodyPr>
          <a:lstStyle/>
          <a:p>
            <a:pPr algn="ctr">
              <a:buClrTx/>
            </a:pPr>
            <a:r>
              <a:rPr lang="en-US" sz="3600" b="0" i="0" dirty="0" smtClean="0">
                <a:solidFill>
                  <a:schemeClr val="tx1"/>
                </a:solidFill>
                <a:latin typeface="Arial" pitchFamily="34" charset="0"/>
                <a:cs typeface="Arial" pitchFamily="34" charset="0"/>
              </a:rPr>
              <a:t>Quality Function Deployment is a Valuable Decision Support Tool, But it is </a:t>
            </a:r>
            <a:r>
              <a:rPr lang="en-US" sz="3600" b="0" i="0" u="sng" dirty="0" smtClean="0">
                <a:solidFill>
                  <a:schemeClr val="tx1"/>
                </a:solidFill>
                <a:latin typeface="Arial" pitchFamily="34" charset="0"/>
                <a:cs typeface="Arial" pitchFamily="34" charset="0"/>
              </a:rPr>
              <a:t>Not</a:t>
            </a:r>
            <a:r>
              <a:rPr lang="en-US" sz="3600" b="0" i="0" dirty="0" smtClean="0">
                <a:solidFill>
                  <a:schemeClr val="tx1"/>
                </a:solidFill>
                <a:latin typeface="Arial" pitchFamily="34" charset="0"/>
                <a:cs typeface="Arial" pitchFamily="34" charset="0"/>
              </a:rPr>
              <a:t> a Decision Maker</a:t>
            </a:r>
            <a:endParaRPr lang="en-US" sz="3600" b="0" i="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bwMode="auto">
          <a:xfrm>
            <a:off x="457200" y="381000"/>
            <a:ext cx="8229600" cy="1970412"/>
          </a:xfrm>
          <a:prstGeom prst="rect">
            <a:avLst/>
          </a:prstGeom>
          <a:noFill/>
          <a:ln w="9525">
            <a:noFill/>
            <a:miter lim="800000"/>
            <a:headEnd/>
            <a:tailEnd/>
          </a:ln>
        </p:spPr>
        <p:txBody>
          <a:bodyPr wrap="square" lIns="92075" tIns="46038" rIns="92075" bIns="46038" anchor="ctr">
            <a:spAutoFit/>
          </a:bodyPr>
          <a:lstStyle/>
          <a:p>
            <a:pPr algn="ctr">
              <a:buClrTx/>
            </a:pPr>
            <a:r>
              <a:rPr lang="en-US" sz="4800" b="0" i="0" dirty="0">
                <a:solidFill>
                  <a:schemeClr val="tx1"/>
                </a:solidFill>
                <a:latin typeface="Arial" pitchFamily="34" charset="0"/>
                <a:cs typeface="Arial" pitchFamily="34" charset="0"/>
              </a:rPr>
              <a:t>W</a:t>
            </a:r>
            <a:r>
              <a:rPr lang="en-US" sz="3200" b="0" i="0" dirty="0">
                <a:solidFill>
                  <a:schemeClr val="tx1"/>
                </a:solidFill>
                <a:latin typeface="Arial" pitchFamily="34" charset="0"/>
                <a:cs typeface="Arial" pitchFamily="34" charset="0"/>
              </a:rPr>
              <a:t>HAT </a:t>
            </a:r>
            <a:r>
              <a:rPr lang="en-US" sz="4800" b="0" i="0" dirty="0">
                <a:solidFill>
                  <a:schemeClr val="tx1"/>
                </a:solidFill>
                <a:latin typeface="Arial" pitchFamily="34" charset="0"/>
                <a:cs typeface="Arial" pitchFamily="34" charset="0"/>
              </a:rPr>
              <a:t>D</a:t>
            </a:r>
            <a:r>
              <a:rPr lang="en-US" sz="3200" b="0" i="0" dirty="0">
                <a:solidFill>
                  <a:schemeClr val="tx1"/>
                </a:solidFill>
                <a:latin typeface="Arial" pitchFamily="34" charset="0"/>
                <a:cs typeface="Arial" pitchFamily="34" charset="0"/>
              </a:rPr>
              <a:t>OES </a:t>
            </a:r>
            <a:r>
              <a:rPr lang="en-US" sz="4800" b="0" i="0" dirty="0">
                <a:solidFill>
                  <a:schemeClr val="tx1"/>
                </a:solidFill>
                <a:latin typeface="Arial" pitchFamily="34" charset="0"/>
                <a:cs typeface="Arial" pitchFamily="34" charset="0"/>
              </a:rPr>
              <a:t>QFD D</a:t>
            </a:r>
            <a:r>
              <a:rPr lang="en-US" sz="3200" b="0" i="0" dirty="0">
                <a:solidFill>
                  <a:schemeClr val="tx1"/>
                </a:solidFill>
                <a:latin typeface="Arial" pitchFamily="34" charset="0"/>
                <a:cs typeface="Arial" pitchFamily="34" charset="0"/>
              </a:rPr>
              <a:t>O</a:t>
            </a:r>
            <a:r>
              <a:rPr lang="en-US" sz="4800" b="0" i="0" dirty="0">
                <a:solidFill>
                  <a:schemeClr val="tx1"/>
                </a:solidFill>
                <a:latin typeface="Arial" pitchFamily="34" charset="0"/>
                <a:cs typeface="Arial" pitchFamily="34" charset="0"/>
              </a:rPr>
              <a:t>?</a:t>
            </a:r>
          </a:p>
          <a:p>
            <a:pPr algn="ctr">
              <a:buClrTx/>
            </a:pPr>
            <a:endParaRPr lang="en-US" sz="2000" b="0" i="0" dirty="0">
              <a:solidFill>
                <a:schemeClr val="tx1"/>
              </a:solidFill>
              <a:latin typeface="Georgia" pitchFamily="18" charset="0"/>
            </a:endParaRPr>
          </a:p>
          <a:p>
            <a:pPr algn="ctr">
              <a:buClrTx/>
            </a:pPr>
            <a:endParaRPr lang="en-US" sz="2000" b="0" i="0" dirty="0">
              <a:solidFill>
                <a:schemeClr val="tx1"/>
              </a:solidFill>
              <a:latin typeface="Georgia" pitchFamily="18" charset="0"/>
            </a:endParaRPr>
          </a:p>
          <a:p>
            <a:pPr algn="ctr">
              <a:buClrTx/>
            </a:pPr>
            <a:r>
              <a:rPr lang="en-US" sz="2400" b="0" i="0" dirty="0">
                <a:solidFill>
                  <a:schemeClr val="tx1"/>
                </a:solidFill>
                <a:latin typeface="Arial" pitchFamily="34" charset="0"/>
                <a:cs typeface="Arial" pitchFamily="34" charset="0"/>
              </a:rPr>
              <a:t>Better Designs in Half the Time!</a:t>
            </a:r>
          </a:p>
        </p:txBody>
      </p:sp>
      <p:grpSp>
        <p:nvGrpSpPr>
          <p:cNvPr id="2" name="Group 4"/>
          <p:cNvGrpSpPr/>
          <p:nvPr/>
        </p:nvGrpSpPr>
        <p:grpSpPr>
          <a:xfrm>
            <a:off x="152400" y="1219200"/>
            <a:ext cx="8560390" cy="599705"/>
            <a:chOff x="462643" y="1414463"/>
            <a:chExt cx="8560390" cy="599705"/>
          </a:xfrm>
        </p:grpSpPr>
        <p:sp>
          <p:nvSpPr>
            <p:cNvPr id="6" name="AutoShape 4"/>
            <p:cNvSpPr>
              <a:spLocks noChangeArrowheads="1"/>
            </p:cNvSpPr>
            <p:nvPr/>
          </p:nvSpPr>
          <p:spPr bwMode="auto">
            <a:xfrm>
              <a:off x="5749925" y="1504950"/>
              <a:ext cx="1158875" cy="390525"/>
            </a:xfrm>
            <a:prstGeom prst="rightArrow">
              <a:avLst>
                <a:gd name="adj1" fmla="val 50000"/>
                <a:gd name="adj2" fmla="val 129704"/>
              </a:avLst>
            </a:prstGeom>
            <a:solidFill>
              <a:srgbClr val="C58B51"/>
            </a:solidFill>
            <a:ln w="12699">
              <a:solidFill>
                <a:srgbClr val="000066"/>
              </a:solidFill>
              <a:miter lim="800000"/>
              <a:headEnd/>
              <a:tailEnd/>
            </a:ln>
            <a:effectLst>
              <a:outerShdw dist="53882" dir="2700000" algn="ctr" rotWithShape="0">
                <a:schemeClr val="tx2"/>
              </a:outerShdw>
            </a:effectLst>
          </p:spPr>
          <p:txBody>
            <a:bodyPr wrap="none" anchor="ctr"/>
            <a:lstStyle/>
            <a:p>
              <a:pPr>
                <a:defRPr/>
              </a:pPr>
              <a:endParaRPr lang="en-US"/>
            </a:p>
          </p:txBody>
        </p:sp>
        <p:sp>
          <p:nvSpPr>
            <p:cNvPr id="7" name="Rectangle 5"/>
            <p:cNvSpPr>
              <a:spLocks noChangeArrowheads="1"/>
            </p:cNvSpPr>
            <p:nvPr/>
          </p:nvSpPr>
          <p:spPr bwMode="auto">
            <a:xfrm>
              <a:off x="4479018" y="1622425"/>
              <a:ext cx="1174750" cy="179388"/>
            </a:xfrm>
            <a:prstGeom prst="rect">
              <a:avLst/>
            </a:prstGeom>
            <a:solidFill>
              <a:srgbClr val="C58B51"/>
            </a:solidFill>
            <a:ln w="12699">
              <a:solidFill>
                <a:srgbClr val="000066"/>
              </a:solidFill>
              <a:miter lim="800000"/>
              <a:headEnd/>
              <a:tailEnd/>
            </a:ln>
            <a:effectLst>
              <a:outerShdw dist="53882" dir="2700000" algn="ctr" rotWithShape="0">
                <a:schemeClr val="tx2"/>
              </a:outerShdw>
            </a:effectLst>
          </p:spPr>
          <p:txBody>
            <a:bodyPr wrap="none" anchor="ctr"/>
            <a:lstStyle/>
            <a:p>
              <a:pPr>
                <a:defRPr/>
              </a:pPr>
              <a:endParaRPr lang="en-US"/>
            </a:p>
          </p:txBody>
        </p:sp>
        <p:sp>
          <p:nvSpPr>
            <p:cNvPr id="8" name="Rectangle 6"/>
            <p:cNvSpPr>
              <a:spLocks noChangeArrowheads="1"/>
            </p:cNvSpPr>
            <p:nvPr/>
          </p:nvSpPr>
          <p:spPr bwMode="auto">
            <a:xfrm>
              <a:off x="3505881" y="1620838"/>
              <a:ext cx="846137" cy="180975"/>
            </a:xfrm>
            <a:prstGeom prst="rect">
              <a:avLst/>
            </a:prstGeom>
            <a:solidFill>
              <a:srgbClr val="C58B51"/>
            </a:solidFill>
            <a:ln w="12699">
              <a:solidFill>
                <a:srgbClr val="000066"/>
              </a:solidFill>
              <a:miter lim="800000"/>
              <a:headEnd/>
              <a:tailEnd/>
            </a:ln>
            <a:effectLst>
              <a:outerShdw dist="53882" dir="2700000" algn="ctr" rotWithShape="0">
                <a:schemeClr val="tx2"/>
              </a:outerShdw>
            </a:effectLst>
          </p:spPr>
          <p:txBody>
            <a:bodyPr wrap="none" anchor="ctr"/>
            <a:lstStyle/>
            <a:p>
              <a:pPr>
                <a:defRPr/>
              </a:pPr>
              <a:endParaRPr lang="en-US"/>
            </a:p>
          </p:txBody>
        </p:sp>
        <p:sp>
          <p:nvSpPr>
            <p:cNvPr id="9" name="Rectangle 7"/>
            <p:cNvSpPr>
              <a:spLocks noChangeArrowheads="1"/>
            </p:cNvSpPr>
            <p:nvPr/>
          </p:nvSpPr>
          <p:spPr bwMode="auto">
            <a:xfrm>
              <a:off x="2758168" y="1624013"/>
              <a:ext cx="561975" cy="176212"/>
            </a:xfrm>
            <a:prstGeom prst="rect">
              <a:avLst/>
            </a:prstGeom>
            <a:solidFill>
              <a:srgbClr val="C58B51"/>
            </a:solidFill>
            <a:ln w="12699">
              <a:solidFill>
                <a:srgbClr val="000066"/>
              </a:solidFill>
              <a:miter lim="800000"/>
              <a:headEnd/>
              <a:tailEnd/>
            </a:ln>
            <a:effectLst>
              <a:outerShdw dist="53882" dir="2700000" algn="ctr" rotWithShape="0">
                <a:schemeClr val="tx2"/>
              </a:outerShdw>
            </a:effectLst>
          </p:spPr>
          <p:txBody>
            <a:bodyPr wrap="none" anchor="ctr"/>
            <a:lstStyle/>
            <a:p>
              <a:pPr>
                <a:defRPr/>
              </a:pPr>
              <a:endParaRPr lang="en-US"/>
            </a:p>
          </p:txBody>
        </p:sp>
        <p:sp>
          <p:nvSpPr>
            <p:cNvPr id="10" name="Rectangle 8"/>
            <p:cNvSpPr>
              <a:spLocks noChangeArrowheads="1"/>
            </p:cNvSpPr>
            <p:nvPr/>
          </p:nvSpPr>
          <p:spPr bwMode="auto">
            <a:xfrm>
              <a:off x="2307318" y="1620838"/>
              <a:ext cx="293688" cy="180975"/>
            </a:xfrm>
            <a:prstGeom prst="rect">
              <a:avLst/>
            </a:prstGeom>
            <a:solidFill>
              <a:srgbClr val="C58B51"/>
            </a:solidFill>
            <a:ln w="12699">
              <a:solidFill>
                <a:srgbClr val="000066"/>
              </a:solidFill>
              <a:miter lim="800000"/>
              <a:headEnd/>
              <a:tailEnd/>
            </a:ln>
            <a:effectLst>
              <a:outerShdw dist="53882" dir="2700000" algn="ctr" rotWithShape="0">
                <a:schemeClr val="tx2"/>
              </a:outerShdw>
            </a:effectLst>
          </p:spPr>
          <p:txBody>
            <a:bodyPr wrap="none" anchor="ctr"/>
            <a:lstStyle/>
            <a:p>
              <a:pPr eaLnBrk="1" hangingPunct="1">
                <a:buClrTx/>
                <a:defRPr/>
              </a:pPr>
              <a:endParaRPr lang="en-US" sz="2200" i="0">
                <a:solidFill>
                  <a:schemeClr val="tx1"/>
                </a:solidFill>
                <a:latin typeface="Georgia" pitchFamily="18" charset="0"/>
              </a:endParaRPr>
            </a:p>
          </p:txBody>
        </p:sp>
        <p:sp>
          <p:nvSpPr>
            <p:cNvPr id="11" name="Rectangle 9"/>
            <p:cNvSpPr>
              <a:spLocks noChangeArrowheads="1"/>
            </p:cNvSpPr>
            <p:nvPr/>
          </p:nvSpPr>
          <p:spPr bwMode="auto">
            <a:xfrm>
              <a:off x="7007225" y="1414463"/>
              <a:ext cx="2015808" cy="585418"/>
            </a:xfrm>
            <a:prstGeom prst="rect">
              <a:avLst/>
            </a:prstGeom>
            <a:noFill/>
            <a:ln w="9525">
              <a:noFill/>
              <a:miter lim="800000"/>
              <a:headEnd/>
              <a:tailEnd/>
            </a:ln>
          </p:spPr>
          <p:txBody>
            <a:bodyPr wrap="none" lIns="92075" tIns="46038" rIns="92075" bIns="46038">
              <a:spAutoFit/>
            </a:bodyPr>
            <a:lstStyle/>
            <a:p>
              <a:pPr>
                <a:buClrTx/>
              </a:pPr>
              <a:r>
                <a:rPr lang="en-US" sz="3200" b="0" i="0" dirty="0">
                  <a:solidFill>
                    <a:schemeClr val="tx2"/>
                  </a:solidFill>
                  <a:latin typeface="Arial" pitchFamily="34" charset="0"/>
                  <a:cs typeface="Arial" pitchFamily="34" charset="0"/>
                </a:rPr>
                <a:t>C</a:t>
              </a:r>
              <a:r>
                <a:rPr lang="en-US" sz="2400" b="0" i="0" dirty="0">
                  <a:solidFill>
                    <a:schemeClr val="tx2"/>
                  </a:solidFill>
                  <a:latin typeface="Arial" pitchFamily="34" charset="0"/>
                  <a:cs typeface="Arial" pitchFamily="34" charset="0"/>
                </a:rPr>
                <a:t>USTOMER</a:t>
              </a:r>
            </a:p>
          </p:txBody>
        </p:sp>
        <p:sp>
          <p:nvSpPr>
            <p:cNvPr id="12" name="Rectangle 10"/>
            <p:cNvSpPr>
              <a:spLocks noChangeArrowheads="1"/>
            </p:cNvSpPr>
            <p:nvPr/>
          </p:nvSpPr>
          <p:spPr bwMode="auto">
            <a:xfrm>
              <a:off x="462643" y="1428750"/>
              <a:ext cx="1764907" cy="585418"/>
            </a:xfrm>
            <a:prstGeom prst="rect">
              <a:avLst/>
            </a:prstGeom>
            <a:noFill/>
            <a:ln w="9525">
              <a:noFill/>
              <a:miter lim="800000"/>
              <a:headEnd/>
              <a:tailEnd/>
            </a:ln>
          </p:spPr>
          <p:txBody>
            <a:bodyPr wrap="none" lIns="92075" tIns="46038" rIns="92075" bIns="46038">
              <a:spAutoFit/>
            </a:bodyPr>
            <a:lstStyle/>
            <a:p>
              <a:pPr>
                <a:buClrTx/>
              </a:pPr>
              <a:r>
                <a:rPr lang="en-US" sz="3200" b="0" i="0" dirty="0">
                  <a:solidFill>
                    <a:schemeClr val="tx2"/>
                  </a:solidFill>
                  <a:latin typeface="Arial" pitchFamily="34" charset="0"/>
                  <a:cs typeface="Arial" pitchFamily="34" charset="0"/>
                </a:rPr>
                <a:t>C</a:t>
              </a:r>
              <a:r>
                <a:rPr lang="en-US" sz="2400" b="0" i="0" dirty="0">
                  <a:solidFill>
                    <a:schemeClr val="tx2"/>
                  </a:solidFill>
                  <a:latin typeface="Arial" pitchFamily="34" charset="0"/>
                  <a:cs typeface="Arial" pitchFamily="34" charset="0"/>
                </a:rPr>
                <a:t>ONCEPT</a:t>
              </a:r>
            </a:p>
          </p:txBody>
        </p:sp>
      </p:grpSp>
      <p:sp>
        <p:nvSpPr>
          <p:cNvPr id="23" name="Rectangle 21"/>
          <p:cNvSpPr>
            <a:spLocks noChangeArrowheads="1"/>
          </p:cNvSpPr>
          <p:nvPr/>
        </p:nvSpPr>
        <p:spPr bwMode="auto">
          <a:xfrm>
            <a:off x="5540375" y="3749675"/>
            <a:ext cx="1298432" cy="462307"/>
          </a:xfrm>
          <a:prstGeom prst="rect">
            <a:avLst/>
          </a:prstGeom>
          <a:noFill/>
          <a:ln w="9525">
            <a:noFill/>
            <a:miter lim="800000"/>
            <a:headEnd/>
            <a:tailEnd/>
          </a:ln>
        </p:spPr>
        <p:txBody>
          <a:bodyPr wrap="none" lIns="92075" tIns="46038" rIns="92075" bIns="46038">
            <a:spAutoFit/>
          </a:bodyPr>
          <a:lstStyle/>
          <a:p>
            <a:pPr>
              <a:buClrTx/>
            </a:pPr>
            <a:r>
              <a:rPr lang="en-US" sz="2400" i="0" dirty="0">
                <a:solidFill>
                  <a:schemeClr val="tx1"/>
                </a:solidFill>
                <a:latin typeface="Arial" pitchFamily="34" charset="0"/>
                <a:cs typeface="Arial" pitchFamily="34" charset="0"/>
              </a:rPr>
              <a:t>Benefits</a:t>
            </a:r>
          </a:p>
        </p:txBody>
      </p:sp>
      <p:sp>
        <p:nvSpPr>
          <p:cNvPr id="24" name="Text Box 22"/>
          <p:cNvSpPr txBox="1">
            <a:spLocks noChangeArrowheads="1"/>
          </p:cNvSpPr>
          <p:nvPr/>
        </p:nvSpPr>
        <p:spPr bwMode="auto">
          <a:xfrm>
            <a:off x="2590800" y="2590800"/>
            <a:ext cx="3051285" cy="461665"/>
          </a:xfrm>
          <a:prstGeom prst="rect">
            <a:avLst/>
          </a:prstGeom>
          <a:noFill/>
          <a:ln w="9525">
            <a:noFill/>
            <a:miter lim="800000"/>
            <a:headEnd/>
            <a:tailEnd/>
          </a:ln>
        </p:spPr>
        <p:txBody>
          <a:bodyPr wrap="none">
            <a:spAutoFit/>
          </a:bodyPr>
          <a:lstStyle/>
          <a:p>
            <a:pPr algn="l" eaLnBrk="1" hangingPunct="1">
              <a:buClrTx/>
            </a:pPr>
            <a:r>
              <a:rPr lang="en-US" sz="2400" i="0" dirty="0">
                <a:solidFill>
                  <a:schemeClr val="tx1"/>
                </a:solidFill>
                <a:latin typeface="Arial" pitchFamily="34" charset="0"/>
                <a:cs typeface="Arial" pitchFamily="34" charset="0"/>
              </a:rPr>
              <a:t>“Traditional Timeline”</a:t>
            </a:r>
          </a:p>
        </p:txBody>
      </p:sp>
      <p:grpSp>
        <p:nvGrpSpPr>
          <p:cNvPr id="3" name="Group 25"/>
          <p:cNvGrpSpPr/>
          <p:nvPr/>
        </p:nvGrpSpPr>
        <p:grpSpPr>
          <a:xfrm>
            <a:off x="838200" y="3143250"/>
            <a:ext cx="7285038" cy="3028950"/>
            <a:chOff x="838200" y="2667000"/>
            <a:chExt cx="7285038" cy="3028950"/>
          </a:xfrm>
        </p:grpSpPr>
        <p:sp>
          <p:nvSpPr>
            <p:cNvPr id="14" name="Rectangle 11"/>
            <p:cNvSpPr>
              <a:spLocks noChangeArrowheads="1"/>
            </p:cNvSpPr>
            <p:nvPr/>
          </p:nvSpPr>
          <p:spPr bwMode="auto">
            <a:xfrm>
              <a:off x="968375" y="2667000"/>
              <a:ext cx="762000" cy="482600"/>
            </a:xfrm>
            <a:prstGeom prst="rect">
              <a:avLst/>
            </a:prstGeom>
            <a:solidFill>
              <a:schemeClr val="tx2"/>
            </a:solidFill>
            <a:ln w="28575">
              <a:solidFill>
                <a:schemeClr val="tx1"/>
              </a:solidFill>
              <a:miter lim="800000"/>
              <a:headEnd/>
              <a:tailEnd/>
            </a:ln>
          </p:spPr>
          <p:txBody>
            <a:bodyPr wrap="none" lIns="92075" tIns="46038" rIns="92075" bIns="46038" anchor="ctr"/>
            <a:lstStyle/>
            <a:p>
              <a:pPr>
                <a:buClrTx/>
              </a:pPr>
              <a:r>
                <a:rPr lang="en-US" sz="1600" i="0" dirty="0">
                  <a:solidFill>
                    <a:schemeClr val="bg1"/>
                  </a:solidFill>
                  <a:latin typeface="Arial" pitchFamily="34" charset="0"/>
                  <a:cs typeface="Arial" pitchFamily="34" charset="0"/>
                </a:rPr>
                <a:t>Plan</a:t>
              </a:r>
            </a:p>
          </p:txBody>
        </p:sp>
        <p:sp>
          <p:nvSpPr>
            <p:cNvPr id="15" name="Rectangle 12"/>
            <p:cNvSpPr>
              <a:spLocks noChangeArrowheads="1"/>
            </p:cNvSpPr>
            <p:nvPr/>
          </p:nvSpPr>
          <p:spPr bwMode="auto">
            <a:xfrm>
              <a:off x="1806575" y="2667000"/>
              <a:ext cx="2133600" cy="482600"/>
            </a:xfrm>
            <a:prstGeom prst="rect">
              <a:avLst/>
            </a:prstGeom>
            <a:solidFill>
              <a:schemeClr val="tx2"/>
            </a:solidFill>
            <a:ln w="28575">
              <a:solidFill>
                <a:schemeClr val="tx1"/>
              </a:solidFill>
              <a:miter lim="800000"/>
              <a:headEnd/>
              <a:tailEnd/>
            </a:ln>
          </p:spPr>
          <p:txBody>
            <a:bodyPr wrap="none" lIns="92075" tIns="46038" rIns="92075" bIns="46038" anchor="ctr"/>
            <a:lstStyle/>
            <a:p>
              <a:pPr algn="ctr">
                <a:buClrTx/>
              </a:pPr>
              <a:r>
                <a:rPr lang="en-US" sz="1600" i="0" dirty="0">
                  <a:solidFill>
                    <a:schemeClr val="bg1"/>
                  </a:solidFill>
                  <a:latin typeface="Arial" pitchFamily="34" charset="0"/>
                  <a:cs typeface="Arial" pitchFamily="34" charset="0"/>
                </a:rPr>
                <a:t>Design</a:t>
              </a:r>
            </a:p>
          </p:txBody>
        </p:sp>
        <p:sp>
          <p:nvSpPr>
            <p:cNvPr id="16" name="Rectangle 13"/>
            <p:cNvSpPr>
              <a:spLocks noChangeArrowheads="1"/>
            </p:cNvSpPr>
            <p:nvPr/>
          </p:nvSpPr>
          <p:spPr bwMode="auto">
            <a:xfrm>
              <a:off x="4016375" y="2667000"/>
              <a:ext cx="2193925" cy="482600"/>
            </a:xfrm>
            <a:prstGeom prst="rect">
              <a:avLst/>
            </a:prstGeom>
            <a:solidFill>
              <a:schemeClr val="tx2"/>
            </a:solidFill>
            <a:ln w="28575">
              <a:solidFill>
                <a:schemeClr val="tx1"/>
              </a:solidFill>
              <a:miter lim="800000"/>
              <a:headEnd/>
              <a:tailEnd/>
            </a:ln>
          </p:spPr>
          <p:txBody>
            <a:bodyPr wrap="none" lIns="92075" tIns="46038" rIns="92075" bIns="46038" anchor="ctr"/>
            <a:lstStyle/>
            <a:p>
              <a:pPr algn="ctr">
                <a:buClrTx/>
              </a:pPr>
              <a:r>
                <a:rPr lang="en-US" sz="1600" i="0" dirty="0">
                  <a:solidFill>
                    <a:schemeClr val="bg1"/>
                  </a:solidFill>
                  <a:latin typeface="Arial" pitchFamily="34" charset="0"/>
                  <a:cs typeface="Arial" pitchFamily="34" charset="0"/>
                </a:rPr>
                <a:t>Redesign</a:t>
              </a:r>
            </a:p>
          </p:txBody>
        </p:sp>
        <p:sp>
          <p:nvSpPr>
            <p:cNvPr id="17" name="Rectangle 14"/>
            <p:cNvSpPr>
              <a:spLocks noChangeArrowheads="1"/>
            </p:cNvSpPr>
            <p:nvPr/>
          </p:nvSpPr>
          <p:spPr bwMode="auto">
            <a:xfrm>
              <a:off x="6348413" y="2667000"/>
              <a:ext cx="1477962" cy="482600"/>
            </a:xfrm>
            <a:prstGeom prst="rect">
              <a:avLst/>
            </a:prstGeom>
            <a:solidFill>
              <a:schemeClr val="tx2"/>
            </a:solidFill>
            <a:ln w="28575">
              <a:solidFill>
                <a:schemeClr val="tx1"/>
              </a:solidFill>
              <a:miter lim="800000"/>
              <a:headEnd/>
              <a:tailEnd/>
            </a:ln>
          </p:spPr>
          <p:txBody>
            <a:bodyPr wrap="none" lIns="92075" tIns="46038" rIns="92075" bIns="46038" anchor="ctr"/>
            <a:lstStyle/>
            <a:p>
              <a:pPr>
                <a:buClrTx/>
              </a:pPr>
              <a:r>
                <a:rPr lang="en-US" sz="1600" i="0" dirty="0">
                  <a:solidFill>
                    <a:schemeClr val="bg1"/>
                  </a:solidFill>
                  <a:latin typeface="Arial" pitchFamily="34" charset="0"/>
                  <a:cs typeface="Arial" pitchFamily="34" charset="0"/>
                </a:rPr>
                <a:t>Manufacture</a:t>
              </a:r>
            </a:p>
          </p:txBody>
        </p:sp>
        <p:sp>
          <p:nvSpPr>
            <p:cNvPr id="18" name="Rectangle 15"/>
            <p:cNvSpPr>
              <a:spLocks noChangeArrowheads="1"/>
            </p:cNvSpPr>
            <p:nvPr/>
          </p:nvSpPr>
          <p:spPr bwMode="auto">
            <a:xfrm>
              <a:off x="968375" y="3749675"/>
              <a:ext cx="1066800" cy="482600"/>
            </a:xfrm>
            <a:prstGeom prst="rect">
              <a:avLst/>
            </a:prstGeom>
            <a:solidFill>
              <a:schemeClr val="tx2"/>
            </a:solidFill>
            <a:ln w="28575">
              <a:solidFill>
                <a:schemeClr val="tx1"/>
              </a:solidFill>
              <a:miter lim="800000"/>
              <a:headEnd/>
              <a:tailEnd/>
            </a:ln>
          </p:spPr>
          <p:txBody>
            <a:bodyPr wrap="none" lIns="92075" tIns="46038" rIns="92075" bIns="46038" anchor="ctr"/>
            <a:lstStyle/>
            <a:p>
              <a:pPr>
                <a:buClrTx/>
              </a:pPr>
              <a:r>
                <a:rPr lang="en-US" i="0" dirty="0">
                  <a:solidFill>
                    <a:schemeClr val="bg1"/>
                  </a:solidFill>
                  <a:latin typeface="Arial" pitchFamily="34" charset="0"/>
                  <a:cs typeface="Arial" pitchFamily="34" charset="0"/>
                </a:rPr>
                <a:t>Plan</a:t>
              </a:r>
            </a:p>
          </p:txBody>
        </p:sp>
        <p:sp>
          <p:nvSpPr>
            <p:cNvPr id="19" name="Rectangle 16"/>
            <p:cNvSpPr>
              <a:spLocks noChangeArrowheads="1"/>
            </p:cNvSpPr>
            <p:nvPr/>
          </p:nvSpPr>
          <p:spPr bwMode="auto">
            <a:xfrm>
              <a:off x="2111375" y="3749675"/>
              <a:ext cx="838200" cy="482600"/>
            </a:xfrm>
            <a:prstGeom prst="rect">
              <a:avLst/>
            </a:prstGeom>
            <a:solidFill>
              <a:schemeClr val="tx2"/>
            </a:solidFill>
            <a:ln w="28575">
              <a:solidFill>
                <a:schemeClr val="tx1"/>
              </a:solidFill>
              <a:miter lim="800000"/>
              <a:headEnd/>
              <a:tailEnd/>
            </a:ln>
          </p:spPr>
          <p:txBody>
            <a:bodyPr wrap="none" lIns="92075" tIns="46038" rIns="92075" bIns="46038" anchor="ctr"/>
            <a:lstStyle/>
            <a:p>
              <a:pPr algn="ctr">
                <a:buClrTx/>
              </a:pPr>
              <a:r>
                <a:rPr lang="en-US" sz="1600" i="0" dirty="0">
                  <a:solidFill>
                    <a:schemeClr val="bg1"/>
                  </a:solidFill>
                  <a:latin typeface="Arial" pitchFamily="34" charset="0"/>
                  <a:cs typeface="Arial" pitchFamily="34" charset="0"/>
                </a:rPr>
                <a:t>Design</a:t>
              </a:r>
            </a:p>
          </p:txBody>
        </p:sp>
        <p:sp>
          <p:nvSpPr>
            <p:cNvPr id="20" name="Rectangle 17"/>
            <p:cNvSpPr>
              <a:spLocks noChangeArrowheads="1"/>
            </p:cNvSpPr>
            <p:nvPr/>
          </p:nvSpPr>
          <p:spPr bwMode="auto">
            <a:xfrm>
              <a:off x="3025775" y="3749675"/>
              <a:ext cx="914400" cy="482600"/>
            </a:xfrm>
            <a:prstGeom prst="rect">
              <a:avLst/>
            </a:prstGeom>
            <a:solidFill>
              <a:schemeClr val="tx2"/>
            </a:solidFill>
            <a:ln w="28575">
              <a:solidFill>
                <a:schemeClr val="tx1"/>
              </a:solidFill>
              <a:miter lim="800000"/>
              <a:headEnd/>
              <a:tailEnd/>
            </a:ln>
          </p:spPr>
          <p:txBody>
            <a:bodyPr wrap="none" lIns="92075" tIns="46038" rIns="92075" bIns="46038" anchor="ctr"/>
            <a:lstStyle/>
            <a:p>
              <a:pPr algn="ctr">
                <a:buClrTx/>
              </a:pPr>
              <a:r>
                <a:rPr lang="en-US" sz="1500" i="0" dirty="0">
                  <a:solidFill>
                    <a:schemeClr val="bg1"/>
                  </a:solidFill>
                  <a:latin typeface="Arial" pitchFamily="34" charset="0"/>
                  <a:cs typeface="Arial" pitchFamily="34" charset="0"/>
                </a:rPr>
                <a:t>Redesign</a:t>
              </a:r>
            </a:p>
          </p:txBody>
        </p:sp>
        <p:sp>
          <p:nvSpPr>
            <p:cNvPr id="21" name="Rectangle 18"/>
            <p:cNvSpPr>
              <a:spLocks noChangeArrowheads="1"/>
            </p:cNvSpPr>
            <p:nvPr/>
          </p:nvSpPr>
          <p:spPr bwMode="auto">
            <a:xfrm>
              <a:off x="4016375" y="3749675"/>
              <a:ext cx="1295400" cy="482600"/>
            </a:xfrm>
            <a:prstGeom prst="rect">
              <a:avLst/>
            </a:prstGeom>
            <a:solidFill>
              <a:schemeClr val="tx2"/>
            </a:solidFill>
            <a:ln w="28575">
              <a:solidFill>
                <a:schemeClr val="tx1"/>
              </a:solidFill>
              <a:miter lim="800000"/>
              <a:headEnd/>
              <a:tailEnd/>
            </a:ln>
          </p:spPr>
          <p:txBody>
            <a:bodyPr wrap="none" lIns="92075" tIns="46038" rIns="92075" bIns="46038" anchor="ctr"/>
            <a:lstStyle/>
            <a:p>
              <a:pPr algn="ctr">
                <a:buClrTx/>
              </a:pPr>
              <a:r>
                <a:rPr lang="en-US" sz="1500" i="0" dirty="0">
                  <a:solidFill>
                    <a:schemeClr val="bg1"/>
                  </a:solidFill>
                  <a:latin typeface="Arial" pitchFamily="34" charset="0"/>
                  <a:cs typeface="Arial" pitchFamily="34" charset="0"/>
                </a:rPr>
                <a:t>Manufacture</a:t>
              </a:r>
            </a:p>
          </p:txBody>
        </p:sp>
        <p:sp>
          <p:nvSpPr>
            <p:cNvPr id="22" name="AutoShape 20"/>
            <p:cNvSpPr>
              <a:spLocks noChangeArrowheads="1"/>
            </p:cNvSpPr>
            <p:nvPr/>
          </p:nvSpPr>
          <p:spPr bwMode="auto">
            <a:xfrm>
              <a:off x="5387975" y="3521075"/>
              <a:ext cx="2438400" cy="914400"/>
            </a:xfrm>
            <a:prstGeom prst="rightArrow">
              <a:avLst>
                <a:gd name="adj1" fmla="val 50000"/>
                <a:gd name="adj2" fmla="val 66667"/>
              </a:avLst>
            </a:prstGeom>
            <a:solidFill>
              <a:schemeClr val="bg2"/>
            </a:solidFill>
            <a:ln w="28575">
              <a:solidFill>
                <a:schemeClr val="tx2"/>
              </a:solidFill>
              <a:miter lim="800000"/>
              <a:headEnd/>
              <a:tailEnd/>
            </a:ln>
          </p:spPr>
          <p:txBody>
            <a:bodyPr wrap="none" anchor="ctr"/>
            <a:lstStyle/>
            <a:p>
              <a:pPr eaLnBrk="1" hangingPunct="1">
                <a:buClrTx/>
              </a:pPr>
              <a:endParaRPr lang="en-US" sz="2600" i="0">
                <a:solidFill>
                  <a:schemeClr val="tx1"/>
                </a:solidFill>
                <a:latin typeface="Georgia" pitchFamily="18" charset="0"/>
              </a:endParaRPr>
            </a:p>
          </p:txBody>
        </p:sp>
        <p:sp>
          <p:nvSpPr>
            <p:cNvPr id="25" name="Text Box 23"/>
            <p:cNvSpPr txBox="1">
              <a:spLocks noChangeArrowheads="1"/>
            </p:cNvSpPr>
            <p:nvPr/>
          </p:nvSpPr>
          <p:spPr bwMode="auto">
            <a:xfrm>
              <a:off x="838200" y="4994275"/>
              <a:ext cx="7285038" cy="701675"/>
            </a:xfrm>
            <a:prstGeom prst="rect">
              <a:avLst/>
            </a:prstGeom>
            <a:noFill/>
            <a:ln w="9525">
              <a:noFill/>
              <a:miter lim="800000"/>
              <a:headEnd/>
              <a:tailEnd/>
            </a:ln>
          </p:spPr>
          <p:txBody>
            <a:bodyPr wrap="none">
              <a:spAutoFit/>
            </a:bodyPr>
            <a:lstStyle/>
            <a:p>
              <a:pPr marL="227013" indent="-227013"/>
              <a:r>
                <a:rPr lang="en-US" sz="4000" b="0" i="0" dirty="0">
                  <a:latin typeface="Arial" pitchFamily="34" charset="0"/>
                  <a:cs typeface="Arial" pitchFamily="34" charset="0"/>
                </a:rPr>
                <a:t>QFD is a Productivity Enhancer</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609600"/>
            <a:ext cx="7793038" cy="1143000"/>
          </a:xfrm>
        </p:spPr>
        <p:txBody>
          <a:bodyPr/>
          <a:lstStyle/>
          <a:p>
            <a:r>
              <a:rPr lang="en-US" sz="3600">
                <a:solidFill>
                  <a:schemeClr val="accent2"/>
                </a:solidFill>
              </a:rPr>
              <a:t>A Quality Management System Is…</a:t>
            </a:r>
          </a:p>
        </p:txBody>
      </p:sp>
      <p:sp>
        <p:nvSpPr>
          <p:cNvPr id="9219" name="Rectangle 3"/>
          <p:cNvSpPr>
            <a:spLocks noGrp="1" noChangeArrowheads="1"/>
          </p:cNvSpPr>
          <p:nvPr>
            <p:ph idx="1"/>
          </p:nvPr>
        </p:nvSpPr>
        <p:spPr>
          <a:xfrm>
            <a:off x="1981200" y="2209800"/>
            <a:ext cx="6477000" cy="3886200"/>
          </a:xfrm>
        </p:spPr>
        <p:txBody>
          <a:bodyPr>
            <a:normAutofit/>
          </a:bodyPr>
          <a:lstStyle/>
          <a:p>
            <a:pPr>
              <a:lnSpc>
                <a:spcPct val="90000"/>
              </a:lnSpc>
              <a:spcBef>
                <a:spcPct val="100000"/>
              </a:spcBef>
            </a:pPr>
            <a:r>
              <a:rPr lang="en-US" sz="2800" dirty="0"/>
              <a:t>A belief in the employee’s ability to solve problems</a:t>
            </a:r>
          </a:p>
          <a:p>
            <a:pPr>
              <a:lnSpc>
                <a:spcPct val="90000"/>
              </a:lnSpc>
              <a:spcBef>
                <a:spcPct val="100000"/>
              </a:spcBef>
            </a:pPr>
            <a:r>
              <a:rPr lang="en-US" sz="2800" dirty="0"/>
              <a:t>A belief that people doing the work are best able to improve it</a:t>
            </a:r>
          </a:p>
          <a:p>
            <a:pPr>
              <a:lnSpc>
                <a:spcPct val="90000"/>
              </a:lnSpc>
              <a:spcBef>
                <a:spcPct val="100000"/>
              </a:spcBef>
            </a:pPr>
            <a:r>
              <a:rPr lang="en-US" sz="2800" dirty="0"/>
              <a:t>A belief that everyone is responsible for quality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latin typeface="Arial" pitchFamily="34" charset="0"/>
                <a:cs typeface="Arial" pitchFamily="34" charset="0"/>
              </a:rPr>
              <a:t>The QFD Paradigm</a:t>
            </a:r>
            <a:endParaRPr lang="en-US" dirty="0">
              <a:latin typeface="Arial" pitchFamily="34" charset="0"/>
              <a:cs typeface="Arial" pitchFamily="34" charset="0"/>
            </a:endParaRPr>
          </a:p>
        </p:txBody>
      </p:sp>
      <p:sp>
        <p:nvSpPr>
          <p:cNvPr id="4" name="Rectangle 3"/>
          <p:cNvSpPr>
            <a:spLocks noGrp="1" noChangeArrowheads="1"/>
          </p:cNvSpPr>
          <p:nvPr>
            <p:ph idx="1"/>
          </p:nvPr>
        </p:nvSpPr>
        <p:spPr>
          <a:xfrm>
            <a:off x="1981200" y="1481328"/>
            <a:ext cx="6705600" cy="4767072"/>
          </a:xfrm>
        </p:spPr>
        <p:txBody>
          <a:bodyPr>
            <a:normAutofit lnSpcReduction="10000"/>
          </a:bodyPr>
          <a:lstStyle/>
          <a:p>
            <a:pPr eaLnBrk="1" hangingPunct="1"/>
            <a:r>
              <a:rPr lang="en-US" sz="2800" dirty="0" smtClean="0">
                <a:latin typeface="Arial" pitchFamily="34" charset="0"/>
                <a:cs typeface="Arial" pitchFamily="34" charset="0"/>
              </a:rPr>
              <a:t>QFD provides the opportunity to make sure you have a good product before you try to design and implement it.</a:t>
            </a:r>
          </a:p>
          <a:p>
            <a:pPr eaLnBrk="1" hangingPunct="1"/>
            <a:endParaRPr lang="en-US" sz="2800" dirty="0" smtClean="0">
              <a:latin typeface="Arial" pitchFamily="34" charset="0"/>
              <a:cs typeface="Arial" pitchFamily="34" charset="0"/>
            </a:endParaRPr>
          </a:p>
          <a:p>
            <a:pPr eaLnBrk="1" hangingPunct="1"/>
            <a:r>
              <a:rPr lang="en-US" sz="2800" dirty="0" smtClean="0">
                <a:latin typeface="Arial" pitchFamily="34" charset="0"/>
                <a:cs typeface="Arial" pitchFamily="34" charset="0"/>
              </a:rPr>
              <a:t>It is about planning and problem prevention, not problem solving .</a:t>
            </a:r>
          </a:p>
          <a:p>
            <a:pPr eaLnBrk="1" hangingPunct="1"/>
            <a:endParaRPr lang="en-US" sz="2800" dirty="0" smtClean="0">
              <a:latin typeface="Arial" pitchFamily="34" charset="0"/>
              <a:cs typeface="Arial" pitchFamily="34" charset="0"/>
            </a:endParaRPr>
          </a:p>
          <a:p>
            <a:pPr eaLnBrk="1" hangingPunct="1"/>
            <a:r>
              <a:rPr lang="en-US" sz="2800" dirty="0" smtClean="0">
                <a:latin typeface="Arial" pitchFamily="34" charset="0"/>
                <a:cs typeface="Arial" pitchFamily="34" charset="0"/>
              </a:rPr>
              <a:t>QFD provides a systematic approach to identify which requirements are a priority for whom, when to implement them, and why.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304800"/>
            <a:ext cx="6858000" cy="792162"/>
          </a:xfrm>
        </p:spPr>
        <p:txBody>
          <a:bodyPr>
            <a:normAutofit/>
          </a:bodyPr>
          <a:lstStyle/>
          <a:p>
            <a:pPr algn="ctr"/>
            <a:r>
              <a:rPr lang="en-US" dirty="0" smtClean="0"/>
              <a:t> </a:t>
            </a:r>
            <a:r>
              <a:rPr lang="en-US" dirty="0" smtClean="0">
                <a:latin typeface="Arial" pitchFamily="34" charset="0"/>
                <a:cs typeface="Arial" pitchFamily="34" charset="0"/>
              </a:rPr>
              <a:t>Why is it important?</a:t>
            </a:r>
            <a:endParaRPr lang="en-US" dirty="0">
              <a:latin typeface="Arial" pitchFamily="34" charset="0"/>
              <a:cs typeface="Arial" pitchFamily="34" charset="0"/>
            </a:endParaRPr>
          </a:p>
        </p:txBody>
      </p:sp>
      <p:sp>
        <p:nvSpPr>
          <p:cNvPr id="2" name="Content Placeholder 1"/>
          <p:cNvSpPr>
            <a:spLocks noGrp="1"/>
          </p:cNvSpPr>
          <p:nvPr>
            <p:ph idx="1"/>
          </p:nvPr>
        </p:nvSpPr>
        <p:spPr>
          <a:xfrm>
            <a:off x="990600" y="1524000"/>
            <a:ext cx="7010400" cy="4876800"/>
          </a:xfrm>
        </p:spPr>
        <p:txBody>
          <a:bodyPr>
            <a:normAutofit/>
          </a:bodyPr>
          <a:lstStyle/>
          <a:p>
            <a:r>
              <a:rPr lang="en-US" dirty="0" smtClean="0">
                <a:latin typeface="Arial" pitchFamily="34" charset="0"/>
                <a:cs typeface="Arial" pitchFamily="34" charset="0"/>
              </a:rPr>
              <a:t>QFD is very powerful because it incorporates the voice of customer in the design</a:t>
            </a:r>
          </a:p>
          <a:p>
            <a:endParaRPr lang="en-US" sz="1200" dirty="0" smtClean="0">
              <a:latin typeface="Arial" pitchFamily="34" charset="0"/>
              <a:cs typeface="Arial" pitchFamily="34" charset="0"/>
            </a:endParaRPr>
          </a:p>
          <a:p>
            <a:pPr lvl="1">
              <a:buNone/>
            </a:pPr>
            <a:r>
              <a:rPr lang="en-US" dirty="0" smtClean="0">
                <a:latin typeface="Arial" pitchFamily="34" charset="0"/>
                <a:cs typeface="Arial" pitchFamily="34" charset="0"/>
              </a:rPr>
              <a:t>Resulting in :</a:t>
            </a:r>
          </a:p>
          <a:p>
            <a:pPr lvl="3"/>
            <a:r>
              <a:rPr lang="en-US" sz="2400" dirty="0" smtClean="0">
                <a:latin typeface="Arial" pitchFamily="34" charset="0"/>
                <a:cs typeface="Arial" pitchFamily="34" charset="0"/>
              </a:rPr>
              <a:t>A better product design</a:t>
            </a:r>
          </a:p>
          <a:p>
            <a:pPr lvl="3"/>
            <a:r>
              <a:rPr lang="en-US" sz="2400" dirty="0" smtClean="0">
                <a:latin typeface="Arial" pitchFamily="34" charset="0"/>
                <a:cs typeface="Arial" pitchFamily="34" charset="0"/>
              </a:rPr>
              <a:t>A satisfied customer</a:t>
            </a:r>
          </a:p>
          <a:p>
            <a:pPr lvl="3"/>
            <a:r>
              <a:rPr lang="en-US" sz="2400" dirty="0" smtClean="0">
                <a:latin typeface="Arial" pitchFamily="34" charset="0"/>
                <a:cs typeface="Arial" pitchFamily="34" charset="0"/>
              </a:rPr>
              <a:t>Insight into the design/manufacture operation</a:t>
            </a:r>
          </a:p>
          <a:p>
            <a:pPr lvl="3"/>
            <a:r>
              <a:rPr lang="en-US" sz="2400" dirty="0" smtClean="0">
                <a:latin typeface="Arial" pitchFamily="34" charset="0"/>
                <a:cs typeface="Arial" pitchFamily="34" charset="0"/>
              </a:rPr>
              <a:t>Improved  problem solving and efficiency in production</a:t>
            </a:r>
          </a:p>
          <a:p>
            <a:pPr lvl="3"/>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228600"/>
            <a:ext cx="5867400" cy="1143000"/>
          </a:xfrm>
        </p:spPr>
        <p:txBody>
          <a:bodyPr/>
          <a:lstStyle/>
          <a:p>
            <a:r>
              <a:rPr lang="en-US" dirty="0" smtClean="0"/>
              <a:t> </a:t>
            </a:r>
            <a:r>
              <a:rPr lang="en-US" dirty="0" smtClean="0">
                <a:latin typeface="Arial" pitchFamily="34" charset="0"/>
                <a:cs typeface="Arial" pitchFamily="34" charset="0"/>
              </a:rPr>
              <a:t>When is it used? </a:t>
            </a:r>
            <a:endParaRPr lang="en-US" dirty="0">
              <a:latin typeface="Arial" pitchFamily="34" charset="0"/>
              <a:cs typeface="Arial" pitchFamily="34" charset="0"/>
            </a:endParaRPr>
          </a:p>
        </p:txBody>
      </p:sp>
      <p:sp>
        <p:nvSpPr>
          <p:cNvPr id="2" name="Content Placeholder 1"/>
          <p:cNvSpPr>
            <a:spLocks noGrp="1"/>
          </p:cNvSpPr>
          <p:nvPr>
            <p:ph idx="1"/>
          </p:nvPr>
        </p:nvSpPr>
        <p:spPr>
          <a:xfrm>
            <a:off x="1981200" y="1481328"/>
            <a:ext cx="6705600" cy="4767072"/>
          </a:xfrm>
        </p:spPr>
        <p:txBody>
          <a:bodyPr>
            <a:normAutofit/>
          </a:bodyPr>
          <a:lstStyle/>
          <a:p>
            <a:r>
              <a:rPr lang="en-US" sz="2400" dirty="0" smtClean="0">
                <a:latin typeface="Arial" pitchFamily="34" charset="0"/>
                <a:cs typeface="Arial" pitchFamily="34" charset="0"/>
              </a:rPr>
              <a:t>Ask these important questions </a:t>
            </a:r>
          </a:p>
          <a:p>
            <a:endParaRPr lang="en-US" sz="2400" dirty="0" smtClean="0">
              <a:latin typeface="Arial" pitchFamily="34" charset="0"/>
              <a:cs typeface="Arial" pitchFamily="34" charset="0"/>
            </a:endParaRPr>
          </a:p>
          <a:p>
            <a:pPr lvl="1"/>
            <a:r>
              <a:rPr lang="en-US" sz="2400" dirty="0" smtClean="0">
                <a:latin typeface="Arial" pitchFamily="34" charset="0"/>
                <a:cs typeface="Arial" pitchFamily="34" charset="0"/>
              </a:rPr>
              <a:t>Why do QFD?</a:t>
            </a:r>
          </a:p>
          <a:p>
            <a:pPr lvl="1"/>
            <a:r>
              <a:rPr lang="en-US" sz="2400" dirty="0" smtClean="0">
                <a:latin typeface="Arial" pitchFamily="34" charset="0"/>
                <a:cs typeface="Arial" pitchFamily="34" charset="0"/>
              </a:rPr>
              <a:t>What is the goal?</a:t>
            </a:r>
          </a:p>
          <a:p>
            <a:pPr lvl="1"/>
            <a:r>
              <a:rPr lang="en-US" sz="2400" dirty="0" smtClean="0">
                <a:latin typeface="Arial" pitchFamily="34" charset="0"/>
                <a:cs typeface="Arial" pitchFamily="34" charset="0"/>
              </a:rPr>
              <a:t>What should its make-up be?</a:t>
            </a:r>
          </a:p>
          <a:p>
            <a:pPr lvl="1"/>
            <a:r>
              <a:rPr lang="en-US" sz="2400" dirty="0" smtClean="0">
                <a:latin typeface="Arial" pitchFamily="34" charset="0"/>
                <a:cs typeface="Arial" pitchFamily="34" charset="0"/>
              </a:rPr>
              <a:t>Is QFD the right tool ?</a:t>
            </a:r>
          </a:p>
          <a:p>
            <a:pPr lvl="1"/>
            <a:r>
              <a:rPr lang="en-US" sz="2400" dirty="0" smtClean="0">
                <a:latin typeface="Arial" pitchFamily="34" charset="0"/>
                <a:cs typeface="Arial" pitchFamily="34" charset="0"/>
              </a:rPr>
              <a:t>Is this the right time?</a:t>
            </a:r>
          </a:p>
          <a:p>
            <a:pPr lvl="1"/>
            <a:r>
              <a:rPr lang="en-US" sz="2400" dirty="0" smtClean="0">
                <a:latin typeface="Arial" pitchFamily="34" charset="0"/>
                <a:cs typeface="Arial" pitchFamily="34" charset="0"/>
              </a:rPr>
              <a:t>Is this the right place to implement?</a:t>
            </a:r>
          </a:p>
          <a:p>
            <a:pPr lvl="1"/>
            <a:r>
              <a:rPr lang="en-US" sz="2400" dirty="0" smtClean="0">
                <a:latin typeface="Arial" pitchFamily="34" charset="0"/>
                <a:cs typeface="Arial" pitchFamily="34" charset="0"/>
              </a:rPr>
              <a:t>What is success?</a:t>
            </a:r>
          </a:p>
          <a:p>
            <a:pPr lvl="1"/>
            <a:r>
              <a:rPr lang="en-US" sz="2400" dirty="0" smtClean="0">
                <a:latin typeface="Arial" pitchFamily="34" charset="0"/>
                <a:cs typeface="Arial" pitchFamily="34" charset="0"/>
              </a:rPr>
              <a:t>Who all should be involved?</a:t>
            </a:r>
          </a:p>
          <a:p>
            <a:pPr lvl="1"/>
            <a:endParaRPr lang="en-US" sz="2400" dirty="0" smtClean="0"/>
          </a:p>
          <a:p>
            <a:pPr lvl="1"/>
            <a:endParaRPr 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ChangeArrowheads="1"/>
          </p:cNvSpPr>
          <p:nvPr>
            <p:ph type="title"/>
          </p:nvPr>
        </p:nvSpPr>
        <p:spPr bwMode="auto">
          <a:xfrm>
            <a:off x="381000" y="304800"/>
            <a:ext cx="8458200" cy="831639"/>
          </a:xfrm>
          <a:prstGeom prst="rect">
            <a:avLst/>
          </a:prstGeom>
          <a:noFill/>
          <a:ln w="9525">
            <a:noFill/>
            <a:miter lim="800000"/>
            <a:headEnd/>
            <a:tailEnd/>
          </a:ln>
        </p:spPr>
        <p:txBody>
          <a:bodyPr wrap="square" lIns="92075" tIns="46038" rIns="92075" bIns="46038" anchor="ctr">
            <a:spAutoFit/>
          </a:bodyPr>
          <a:lstStyle/>
          <a:p>
            <a:pPr algn="ctr">
              <a:buClrTx/>
            </a:pPr>
            <a:r>
              <a:rPr lang="en-US" sz="4800" b="0" i="0" dirty="0">
                <a:solidFill>
                  <a:schemeClr val="tx2"/>
                </a:solidFill>
                <a:latin typeface="Arial" pitchFamily="34" charset="0"/>
                <a:cs typeface="Arial" pitchFamily="34" charset="0"/>
              </a:rPr>
              <a:t>When is QFD Appropriate?</a:t>
            </a:r>
          </a:p>
        </p:txBody>
      </p:sp>
      <p:sp>
        <p:nvSpPr>
          <p:cNvPr id="5" name="Rectangle 2"/>
          <p:cNvSpPr>
            <a:spLocks noGrp="1" noChangeArrowheads="1"/>
          </p:cNvSpPr>
          <p:nvPr>
            <p:ph idx="1"/>
          </p:nvPr>
        </p:nvSpPr>
        <p:spPr bwMode="auto">
          <a:xfrm>
            <a:off x="1828800" y="1600200"/>
            <a:ext cx="7010400" cy="4934301"/>
          </a:xfrm>
          <a:prstGeom prst="rect">
            <a:avLst/>
          </a:prstGeom>
          <a:noFill/>
          <a:ln w="9525">
            <a:noFill/>
            <a:miter lim="800000"/>
            <a:headEnd/>
            <a:tailEnd/>
          </a:ln>
        </p:spPr>
        <p:txBody>
          <a:bodyPr wrap="square" lIns="92075" tIns="46038" rIns="92075" bIns="46038">
            <a:spAutoFit/>
          </a:bodyPr>
          <a:lstStyle/>
          <a:p>
            <a:pPr marL="339725" indent="-339725" algn="l">
              <a:spcAft>
                <a:spcPct val="50000"/>
              </a:spcAft>
              <a:buSzPct val="125000"/>
              <a:buFont typeface="Wingdings" pitchFamily="2" charset="2"/>
              <a:buChar char="§"/>
            </a:pPr>
            <a:r>
              <a:rPr lang="en-US" sz="2600" b="0" i="0" dirty="0">
                <a:solidFill>
                  <a:schemeClr val="tx1"/>
                </a:solidFill>
                <a:latin typeface="Arial" pitchFamily="34" charset="0"/>
                <a:cs typeface="Arial" pitchFamily="34" charset="0"/>
              </a:rPr>
              <a:t>Poor communications and expectations get lost in the complexity of product development.</a:t>
            </a:r>
          </a:p>
          <a:p>
            <a:pPr marL="339725" indent="-339725" algn="l">
              <a:spcAft>
                <a:spcPct val="50000"/>
              </a:spcAft>
              <a:buSzPct val="125000"/>
              <a:buFont typeface="Wingdings" pitchFamily="2" charset="2"/>
              <a:buChar char="§"/>
            </a:pPr>
            <a:r>
              <a:rPr lang="en-US" sz="2600" b="0" i="0" dirty="0">
                <a:solidFill>
                  <a:schemeClr val="tx1"/>
                </a:solidFill>
                <a:latin typeface="Arial" pitchFamily="34" charset="0"/>
                <a:cs typeface="Arial" pitchFamily="34" charset="0"/>
              </a:rPr>
              <a:t>Lack of structure or logic to the allocation of product development resources.</a:t>
            </a:r>
          </a:p>
          <a:p>
            <a:pPr marL="339725" indent="-339725" algn="l">
              <a:spcAft>
                <a:spcPct val="50000"/>
              </a:spcAft>
              <a:buSzPct val="125000"/>
              <a:buFont typeface="Wingdings" pitchFamily="2" charset="2"/>
              <a:buChar char="§"/>
            </a:pPr>
            <a:r>
              <a:rPr lang="en-US" sz="2600" b="0" i="0" dirty="0">
                <a:solidFill>
                  <a:schemeClr val="tx1"/>
                </a:solidFill>
                <a:latin typeface="Arial" pitchFamily="34" charset="0"/>
                <a:cs typeface="Arial" pitchFamily="34" charset="0"/>
              </a:rPr>
              <a:t>Lack of efficient and / or effective product / process development teamwork.</a:t>
            </a:r>
          </a:p>
          <a:p>
            <a:pPr marL="339725" indent="-339725" algn="l">
              <a:spcAft>
                <a:spcPct val="50000"/>
              </a:spcAft>
              <a:buSzPct val="125000"/>
              <a:buFont typeface="Wingdings" pitchFamily="2" charset="2"/>
              <a:buChar char="§"/>
            </a:pPr>
            <a:r>
              <a:rPr lang="en-US" sz="2600" b="0" i="0" dirty="0">
                <a:solidFill>
                  <a:schemeClr val="tx1"/>
                </a:solidFill>
                <a:latin typeface="Arial" pitchFamily="34" charset="0"/>
                <a:cs typeface="Arial" pitchFamily="34" charset="0"/>
              </a:rPr>
              <a:t>Extended development time caused by excessive redesign, problem solving, or </a:t>
            </a:r>
            <a:r>
              <a:rPr lang="en-US" sz="2600" b="0" i="0" dirty="0" smtClean="0">
                <a:solidFill>
                  <a:schemeClr val="tx1"/>
                </a:solidFill>
                <a:latin typeface="Arial" pitchFamily="34" charset="0"/>
                <a:cs typeface="Arial" pitchFamily="34" charset="0"/>
              </a:rPr>
              <a:t>putting out fires</a:t>
            </a:r>
            <a:r>
              <a:rPr lang="en-US" sz="2600" b="0" i="0" dirty="0" smtClean="0">
                <a:solidFill>
                  <a:schemeClr val="tx1"/>
                </a:solidFill>
                <a:latin typeface="Georgia" pitchFamily="18" charset="0"/>
              </a:rPr>
              <a:t>.</a:t>
            </a:r>
            <a:endParaRPr lang="en-US" sz="2600" b="0" i="0" dirty="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lstStyle/>
          <a:p>
            <a:pPr marL="623888" indent="-514350" algn="ctr" fontAlgn="auto">
              <a:spcAft>
                <a:spcPts val="0"/>
              </a:spcAft>
              <a:defRPr/>
            </a:pPr>
            <a:r>
              <a:rPr lang="en-US" dirty="0" smtClean="0"/>
              <a:t>QFD Team </a:t>
            </a:r>
          </a:p>
        </p:txBody>
      </p:sp>
      <p:sp>
        <p:nvSpPr>
          <p:cNvPr id="2" name="Content Placeholder 1"/>
          <p:cNvSpPr>
            <a:spLocks noGrp="1"/>
          </p:cNvSpPr>
          <p:nvPr>
            <p:ph idx="1"/>
          </p:nvPr>
        </p:nvSpPr>
        <p:spPr>
          <a:xfrm>
            <a:off x="2133600" y="1481328"/>
            <a:ext cx="6553200" cy="4767072"/>
          </a:xfrm>
        </p:spPr>
        <p:txBody>
          <a:bodyPr>
            <a:normAutofit/>
          </a:bodyPr>
          <a:lstStyle/>
          <a:p>
            <a:pPr marL="623888" indent="-514350" fontAlgn="auto">
              <a:spcAft>
                <a:spcPts val="0"/>
              </a:spcAft>
              <a:buFont typeface="Wingdings 3"/>
              <a:buNone/>
              <a:defRPr/>
            </a:pPr>
            <a:r>
              <a:rPr lang="en-US" sz="3600" dirty="0" smtClean="0">
                <a:latin typeface="Arial" pitchFamily="34" charset="0"/>
                <a:cs typeface="Arial" pitchFamily="34" charset="0"/>
              </a:rPr>
              <a:t>QFD Team </a:t>
            </a:r>
          </a:p>
          <a:p>
            <a:pPr marL="623888" indent="-514350" fontAlgn="auto">
              <a:spcAft>
                <a:spcPts val="0"/>
              </a:spcAft>
              <a:buFont typeface="Wingdings 3"/>
              <a:buNone/>
              <a:defRPr/>
            </a:pPr>
            <a:endParaRPr lang="en-US" sz="900" dirty="0" smtClean="0">
              <a:latin typeface="Arial" pitchFamily="34" charset="0"/>
              <a:cs typeface="Arial" pitchFamily="34" charset="0"/>
            </a:endParaRPr>
          </a:p>
          <a:p>
            <a:pPr marL="1400175" lvl="3" indent="-514350" fontAlgn="auto">
              <a:spcAft>
                <a:spcPts val="0"/>
              </a:spcAft>
              <a:buFont typeface="Century Gothic" pitchFamily="34" charset="0"/>
              <a:buAutoNum type="arabicPeriod"/>
              <a:defRPr/>
            </a:pPr>
            <a:r>
              <a:rPr lang="en-US" sz="3200" dirty="0" smtClean="0">
                <a:latin typeface="Arial" pitchFamily="34" charset="0"/>
                <a:cs typeface="Arial" pitchFamily="34" charset="0"/>
              </a:rPr>
              <a:t>Its function in deployment</a:t>
            </a:r>
          </a:p>
          <a:p>
            <a:pPr marL="1400175" lvl="3" indent="-514350" fontAlgn="auto">
              <a:spcAft>
                <a:spcPts val="0"/>
              </a:spcAft>
              <a:buFont typeface="Century Gothic" pitchFamily="34" charset="0"/>
              <a:buAutoNum type="arabicPeriod"/>
              <a:defRPr/>
            </a:pPr>
            <a:r>
              <a:rPr lang="en-US" sz="3200" dirty="0" smtClean="0">
                <a:latin typeface="Arial" pitchFamily="34" charset="0"/>
                <a:cs typeface="Arial" pitchFamily="34" charset="0"/>
              </a:rPr>
              <a:t>Two Types of Teams</a:t>
            </a:r>
          </a:p>
          <a:p>
            <a:pPr marL="2314575" lvl="7" indent="-514350">
              <a:buFont typeface="Wingdings 2"/>
              <a:buNone/>
              <a:defRPr/>
            </a:pPr>
            <a:r>
              <a:rPr lang="en-US" sz="2400" dirty="0" smtClean="0">
                <a:latin typeface="Arial" pitchFamily="34" charset="0"/>
                <a:cs typeface="Arial" pitchFamily="34" charset="0"/>
              </a:rPr>
              <a:t>New product design</a:t>
            </a:r>
          </a:p>
          <a:p>
            <a:pPr marL="2314575" lvl="7" indent="-514350">
              <a:buFont typeface="Wingdings 2"/>
              <a:buNone/>
              <a:defRPr/>
            </a:pPr>
            <a:r>
              <a:rPr lang="en-US" sz="2400" dirty="0" smtClean="0">
                <a:latin typeface="Arial" pitchFamily="34" charset="0"/>
                <a:cs typeface="Arial" pitchFamily="34" charset="0"/>
              </a:rPr>
              <a:t>Improving an existing design</a:t>
            </a:r>
          </a:p>
          <a:p>
            <a:pPr marL="1400175" lvl="3" indent="-514350" fontAlgn="auto">
              <a:spcAft>
                <a:spcPts val="0"/>
              </a:spcAft>
              <a:buFont typeface="Century Gothic" pitchFamily="34" charset="0"/>
              <a:buAutoNum type="arabicPeriod"/>
              <a:defRPr/>
            </a:pPr>
            <a:r>
              <a:rPr lang="en-US" sz="3200" dirty="0" smtClean="0">
                <a:latin typeface="Arial" pitchFamily="34" charset="0"/>
                <a:cs typeface="Arial" pitchFamily="34" charset="0"/>
              </a:rPr>
              <a:t>Cross functional</a:t>
            </a:r>
          </a:p>
          <a:p>
            <a:pPr lvl="6">
              <a:defRPr/>
            </a:pPr>
            <a:r>
              <a:rPr lang="en-US" sz="2400" dirty="0" smtClean="0">
                <a:latin typeface="Arial" pitchFamily="34" charset="0"/>
                <a:cs typeface="Arial" pitchFamily="34" charset="0"/>
              </a:rPr>
              <a:t>Marketing, design, quality, finance and production</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0200" y="228600"/>
            <a:ext cx="5867400" cy="1143000"/>
          </a:xfrm>
        </p:spPr>
        <p:txBody>
          <a:bodyPr/>
          <a:lstStyle/>
          <a:p>
            <a:r>
              <a:rPr lang="en-US" dirty="0" smtClean="0"/>
              <a:t> </a:t>
            </a:r>
            <a:r>
              <a:rPr lang="en-US" dirty="0" smtClean="0">
                <a:latin typeface="Arial" pitchFamily="34" charset="0"/>
                <a:cs typeface="Arial" pitchFamily="34" charset="0"/>
              </a:rPr>
              <a:t>How to use it ? </a:t>
            </a:r>
            <a:endParaRPr lang="en-US" dirty="0">
              <a:latin typeface="Arial" pitchFamily="34" charset="0"/>
              <a:cs typeface="Arial" pitchFamily="34" charset="0"/>
            </a:endParaRPr>
          </a:p>
        </p:txBody>
      </p:sp>
      <p:sp>
        <p:nvSpPr>
          <p:cNvPr id="2" name="Content Placeholder 1"/>
          <p:cNvSpPr>
            <a:spLocks noGrp="1"/>
          </p:cNvSpPr>
          <p:nvPr>
            <p:ph idx="1"/>
          </p:nvPr>
        </p:nvSpPr>
        <p:spPr>
          <a:xfrm>
            <a:off x="1219200" y="1143000"/>
            <a:ext cx="6705600" cy="1295400"/>
          </a:xfrm>
        </p:spPr>
        <p:txBody>
          <a:bodyPr>
            <a:normAutofit lnSpcReduction="10000"/>
          </a:bodyPr>
          <a:lstStyle/>
          <a:p>
            <a:r>
              <a:rPr lang="en-US" dirty="0" smtClean="0">
                <a:latin typeface="Arial" pitchFamily="34" charset="0"/>
                <a:cs typeface="Arial" pitchFamily="34" charset="0"/>
              </a:rPr>
              <a:t>Comprehensive QFD involves</a:t>
            </a:r>
          </a:p>
          <a:p>
            <a:endParaRPr lang="en-US" sz="1200" dirty="0" smtClean="0">
              <a:latin typeface="Arial" pitchFamily="34" charset="0"/>
              <a:cs typeface="Arial" pitchFamily="34" charset="0"/>
            </a:endParaRPr>
          </a:p>
          <a:p>
            <a:r>
              <a:rPr lang="en-US" dirty="0" smtClean="0">
                <a:latin typeface="Arial" pitchFamily="34" charset="0"/>
                <a:cs typeface="Arial" pitchFamily="34" charset="0"/>
              </a:rPr>
              <a:t>Four phases:</a:t>
            </a:r>
          </a:p>
          <a:p>
            <a:endParaRPr lang="en-US" sz="1200" dirty="0" smtClean="0"/>
          </a:p>
        </p:txBody>
      </p:sp>
      <p:pic>
        <p:nvPicPr>
          <p:cNvPr id="4" name="Picture 8" descr="QFD-4Phase"/>
          <p:cNvPicPr>
            <a:picLocks noChangeAspect="1" noChangeArrowheads="1"/>
          </p:cNvPicPr>
          <p:nvPr/>
        </p:nvPicPr>
        <p:blipFill>
          <a:blip r:embed="rId3" cstate="print"/>
          <a:srcRect/>
          <a:stretch>
            <a:fillRect/>
          </a:stretch>
        </p:blipFill>
        <p:spPr>
          <a:xfrm>
            <a:off x="1066800" y="2362200"/>
            <a:ext cx="7271328" cy="3583477"/>
          </a:xfrm>
          <a:prstGeom prst="rect">
            <a:avLst/>
          </a:prstGeom>
          <a:noFill/>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 name="Rectangle 1270"/>
          <p:cNvSpPr>
            <a:spLocks noChangeArrowheads="1"/>
          </p:cNvSpPr>
          <p:nvPr/>
        </p:nvSpPr>
        <p:spPr bwMode="auto">
          <a:xfrm>
            <a:off x="2325915" y="605331"/>
            <a:ext cx="3400919" cy="691758"/>
          </a:xfrm>
          <a:prstGeom prst="rect">
            <a:avLst/>
          </a:prstGeom>
          <a:solidFill>
            <a:srgbClr val="FFC000"/>
          </a:solidFill>
          <a:ln w="3175">
            <a:solidFill>
              <a:schemeClr val="tx1"/>
            </a:solidFill>
            <a:miter lim="800000"/>
            <a:headEnd/>
            <a:tailEnd/>
          </a:ln>
        </p:spPr>
        <p:txBody>
          <a:bodyPr wrap="none" lIns="82550" tIns="41275" rIns="82550" bIns="41275">
            <a:spAutoFit/>
          </a:bodyP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pPr defTabSz="739775">
              <a:buClrTx/>
            </a:pPr>
            <a:r>
              <a:rPr lang="en-US" sz="1600" i="0" dirty="0">
                <a:solidFill>
                  <a:srgbClr val="000000"/>
                </a:solidFill>
                <a:latin typeface="Arial" charset="0"/>
              </a:rPr>
              <a:t>Quality Function Deployment’s</a:t>
            </a:r>
          </a:p>
          <a:p>
            <a:pPr defTabSz="739775">
              <a:buClrTx/>
            </a:pPr>
            <a:r>
              <a:rPr lang="en-US" sz="1600" i="0" dirty="0">
                <a:solidFill>
                  <a:srgbClr val="000000"/>
                </a:solidFill>
                <a:latin typeface="Arial" charset="0"/>
              </a:rPr>
              <a:t>House of Quality</a:t>
            </a:r>
          </a:p>
        </p:txBody>
      </p:sp>
      <p:sp>
        <p:nvSpPr>
          <p:cNvPr id="1272" name="AutoShape 6"/>
          <p:cNvSpPr>
            <a:spLocks noChangeArrowheads="1"/>
          </p:cNvSpPr>
          <p:nvPr/>
        </p:nvSpPr>
        <p:spPr bwMode="auto">
          <a:xfrm>
            <a:off x="5570019" y="533400"/>
            <a:ext cx="2032057" cy="945811"/>
          </a:xfrm>
          <a:prstGeom prst="triangle">
            <a:avLst>
              <a:gd name="adj" fmla="val 49995"/>
            </a:avLst>
          </a:prstGeom>
          <a:solidFill>
            <a:srgbClr val="FFC000"/>
          </a:solidFill>
          <a:ln w="3175">
            <a:solidFill>
              <a:schemeClr val="tx1"/>
            </a:solidFill>
            <a:miter lim="800000"/>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273" name="Rectangle 1272"/>
          <p:cNvSpPr>
            <a:spLocks noChangeArrowheads="1"/>
          </p:cNvSpPr>
          <p:nvPr/>
        </p:nvSpPr>
        <p:spPr bwMode="auto">
          <a:xfrm>
            <a:off x="5543883" y="2900988"/>
            <a:ext cx="2084329" cy="2010996"/>
          </a:xfrm>
          <a:prstGeom prst="rect">
            <a:avLst/>
          </a:prstGeom>
          <a:solidFill>
            <a:srgbClr val="FFC000"/>
          </a:solidFill>
          <a:ln w="3175">
            <a:solidFill>
              <a:schemeClr val="tx1"/>
            </a:solidFill>
            <a:miter lim="800000"/>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nvGrpSpPr>
          <p:cNvPr id="2" name="Group 1273"/>
          <p:cNvGrpSpPr>
            <a:grpSpLocks/>
          </p:cNvGrpSpPr>
          <p:nvPr/>
        </p:nvGrpSpPr>
        <p:grpSpPr bwMode="auto">
          <a:xfrm>
            <a:off x="5552051" y="2971389"/>
            <a:ext cx="2074528" cy="716245"/>
            <a:chOff x="2072" y="1893"/>
            <a:chExt cx="1270" cy="468"/>
          </a:xfrm>
        </p:grpSpPr>
        <p:grpSp>
          <p:nvGrpSpPr>
            <p:cNvPr id="3" name="Group 1637"/>
            <p:cNvGrpSpPr>
              <a:grpSpLocks/>
            </p:cNvGrpSpPr>
            <p:nvPr/>
          </p:nvGrpSpPr>
          <p:grpSpPr bwMode="auto">
            <a:xfrm>
              <a:off x="2072" y="1893"/>
              <a:ext cx="1270" cy="86"/>
              <a:chOff x="2072" y="1893"/>
              <a:chExt cx="1270" cy="86"/>
            </a:xfrm>
          </p:grpSpPr>
          <p:sp>
            <p:nvSpPr>
              <p:cNvPr id="1651" name="Line 10"/>
              <p:cNvSpPr>
                <a:spLocks noChangeShapeType="1"/>
              </p:cNvSpPr>
              <p:nvPr/>
            </p:nvSpPr>
            <p:spPr bwMode="auto">
              <a:xfrm>
                <a:off x="2072" y="1893"/>
                <a:ext cx="1266" cy="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52" name="Line 11"/>
              <p:cNvSpPr>
                <a:spLocks noChangeShapeType="1"/>
              </p:cNvSpPr>
              <p:nvPr/>
            </p:nvSpPr>
            <p:spPr bwMode="auto">
              <a:xfrm>
                <a:off x="2075" y="1936"/>
                <a:ext cx="1267" cy="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53" name="Line 12"/>
              <p:cNvSpPr>
                <a:spLocks noChangeShapeType="1"/>
              </p:cNvSpPr>
              <p:nvPr/>
            </p:nvSpPr>
            <p:spPr bwMode="auto">
              <a:xfrm>
                <a:off x="2075" y="1979"/>
                <a:ext cx="1267" cy="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4" name="Group 1638"/>
            <p:cNvGrpSpPr>
              <a:grpSpLocks/>
            </p:cNvGrpSpPr>
            <p:nvPr/>
          </p:nvGrpSpPr>
          <p:grpSpPr bwMode="auto">
            <a:xfrm>
              <a:off x="2072" y="2015"/>
              <a:ext cx="1270" cy="86"/>
              <a:chOff x="2072" y="2015"/>
              <a:chExt cx="1270" cy="86"/>
            </a:xfrm>
          </p:grpSpPr>
          <p:sp>
            <p:nvSpPr>
              <p:cNvPr id="1648" name="Line 14"/>
              <p:cNvSpPr>
                <a:spLocks noChangeShapeType="1"/>
              </p:cNvSpPr>
              <p:nvPr/>
            </p:nvSpPr>
            <p:spPr bwMode="auto">
              <a:xfrm>
                <a:off x="2072" y="2015"/>
                <a:ext cx="1266" cy="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49" name="Line 15"/>
              <p:cNvSpPr>
                <a:spLocks noChangeShapeType="1"/>
              </p:cNvSpPr>
              <p:nvPr/>
            </p:nvSpPr>
            <p:spPr bwMode="auto">
              <a:xfrm>
                <a:off x="2075" y="2058"/>
                <a:ext cx="1267" cy="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50" name="Line 16"/>
              <p:cNvSpPr>
                <a:spLocks noChangeShapeType="1"/>
              </p:cNvSpPr>
              <p:nvPr/>
            </p:nvSpPr>
            <p:spPr bwMode="auto">
              <a:xfrm>
                <a:off x="2075" y="2101"/>
                <a:ext cx="1267" cy="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5" name="Group 1639"/>
            <p:cNvGrpSpPr>
              <a:grpSpLocks/>
            </p:cNvGrpSpPr>
            <p:nvPr/>
          </p:nvGrpSpPr>
          <p:grpSpPr bwMode="auto">
            <a:xfrm>
              <a:off x="2072" y="2145"/>
              <a:ext cx="1270" cy="86"/>
              <a:chOff x="2072" y="2145"/>
              <a:chExt cx="1270" cy="86"/>
            </a:xfrm>
          </p:grpSpPr>
          <p:sp>
            <p:nvSpPr>
              <p:cNvPr id="1645" name="Line 18"/>
              <p:cNvSpPr>
                <a:spLocks noChangeShapeType="1"/>
              </p:cNvSpPr>
              <p:nvPr/>
            </p:nvSpPr>
            <p:spPr bwMode="auto">
              <a:xfrm>
                <a:off x="2072" y="2145"/>
                <a:ext cx="1266" cy="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46" name="Line 19"/>
              <p:cNvSpPr>
                <a:spLocks noChangeShapeType="1"/>
              </p:cNvSpPr>
              <p:nvPr/>
            </p:nvSpPr>
            <p:spPr bwMode="auto">
              <a:xfrm>
                <a:off x="2075" y="2188"/>
                <a:ext cx="1267" cy="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47" name="Line 20"/>
              <p:cNvSpPr>
                <a:spLocks noChangeShapeType="1"/>
              </p:cNvSpPr>
              <p:nvPr/>
            </p:nvSpPr>
            <p:spPr bwMode="auto">
              <a:xfrm>
                <a:off x="2075" y="2231"/>
                <a:ext cx="1267" cy="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6" name="Group 1640"/>
            <p:cNvGrpSpPr>
              <a:grpSpLocks/>
            </p:cNvGrpSpPr>
            <p:nvPr/>
          </p:nvGrpSpPr>
          <p:grpSpPr bwMode="auto">
            <a:xfrm>
              <a:off x="2072" y="2274"/>
              <a:ext cx="1270" cy="87"/>
              <a:chOff x="2072" y="2274"/>
              <a:chExt cx="1270" cy="87"/>
            </a:xfrm>
          </p:grpSpPr>
          <p:sp>
            <p:nvSpPr>
              <p:cNvPr id="1642" name="Line 22"/>
              <p:cNvSpPr>
                <a:spLocks noChangeShapeType="1"/>
              </p:cNvSpPr>
              <p:nvPr/>
            </p:nvSpPr>
            <p:spPr bwMode="auto">
              <a:xfrm>
                <a:off x="2072" y="2274"/>
                <a:ext cx="1266" cy="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43" name="Line 23"/>
              <p:cNvSpPr>
                <a:spLocks noChangeShapeType="1"/>
              </p:cNvSpPr>
              <p:nvPr/>
            </p:nvSpPr>
            <p:spPr bwMode="auto">
              <a:xfrm>
                <a:off x="2075" y="2317"/>
                <a:ext cx="1267" cy="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44" name="Line 24"/>
              <p:cNvSpPr>
                <a:spLocks noChangeShapeType="1"/>
              </p:cNvSpPr>
              <p:nvPr/>
            </p:nvSpPr>
            <p:spPr bwMode="auto">
              <a:xfrm>
                <a:off x="2075" y="2361"/>
                <a:ext cx="1267" cy="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grpSp>
        <p:nvGrpSpPr>
          <p:cNvPr id="7" name="Group 1274"/>
          <p:cNvGrpSpPr>
            <a:grpSpLocks/>
          </p:cNvGrpSpPr>
          <p:nvPr/>
        </p:nvGrpSpPr>
        <p:grpSpPr bwMode="auto">
          <a:xfrm>
            <a:off x="5552051" y="3747321"/>
            <a:ext cx="2074528" cy="133148"/>
            <a:chOff x="2072" y="2400"/>
            <a:chExt cx="1270" cy="87"/>
          </a:xfrm>
        </p:grpSpPr>
        <p:sp>
          <p:nvSpPr>
            <p:cNvPr id="1635" name="Line 26"/>
            <p:cNvSpPr>
              <a:spLocks noChangeShapeType="1"/>
            </p:cNvSpPr>
            <p:nvPr/>
          </p:nvSpPr>
          <p:spPr bwMode="auto">
            <a:xfrm>
              <a:off x="2072" y="2400"/>
              <a:ext cx="1266" cy="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36" name="Line 27"/>
            <p:cNvSpPr>
              <a:spLocks noChangeShapeType="1"/>
            </p:cNvSpPr>
            <p:nvPr/>
          </p:nvSpPr>
          <p:spPr bwMode="auto">
            <a:xfrm>
              <a:off x="2075" y="2443"/>
              <a:ext cx="1267" cy="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37" name="Line 28"/>
            <p:cNvSpPr>
              <a:spLocks noChangeShapeType="1"/>
            </p:cNvSpPr>
            <p:nvPr/>
          </p:nvSpPr>
          <p:spPr bwMode="auto">
            <a:xfrm>
              <a:off x="2075" y="2487"/>
              <a:ext cx="1267" cy="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8" name="Group 1275"/>
          <p:cNvGrpSpPr>
            <a:grpSpLocks/>
          </p:cNvGrpSpPr>
          <p:nvPr/>
        </p:nvGrpSpPr>
        <p:grpSpPr bwMode="auto">
          <a:xfrm>
            <a:off x="5552051" y="3935565"/>
            <a:ext cx="2074528" cy="131618"/>
            <a:chOff x="2072" y="2523"/>
            <a:chExt cx="1270" cy="86"/>
          </a:xfrm>
        </p:grpSpPr>
        <p:sp>
          <p:nvSpPr>
            <p:cNvPr id="1632" name="Line 30"/>
            <p:cNvSpPr>
              <a:spLocks noChangeShapeType="1"/>
            </p:cNvSpPr>
            <p:nvPr/>
          </p:nvSpPr>
          <p:spPr bwMode="auto">
            <a:xfrm>
              <a:off x="2072" y="2523"/>
              <a:ext cx="1266" cy="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33" name="Line 31"/>
            <p:cNvSpPr>
              <a:spLocks noChangeShapeType="1"/>
            </p:cNvSpPr>
            <p:nvPr/>
          </p:nvSpPr>
          <p:spPr bwMode="auto">
            <a:xfrm>
              <a:off x="2075" y="2566"/>
              <a:ext cx="1267" cy="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34" name="Line 32"/>
            <p:cNvSpPr>
              <a:spLocks noChangeShapeType="1"/>
            </p:cNvSpPr>
            <p:nvPr/>
          </p:nvSpPr>
          <p:spPr bwMode="auto">
            <a:xfrm>
              <a:off x="2075" y="2609"/>
              <a:ext cx="1267" cy="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9" name="Group 1276"/>
          <p:cNvGrpSpPr>
            <a:grpSpLocks/>
          </p:cNvGrpSpPr>
          <p:nvPr/>
        </p:nvGrpSpPr>
        <p:grpSpPr bwMode="auto">
          <a:xfrm>
            <a:off x="5552051" y="4132991"/>
            <a:ext cx="2074528" cy="133148"/>
            <a:chOff x="2072" y="2652"/>
            <a:chExt cx="1270" cy="87"/>
          </a:xfrm>
        </p:grpSpPr>
        <p:sp>
          <p:nvSpPr>
            <p:cNvPr id="1629" name="Line 34"/>
            <p:cNvSpPr>
              <a:spLocks noChangeShapeType="1"/>
            </p:cNvSpPr>
            <p:nvPr/>
          </p:nvSpPr>
          <p:spPr bwMode="auto">
            <a:xfrm>
              <a:off x="2072" y="2652"/>
              <a:ext cx="1266" cy="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30" name="Line 35"/>
            <p:cNvSpPr>
              <a:spLocks noChangeShapeType="1"/>
            </p:cNvSpPr>
            <p:nvPr/>
          </p:nvSpPr>
          <p:spPr bwMode="auto">
            <a:xfrm>
              <a:off x="2075" y="2695"/>
              <a:ext cx="1267" cy="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31" name="Line 36"/>
            <p:cNvSpPr>
              <a:spLocks noChangeShapeType="1"/>
            </p:cNvSpPr>
            <p:nvPr/>
          </p:nvSpPr>
          <p:spPr bwMode="auto">
            <a:xfrm>
              <a:off x="2075" y="2739"/>
              <a:ext cx="1267" cy="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0" name="Group 1277"/>
          <p:cNvGrpSpPr>
            <a:grpSpLocks/>
          </p:cNvGrpSpPr>
          <p:nvPr/>
        </p:nvGrpSpPr>
        <p:grpSpPr bwMode="auto">
          <a:xfrm>
            <a:off x="5552051" y="4331948"/>
            <a:ext cx="2074528" cy="131618"/>
            <a:chOff x="2072" y="2782"/>
            <a:chExt cx="1270" cy="86"/>
          </a:xfrm>
        </p:grpSpPr>
        <p:sp>
          <p:nvSpPr>
            <p:cNvPr id="1626" name="Line 38"/>
            <p:cNvSpPr>
              <a:spLocks noChangeShapeType="1"/>
            </p:cNvSpPr>
            <p:nvPr/>
          </p:nvSpPr>
          <p:spPr bwMode="auto">
            <a:xfrm>
              <a:off x="2072" y="2782"/>
              <a:ext cx="1266" cy="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27" name="Line 39"/>
            <p:cNvSpPr>
              <a:spLocks noChangeShapeType="1"/>
            </p:cNvSpPr>
            <p:nvPr/>
          </p:nvSpPr>
          <p:spPr bwMode="auto">
            <a:xfrm>
              <a:off x="2075" y="2825"/>
              <a:ext cx="1267" cy="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28" name="Line 40"/>
            <p:cNvSpPr>
              <a:spLocks noChangeShapeType="1"/>
            </p:cNvSpPr>
            <p:nvPr/>
          </p:nvSpPr>
          <p:spPr bwMode="auto">
            <a:xfrm>
              <a:off x="2075" y="2868"/>
              <a:ext cx="1267" cy="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1" name="Group 1278"/>
          <p:cNvGrpSpPr>
            <a:grpSpLocks/>
          </p:cNvGrpSpPr>
          <p:nvPr/>
        </p:nvGrpSpPr>
        <p:grpSpPr bwMode="auto">
          <a:xfrm>
            <a:off x="5552051" y="4529375"/>
            <a:ext cx="2074528" cy="133148"/>
            <a:chOff x="2072" y="2911"/>
            <a:chExt cx="1270" cy="87"/>
          </a:xfrm>
        </p:grpSpPr>
        <p:sp>
          <p:nvSpPr>
            <p:cNvPr id="1623" name="Line 42"/>
            <p:cNvSpPr>
              <a:spLocks noChangeShapeType="1"/>
            </p:cNvSpPr>
            <p:nvPr/>
          </p:nvSpPr>
          <p:spPr bwMode="auto">
            <a:xfrm>
              <a:off x="2072" y="2911"/>
              <a:ext cx="1266" cy="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24" name="Line 43"/>
            <p:cNvSpPr>
              <a:spLocks noChangeShapeType="1"/>
            </p:cNvSpPr>
            <p:nvPr/>
          </p:nvSpPr>
          <p:spPr bwMode="auto">
            <a:xfrm>
              <a:off x="2075" y="2955"/>
              <a:ext cx="1267" cy="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25" name="Line 44"/>
            <p:cNvSpPr>
              <a:spLocks noChangeShapeType="1"/>
            </p:cNvSpPr>
            <p:nvPr/>
          </p:nvSpPr>
          <p:spPr bwMode="auto">
            <a:xfrm>
              <a:off x="2075" y="2998"/>
              <a:ext cx="1267" cy="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2" name="Group 1279"/>
          <p:cNvGrpSpPr>
            <a:grpSpLocks/>
          </p:cNvGrpSpPr>
          <p:nvPr/>
        </p:nvGrpSpPr>
        <p:grpSpPr bwMode="auto">
          <a:xfrm>
            <a:off x="5545517" y="4722210"/>
            <a:ext cx="2074528" cy="133148"/>
            <a:chOff x="2068" y="3037"/>
            <a:chExt cx="1270" cy="87"/>
          </a:xfrm>
        </p:grpSpPr>
        <p:sp>
          <p:nvSpPr>
            <p:cNvPr id="1620" name="Line 46"/>
            <p:cNvSpPr>
              <a:spLocks noChangeShapeType="1"/>
            </p:cNvSpPr>
            <p:nvPr/>
          </p:nvSpPr>
          <p:spPr bwMode="auto">
            <a:xfrm>
              <a:off x="2068" y="3037"/>
              <a:ext cx="1267" cy="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21" name="Line 47"/>
            <p:cNvSpPr>
              <a:spLocks noChangeShapeType="1"/>
            </p:cNvSpPr>
            <p:nvPr/>
          </p:nvSpPr>
          <p:spPr bwMode="auto">
            <a:xfrm>
              <a:off x="2072" y="3081"/>
              <a:ext cx="1266" cy="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22" name="Line 48"/>
            <p:cNvSpPr>
              <a:spLocks noChangeShapeType="1"/>
            </p:cNvSpPr>
            <p:nvPr/>
          </p:nvSpPr>
          <p:spPr bwMode="auto">
            <a:xfrm>
              <a:off x="2072" y="3124"/>
              <a:ext cx="1266" cy="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3" name="Group 1280"/>
          <p:cNvGrpSpPr>
            <a:grpSpLocks/>
          </p:cNvGrpSpPr>
          <p:nvPr/>
        </p:nvGrpSpPr>
        <p:grpSpPr bwMode="auto">
          <a:xfrm>
            <a:off x="3352800" y="2895600"/>
            <a:ext cx="1354160" cy="2010996"/>
            <a:chOff x="711" y="1847"/>
            <a:chExt cx="829" cy="1314"/>
          </a:xfrm>
          <a:solidFill>
            <a:srgbClr val="FFC000"/>
          </a:solidFill>
        </p:grpSpPr>
        <p:sp>
          <p:nvSpPr>
            <p:cNvPr id="1578" name="Rectangle 1577"/>
            <p:cNvSpPr>
              <a:spLocks noChangeArrowheads="1"/>
            </p:cNvSpPr>
            <p:nvPr/>
          </p:nvSpPr>
          <p:spPr bwMode="auto">
            <a:xfrm>
              <a:off x="711" y="1847"/>
              <a:ext cx="829" cy="1314"/>
            </a:xfrm>
            <a:prstGeom prst="rect">
              <a:avLst/>
            </a:prstGeom>
            <a:grpFill/>
            <a:ln w="3175">
              <a:solidFill>
                <a:schemeClr val="tx1"/>
              </a:solidFill>
              <a:miter lim="800000"/>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nvGrpSpPr>
            <p:cNvPr id="14" name="Group 1578"/>
            <p:cNvGrpSpPr>
              <a:grpSpLocks/>
            </p:cNvGrpSpPr>
            <p:nvPr/>
          </p:nvGrpSpPr>
          <p:grpSpPr bwMode="auto">
            <a:xfrm>
              <a:off x="714" y="1893"/>
              <a:ext cx="826" cy="468"/>
              <a:chOff x="714" y="1893"/>
              <a:chExt cx="826" cy="468"/>
            </a:xfrm>
            <a:grpFill/>
          </p:grpSpPr>
          <p:grpSp>
            <p:nvGrpSpPr>
              <p:cNvPr id="15" name="Group 1603"/>
              <p:cNvGrpSpPr>
                <a:grpSpLocks/>
              </p:cNvGrpSpPr>
              <p:nvPr/>
            </p:nvGrpSpPr>
            <p:grpSpPr bwMode="auto">
              <a:xfrm>
                <a:off x="714" y="1893"/>
                <a:ext cx="826" cy="86"/>
                <a:chOff x="714" y="1893"/>
                <a:chExt cx="826" cy="86"/>
              </a:xfrm>
              <a:grpFill/>
            </p:grpSpPr>
            <p:sp>
              <p:nvSpPr>
                <p:cNvPr id="1617" name="Line 53"/>
                <p:cNvSpPr>
                  <a:spLocks noChangeShapeType="1"/>
                </p:cNvSpPr>
                <p:nvPr/>
              </p:nvSpPr>
              <p:spPr bwMode="auto">
                <a:xfrm>
                  <a:off x="714" y="1893"/>
                  <a:ext cx="822"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18" name="Line 54"/>
                <p:cNvSpPr>
                  <a:spLocks noChangeShapeType="1"/>
                </p:cNvSpPr>
                <p:nvPr/>
              </p:nvSpPr>
              <p:spPr bwMode="auto">
                <a:xfrm>
                  <a:off x="716" y="1936"/>
                  <a:ext cx="824"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19" name="Line 55"/>
                <p:cNvSpPr>
                  <a:spLocks noChangeShapeType="1"/>
                </p:cNvSpPr>
                <p:nvPr/>
              </p:nvSpPr>
              <p:spPr bwMode="auto">
                <a:xfrm>
                  <a:off x="716" y="1979"/>
                  <a:ext cx="824"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6" name="Group 1604"/>
              <p:cNvGrpSpPr>
                <a:grpSpLocks/>
              </p:cNvGrpSpPr>
              <p:nvPr/>
            </p:nvGrpSpPr>
            <p:grpSpPr bwMode="auto">
              <a:xfrm>
                <a:off x="714" y="2015"/>
                <a:ext cx="826" cy="86"/>
                <a:chOff x="714" y="2015"/>
                <a:chExt cx="826" cy="86"/>
              </a:xfrm>
              <a:grpFill/>
            </p:grpSpPr>
            <p:sp>
              <p:nvSpPr>
                <p:cNvPr id="1614" name="Line 57"/>
                <p:cNvSpPr>
                  <a:spLocks noChangeShapeType="1"/>
                </p:cNvSpPr>
                <p:nvPr/>
              </p:nvSpPr>
              <p:spPr bwMode="auto">
                <a:xfrm>
                  <a:off x="714" y="2015"/>
                  <a:ext cx="822"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15" name="Line 58"/>
                <p:cNvSpPr>
                  <a:spLocks noChangeShapeType="1"/>
                </p:cNvSpPr>
                <p:nvPr/>
              </p:nvSpPr>
              <p:spPr bwMode="auto">
                <a:xfrm>
                  <a:off x="716" y="2058"/>
                  <a:ext cx="824"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16" name="Line 59"/>
                <p:cNvSpPr>
                  <a:spLocks noChangeShapeType="1"/>
                </p:cNvSpPr>
                <p:nvPr/>
              </p:nvSpPr>
              <p:spPr bwMode="auto">
                <a:xfrm>
                  <a:off x="716" y="2101"/>
                  <a:ext cx="824"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7" name="Group 1605"/>
              <p:cNvGrpSpPr>
                <a:grpSpLocks/>
              </p:cNvGrpSpPr>
              <p:nvPr/>
            </p:nvGrpSpPr>
            <p:grpSpPr bwMode="auto">
              <a:xfrm>
                <a:off x="714" y="2145"/>
                <a:ext cx="826" cy="86"/>
                <a:chOff x="714" y="2145"/>
                <a:chExt cx="826" cy="86"/>
              </a:xfrm>
              <a:grpFill/>
            </p:grpSpPr>
            <p:sp>
              <p:nvSpPr>
                <p:cNvPr id="1611" name="Line 61"/>
                <p:cNvSpPr>
                  <a:spLocks noChangeShapeType="1"/>
                </p:cNvSpPr>
                <p:nvPr/>
              </p:nvSpPr>
              <p:spPr bwMode="auto">
                <a:xfrm>
                  <a:off x="714" y="2145"/>
                  <a:ext cx="822"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12" name="Line 62"/>
                <p:cNvSpPr>
                  <a:spLocks noChangeShapeType="1"/>
                </p:cNvSpPr>
                <p:nvPr/>
              </p:nvSpPr>
              <p:spPr bwMode="auto">
                <a:xfrm>
                  <a:off x="716" y="2188"/>
                  <a:ext cx="824"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13" name="Line 63"/>
                <p:cNvSpPr>
                  <a:spLocks noChangeShapeType="1"/>
                </p:cNvSpPr>
                <p:nvPr/>
              </p:nvSpPr>
              <p:spPr bwMode="auto">
                <a:xfrm>
                  <a:off x="716" y="2231"/>
                  <a:ext cx="824"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8" name="Group 1606"/>
              <p:cNvGrpSpPr>
                <a:grpSpLocks/>
              </p:cNvGrpSpPr>
              <p:nvPr/>
            </p:nvGrpSpPr>
            <p:grpSpPr bwMode="auto">
              <a:xfrm>
                <a:off x="714" y="2274"/>
                <a:ext cx="826" cy="87"/>
                <a:chOff x="714" y="2274"/>
                <a:chExt cx="826" cy="87"/>
              </a:xfrm>
              <a:grpFill/>
            </p:grpSpPr>
            <p:sp>
              <p:nvSpPr>
                <p:cNvPr id="1608" name="Line 65"/>
                <p:cNvSpPr>
                  <a:spLocks noChangeShapeType="1"/>
                </p:cNvSpPr>
                <p:nvPr/>
              </p:nvSpPr>
              <p:spPr bwMode="auto">
                <a:xfrm>
                  <a:off x="714" y="2274"/>
                  <a:ext cx="822"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09" name="Line 66"/>
                <p:cNvSpPr>
                  <a:spLocks noChangeShapeType="1"/>
                </p:cNvSpPr>
                <p:nvPr/>
              </p:nvSpPr>
              <p:spPr bwMode="auto">
                <a:xfrm>
                  <a:off x="716" y="2317"/>
                  <a:ext cx="824"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10" name="Line 67"/>
                <p:cNvSpPr>
                  <a:spLocks noChangeShapeType="1"/>
                </p:cNvSpPr>
                <p:nvPr/>
              </p:nvSpPr>
              <p:spPr bwMode="auto">
                <a:xfrm>
                  <a:off x="716" y="2361"/>
                  <a:ext cx="824"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grpSp>
          <p:nvGrpSpPr>
            <p:cNvPr id="19" name="Group 1579"/>
            <p:cNvGrpSpPr>
              <a:grpSpLocks/>
            </p:cNvGrpSpPr>
            <p:nvPr/>
          </p:nvGrpSpPr>
          <p:grpSpPr bwMode="auto">
            <a:xfrm>
              <a:off x="714" y="2400"/>
              <a:ext cx="826" cy="87"/>
              <a:chOff x="714" y="2400"/>
              <a:chExt cx="826" cy="87"/>
            </a:xfrm>
            <a:grpFill/>
          </p:grpSpPr>
          <p:sp>
            <p:nvSpPr>
              <p:cNvPr id="1601" name="Line 69"/>
              <p:cNvSpPr>
                <a:spLocks noChangeShapeType="1"/>
              </p:cNvSpPr>
              <p:nvPr/>
            </p:nvSpPr>
            <p:spPr bwMode="auto">
              <a:xfrm>
                <a:off x="714" y="2400"/>
                <a:ext cx="822"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02" name="Line 70"/>
              <p:cNvSpPr>
                <a:spLocks noChangeShapeType="1"/>
              </p:cNvSpPr>
              <p:nvPr/>
            </p:nvSpPr>
            <p:spPr bwMode="auto">
              <a:xfrm>
                <a:off x="716" y="2443"/>
                <a:ext cx="824"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03" name="Line 71"/>
              <p:cNvSpPr>
                <a:spLocks noChangeShapeType="1"/>
              </p:cNvSpPr>
              <p:nvPr/>
            </p:nvSpPr>
            <p:spPr bwMode="auto">
              <a:xfrm>
                <a:off x="716" y="2487"/>
                <a:ext cx="824"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20" name="Group 1580"/>
            <p:cNvGrpSpPr>
              <a:grpSpLocks/>
            </p:cNvGrpSpPr>
            <p:nvPr/>
          </p:nvGrpSpPr>
          <p:grpSpPr bwMode="auto">
            <a:xfrm>
              <a:off x="714" y="2523"/>
              <a:ext cx="826" cy="86"/>
              <a:chOff x="714" y="2523"/>
              <a:chExt cx="826" cy="86"/>
            </a:xfrm>
            <a:grpFill/>
          </p:grpSpPr>
          <p:sp>
            <p:nvSpPr>
              <p:cNvPr id="1598" name="Line 73"/>
              <p:cNvSpPr>
                <a:spLocks noChangeShapeType="1"/>
              </p:cNvSpPr>
              <p:nvPr/>
            </p:nvSpPr>
            <p:spPr bwMode="auto">
              <a:xfrm>
                <a:off x="714" y="2523"/>
                <a:ext cx="822"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99" name="Line 74"/>
              <p:cNvSpPr>
                <a:spLocks noChangeShapeType="1"/>
              </p:cNvSpPr>
              <p:nvPr/>
            </p:nvSpPr>
            <p:spPr bwMode="auto">
              <a:xfrm>
                <a:off x="716" y="2566"/>
                <a:ext cx="824"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00" name="Line 75"/>
              <p:cNvSpPr>
                <a:spLocks noChangeShapeType="1"/>
              </p:cNvSpPr>
              <p:nvPr/>
            </p:nvSpPr>
            <p:spPr bwMode="auto">
              <a:xfrm>
                <a:off x="716" y="2609"/>
                <a:ext cx="824"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21" name="Group 1581"/>
            <p:cNvGrpSpPr>
              <a:grpSpLocks/>
            </p:cNvGrpSpPr>
            <p:nvPr/>
          </p:nvGrpSpPr>
          <p:grpSpPr bwMode="auto">
            <a:xfrm>
              <a:off x="714" y="2652"/>
              <a:ext cx="826" cy="87"/>
              <a:chOff x="714" y="2652"/>
              <a:chExt cx="826" cy="87"/>
            </a:xfrm>
            <a:grpFill/>
          </p:grpSpPr>
          <p:sp>
            <p:nvSpPr>
              <p:cNvPr id="1595" name="Line 77"/>
              <p:cNvSpPr>
                <a:spLocks noChangeShapeType="1"/>
              </p:cNvSpPr>
              <p:nvPr/>
            </p:nvSpPr>
            <p:spPr bwMode="auto">
              <a:xfrm>
                <a:off x="714" y="2652"/>
                <a:ext cx="822"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96" name="Line 78"/>
              <p:cNvSpPr>
                <a:spLocks noChangeShapeType="1"/>
              </p:cNvSpPr>
              <p:nvPr/>
            </p:nvSpPr>
            <p:spPr bwMode="auto">
              <a:xfrm>
                <a:off x="716" y="2695"/>
                <a:ext cx="824"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97" name="Line 79"/>
              <p:cNvSpPr>
                <a:spLocks noChangeShapeType="1"/>
              </p:cNvSpPr>
              <p:nvPr/>
            </p:nvSpPr>
            <p:spPr bwMode="auto">
              <a:xfrm>
                <a:off x="716" y="2739"/>
                <a:ext cx="824"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22" name="Group 1582"/>
            <p:cNvGrpSpPr>
              <a:grpSpLocks/>
            </p:cNvGrpSpPr>
            <p:nvPr/>
          </p:nvGrpSpPr>
          <p:grpSpPr bwMode="auto">
            <a:xfrm>
              <a:off x="714" y="2782"/>
              <a:ext cx="826" cy="86"/>
              <a:chOff x="714" y="2782"/>
              <a:chExt cx="826" cy="86"/>
            </a:xfrm>
            <a:grpFill/>
          </p:grpSpPr>
          <p:sp>
            <p:nvSpPr>
              <p:cNvPr id="1592" name="Line 81"/>
              <p:cNvSpPr>
                <a:spLocks noChangeShapeType="1"/>
              </p:cNvSpPr>
              <p:nvPr/>
            </p:nvSpPr>
            <p:spPr bwMode="auto">
              <a:xfrm>
                <a:off x="714" y="2782"/>
                <a:ext cx="822"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93" name="Line 82"/>
              <p:cNvSpPr>
                <a:spLocks noChangeShapeType="1"/>
              </p:cNvSpPr>
              <p:nvPr/>
            </p:nvSpPr>
            <p:spPr bwMode="auto">
              <a:xfrm>
                <a:off x="716" y="2825"/>
                <a:ext cx="824"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94" name="Line 83"/>
              <p:cNvSpPr>
                <a:spLocks noChangeShapeType="1"/>
              </p:cNvSpPr>
              <p:nvPr/>
            </p:nvSpPr>
            <p:spPr bwMode="auto">
              <a:xfrm>
                <a:off x="716" y="2868"/>
                <a:ext cx="824"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23" name="Group 1583"/>
            <p:cNvGrpSpPr>
              <a:grpSpLocks/>
            </p:cNvGrpSpPr>
            <p:nvPr/>
          </p:nvGrpSpPr>
          <p:grpSpPr bwMode="auto">
            <a:xfrm>
              <a:off x="714" y="2911"/>
              <a:ext cx="826" cy="87"/>
              <a:chOff x="714" y="2911"/>
              <a:chExt cx="826" cy="87"/>
            </a:xfrm>
            <a:grpFill/>
          </p:grpSpPr>
          <p:sp>
            <p:nvSpPr>
              <p:cNvPr id="1589" name="Line 85"/>
              <p:cNvSpPr>
                <a:spLocks noChangeShapeType="1"/>
              </p:cNvSpPr>
              <p:nvPr/>
            </p:nvSpPr>
            <p:spPr bwMode="auto">
              <a:xfrm>
                <a:off x="714" y="2911"/>
                <a:ext cx="822"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90" name="Line 86"/>
              <p:cNvSpPr>
                <a:spLocks noChangeShapeType="1"/>
              </p:cNvSpPr>
              <p:nvPr/>
            </p:nvSpPr>
            <p:spPr bwMode="auto">
              <a:xfrm>
                <a:off x="716" y="2955"/>
                <a:ext cx="824"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91" name="Line 87"/>
              <p:cNvSpPr>
                <a:spLocks noChangeShapeType="1"/>
              </p:cNvSpPr>
              <p:nvPr/>
            </p:nvSpPr>
            <p:spPr bwMode="auto">
              <a:xfrm>
                <a:off x="716" y="2998"/>
                <a:ext cx="824"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24" name="Group 1584"/>
            <p:cNvGrpSpPr>
              <a:grpSpLocks/>
            </p:cNvGrpSpPr>
            <p:nvPr/>
          </p:nvGrpSpPr>
          <p:grpSpPr bwMode="auto">
            <a:xfrm>
              <a:off x="711" y="3037"/>
              <a:ext cx="825" cy="87"/>
              <a:chOff x="711" y="3037"/>
              <a:chExt cx="825" cy="87"/>
            </a:xfrm>
            <a:grpFill/>
          </p:grpSpPr>
          <p:sp>
            <p:nvSpPr>
              <p:cNvPr id="1586" name="Line 89"/>
              <p:cNvSpPr>
                <a:spLocks noChangeShapeType="1"/>
              </p:cNvSpPr>
              <p:nvPr/>
            </p:nvSpPr>
            <p:spPr bwMode="auto">
              <a:xfrm>
                <a:off x="711" y="3037"/>
                <a:ext cx="823"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87" name="Line 90"/>
              <p:cNvSpPr>
                <a:spLocks noChangeShapeType="1"/>
              </p:cNvSpPr>
              <p:nvPr/>
            </p:nvSpPr>
            <p:spPr bwMode="auto">
              <a:xfrm>
                <a:off x="714" y="3081"/>
                <a:ext cx="822"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88" name="Line 91"/>
              <p:cNvSpPr>
                <a:spLocks noChangeShapeType="1"/>
              </p:cNvSpPr>
              <p:nvPr/>
            </p:nvSpPr>
            <p:spPr bwMode="auto">
              <a:xfrm>
                <a:off x="714" y="3124"/>
                <a:ext cx="822"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grpSp>
        <p:nvGrpSpPr>
          <p:cNvPr id="25" name="Group 1281"/>
          <p:cNvGrpSpPr>
            <a:grpSpLocks/>
          </p:cNvGrpSpPr>
          <p:nvPr/>
        </p:nvGrpSpPr>
        <p:grpSpPr bwMode="auto">
          <a:xfrm>
            <a:off x="7718053" y="2896397"/>
            <a:ext cx="1185911" cy="2012527"/>
            <a:chOff x="3398" y="1844"/>
            <a:chExt cx="726" cy="1315"/>
          </a:xfrm>
          <a:solidFill>
            <a:srgbClr val="FFC000"/>
          </a:solidFill>
        </p:grpSpPr>
        <p:sp>
          <p:nvSpPr>
            <p:cNvPr id="1536" name="Rectangle 1535"/>
            <p:cNvSpPr>
              <a:spLocks noChangeArrowheads="1"/>
            </p:cNvSpPr>
            <p:nvPr/>
          </p:nvSpPr>
          <p:spPr bwMode="auto">
            <a:xfrm>
              <a:off x="3398" y="1844"/>
              <a:ext cx="726" cy="1315"/>
            </a:xfrm>
            <a:prstGeom prst="rect">
              <a:avLst/>
            </a:prstGeom>
            <a:grpFill/>
            <a:ln w="3175">
              <a:solidFill>
                <a:schemeClr val="tx1"/>
              </a:solidFill>
              <a:miter lim="800000"/>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nvGrpSpPr>
            <p:cNvPr id="26" name="Group 1536"/>
            <p:cNvGrpSpPr>
              <a:grpSpLocks/>
            </p:cNvGrpSpPr>
            <p:nvPr/>
          </p:nvGrpSpPr>
          <p:grpSpPr bwMode="auto">
            <a:xfrm>
              <a:off x="3400" y="1890"/>
              <a:ext cx="724" cy="468"/>
              <a:chOff x="3400" y="1890"/>
              <a:chExt cx="724" cy="468"/>
            </a:xfrm>
            <a:grpFill/>
          </p:grpSpPr>
          <p:grpSp>
            <p:nvGrpSpPr>
              <p:cNvPr id="27" name="Group 1561"/>
              <p:cNvGrpSpPr>
                <a:grpSpLocks/>
              </p:cNvGrpSpPr>
              <p:nvPr/>
            </p:nvGrpSpPr>
            <p:grpSpPr bwMode="auto">
              <a:xfrm>
                <a:off x="3400" y="1890"/>
                <a:ext cx="724" cy="86"/>
                <a:chOff x="3400" y="1890"/>
                <a:chExt cx="724" cy="86"/>
              </a:xfrm>
              <a:grpFill/>
            </p:grpSpPr>
            <p:sp>
              <p:nvSpPr>
                <p:cNvPr id="1575" name="Line 96"/>
                <p:cNvSpPr>
                  <a:spLocks noChangeShapeType="1"/>
                </p:cNvSpPr>
                <p:nvPr/>
              </p:nvSpPr>
              <p:spPr bwMode="auto">
                <a:xfrm>
                  <a:off x="3400" y="1890"/>
                  <a:ext cx="721"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76" name="Line 97"/>
                <p:cNvSpPr>
                  <a:spLocks noChangeShapeType="1"/>
                </p:cNvSpPr>
                <p:nvPr/>
              </p:nvSpPr>
              <p:spPr bwMode="auto">
                <a:xfrm>
                  <a:off x="3403" y="1933"/>
                  <a:ext cx="721"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77" name="Line 98"/>
                <p:cNvSpPr>
                  <a:spLocks noChangeShapeType="1"/>
                </p:cNvSpPr>
                <p:nvPr/>
              </p:nvSpPr>
              <p:spPr bwMode="auto">
                <a:xfrm>
                  <a:off x="3403" y="1976"/>
                  <a:ext cx="721"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28" name="Group 1562"/>
              <p:cNvGrpSpPr>
                <a:grpSpLocks/>
              </p:cNvGrpSpPr>
              <p:nvPr/>
            </p:nvGrpSpPr>
            <p:grpSpPr bwMode="auto">
              <a:xfrm>
                <a:off x="3400" y="2012"/>
                <a:ext cx="724" cy="87"/>
                <a:chOff x="3400" y="2012"/>
                <a:chExt cx="724" cy="87"/>
              </a:xfrm>
              <a:grpFill/>
            </p:grpSpPr>
            <p:sp>
              <p:nvSpPr>
                <p:cNvPr id="1572" name="Line 100"/>
                <p:cNvSpPr>
                  <a:spLocks noChangeShapeType="1"/>
                </p:cNvSpPr>
                <p:nvPr/>
              </p:nvSpPr>
              <p:spPr bwMode="auto">
                <a:xfrm>
                  <a:off x="3400" y="2012"/>
                  <a:ext cx="721"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73" name="Line 101"/>
                <p:cNvSpPr>
                  <a:spLocks noChangeShapeType="1"/>
                </p:cNvSpPr>
                <p:nvPr/>
              </p:nvSpPr>
              <p:spPr bwMode="auto">
                <a:xfrm>
                  <a:off x="3403" y="2056"/>
                  <a:ext cx="721"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74" name="Line 102"/>
                <p:cNvSpPr>
                  <a:spLocks noChangeShapeType="1"/>
                </p:cNvSpPr>
                <p:nvPr/>
              </p:nvSpPr>
              <p:spPr bwMode="auto">
                <a:xfrm>
                  <a:off x="3403" y="2099"/>
                  <a:ext cx="721"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29" name="Group 1563"/>
              <p:cNvGrpSpPr>
                <a:grpSpLocks/>
              </p:cNvGrpSpPr>
              <p:nvPr/>
            </p:nvGrpSpPr>
            <p:grpSpPr bwMode="auto">
              <a:xfrm>
                <a:off x="3400" y="2142"/>
                <a:ext cx="724" cy="86"/>
                <a:chOff x="3400" y="2142"/>
                <a:chExt cx="724" cy="86"/>
              </a:xfrm>
              <a:grpFill/>
            </p:grpSpPr>
            <p:sp>
              <p:nvSpPr>
                <p:cNvPr id="1569" name="Line 104"/>
                <p:cNvSpPr>
                  <a:spLocks noChangeShapeType="1"/>
                </p:cNvSpPr>
                <p:nvPr/>
              </p:nvSpPr>
              <p:spPr bwMode="auto">
                <a:xfrm>
                  <a:off x="3400" y="2142"/>
                  <a:ext cx="721"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70" name="Line 105"/>
                <p:cNvSpPr>
                  <a:spLocks noChangeShapeType="1"/>
                </p:cNvSpPr>
                <p:nvPr/>
              </p:nvSpPr>
              <p:spPr bwMode="auto">
                <a:xfrm>
                  <a:off x="3403" y="2185"/>
                  <a:ext cx="721"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71" name="Line 106"/>
                <p:cNvSpPr>
                  <a:spLocks noChangeShapeType="1"/>
                </p:cNvSpPr>
                <p:nvPr/>
              </p:nvSpPr>
              <p:spPr bwMode="auto">
                <a:xfrm>
                  <a:off x="3403" y="2228"/>
                  <a:ext cx="721"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30" name="Group 1564"/>
              <p:cNvGrpSpPr>
                <a:grpSpLocks/>
              </p:cNvGrpSpPr>
              <p:nvPr/>
            </p:nvGrpSpPr>
            <p:grpSpPr bwMode="auto">
              <a:xfrm>
                <a:off x="3400" y="2272"/>
                <a:ext cx="724" cy="86"/>
                <a:chOff x="3400" y="2272"/>
                <a:chExt cx="724" cy="86"/>
              </a:xfrm>
              <a:grpFill/>
            </p:grpSpPr>
            <p:sp>
              <p:nvSpPr>
                <p:cNvPr id="1566" name="Line 108"/>
                <p:cNvSpPr>
                  <a:spLocks noChangeShapeType="1"/>
                </p:cNvSpPr>
                <p:nvPr/>
              </p:nvSpPr>
              <p:spPr bwMode="auto">
                <a:xfrm>
                  <a:off x="3400" y="2272"/>
                  <a:ext cx="721"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67" name="Line 109"/>
                <p:cNvSpPr>
                  <a:spLocks noChangeShapeType="1"/>
                </p:cNvSpPr>
                <p:nvPr/>
              </p:nvSpPr>
              <p:spPr bwMode="auto">
                <a:xfrm>
                  <a:off x="3403" y="2315"/>
                  <a:ext cx="721"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68" name="Line 110"/>
                <p:cNvSpPr>
                  <a:spLocks noChangeShapeType="1"/>
                </p:cNvSpPr>
                <p:nvPr/>
              </p:nvSpPr>
              <p:spPr bwMode="auto">
                <a:xfrm>
                  <a:off x="3403" y="2358"/>
                  <a:ext cx="721"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grpSp>
          <p:nvGrpSpPr>
            <p:cNvPr id="31" name="Group 1537"/>
            <p:cNvGrpSpPr>
              <a:grpSpLocks/>
            </p:cNvGrpSpPr>
            <p:nvPr/>
          </p:nvGrpSpPr>
          <p:grpSpPr bwMode="auto">
            <a:xfrm>
              <a:off x="3400" y="2398"/>
              <a:ext cx="724" cy="86"/>
              <a:chOff x="3400" y="2398"/>
              <a:chExt cx="724" cy="86"/>
            </a:xfrm>
            <a:grpFill/>
          </p:grpSpPr>
          <p:sp>
            <p:nvSpPr>
              <p:cNvPr id="1559" name="Line 112"/>
              <p:cNvSpPr>
                <a:spLocks noChangeShapeType="1"/>
              </p:cNvSpPr>
              <p:nvPr/>
            </p:nvSpPr>
            <p:spPr bwMode="auto">
              <a:xfrm>
                <a:off x="3400" y="2398"/>
                <a:ext cx="721"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60" name="Line 113"/>
              <p:cNvSpPr>
                <a:spLocks noChangeShapeType="1"/>
              </p:cNvSpPr>
              <p:nvPr/>
            </p:nvSpPr>
            <p:spPr bwMode="auto">
              <a:xfrm>
                <a:off x="3403" y="2441"/>
                <a:ext cx="721"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61" name="Line 114"/>
              <p:cNvSpPr>
                <a:spLocks noChangeShapeType="1"/>
              </p:cNvSpPr>
              <p:nvPr/>
            </p:nvSpPr>
            <p:spPr bwMode="auto">
              <a:xfrm>
                <a:off x="3403" y="2484"/>
                <a:ext cx="721"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478" name="Group 1538"/>
            <p:cNvGrpSpPr>
              <a:grpSpLocks/>
            </p:cNvGrpSpPr>
            <p:nvPr/>
          </p:nvGrpSpPr>
          <p:grpSpPr bwMode="auto">
            <a:xfrm>
              <a:off x="3400" y="2520"/>
              <a:ext cx="724" cy="86"/>
              <a:chOff x="3400" y="2520"/>
              <a:chExt cx="724" cy="86"/>
            </a:xfrm>
            <a:grpFill/>
          </p:grpSpPr>
          <p:sp>
            <p:nvSpPr>
              <p:cNvPr id="1556" name="Line 116"/>
              <p:cNvSpPr>
                <a:spLocks noChangeShapeType="1"/>
              </p:cNvSpPr>
              <p:nvPr/>
            </p:nvSpPr>
            <p:spPr bwMode="auto">
              <a:xfrm>
                <a:off x="3400" y="2520"/>
                <a:ext cx="721"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57" name="Line 117"/>
              <p:cNvSpPr>
                <a:spLocks noChangeShapeType="1"/>
              </p:cNvSpPr>
              <p:nvPr/>
            </p:nvSpPr>
            <p:spPr bwMode="auto">
              <a:xfrm>
                <a:off x="3403" y="2563"/>
                <a:ext cx="721"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58" name="Line 118"/>
              <p:cNvSpPr>
                <a:spLocks noChangeShapeType="1"/>
              </p:cNvSpPr>
              <p:nvPr/>
            </p:nvSpPr>
            <p:spPr bwMode="auto">
              <a:xfrm>
                <a:off x="3403" y="2606"/>
                <a:ext cx="721"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479" name="Group 1539"/>
            <p:cNvGrpSpPr>
              <a:grpSpLocks/>
            </p:cNvGrpSpPr>
            <p:nvPr/>
          </p:nvGrpSpPr>
          <p:grpSpPr bwMode="auto">
            <a:xfrm>
              <a:off x="3400" y="2650"/>
              <a:ext cx="724" cy="86"/>
              <a:chOff x="3400" y="2650"/>
              <a:chExt cx="724" cy="86"/>
            </a:xfrm>
            <a:grpFill/>
          </p:grpSpPr>
          <p:sp>
            <p:nvSpPr>
              <p:cNvPr id="1553" name="Line 120"/>
              <p:cNvSpPr>
                <a:spLocks noChangeShapeType="1"/>
              </p:cNvSpPr>
              <p:nvPr/>
            </p:nvSpPr>
            <p:spPr bwMode="auto">
              <a:xfrm>
                <a:off x="3400" y="2650"/>
                <a:ext cx="721"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54" name="Line 121"/>
              <p:cNvSpPr>
                <a:spLocks noChangeShapeType="1"/>
              </p:cNvSpPr>
              <p:nvPr/>
            </p:nvSpPr>
            <p:spPr bwMode="auto">
              <a:xfrm>
                <a:off x="3403" y="2693"/>
                <a:ext cx="721"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55" name="Line 122"/>
              <p:cNvSpPr>
                <a:spLocks noChangeShapeType="1"/>
              </p:cNvSpPr>
              <p:nvPr/>
            </p:nvSpPr>
            <p:spPr bwMode="auto">
              <a:xfrm>
                <a:off x="3403" y="2736"/>
                <a:ext cx="721"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480" name="Group 1540"/>
            <p:cNvGrpSpPr>
              <a:grpSpLocks/>
            </p:cNvGrpSpPr>
            <p:nvPr/>
          </p:nvGrpSpPr>
          <p:grpSpPr bwMode="auto">
            <a:xfrm>
              <a:off x="3400" y="2779"/>
              <a:ext cx="724" cy="87"/>
              <a:chOff x="3400" y="2779"/>
              <a:chExt cx="724" cy="87"/>
            </a:xfrm>
            <a:grpFill/>
          </p:grpSpPr>
          <p:sp>
            <p:nvSpPr>
              <p:cNvPr id="1550" name="Line 124"/>
              <p:cNvSpPr>
                <a:spLocks noChangeShapeType="1"/>
              </p:cNvSpPr>
              <p:nvPr/>
            </p:nvSpPr>
            <p:spPr bwMode="auto">
              <a:xfrm>
                <a:off x="3400" y="2779"/>
                <a:ext cx="721"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51" name="Line 125"/>
              <p:cNvSpPr>
                <a:spLocks noChangeShapeType="1"/>
              </p:cNvSpPr>
              <p:nvPr/>
            </p:nvSpPr>
            <p:spPr bwMode="auto">
              <a:xfrm>
                <a:off x="3403" y="2822"/>
                <a:ext cx="721"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52" name="Line 126"/>
              <p:cNvSpPr>
                <a:spLocks noChangeShapeType="1"/>
              </p:cNvSpPr>
              <p:nvPr/>
            </p:nvSpPr>
            <p:spPr bwMode="auto">
              <a:xfrm>
                <a:off x="3403" y="2866"/>
                <a:ext cx="721"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481" name="Group 1541"/>
            <p:cNvGrpSpPr>
              <a:grpSpLocks/>
            </p:cNvGrpSpPr>
            <p:nvPr/>
          </p:nvGrpSpPr>
          <p:grpSpPr bwMode="auto">
            <a:xfrm>
              <a:off x="3400" y="2909"/>
              <a:ext cx="724" cy="86"/>
              <a:chOff x="3400" y="2909"/>
              <a:chExt cx="724" cy="86"/>
            </a:xfrm>
            <a:grpFill/>
          </p:grpSpPr>
          <p:sp>
            <p:nvSpPr>
              <p:cNvPr id="1547" name="Line 128"/>
              <p:cNvSpPr>
                <a:spLocks noChangeShapeType="1"/>
              </p:cNvSpPr>
              <p:nvPr/>
            </p:nvSpPr>
            <p:spPr bwMode="auto">
              <a:xfrm>
                <a:off x="3400" y="2909"/>
                <a:ext cx="721"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48" name="Line 129"/>
              <p:cNvSpPr>
                <a:spLocks noChangeShapeType="1"/>
              </p:cNvSpPr>
              <p:nvPr/>
            </p:nvSpPr>
            <p:spPr bwMode="auto">
              <a:xfrm>
                <a:off x="3403" y="2952"/>
                <a:ext cx="721"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49" name="Line 130"/>
              <p:cNvSpPr>
                <a:spLocks noChangeShapeType="1"/>
              </p:cNvSpPr>
              <p:nvPr/>
            </p:nvSpPr>
            <p:spPr bwMode="auto">
              <a:xfrm>
                <a:off x="3403" y="2995"/>
                <a:ext cx="721"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495" name="Group 1542"/>
            <p:cNvGrpSpPr>
              <a:grpSpLocks/>
            </p:cNvGrpSpPr>
            <p:nvPr/>
          </p:nvGrpSpPr>
          <p:grpSpPr bwMode="auto">
            <a:xfrm>
              <a:off x="3398" y="3035"/>
              <a:ext cx="723" cy="86"/>
              <a:chOff x="3398" y="3035"/>
              <a:chExt cx="723" cy="86"/>
            </a:xfrm>
            <a:grpFill/>
          </p:grpSpPr>
          <p:sp>
            <p:nvSpPr>
              <p:cNvPr id="1544" name="Line 132"/>
              <p:cNvSpPr>
                <a:spLocks noChangeShapeType="1"/>
              </p:cNvSpPr>
              <p:nvPr/>
            </p:nvSpPr>
            <p:spPr bwMode="auto">
              <a:xfrm>
                <a:off x="3398" y="3035"/>
                <a:ext cx="721"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45" name="Line 133"/>
              <p:cNvSpPr>
                <a:spLocks noChangeShapeType="1"/>
              </p:cNvSpPr>
              <p:nvPr/>
            </p:nvSpPr>
            <p:spPr bwMode="auto">
              <a:xfrm>
                <a:off x="3400" y="3078"/>
                <a:ext cx="721"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46" name="Line 134"/>
              <p:cNvSpPr>
                <a:spLocks noChangeShapeType="1"/>
              </p:cNvSpPr>
              <p:nvPr/>
            </p:nvSpPr>
            <p:spPr bwMode="auto">
              <a:xfrm>
                <a:off x="3400" y="3121"/>
                <a:ext cx="721"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grpSp>
        <p:nvGrpSpPr>
          <p:cNvPr id="1496" name="Group 1282"/>
          <p:cNvGrpSpPr>
            <a:grpSpLocks/>
          </p:cNvGrpSpPr>
          <p:nvPr/>
        </p:nvGrpSpPr>
        <p:grpSpPr bwMode="auto">
          <a:xfrm>
            <a:off x="5542250" y="1552672"/>
            <a:ext cx="2077795" cy="1268734"/>
            <a:chOff x="2066" y="966"/>
            <a:chExt cx="1272" cy="829"/>
          </a:xfrm>
          <a:solidFill>
            <a:srgbClr val="FFC000"/>
          </a:solidFill>
        </p:grpSpPr>
        <p:sp>
          <p:nvSpPr>
            <p:cNvPr id="1494" name="Rectangle 1493"/>
            <p:cNvSpPr>
              <a:spLocks noChangeArrowheads="1"/>
            </p:cNvSpPr>
            <p:nvPr/>
          </p:nvSpPr>
          <p:spPr bwMode="auto">
            <a:xfrm>
              <a:off x="2066" y="966"/>
              <a:ext cx="1272" cy="829"/>
            </a:xfrm>
            <a:prstGeom prst="rect">
              <a:avLst/>
            </a:prstGeom>
            <a:grpFill/>
            <a:ln w="3175">
              <a:solidFill>
                <a:schemeClr val="tx1"/>
              </a:solidFill>
              <a:miter lim="800000"/>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nvGrpSpPr>
            <p:cNvPr id="1497" name="Group 1494"/>
            <p:cNvGrpSpPr>
              <a:grpSpLocks/>
            </p:cNvGrpSpPr>
            <p:nvPr/>
          </p:nvGrpSpPr>
          <p:grpSpPr bwMode="auto">
            <a:xfrm>
              <a:off x="2842" y="970"/>
              <a:ext cx="453" cy="825"/>
              <a:chOff x="2842" y="970"/>
              <a:chExt cx="453" cy="825"/>
            </a:xfrm>
            <a:grpFill/>
          </p:grpSpPr>
          <p:grpSp>
            <p:nvGrpSpPr>
              <p:cNvPr id="1498" name="Group 1519"/>
              <p:cNvGrpSpPr>
                <a:grpSpLocks/>
              </p:cNvGrpSpPr>
              <p:nvPr/>
            </p:nvGrpSpPr>
            <p:grpSpPr bwMode="auto">
              <a:xfrm>
                <a:off x="3211" y="970"/>
                <a:ext cx="84" cy="825"/>
                <a:chOff x="3211" y="970"/>
                <a:chExt cx="84" cy="825"/>
              </a:xfrm>
              <a:grpFill/>
            </p:grpSpPr>
            <p:sp>
              <p:nvSpPr>
                <p:cNvPr id="1533" name="Line 139"/>
                <p:cNvSpPr>
                  <a:spLocks noChangeShapeType="1"/>
                </p:cNvSpPr>
                <p:nvPr/>
              </p:nvSpPr>
              <p:spPr bwMode="auto">
                <a:xfrm>
                  <a:off x="3295" y="970"/>
                  <a:ext cx="0" cy="821"/>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34" name="Line 140"/>
                <p:cNvSpPr>
                  <a:spLocks noChangeShapeType="1"/>
                </p:cNvSpPr>
                <p:nvPr/>
              </p:nvSpPr>
              <p:spPr bwMode="auto">
                <a:xfrm>
                  <a:off x="3252" y="971"/>
                  <a:ext cx="0" cy="824"/>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35" name="Line 141"/>
                <p:cNvSpPr>
                  <a:spLocks noChangeShapeType="1"/>
                </p:cNvSpPr>
                <p:nvPr/>
              </p:nvSpPr>
              <p:spPr bwMode="auto">
                <a:xfrm>
                  <a:off x="3211" y="971"/>
                  <a:ext cx="0" cy="824"/>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499" name="Group 1520"/>
              <p:cNvGrpSpPr>
                <a:grpSpLocks/>
              </p:cNvGrpSpPr>
              <p:nvPr/>
            </p:nvGrpSpPr>
            <p:grpSpPr bwMode="auto">
              <a:xfrm>
                <a:off x="3092" y="970"/>
                <a:ext cx="84" cy="825"/>
                <a:chOff x="3092" y="970"/>
                <a:chExt cx="84" cy="825"/>
              </a:xfrm>
              <a:grpFill/>
            </p:grpSpPr>
            <p:sp>
              <p:nvSpPr>
                <p:cNvPr id="1530" name="Line 143"/>
                <p:cNvSpPr>
                  <a:spLocks noChangeShapeType="1"/>
                </p:cNvSpPr>
                <p:nvPr/>
              </p:nvSpPr>
              <p:spPr bwMode="auto">
                <a:xfrm>
                  <a:off x="3176" y="970"/>
                  <a:ext cx="0" cy="821"/>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31" name="Line 144"/>
                <p:cNvSpPr>
                  <a:spLocks noChangeShapeType="1"/>
                </p:cNvSpPr>
                <p:nvPr/>
              </p:nvSpPr>
              <p:spPr bwMode="auto">
                <a:xfrm>
                  <a:off x="3134" y="971"/>
                  <a:ext cx="0" cy="824"/>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32" name="Line 145"/>
                <p:cNvSpPr>
                  <a:spLocks noChangeShapeType="1"/>
                </p:cNvSpPr>
                <p:nvPr/>
              </p:nvSpPr>
              <p:spPr bwMode="auto">
                <a:xfrm>
                  <a:off x="3092" y="971"/>
                  <a:ext cx="0" cy="824"/>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500" name="Group 1521"/>
              <p:cNvGrpSpPr>
                <a:grpSpLocks/>
              </p:cNvGrpSpPr>
              <p:nvPr/>
            </p:nvGrpSpPr>
            <p:grpSpPr bwMode="auto">
              <a:xfrm>
                <a:off x="2967" y="970"/>
                <a:ext cx="84" cy="825"/>
                <a:chOff x="2967" y="970"/>
                <a:chExt cx="84" cy="825"/>
              </a:xfrm>
              <a:grpFill/>
            </p:grpSpPr>
            <p:sp>
              <p:nvSpPr>
                <p:cNvPr id="1527" name="Line 147"/>
                <p:cNvSpPr>
                  <a:spLocks noChangeShapeType="1"/>
                </p:cNvSpPr>
                <p:nvPr/>
              </p:nvSpPr>
              <p:spPr bwMode="auto">
                <a:xfrm>
                  <a:off x="3051" y="970"/>
                  <a:ext cx="0" cy="821"/>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28" name="Line 148"/>
                <p:cNvSpPr>
                  <a:spLocks noChangeShapeType="1"/>
                </p:cNvSpPr>
                <p:nvPr/>
              </p:nvSpPr>
              <p:spPr bwMode="auto">
                <a:xfrm>
                  <a:off x="3008" y="971"/>
                  <a:ext cx="0" cy="824"/>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29" name="Line 149"/>
                <p:cNvSpPr>
                  <a:spLocks noChangeShapeType="1"/>
                </p:cNvSpPr>
                <p:nvPr/>
              </p:nvSpPr>
              <p:spPr bwMode="auto">
                <a:xfrm>
                  <a:off x="2967" y="971"/>
                  <a:ext cx="0" cy="824"/>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501" name="Group 1522"/>
              <p:cNvGrpSpPr>
                <a:grpSpLocks/>
              </p:cNvGrpSpPr>
              <p:nvPr/>
            </p:nvGrpSpPr>
            <p:grpSpPr bwMode="auto">
              <a:xfrm>
                <a:off x="2842" y="970"/>
                <a:ext cx="84" cy="825"/>
                <a:chOff x="2842" y="970"/>
                <a:chExt cx="84" cy="825"/>
              </a:xfrm>
              <a:grpFill/>
            </p:grpSpPr>
            <p:sp>
              <p:nvSpPr>
                <p:cNvPr id="1524" name="Line 151"/>
                <p:cNvSpPr>
                  <a:spLocks noChangeShapeType="1"/>
                </p:cNvSpPr>
                <p:nvPr/>
              </p:nvSpPr>
              <p:spPr bwMode="auto">
                <a:xfrm>
                  <a:off x="2926" y="970"/>
                  <a:ext cx="0" cy="821"/>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25" name="Line 152"/>
                <p:cNvSpPr>
                  <a:spLocks noChangeShapeType="1"/>
                </p:cNvSpPr>
                <p:nvPr/>
              </p:nvSpPr>
              <p:spPr bwMode="auto">
                <a:xfrm>
                  <a:off x="2883" y="971"/>
                  <a:ext cx="0" cy="824"/>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26" name="Line 153"/>
                <p:cNvSpPr>
                  <a:spLocks noChangeShapeType="1"/>
                </p:cNvSpPr>
                <p:nvPr/>
              </p:nvSpPr>
              <p:spPr bwMode="auto">
                <a:xfrm>
                  <a:off x="2842" y="971"/>
                  <a:ext cx="0" cy="824"/>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grpSp>
          <p:nvGrpSpPr>
            <p:cNvPr id="1520" name="Group 1495"/>
            <p:cNvGrpSpPr>
              <a:grpSpLocks/>
            </p:cNvGrpSpPr>
            <p:nvPr/>
          </p:nvGrpSpPr>
          <p:grpSpPr bwMode="auto">
            <a:xfrm>
              <a:off x="2719" y="970"/>
              <a:ext cx="84" cy="825"/>
              <a:chOff x="2719" y="970"/>
              <a:chExt cx="84" cy="825"/>
            </a:xfrm>
            <a:grpFill/>
          </p:grpSpPr>
          <p:sp>
            <p:nvSpPr>
              <p:cNvPr id="1517" name="Line 155"/>
              <p:cNvSpPr>
                <a:spLocks noChangeShapeType="1"/>
              </p:cNvSpPr>
              <p:nvPr/>
            </p:nvSpPr>
            <p:spPr bwMode="auto">
              <a:xfrm>
                <a:off x="2803" y="970"/>
                <a:ext cx="0" cy="821"/>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18" name="Line 156"/>
              <p:cNvSpPr>
                <a:spLocks noChangeShapeType="1"/>
              </p:cNvSpPr>
              <p:nvPr/>
            </p:nvSpPr>
            <p:spPr bwMode="auto">
              <a:xfrm>
                <a:off x="2762" y="971"/>
                <a:ext cx="0" cy="824"/>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19" name="Line 157"/>
              <p:cNvSpPr>
                <a:spLocks noChangeShapeType="1"/>
              </p:cNvSpPr>
              <p:nvPr/>
            </p:nvSpPr>
            <p:spPr bwMode="auto">
              <a:xfrm>
                <a:off x="2719" y="971"/>
                <a:ext cx="0" cy="824"/>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521" name="Group 1496"/>
            <p:cNvGrpSpPr>
              <a:grpSpLocks/>
            </p:cNvGrpSpPr>
            <p:nvPr/>
          </p:nvGrpSpPr>
          <p:grpSpPr bwMode="auto">
            <a:xfrm>
              <a:off x="2601" y="970"/>
              <a:ext cx="83" cy="825"/>
              <a:chOff x="2601" y="970"/>
              <a:chExt cx="83" cy="825"/>
            </a:xfrm>
            <a:grpFill/>
          </p:grpSpPr>
          <p:sp>
            <p:nvSpPr>
              <p:cNvPr id="1514" name="Line 159"/>
              <p:cNvSpPr>
                <a:spLocks noChangeShapeType="1"/>
              </p:cNvSpPr>
              <p:nvPr/>
            </p:nvSpPr>
            <p:spPr bwMode="auto">
              <a:xfrm>
                <a:off x="2684" y="970"/>
                <a:ext cx="0" cy="821"/>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15" name="Line 160"/>
              <p:cNvSpPr>
                <a:spLocks noChangeShapeType="1"/>
              </p:cNvSpPr>
              <p:nvPr/>
            </p:nvSpPr>
            <p:spPr bwMode="auto">
              <a:xfrm>
                <a:off x="2642" y="971"/>
                <a:ext cx="0" cy="824"/>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16" name="Line 161"/>
              <p:cNvSpPr>
                <a:spLocks noChangeShapeType="1"/>
              </p:cNvSpPr>
              <p:nvPr/>
            </p:nvSpPr>
            <p:spPr bwMode="auto">
              <a:xfrm>
                <a:off x="2601" y="971"/>
                <a:ext cx="0" cy="824"/>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522" name="Group 1497"/>
            <p:cNvGrpSpPr>
              <a:grpSpLocks/>
            </p:cNvGrpSpPr>
            <p:nvPr/>
          </p:nvGrpSpPr>
          <p:grpSpPr bwMode="auto">
            <a:xfrm>
              <a:off x="2475" y="970"/>
              <a:ext cx="83" cy="825"/>
              <a:chOff x="2475" y="970"/>
              <a:chExt cx="83" cy="825"/>
            </a:xfrm>
            <a:grpFill/>
          </p:grpSpPr>
          <p:sp>
            <p:nvSpPr>
              <p:cNvPr id="1511" name="Line 163"/>
              <p:cNvSpPr>
                <a:spLocks noChangeShapeType="1"/>
              </p:cNvSpPr>
              <p:nvPr/>
            </p:nvSpPr>
            <p:spPr bwMode="auto">
              <a:xfrm>
                <a:off x="2558" y="970"/>
                <a:ext cx="0" cy="821"/>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12" name="Line 164"/>
              <p:cNvSpPr>
                <a:spLocks noChangeShapeType="1"/>
              </p:cNvSpPr>
              <p:nvPr/>
            </p:nvSpPr>
            <p:spPr bwMode="auto">
              <a:xfrm>
                <a:off x="2517" y="971"/>
                <a:ext cx="0" cy="824"/>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13" name="Line 165"/>
              <p:cNvSpPr>
                <a:spLocks noChangeShapeType="1"/>
              </p:cNvSpPr>
              <p:nvPr/>
            </p:nvSpPr>
            <p:spPr bwMode="auto">
              <a:xfrm>
                <a:off x="2475" y="971"/>
                <a:ext cx="0" cy="824"/>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523" name="Group 1498"/>
            <p:cNvGrpSpPr>
              <a:grpSpLocks/>
            </p:cNvGrpSpPr>
            <p:nvPr/>
          </p:nvGrpSpPr>
          <p:grpSpPr bwMode="auto">
            <a:xfrm>
              <a:off x="2349" y="970"/>
              <a:ext cx="84" cy="825"/>
              <a:chOff x="2349" y="970"/>
              <a:chExt cx="84" cy="825"/>
            </a:xfrm>
            <a:grpFill/>
          </p:grpSpPr>
          <p:sp>
            <p:nvSpPr>
              <p:cNvPr id="1508" name="Line 167"/>
              <p:cNvSpPr>
                <a:spLocks noChangeShapeType="1"/>
              </p:cNvSpPr>
              <p:nvPr/>
            </p:nvSpPr>
            <p:spPr bwMode="auto">
              <a:xfrm>
                <a:off x="2433" y="970"/>
                <a:ext cx="0" cy="821"/>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09" name="Line 168"/>
              <p:cNvSpPr>
                <a:spLocks noChangeShapeType="1"/>
              </p:cNvSpPr>
              <p:nvPr/>
            </p:nvSpPr>
            <p:spPr bwMode="auto">
              <a:xfrm>
                <a:off x="2392" y="971"/>
                <a:ext cx="0" cy="824"/>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10" name="Line 169"/>
              <p:cNvSpPr>
                <a:spLocks noChangeShapeType="1"/>
              </p:cNvSpPr>
              <p:nvPr/>
            </p:nvSpPr>
            <p:spPr bwMode="auto">
              <a:xfrm>
                <a:off x="2349" y="971"/>
                <a:ext cx="0" cy="824"/>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537" name="Group 1499"/>
            <p:cNvGrpSpPr>
              <a:grpSpLocks/>
            </p:cNvGrpSpPr>
            <p:nvPr/>
          </p:nvGrpSpPr>
          <p:grpSpPr bwMode="auto">
            <a:xfrm>
              <a:off x="2224" y="970"/>
              <a:ext cx="84" cy="825"/>
              <a:chOff x="2224" y="970"/>
              <a:chExt cx="84" cy="825"/>
            </a:xfrm>
            <a:grpFill/>
          </p:grpSpPr>
          <p:sp>
            <p:nvSpPr>
              <p:cNvPr id="1505" name="Line 171"/>
              <p:cNvSpPr>
                <a:spLocks noChangeShapeType="1"/>
              </p:cNvSpPr>
              <p:nvPr/>
            </p:nvSpPr>
            <p:spPr bwMode="auto">
              <a:xfrm>
                <a:off x="2308" y="970"/>
                <a:ext cx="0" cy="821"/>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06" name="Line 172"/>
              <p:cNvSpPr>
                <a:spLocks noChangeShapeType="1"/>
              </p:cNvSpPr>
              <p:nvPr/>
            </p:nvSpPr>
            <p:spPr bwMode="auto">
              <a:xfrm>
                <a:off x="2266" y="971"/>
                <a:ext cx="0" cy="824"/>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07" name="Line 173"/>
              <p:cNvSpPr>
                <a:spLocks noChangeShapeType="1"/>
              </p:cNvSpPr>
              <p:nvPr/>
            </p:nvSpPr>
            <p:spPr bwMode="auto">
              <a:xfrm>
                <a:off x="2224" y="971"/>
                <a:ext cx="0" cy="824"/>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538" name="Group 1500"/>
            <p:cNvGrpSpPr>
              <a:grpSpLocks/>
            </p:cNvGrpSpPr>
            <p:nvPr/>
          </p:nvGrpSpPr>
          <p:grpSpPr bwMode="auto">
            <a:xfrm>
              <a:off x="2102" y="966"/>
              <a:ext cx="84" cy="825"/>
              <a:chOff x="2102" y="966"/>
              <a:chExt cx="84" cy="825"/>
            </a:xfrm>
            <a:grpFill/>
          </p:grpSpPr>
          <p:sp>
            <p:nvSpPr>
              <p:cNvPr id="1502" name="Line 175"/>
              <p:cNvSpPr>
                <a:spLocks noChangeShapeType="1"/>
              </p:cNvSpPr>
              <p:nvPr/>
            </p:nvSpPr>
            <p:spPr bwMode="auto">
              <a:xfrm>
                <a:off x="2186" y="966"/>
                <a:ext cx="0" cy="824"/>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03" name="Line 176"/>
              <p:cNvSpPr>
                <a:spLocks noChangeShapeType="1"/>
              </p:cNvSpPr>
              <p:nvPr/>
            </p:nvSpPr>
            <p:spPr bwMode="auto">
              <a:xfrm>
                <a:off x="2144" y="970"/>
                <a:ext cx="0" cy="821"/>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04" name="Line 177"/>
              <p:cNvSpPr>
                <a:spLocks noChangeShapeType="1"/>
              </p:cNvSpPr>
              <p:nvPr/>
            </p:nvSpPr>
            <p:spPr bwMode="auto">
              <a:xfrm>
                <a:off x="2102" y="970"/>
                <a:ext cx="0" cy="821"/>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sp>
        <p:nvSpPr>
          <p:cNvPr id="1284" name="Line 178"/>
          <p:cNvSpPr>
            <a:spLocks noChangeShapeType="1"/>
          </p:cNvSpPr>
          <p:nvPr/>
        </p:nvSpPr>
        <p:spPr bwMode="auto">
          <a:xfrm flipH="1">
            <a:off x="7541637" y="2899458"/>
            <a:ext cx="14701" cy="2001814"/>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285" name="Line 179"/>
          <p:cNvSpPr>
            <a:spLocks noChangeShapeType="1"/>
          </p:cNvSpPr>
          <p:nvPr/>
        </p:nvSpPr>
        <p:spPr bwMode="auto">
          <a:xfrm>
            <a:off x="7479564" y="2904049"/>
            <a:ext cx="1633" cy="1997222"/>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286" name="Line 180"/>
          <p:cNvSpPr>
            <a:spLocks noChangeShapeType="1"/>
          </p:cNvSpPr>
          <p:nvPr/>
        </p:nvSpPr>
        <p:spPr bwMode="auto">
          <a:xfrm flipH="1">
            <a:off x="7404424" y="2904049"/>
            <a:ext cx="14701" cy="2001814"/>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287" name="Line 181"/>
          <p:cNvSpPr>
            <a:spLocks noChangeShapeType="1"/>
          </p:cNvSpPr>
          <p:nvPr/>
        </p:nvSpPr>
        <p:spPr bwMode="auto">
          <a:xfrm flipH="1">
            <a:off x="7347252" y="2899458"/>
            <a:ext cx="14701" cy="2001814"/>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288" name="Line 182"/>
          <p:cNvSpPr>
            <a:spLocks noChangeShapeType="1"/>
          </p:cNvSpPr>
          <p:nvPr/>
        </p:nvSpPr>
        <p:spPr bwMode="auto">
          <a:xfrm>
            <a:off x="7286813" y="2904049"/>
            <a:ext cx="0" cy="1997222"/>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289" name="Line 183"/>
          <p:cNvSpPr>
            <a:spLocks noChangeShapeType="1"/>
          </p:cNvSpPr>
          <p:nvPr/>
        </p:nvSpPr>
        <p:spPr bwMode="auto">
          <a:xfrm flipH="1">
            <a:off x="7210039" y="2904049"/>
            <a:ext cx="14701" cy="2001814"/>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290" name="Line 184"/>
          <p:cNvSpPr>
            <a:spLocks noChangeShapeType="1"/>
          </p:cNvSpPr>
          <p:nvPr/>
        </p:nvSpPr>
        <p:spPr bwMode="auto">
          <a:xfrm>
            <a:off x="7151234" y="2899458"/>
            <a:ext cx="0" cy="2006405"/>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291" name="Line 185"/>
          <p:cNvSpPr>
            <a:spLocks noChangeShapeType="1"/>
          </p:cNvSpPr>
          <p:nvPr/>
        </p:nvSpPr>
        <p:spPr bwMode="auto">
          <a:xfrm flipH="1">
            <a:off x="7072826" y="2904049"/>
            <a:ext cx="14701" cy="2001814"/>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292" name="Line 186"/>
          <p:cNvSpPr>
            <a:spLocks noChangeShapeType="1"/>
          </p:cNvSpPr>
          <p:nvPr/>
        </p:nvSpPr>
        <p:spPr bwMode="auto">
          <a:xfrm>
            <a:off x="7014021" y="2904049"/>
            <a:ext cx="0" cy="2001814"/>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293" name="Line 187"/>
          <p:cNvSpPr>
            <a:spLocks noChangeShapeType="1"/>
          </p:cNvSpPr>
          <p:nvPr/>
        </p:nvSpPr>
        <p:spPr bwMode="auto">
          <a:xfrm>
            <a:off x="6947048" y="2899458"/>
            <a:ext cx="0" cy="2001814"/>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294" name="Line 188"/>
          <p:cNvSpPr>
            <a:spLocks noChangeShapeType="1"/>
          </p:cNvSpPr>
          <p:nvPr/>
        </p:nvSpPr>
        <p:spPr bwMode="auto">
          <a:xfrm>
            <a:off x="6876808" y="2904049"/>
            <a:ext cx="0" cy="1997222"/>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295" name="Line 189"/>
          <p:cNvSpPr>
            <a:spLocks noChangeShapeType="1"/>
          </p:cNvSpPr>
          <p:nvPr/>
        </p:nvSpPr>
        <p:spPr bwMode="auto">
          <a:xfrm>
            <a:off x="6809835" y="2904049"/>
            <a:ext cx="1633" cy="1997222"/>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296" name="Line 190"/>
          <p:cNvSpPr>
            <a:spLocks noChangeShapeType="1"/>
          </p:cNvSpPr>
          <p:nvPr/>
        </p:nvSpPr>
        <p:spPr bwMode="auto">
          <a:xfrm flipH="1">
            <a:off x="6737962" y="2899458"/>
            <a:ext cx="14701" cy="2001814"/>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297" name="Line 191"/>
          <p:cNvSpPr>
            <a:spLocks noChangeShapeType="1"/>
          </p:cNvSpPr>
          <p:nvPr/>
        </p:nvSpPr>
        <p:spPr bwMode="auto">
          <a:xfrm>
            <a:off x="6679156" y="2904049"/>
            <a:ext cx="0" cy="1997222"/>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298" name="Line 192"/>
          <p:cNvSpPr>
            <a:spLocks noChangeShapeType="1"/>
          </p:cNvSpPr>
          <p:nvPr/>
        </p:nvSpPr>
        <p:spPr bwMode="auto">
          <a:xfrm flipH="1">
            <a:off x="6610550" y="2904049"/>
            <a:ext cx="14701" cy="2001814"/>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299" name="Line 193"/>
          <p:cNvSpPr>
            <a:spLocks noChangeShapeType="1"/>
          </p:cNvSpPr>
          <p:nvPr/>
        </p:nvSpPr>
        <p:spPr bwMode="auto">
          <a:xfrm flipH="1">
            <a:off x="6553378" y="2902519"/>
            <a:ext cx="14701" cy="2003344"/>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00" name="Line 194"/>
          <p:cNvSpPr>
            <a:spLocks noChangeShapeType="1"/>
          </p:cNvSpPr>
          <p:nvPr/>
        </p:nvSpPr>
        <p:spPr bwMode="auto">
          <a:xfrm>
            <a:off x="6491305" y="2907110"/>
            <a:ext cx="0" cy="198804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01" name="Line 195"/>
          <p:cNvSpPr>
            <a:spLocks noChangeShapeType="1"/>
          </p:cNvSpPr>
          <p:nvPr/>
        </p:nvSpPr>
        <p:spPr bwMode="auto">
          <a:xfrm>
            <a:off x="6424332" y="2907110"/>
            <a:ext cx="0" cy="198804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02" name="Line 196"/>
          <p:cNvSpPr>
            <a:spLocks noChangeShapeType="1"/>
          </p:cNvSpPr>
          <p:nvPr/>
        </p:nvSpPr>
        <p:spPr bwMode="auto">
          <a:xfrm>
            <a:off x="6355726" y="2902519"/>
            <a:ext cx="1633" cy="2003344"/>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03" name="Line 197"/>
          <p:cNvSpPr>
            <a:spLocks noChangeShapeType="1"/>
          </p:cNvSpPr>
          <p:nvPr/>
        </p:nvSpPr>
        <p:spPr bwMode="auto">
          <a:xfrm>
            <a:off x="6287119" y="2907110"/>
            <a:ext cx="0" cy="198804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04" name="Line 198"/>
          <p:cNvSpPr>
            <a:spLocks noChangeShapeType="1"/>
          </p:cNvSpPr>
          <p:nvPr/>
        </p:nvSpPr>
        <p:spPr bwMode="auto">
          <a:xfrm>
            <a:off x="6220146" y="2907110"/>
            <a:ext cx="0" cy="198804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05" name="Line 199"/>
          <p:cNvSpPr>
            <a:spLocks noChangeShapeType="1"/>
          </p:cNvSpPr>
          <p:nvPr/>
        </p:nvSpPr>
        <p:spPr bwMode="auto">
          <a:xfrm flipH="1">
            <a:off x="6133572" y="2905580"/>
            <a:ext cx="14701" cy="2000283"/>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06" name="Line 200"/>
          <p:cNvSpPr>
            <a:spLocks noChangeShapeType="1"/>
          </p:cNvSpPr>
          <p:nvPr/>
        </p:nvSpPr>
        <p:spPr bwMode="auto">
          <a:xfrm>
            <a:off x="6074766" y="2910171"/>
            <a:ext cx="0" cy="198804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07" name="Line 201"/>
          <p:cNvSpPr>
            <a:spLocks noChangeShapeType="1"/>
          </p:cNvSpPr>
          <p:nvPr/>
        </p:nvSpPr>
        <p:spPr bwMode="auto">
          <a:xfrm>
            <a:off x="6004526" y="2910171"/>
            <a:ext cx="0" cy="198804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08" name="Line 202"/>
          <p:cNvSpPr>
            <a:spLocks noChangeShapeType="1"/>
          </p:cNvSpPr>
          <p:nvPr/>
        </p:nvSpPr>
        <p:spPr bwMode="auto">
          <a:xfrm>
            <a:off x="5937553" y="2902519"/>
            <a:ext cx="0" cy="1991101"/>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09" name="Line 203"/>
          <p:cNvSpPr>
            <a:spLocks noChangeShapeType="1"/>
          </p:cNvSpPr>
          <p:nvPr/>
        </p:nvSpPr>
        <p:spPr bwMode="auto">
          <a:xfrm>
            <a:off x="5868947" y="2907110"/>
            <a:ext cx="0" cy="198804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10" name="Line 204"/>
          <p:cNvSpPr>
            <a:spLocks noChangeShapeType="1"/>
          </p:cNvSpPr>
          <p:nvPr/>
        </p:nvSpPr>
        <p:spPr bwMode="auto">
          <a:xfrm>
            <a:off x="5800341" y="2907110"/>
            <a:ext cx="0" cy="198804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11" name="Line 205"/>
          <p:cNvSpPr>
            <a:spLocks noChangeShapeType="1"/>
          </p:cNvSpPr>
          <p:nvPr/>
        </p:nvSpPr>
        <p:spPr bwMode="auto">
          <a:xfrm>
            <a:off x="5739902" y="2905580"/>
            <a:ext cx="0" cy="2000283"/>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nvGrpSpPr>
          <p:cNvPr id="1539" name="Group 1311"/>
          <p:cNvGrpSpPr>
            <a:grpSpLocks/>
          </p:cNvGrpSpPr>
          <p:nvPr/>
        </p:nvGrpSpPr>
        <p:grpSpPr bwMode="auto">
          <a:xfrm>
            <a:off x="5550417" y="5554769"/>
            <a:ext cx="2077795" cy="656558"/>
            <a:chOff x="2071" y="3581"/>
            <a:chExt cx="1272" cy="429"/>
          </a:xfrm>
          <a:solidFill>
            <a:srgbClr val="FFC000"/>
          </a:solidFill>
        </p:grpSpPr>
        <p:sp>
          <p:nvSpPr>
            <p:cNvPr id="1452" name="Rectangle 1451"/>
            <p:cNvSpPr>
              <a:spLocks noChangeArrowheads="1"/>
            </p:cNvSpPr>
            <p:nvPr/>
          </p:nvSpPr>
          <p:spPr bwMode="auto">
            <a:xfrm>
              <a:off x="2071" y="3581"/>
              <a:ext cx="1272" cy="429"/>
            </a:xfrm>
            <a:prstGeom prst="rect">
              <a:avLst/>
            </a:prstGeom>
            <a:grpFill/>
            <a:ln w="3175">
              <a:solidFill>
                <a:schemeClr val="tx1"/>
              </a:solidFill>
              <a:miter lim="800000"/>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nvGrpSpPr>
            <p:cNvPr id="1540" name="Group 1452"/>
            <p:cNvGrpSpPr>
              <a:grpSpLocks/>
            </p:cNvGrpSpPr>
            <p:nvPr/>
          </p:nvGrpSpPr>
          <p:grpSpPr bwMode="auto">
            <a:xfrm>
              <a:off x="2846" y="3582"/>
              <a:ext cx="453" cy="428"/>
              <a:chOff x="2846" y="3582"/>
              <a:chExt cx="453" cy="428"/>
            </a:xfrm>
            <a:grpFill/>
          </p:grpSpPr>
          <p:grpSp>
            <p:nvGrpSpPr>
              <p:cNvPr id="1541" name="Group 1477"/>
              <p:cNvGrpSpPr>
                <a:grpSpLocks/>
              </p:cNvGrpSpPr>
              <p:nvPr/>
            </p:nvGrpSpPr>
            <p:grpSpPr bwMode="auto">
              <a:xfrm>
                <a:off x="3215" y="3582"/>
                <a:ext cx="84" cy="428"/>
                <a:chOff x="3215" y="3582"/>
                <a:chExt cx="84" cy="428"/>
              </a:xfrm>
              <a:grpFill/>
            </p:grpSpPr>
            <p:sp>
              <p:nvSpPr>
                <p:cNvPr id="1491" name="Line 210"/>
                <p:cNvSpPr>
                  <a:spLocks noChangeShapeType="1"/>
                </p:cNvSpPr>
                <p:nvPr/>
              </p:nvSpPr>
              <p:spPr bwMode="auto">
                <a:xfrm>
                  <a:off x="3299" y="3582"/>
                  <a:ext cx="0" cy="426"/>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92" name="Line 211"/>
                <p:cNvSpPr>
                  <a:spLocks noChangeShapeType="1"/>
                </p:cNvSpPr>
                <p:nvPr/>
              </p:nvSpPr>
              <p:spPr bwMode="auto">
                <a:xfrm>
                  <a:off x="3257" y="3583"/>
                  <a:ext cx="0" cy="427"/>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93" name="Line 212"/>
                <p:cNvSpPr>
                  <a:spLocks noChangeShapeType="1"/>
                </p:cNvSpPr>
                <p:nvPr/>
              </p:nvSpPr>
              <p:spPr bwMode="auto">
                <a:xfrm>
                  <a:off x="3215" y="3583"/>
                  <a:ext cx="0" cy="427"/>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542" name="Group 1478"/>
              <p:cNvGrpSpPr>
                <a:grpSpLocks/>
              </p:cNvGrpSpPr>
              <p:nvPr/>
            </p:nvGrpSpPr>
            <p:grpSpPr bwMode="auto">
              <a:xfrm>
                <a:off x="3097" y="3582"/>
                <a:ext cx="83" cy="428"/>
                <a:chOff x="3097" y="3582"/>
                <a:chExt cx="83" cy="428"/>
              </a:xfrm>
              <a:grpFill/>
            </p:grpSpPr>
            <p:sp>
              <p:nvSpPr>
                <p:cNvPr id="1488" name="Line 214"/>
                <p:cNvSpPr>
                  <a:spLocks noChangeShapeType="1"/>
                </p:cNvSpPr>
                <p:nvPr/>
              </p:nvSpPr>
              <p:spPr bwMode="auto">
                <a:xfrm>
                  <a:off x="3180" y="3582"/>
                  <a:ext cx="0" cy="426"/>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89" name="Line 215"/>
                <p:cNvSpPr>
                  <a:spLocks noChangeShapeType="1"/>
                </p:cNvSpPr>
                <p:nvPr/>
              </p:nvSpPr>
              <p:spPr bwMode="auto">
                <a:xfrm>
                  <a:off x="3139" y="3583"/>
                  <a:ext cx="0" cy="427"/>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90" name="Line 216"/>
                <p:cNvSpPr>
                  <a:spLocks noChangeShapeType="1"/>
                </p:cNvSpPr>
                <p:nvPr/>
              </p:nvSpPr>
              <p:spPr bwMode="auto">
                <a:xfrm>
                  <a:off x="3097" y="3583"/>
                  <a:ext cx="0" cy="427"/>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543" name="Group 1479"/>
              <p:cNvGrpSpPr>
                <a:grpSpLocks/>
              </p:cNvGrpSpPr>
              <p:nvPr/>
            </p:nvGrpSpPr>
            <p:grpSpPr bwMode="auto">
              <a:xfrm>
                <a:off x="2971" y="3582"/>
                <a:ext cx="84" cy="428"/>
                <a:chOff x="2971" y="3582"/>
                <a:chExt cx="84" cy="428"/>
              </a:xfrm>
              <a:grpFill/>
            </p:grpSpPr>
            <p:sp>
              <p:nvSpPr>
                <p:cNvPr id="1485" name="Line 218"/>
                <p:cNvSpPr>
                  <a:spLocks noChangeShapeType="1"/>
                </p:cNvSpPr>
                <p:nvPr/>
              </p:nvSpPr>
              <p:spPr bwMode="auto">
                <a:xfrm>
                  <a:off x="3055" y="3582"/>
                  <a:ext cx="0" cy="426"/>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86" name="Line 219"/>
                <p:cNvSpPr>
                  <a:spLocks noChangeShapeType="1"/>
                </p:cNvSpPr>
                <p:nvPr/>
              </p:nvSpPr>
              <p:spPr bwMode="auto">
                <a:xfrm>
                  <a:off x="3013" y="3583"/>
                  <a:ext cx="0" cy="427"/>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87" name="Line 220"/>
                <p:cNvSpPr>
                  <a:spLocks noChangeShapeType="1"/>
                </p:cNvSpPr>
                <p:nvPr/>
              </p:nvSpPr>
              <p:spPr bwMode="auto">
                <a:xfrm>
                  <a:off x="2971" y="3583"/>
                  <a:ext cx="0" cy="427"/>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562" name="Group 1480"/>
              <p:cNvGrpSpPr>
                <a:grpSpLocks/>
              </p:cNvGrpSpPr>
              <p:nvPr/>
            </p:nvGrpSpPr>
            <p:grpSpPr bwMode="auto">
              <a:xfrm>
                <a:off x="2846" y="3582"/>
                <a:ext cx="84" cy="428"/>
                <a:chOff x="2846" y="3582"/>
                <a:chExt cx="84" cy="428"/>
              </a:xfrm>
              <a:grpFill/>
            </p:grpSpPr>
            <p:sp>
              <p:nvSpPr>
                <p:cNvPr id="1482" name="Line 222"/>
                <p:cNvSpPr>
                  <a:spLocks noChangeShapeType="1"/>
                </p:cNvSpPr>
                <p:nvPr/>
              </p:nvSpPr>
              <p:spPr bwMode="auto">
                <a:xfrm>
                  <a:off x="2930" y="3582"/>
                  <a:ext cx="0" cy="426"/>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83" name="Line 223"/>
                <p:cNvSpPr>
                  <a:spLocks noChangeShapeType="1"/>
                </p:cNvSpPr>
                <p:nvPr/>
              </p:nvSpPr>
              <p:spPr bwMode="auto">
                <a:xfrm>
                  <a:off x="2888" y="3583"/>
                  <a:ext cx="0" cy="427"/>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84" name="Line 224"/>
                <p:cNvSpPr>
                  <a:spLocks noChangeShapeType="1"/>
                </p:cNvSpPr>
                <p:nvPr/>
              </p:nvSpPr>
              <p:spPr bwMode="auto">
                <a:xfrm>
                  <a:off x="2846" y="3583"/>
                  <a:ext cx="0" cy="427"/>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grpSp>
          <p:nvGrpSpPr>
            <p:cNvPr id="1563" name="Group 1453"/>
            <p:cNvGrpSpPr>
              <a:grpSpLocks/>
            </p:cNvGrpSpPr>
            <p:nvPr/>
          </p:nvGrpSpPr>
          <p:grpSpPr bwMode="auto">
            <a:xfrm>
              <a:off x="2724" y="3582"/>
              <a:ext cx="84" cy="428"/>
              <a:chOff x="2724" y="3582"/>
              <a:chExt cx="84" cy="428"/>
            </a:xfrm>
            <a:grpFill/>
          </p:grpSpPr>
          <p:sp>
            <p:nvSpPr>
              <p:cNvPr id="1475" name="Line 226"/>
              <p:cNvSpPr>
                <a:spLocks noChangeShapeType="1"/>
              </p:cNvSpPr>
              <p:nvPr/>
            </p:nvSpPr>
            <p:spPr bwMode="auto">
              <a:xfrm>
                <a:off x="2808" y="3582"/>
                <a:ext cx="0" cy="426"/>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76" name="Line 227"/>
              <p:cNvSpPr>
                <a:spLocks noChangeShapeType="1"/>
              </p:cNvSpPr>
              <p:nvPr/>
            </p:nvSpPr>
            <p:spPr bwMode="auto">
              <a:xfrm>
                <a:off x="2766" y="3583"/>
                <a:ext cx="0" cy="427"/>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77" name="Line 228"/>
              <p:cNvSpPr>
                <a:spLocks noChangeShapeType="1"/>
              </p:cNvSpPr>
              <p:nvPr/>
            </p:nvSpPr>
            <p:spPr bwMode="auto">
              <a:xfrm>
                <a:off x="2724" y="3583"/>
                <a:ext cx="0" cy="427"/>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564" name="Group 1454"/>
            <p:cNvGrpSpPr>
              <a:grpSpLocks/>
            </p:cNvGrpSpPr>
            <p:nvPr/>
          </p:nvGrpSpPr>
          <p:grpSpPr bwMode="auto">
            <a:xfrm>
              <a:off x="2605" y="3582"/>
              <a:ext cx="84" cy="428"/>
              <a:chOff x="2605" y="3582"/>
              <a:chExt cx="84" cy="428"/>
            </a:xfrm>
            <a:grpFill/>
          </p:grpSpPr>
          <p:sp>
            <p:nvSpPr>
              <p:cNvPr id="1472" name="Line 230"/>
              <p:cNvSpPr>
                <a:spLocks noChangeShapeType="1"/>
              </p:cNvSpPr>
              <p:nvPr/>
            </p:nvSpPr>
            <p:spPr bwMode="auto">
              <a:xfrm>
                <a:off x="2689" y="3582"/>
                <a:ext cx="0" cy="426"/>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73" name="Line 231"/>
              <p:cNvSpPr>
                <a:spLocks noChangeShapeType="1"/>
              </p:cNvSpPr>
              <p:nvPr/>
            </p:nvSpPr>
            <p:spPr bwMode="auto">
              <a:xfrm>
                <a:off x="2646" y="3583"/>
                <a:ext cx="0" cy="427"/>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74" name="Line 232"/>
              <p:cNvSpPr>
                <a:spLocks noChangeShapeType="1"/>
              </p:cNvSpPr>
              <p:nvPr/>
            </p:nvSpPr>
            <p:spPr bwMode="auto">
              <a:xfrm>
                <a:off x="2605" y="3583"/>
                <a:ext cx="0" cy="427"/>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565" name="Group 1455"/>
            <p:cNvGrpSpPr>
              <a:grpSpLocks/>
            </p:cNvGrpSpPr>
            <p:nvPr/>
          </p:nvGrpSpPr>
          <p:grpSpPr bwMode="auto">
            <a:xfrm>
              <a:off x="2480" y="3582"/>
              <a:ext cx="83" cy="428"/>
              <a:chOff x="2480" y="3582"/>
              <a:chExt cx="83" cy="428"/>
            </a:xfrm>
            <a:grpFill/>
          </p:grpSpPr>
          <p:sp>
            <p:nvSpPr>
              <p:cNvPr id="1469" name="Line 234"/>
              <p:cNvSpPr>
                <a:spLocks noChangeShapeType="1"/>
              </p:cNvSpPr>
              <p:nvPr/>
            </p:nvSpPr>
            <p:spPr bwMode="auto">
              <a:xfrm>
                <a:off x="2563" y="3582"/>
                <a:ext cx="0" cy="426"/>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70" name="Line 235"/>
              <p:cNvSpPr>
                <a:spLocks noChangeShapeType="1"/>
              </p:cNvSpPr>
              <p:nvPr/>
            </p:nvSpPr>
            <p:spPr bwMode="auto">
              <a:xfrm>
                <a:off x="2521" y="3583"/>
                <a:ext cx="0" cy="427"/>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71" name="Line 236"/>
              <p:cNvSpPr>
                <a:spLocks noChangeShapeType="1"/>
              </p:cNvSpPr>
              <p:nvPr/>
            </p:nvSpPr>
            <p:spPr bwMode="auto">
              <a:xfrm>
                <a:off x="2480" y="3583"/>
                <a:ext cx="0" cy="427"/>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579" name="Group 1456"/>
            <p:cNvGrpSpPr>
              <a:grpSpLocks/>
            </p:cNvGrpSpPr>
            <p:nvPr/>
          </p:nvGrpSpPr>
          <p:grpSpPr bwMode="auto">
            <a:xfrm>
              <a:off x="2354" y="3582"/>
              <a:ext cx="84" cy="428"/>
              <a:chOff x="2354" y="3582"/>
              <a:chExt cx="84" cy="428"/>
            </a:xfrm>
            <a:grpFill/>
          </p:grpSpPr>
          <p:sp>
            <p:nvSpPr>
              <p:cNvPr id="1466" name="Line 238"/>
              <p:cNvSpPr>
                <a:spLocks noChangeShapeType="1"/>
              </p:cNvSpPr>
              <p:nvPr/>
            </p:nvSpPr>
            <p:spPr bwMode="auto">
              <a:xfrm>
                <a:off x="2438" y="3582"/>
                <a:ext cx="0" cy="426"/>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67" name="Line 239"/>
              <p:cNvSpPr>
                <a:spLocks noChangeShapeType="1"/>
              </p:cNvSpPr>
              <p:nvPr/>
            </p:nvSpPr>
            <p:spPr bwMode="auto">
              <a:xfrm>
                <a:off x="2396" y="3583"/>
                <a:ext cx="0" cy="427"/>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68" name="Line 240"/>
              <p:cNvSpPr>
                <a:spLocks noChangeShapeType="1"/>
              </p:cNvSpPr>
              <p:nvPr/>
            </p:nvSpPr>
            <p:spPr bwMode="auto">
              <a:xfrm>
                <a:off x="2354" y="3583"/>
                <a:ext cx="0" cy="427"/>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580" name="Group 1457"/>
            <p:cNvGrpSpPr>
              <a:grpSpLocks/>
            </p:cNvGrpSpPr>
            <p:nvPr/>
          </p:nvGrpSpPr>
          <p:grpSpPr bwMode="auto">
            <a:xfrm>
              <a:off x="2229" y="3582"/>
              <a:ext cx="84" cy="428"/>
              <a:chOff x="2229" y="3582"/>
              <a:chExt cx="84" cy="428"/>
            </a:xfrm>
            <a:grpFill/>
          </p:grpSpPr>
          <p:sp>
            <p:nvSpPr>
              <p:cNvPr id="1463" name="Line 242"/>
              <p:cNvSpPr>
                <a:spLocks noChangeShapeType="1"/>
              </p:cNvSpPr>
              <p:nvPr/>
            </p:nvSpPr>
            <p:spPr bwMode="auto">
              <a:xfrm>
                <a:off x="2313" y="3582"/>
                <a:ext cx="0" cy="426"/>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64" name="Line 243"/>
              <p:cNvSpPr>
                <a:spLocks noChangeShapeType="1"/>
              </p:cNvSpPr>
              <p:nvPr/>
            </p:nvSpPr>
            <p:spPr bwMode="auto">
              <a:xfrm>
                <a:off x="2270" y="3583"/>
                <a:ext cx="0" cy="427"/>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65" name="Line 244"/>
              <p:cNvSpPr>
                <a:spLocks noChangeShapeType="1"/>
              </p:cNvSpPr>
              <p:nvPr/>
            </p:nvSpPr>
            <p:spPr bwMode="auto">
              <a:xfrm>
                <a:off x="2229" y="3583"/>
                <a:ext cx="0" cy="427"/>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581" name="Group 1458"/>
            <p:cNvGrpSpPr>
              <a:grpSpLocks/>
            </p:cNvGrpSpPr>
            <p:nvPr/>
          </p:nvGrpSpPr>
          <p:grpSpPr bwMode="auto">
            <a:xfrm>
              <a:off x="2106" y="3581"/>
              <a:ext cx="84" cy="427"/>
              <a:chOff x="2106" y="3581"/>
              <a:chExt cx="84" cy="427"/>
            </a:xfrm>
            <a:grpFill/>
          </p:grpSpPr>
          <p:sp>
            <p:nvSpPr>
              <p:cNvPr id="1460" name="Line 246"/>
              <p:cNvSpPr>
                <a:spLocks noChangeShapeType="1"/>
              </p:cNvSpPr>
              <p:nvPr/>
            </p:nvSpPr>
            <p:spPr bwMode="auto">
              <a:xfrm>
                <a:off x="2190" y="3581"/>
                <a:ext cx="0" cy="426"/>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61" name="Line 247"/>
              <p:cNvSpPr>
                <a:spLocks noChangeShapeType="1"/>
              </p:cNvSpPr>
              <p:nvPr/>
            </p:nvSpPr>
            <p:spPr bwMode="auto">
              <a:xfrm>
                <a:off x="2149" y="3582"/>
                <a:ext cx="0" cy="426"/>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62" name="Line 248"/>
              <p:cNvSpPr>
                <a:spLocks noChangeShapeType="1"/>
              </p:cNvSpPr>
              <p:nvPr/>
            </p:nvSpPr>
            <p:spPr bwMode="auto">
              <a:xfrm>
                <a:off x="2106" y="3582"/>
                <a:ext cx="0" cy="426"/>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grpSp>
        <p:nvGrpSpPr>
          <p:cNvPr id="1582" name="Group 1312"/>
          <p:cNvGrpSpPr>
            <a:grpSpLocks/>
          </p:cNvGrpSpPr>
          <p:nvPr/>
        </p:nvGrpSpPr>
        <p:grpSpPr bwMode="auto">
          <a:xfrm>
            <a:off x="5550417" y="5000750"/>
            <a:ext cx="2077795" cy="466784"/>
            <a:chOff x="2071" y="3219"/>
            <a:chExt cx="1272" cy="305"/>
          </a:xfrm>
          <a:solidFill>
            <a:srgbClr val="FFC000"/>
          </a:solidFill>
        </p:grpSpPr>
        <p:sp>
          <p:nvSpPr>
            <p:cNvPr id="1410" name="Rectangle 1409"/>
            <p:cNvSpPr>
              <a:spLocks noChangeArrowheads="1"/>
            </p:cNvSpPr>
            <p:nvPr/>
          </p:nvSpPr>
          <p:spPr bwMode="auto">
            <a:xfrm>
              <a:off x="2071" y="3219"/>
              <a:ext cx="1272" cy="305"/>
            </a:xfrm>
            <a:prstGeom prst="rect">
              <a:avLst/>
            </a:prstGeom>
            <a:grpFill/>
            <a:ln w="3175">
              <a:solidFill>
                <a:schemeClr val="tx1"/>
              </a:solidFill>
              <a:miter lim="800000"/>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nvGrpSpPr>
            <p:cNvPr id="1583" name="Group 1410"/>
            <p:cNvGrpSpPr>
              <a:grpSpLocks/>
            </p:cNvGrpSpPr>
            <p:nvPr/>
          </p:nvGrpSpPr>
          <p:grpSpPr bwMode="auto">
            <a:xfrm>
              <a:off x="2846" y="3220"/>
              <a:ext cx="453" cy="304"/>
              <a:chOff x="2846" y="3220"/>
              <a:chExt cx="453" cy="304"/>
            </a:xfrm>
            <a:grpFill/>
          </p:grpSpPr>
          <p:grpSp>
            <p:nvGrpSpPr>
              <p:cNvPr id="1584" name="Group 1435"/>
              <p:cNvGrpSpPr>
                <a:grpSpLocks/>
              </p:cNvGrpSpPr>
              <p:nvPr/>
            </p:nvGrpSpPr>
            <p:grpSpPr bwMode="auto">
              <a:xfrm>
                <a:off x="3215" y="3220"/>
                <a:ext cx="84" cy="304"/>
                <a:chOff x="3215" y="3220"/>
                <a:chExt cx="84" cy="304"/>
              </a:xfrm>
              <a:grpFill/>
            </p:grpSpPr>
            <p:sp>
              <p:nvSpPr>
                <p:cNvPr id="1449" name="Line 253"/>
                <p:cNvSpPr>
                  <a:spLocks noChangeShapeType="1"/>
                </p:cNvSpPr>
                <p:nvPr/>
              </p:nvSpPr>
              <p:spPr bwMode="auto">
                <a:xfrm>
                  <a:off x="3299" y="3220"/>
                  <a:ext cx="0" cy="303"/>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50" name="Line 254"/>
                <p:cNvSpPr>
                  <a:spLocks noChangeShapeType="1"/>
                </p:cNvSpPr>
                <p:nvPr/>
              </p:nvSpPr>
              <p:spPr bwMode="auto">
                <a:xfrm>
                  <a:off x="3257" y="3221"/>
                  <a:ext cx="0" cy="303"/>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51" name="Line 255"/>
                <p:cNvSpPr>
                  <a:spLocks noChangeShapeType="1"/>
                </p:cNvSpPr>
                <p:nvPr/>
              </p:nvSpPr>
              <p:spPr bwMode="auto">
                <a:xfrm>
                  <a:off x="3215" y="3221"/>
                  <a:ext cx="0" cy="303"/>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585" name="Group 1436"/>
              <p:cNvGrpSpPr>
                <a:grpSpLocks/>
              </p:cNvGrpSpPr>
              <p:nvPr/>
            </p:nvGrpSpPr>
            <p:grpSpPr bwMode="auto">
              <a:xfrm>
                <a:off x="3097" y="3220"/>
                <a:ext cx="83" cy="304"/>
                <a:chOff x="3097" y="3220"/>
                <a:chExt cx="83" cy="304"/>
              </a:xfrm>
              <a:grpFill/>
            </p:grpSpPr>
            <p:sp>
              <p:nvSpPr>
                <p:cNvPr id="1446" name="Line 257"/>
                <p:cNvSpPr>
                  <a:spLocks noChangeShapeType="1"/>
                </p:cNvSpPr>
                <p:nvPr/>
              </p:nvSpPr>
              <p:spPr bwMode="auto">
                <a:xfrm>
                  <a:off x="3180" y="3220"/>
                  <a:ext cx="0" cy="303"/>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47" name="Line 258"/>
                <p:cNvSpPr>
                  <a:spLocks noChangeShapeType="1"/>
                </p:cNvSpPr>
                <p:nvPr/>
              </p:nvSpPr>
              <p:spPr bwMode="auto">
                <a:xfrm>
                  <a:off x="3139" y="3221"/>
                  <a:ext cx="0" cy="303"/>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48" name="Line 259"/>
                <p:cNvSpPr>
                  <a:spLocks noChangeShapeType="1"/>
                </p:cNvSpPr>
                <p:nvPr/>
              </p:nvSpPr>
              <p:spPr bwMode="auto">
                <a:xfrm>
                  <a:off x="3097" y="3221"/>
                  <a:ext cx="0" cy="303"/>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604" name="Group 1437"/>
              <p:cNvGrpSpPr>
                <a:grpSpLocks/>
              </p:cNvGrpSpPr>
              <p:nvPr/>
            </p:nvGrpSpPr>
            <p:grpSpPr bwMode="auto">
              <a:xfrm>
                <a:off x="2971" y="3220"/>
                <a:ext cx="84" cy="304"/>
                <a:chOff x="2971" y="3220"/>
                <a:chExt cx="84" cy="304"/>
              </a:xfrm>
              <a:grpFill/>
            </p:grpSpPr>
            <p:sp>
              <p:nvSpPr>
                <p:cNvPr id="1443" name="Line 261"/>
                <p:cNvSpPr>
                  <a:spLocks noChangeShapeType="1"/>
                </p:cNvSpPr>
                <p:nvPr/>
              </p:nvSpPr>
              <p:spPr bwMode="auto">
                <a:xfrm>
                  <a:off x="3055" y="3220"/>
                  <a:ext cx="0" cy="303"/>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44" name="Line 262"/>
                <p:cNvSpPr>
                  <a:spLocks noChangeShapeType="1"/>
                </p:cNvSpPr>
                <p:nvPr/>
              </p:nvSpPr>
              <p:spPr bwMode="auto">
                <a:xfrm>
                  <a:off x="3013" y="3221"/>
                  <a:ext cx="0" cy="303"/>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45" name="Line 263"/>
                <p:cNvSpPr>
                  <a:spLocks noChangeShapeType="1"/>
                </p:cNvSpPr>
                <p:nvPr/>
              </p:nvSpPr>
              <p:spPr bwMode="auto">
                <a:xfrm>
                  <a:off x="2971" y="3221"/>
                  <a:ext cx="0" cy="303"/>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605" name="Group 1438"/>
              <p:cNvGrpSpPr>
                <a:grpSpLocks/>
              </p:cNvGrpSpPr>
              <p:nvPr/>
            </p:nvGrpSpPr>
            <p:grpSpPr bwMode="auto">
              <a:xfrm>
                <a:off x="2846" y="3220"/>
                <a:ext cx="84" cy="304"/>
                <a:chOff x="2846" y="3220"/>
                <a:chExt cx="84" cy="304"/>
              </a:xfrm>
              <a:grpFill/>
            </p:grpSpPr>
            <p:sp>
              <p:nvSpPr>
                <p:cNvPr id="1440" name="Line 265"/>
                <p:cNvSpPr>
                  <a:spLocks noChangeShapeType="1"/>
                </p:cNvSpPr>
                <p:nvPr/>
              </p:nvSpPr>
              <p:spPr bwMode="auto">
                <a:xfrm>
                  <a:off x="2930" y="3220"/>
                  <a:ext cx="0" cy="303"/>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41" name="Line 266"/>
                <p:cNvSpPr>
                  <a:spLocks noChangeShapeType="1"/>
                </p:cNvSpPr>
                <p:nvPr/>
              </p:nvSpPr>
              <p:spPr bwMode="auto">
                <a:xfrm>
                  <a:off x="2888" y="3221"/>
                  <a:ext cx="0" cy="303"/>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42" name="Line 267"/>
                <p:cNvSpPr>
                  <a:spLocks noChangeShapeType="1"/>
                </p:cNvSpPr>
                <p:nvPr/>
              </p:nvSpPr>
              <p:spPr bwMode="auto">
                <a:xfrm>
                  <a:off x="2846" y="3221"/>
                  <a:ext cx="0" cy="303"/>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grpSp>
          <p:nvGrpSpPr>
            <p:cNvPr id="1606" name="Group 1411"/>
            <p:cNvGrpSpPr>
              <a:grpSpLocks/>
            </p:cNvGrpSpPr>
            <p:nvPr/>
          </p:nvGrpSpPr>
          <p:grpSpPr bwMode="auto">
            <a:xfrm>
              <a:off x="2724" y="3220"/>
              <a:ext cx="84" cy="304"/>
              <a:chOff x="2724" y="3220"/>
              <a:chExt cx="84" cy="304"/>
            </a:xfrm>
            <a:grpFill/>
          </p:grpSpPr>
          <p:sp>
            <p:nvSpPr>
              <p:cNvPr id="1433" name="Line 269"/>
              <p:cNvSpPr>
                <a:spLocks noChangeShapeType="1"/>
              </p:cNvSpPr>
              <p:nvPr/>
            </p:nvSpPr>
            <p:spPr bwMode="auto">
              <a:xfrm>
                <a:off x="2808" y="3220"/>
                <a:ext cx="0" cy="303"/>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34" name="Line 270"/>
              <p:cNvSpPr>
                <a:spLocks noChangeShapeType="1"/>
              </p:cNvSpPr>
              <p:nvPr/>
            </p:nvSpPr>
            <p:spPr bwMode="auto">
              <a:xfrm>
                <a:off x="2766" y="3221"/>
                <a:ext cx="0" cy="303"/>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35" name="Line 271"/>
              <p:cNvSpPr>
                <a:spLocks noChangeShapeType="1"/>
              </p:cNvSpPr>
              <p:nvPr/>
            </p:nvSpPr>
            <p:spPr bwMode="auto">
              <a:xfrm>
                <a:off x="2724" y="3221"/>
                <a:ext cx="0" cy="303"/>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607" name="Group 1412"/>
            <p:cNvGrpSpPr>
              <a:grpSpLocks/>
            </p:cNvGrpSpPr>
            <p:nvPr/>
          </p:nvGrpSpPr>
          <p:grpSpPr bwMode="auto">
            <a:xfrm>
              <a:off x="2605" y="3220"/>
              <a:ext cx="84" cy="304"/>
              <a:chOff x="2605" y="3220"/>
              <a:chExt cx="84" cy="304"/>
            </a:xfrm>
            <a:grpFill/>
          </p:grpSpPr>
          <p:sp>
            <p:nvSpPr>
              <p:cNvPr id="1430" name="Line 273"/>
              <p:cNvSpPr>
                <a:spLocks noChangeShapeType="1"/>
              </p:cNvSpPr>
              <p:nvPr/>
            </p:nvSpPr>
            <p:spPr bwMode="auto">
              <a:xfrm>
                <a:off x="2689" y="3220"/>
                <a:ext cx="0" cy="303"/>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31" name="Line 274"/>
              <p:cNvSpPr>
                <a:spLocks noChangeShapeType="1"/>
              </p:cNvSpPr>
              <p:nvPr/>
            </p:nvSpPr>
            <p:spPr bwMode="auto">
              <a:xfrm>
                <a:off x="2646" y="3221"/>
                <a:ext cx="0" cy="303"/>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32" name="Line 275"/>
              <p:cNvSpPr>
                <a:spLocks noChangeShapeType="1"/>
              </p:cNvSpPr>
              <p:nvPr/>
            </p:nvSpPr>
            <p:spPr bwMode="auto">
              <a:xfrm>
                <a:off x="2605" y="3221"/>
                <a:ext cx="0" cy="303"/>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638" name="Group 1413"/>
            <p:cNvGrpSpPr>
              <a:grpSpLocks/>
            </p:cNvGrpSpPr>
            <p:nvPr/>
          </p:nvGrpSpPr>
          <p:grpSpPr bwMode="auto">
            <a:xfrm>
              <a:off x="2480" y="3220"/>
              <a:ext cx="83" cy="304"/>
              <a:chOff x="2480" y="3220"/>
              <a:chExt cx="83" cy="304"/>
            </a:xfrm>
            <a:grpFill/>
          </p:grpSpPr>
          <p:sp>
            <p:nvSpPr>
              <p:cNvPr id="1427" name="Line 277"/>
              <p:cNvSpPr>
                <a:spLocks noChangeShapeType="1"/>
              </p:cNvSpPr>
              <p:nvPr/>
            </p:nvSpPr>
            <p:spPr bwMode="auto">
              <a:xfrm>
                <a:off x="2563" y="3220"/>
                <a:ext cx="0" cy="303"/>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28" name="Line 278"/>
              <p:cNvSpPr>
                <a:spLocks noChangeShapeType="1"/>
              </p:cNvSpPr>
              <p:nvPr/>
            </p:nvSpPr>
            <p:spPr bwMode="auto">
              <a:xfrm>
                <a:off x="2521" y="3221"/>
                <a:ext cx="0" cy="303"/>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29" name="Line 279"/>
              <p:cNvSpPr>
                <a:spLocks noChangeShapeType="1"/>
              </p:cNvSpPr>
              <p:nvPr/>
            </p:nvSpPr>
            <p:spPr bwMode="auto">
              <a:xfrm>
                <a:off x="2480" y="3221"/>
                <a:ext cx="0" cy="303"/>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639" name="Group 1414"/>
            <p:cNvGrpSpPr>
              <a:grpSpLocks/>
            </p:cNvGrpSpPr>
            <p:nvPr/>
          </p:nvGrpSpPr>
          <p:grpSpPr bwMode="auto">
            <a:xfrm>
              <a:off x="2354" y="3220"/>
              <a:ext cx="84" cy="304"/>
              <a:chOff x="2354" y="3220"/>
              <a:chExt cx="84" cy="304"/>
            </a:xfrm>
            <a:grpFill/>
          </p:grpSpPr>
          <p:sp>
            <p:nvSpPr>
              <p:cNvPr id="1424" name="Line 281"/>
              <p:cNvSpPr>
                <a:spLocks noChangeShapeType="1"/>
              </p:cNvSpPr>
              <p:nvPr/>
            </p:nvSpPr>
            <p:spPr bwMode="auto">
              <a:xfrm>
                <a:off x="2438" y="3220"/>
                <a:ext cx="0" cy="303"/>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25" name="Line 282"/>
              <p:cNvSpPr>
                <a:spLocks noChangeShapeType="1"/>
              </p:cNvSpPr>
              <p:nvPr/>
            </p:nvSpPr>
            <p:spPr bwMode="auto">
              <a:xfrm>
                <a:off x="2396" y="3221"/>
                <a:ext cx="0" cy="303"/>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26" name="Line 283"/>
              <p:cNvSpPr>
                <a:spLocks noChangeShapeType="1"/>
              </p:cNvSpPr>
              <p:nvPr/>
            </p:nvSpPr>
            <p:spPr bwMode="auto">
              <a:xfrm>
                <a:off x="2354" y="3221"/>
                <a:ext cx="0" cy="303"/>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640" name="Group 1415"/>
            <p:cNvGrpSpPr>
              <a:grpSpLocks/>
            </p:cNvGrpSpPr>
            <p:nvPr/>
          </p:nvGrpSpPr>
          <p:grpSpPr bwMode="auto">
            <a:xfrm>
              <a:off x="2229" y="3220"/>
              <a:ext cx="84" cy="304"/>
              <a:chOff x="2229" y="3220"/>
              <a:chExt cx="84" cy="304"/>
            </a:xfrm>
            <a:grpFill/>
          </p:grpSpPr>
          <p:sp>
            <p:nvSpPr>
              <p:cNvPr id="1421" name="Line 285"/>
              <p:cNvSpPr>
                <a:spLocks noChangeShapeType="1"/>
              </p:cNvSpPr>
              <p:nvPr/>
            </p:nvSpPr>
            <p:spPr bwMode="auto">
              <a:xfrm>
                <a:off x="2313" y="3220"/>
                <a:ext cx="0" cy="303"/>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22" name="Line 286"/>
              <p:cNvSpPr>
                <a:spLocks noChangeShapeType="1"/>
              </p:cNvSpPr>
              <p:nvPr/>
            </p:nvSpPr>
            <p:spPr bwMode="auto">
              <a:xfrm>
                <a:off x="2270" y="3221"/>
                <a:ext cx="0" cy="303"/>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23" name="Line 287"/>
              <p:cNvSpPr>
                <a:spLocks noChangeShapeType="1"/>
              </p:cNvSpPr>
              <p:nvPr/>
            </p:nvSpPr>
            <p:spPr bwMode="auto">
              <a:xfrm>
                <a:off x="2229" y="3221"/>
                <a:ext cx="0" cy="303"/>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641" name="Group 1416"/>
            <p:cNvGrpSpPr>
              <a:grpSpLocks/>
            </p:cNvGrpSpPr>
            <p:nvPr/>
          </p:nvGrpSpPr>
          <p:grpSpPr bwMode="auto">
            <a:xfrm>
              <a:off x="2106" y="3219"/>
              <a:ext cx="84" cy="304"/>
              <a:chOff x="2106" y="3219"/>
              <a:chExt cx="84" cy="304"/>
            </a:xfrm>
            <a:grpFill/>
          </p:grpSpPr>
          <p:sp>
            <p:nvSpPr>
              <p:cNvPr id="1418" name="Line 289"/>
              <p:cNvSpPr>
                <a:spLocks noChangeShapeType="1"/>
              </p:cNvSpPr>
              <p:nvPr/>
            </p:nvSpPr>
            <p:spPr bwMode="auto">
              <a:xfrm>
                <a:off x="2190" y="3219"/>
                <a:ext cx="0" cy="303"/>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19" name="Line 290"/>
              <p:cNvSpPr>
                <a:spLocks noChangeShapeType="1"/>
              </p:cNvSpPr>
              <p:nvPr/>
            </p:nvSpPr>
            <p:spPr bwMode="auto">
              <a:xfrm>
                <a:off x="2149" y="3220"/>
                <a:ext cx="0" cy="303"/>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20" name="Line 291"/>
              <p:cNvSpPr>
                <a:spLocks noChangeShapeType="1"/>
              </p:cNvSpPr>
              <p:nvPr/>
            </p:nvSpPr>
            <p:spPr bwMode="auto">
              <a:xfrm>
                <a:off x="2106" y="3220"/>
                <a:ext cx="0" cy="303"/>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sp>
        <p:nvSpPr>
          <p:cNvPr id="1314" name="Rectangle 1313"/>
          <p:cNvSpPr>
            <a:spLocks noChangeArrowheads="1"/>
          </p:cNvSpPr>
          <p:nvPr/>
        </p:nvSpPr>
        <p:spPr bwMode="auto">
          <a:xfrm>
            <a:off x="7714787" y="3046380"/>
            <a:ext cx="1200612" cy="580036"/>
          </a:xfrm>
          <a:prstGeom prst="rect">
            <a:avLst/>
          </a:prstGeom>
          <a:solidFill>
            <a:srgbClr val="FFC000"/>
          </a:solidFill>
          <a:ln w="3175">
            <a:solidFill>
              <a:schemeClr val="tx1"/>
            </a:solidFill>
            <a:miter lim="800000"/>
            <a:headEnd/>
            <a:tailEnd/>
          </a:ln>
        </p:spPr>
        <p:txBody>
          <a:bodyPr wrap="none" lIns="82550" tIns="41275" rIns="82550" bIns="41275">
            <a:spAutoFit/>
          </a:bodyP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pPr defTabSz="739775">
              <a:buClrTx/>
            </a:pPr>
            <a:r>
              <a:rPr lang="en-US" sz="1300" i="0">
                <a:solidFill>
                  <a:srgbClr val="000000"/>
                </a:solidFill>
                <a:latin typeface="Arial" charset="0"/>
              </a:rPr>
              <a:t>Customer</a:t>
            </a:r>
          </a:p>
          <a:p>
            <a:pPr defTabSz="739775">
              <a:buClrTx/>
            </a:pPr>
            <a:r>
              <a:rPr lang="en-US" sz="1300" i="0">
                <a:solidFill>
                  <a:srgbClr val="000000"/>
                </a:solidFill>
                <a:latin typeface="Arial" charset="0"/>
              </a:rPr>
              <a:t>Perceptions</a:t>
            </a:r>
          </a:p>
        </p:txBody>
      </p:sp>
      <p:sp>
        <p:nvSpPr>
          <p:cNvPr id="1315" name="Rectangle 1314"/>
          <p:cNvSpPr>
            <a:spLocks noChangeArrowheads="1"/>
          </p:cNvSpPr>
          <p:nvPr/>
        </p:nvSpPr>
        <p:spPr bwMode="auto">
          <a:xfrm>
            <a:off x="5703965" y="3037197"/>
            <a:ext cx="1769066" cy="1380456"/>
          </a:xfrm>
          <a:prstGeom prst="rect">
            <a:avLst/>
          </a:prstGeom>
          <a:solidFill>
            <a:srgbClr val="FFC000"/>
          </a:solidFill>
          <a:ln w="3175">
            <a:solidFill>
              <a:schemeClr val="tx1"/>
            </a:solidFill>
            <a:miter lim="800000"/>
            <a:headEnd/>
            <a:tailEnd/>
          </a:ln>
        </p:spPr>
        <p:txBody>
          <a:bodyPr wrap="none" lIns="82550" tIns="41275" rIns="82550" bIns="41275">
            <a:spAutoFit/>
          </a:bodyP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pPr defTabSz="739775">
              <a:buClrTx/>
            </a:pPr>
            <a:r>
              <a:rPr lang="en-US" sz="1400" i="0">
                <a:solidFill>
                  <a:srgbClr val="000000"/>
                </a:solidFill>
                <a:latin typeface="Arial" charset="0"/>
              </a:rPr>
              <a:t>Relationships</a:t>
            </a:r>
          </a:p>
          <a:p>
            <a:pPr defTabSz="739775">
              <a:buClrTx/>
            </a:pPr>
            <a:r>
              <a:rPr lang="en-US" sz="1400" i="0">
                <a:solidFill>
                  <a:srgbClr val="000000"/>
                </a:solidFill>
                <a:latin typeface="Arial" charset="0"/>
              </a:rPr>
              <a:t>between</a:t>
            </a:r>
          </a:p>
          <a:p>
            <a:pPr defTabSz="739775">
              <a:buClrTx/>
            </a:pPr>
            <a:r>
              <a:rPr lang="en-US" sz="1400" i="0">
                <a:solidFill>
                  <a:srgbClr val="000000"/>
                </a:solidFill>
                <a:latin typeface="Arial" charset="0"/>
              </a:rPr>
              <a:t>Customer Needs</a:t>
            </a:r>
          </a:p>
          <a:p>
            <a:pPr defTabSz="739775">
              <a:buClrTx/>
            </a:pPr>
            <a:r>
              <a:rPr lang="en-US" sz="1400" i="0">
                <a:solidFill>
                  <a:srgbClr val="000000"/>
                </a:solidFill>
                <a:latin typeface="Arial" charset="0"/>
              </a:rPr>
              <a:t>and</a:t>
            </a:r>
          </a:p>
          <a:p>
            <a:pPr defTabSz="739775">
              <a:buClrTx/>
            </a:pPr>
            <a:r>
              <a:rPr lang="en-US" sz="1400" i="0">
                <a:solidFill>
                  <a:srgbClr val="000000"/>
                </a:solidFill>
                <a:latin typeface="Arial" charset="0"/>
              </a:rPr>
              <a:t>Design Attributes</a:t>
            </a:r>
          </a:p>
        </p:txBody>
      </p:sp>
      <p:grpSp>
        <p:nvGrpSpPr>
          <p:cNvPr id="1654" name="Group 1315"/>
          <p:cNvGrpSpPr>
            <a:grpSpLocks/>
          </p:cNvGrpSpPr>
          <p:nvPr/>
        </p:nvGrpSpPr>
        <p:grpSpPr bwMode="auto">
          <a:xfrm>
            <a:off x="4759810" y="2461753"/>
            <a:ext cx="913119" cy="2450232"/>
            <a:chOff x="1587" y="1560"/>
            <a:chExt cx="559" cy="1601"/>
          </a:xfrm>
          <a:solidFill>
            <a:srgbClr val="FFC000"/>
          </a:solidFill>
        </p:grpSpPr>
        <p:grpSp>
          <p:nvGrpSpPr>
            <p:cNvPr id="1655" name="Group 1363"/>
            <p:cNvGrpSpPr>
              <a:grpSpLocks/>
            </p:cNvGrpSpPr>
            <p:nvPr/>
          </p:nvGrpSpPr>
          <p:grpSpPr bwMode="auto">
            <a:xfrm>
              <a:off x="1587" y="1847"/>
              <a:ext cx="428" cy="1314"/>
              <a:chOff x="1587" y="1847"/>
              <a:chExt cx="428" cy="1314"/>
            </a:xfrm>
            <a:grpFill/>
          </p:grpSpPr>
          <p:sp>
            <p:nvSpPr>
              <p:cNvPr id="1368" name="Rectangle 1367"/>
              <p:cNvSpPr>
                <a:spLocks noChangeArrowheads="1"/>
              </p:cNvSpPr>
              <p:nvPr/>
            </p:nvSpPr>
            <p:spPr bwMode="auto">
              <a:xfrm>
                <a:off x="1587" y="1847"/>
                <a:ext cx="428" cy="1314"/>
              </a:xfrm>
              <a:prstGeom prst="rect">
                <a:avLst/>
              </a:prstGeom>
              <a:grpFill/>
              <a:ln w="3175">
                <a:solidFill>
                  <a:schemeClr val="tx1"/>
                </a:solidFill>
                <a:miter lim="800000"/>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nvGrpSpPr>
              <p:cNvPr id="1656" name="Group 1368"/>
              <p:cNvGrpSpPr>
                <a:grpSpLocks/>
              </p:cNvGrpSpPr>
              <p:nvPr/>
            </p:nvGrpSpPr>
            <p:grpSpPr bwMode="auto">
              <a:xfrm>
                <a:off x="1588" y="1893"/>
                <a:ext cx="427" cy="468"/>
                <a:chOff x="1588" y="1893"/>
                <a:chExt cx="427" cy="468"/>
              </a:xfrm>
              <a:grpFill/>
            </p:grpSpPr>
            <p:grpSp>
              <p:nvGrpSpPr>
                <p:cNvPr id="1659" name="Group 1393"/>
                <p:cNvGrpSpPr>
                  <a:grpSpLocks/>
                </p:cNvGrpSpPr>
                <p:nvPr/>
              </p:nvGrpSpPr>
              <p:grpSpPr bwMode="auto">
                <a:xfrm>
                  <a:off x="1588" y="1893"/>
                  <a:ext cx="427" cy="86"/>
                  <a:chOff x="1588" y="1893"/>
                  <a:chExt cx="427" cy="86"/>
                </a:xfrm>
                <a:grpFill/>
              </p:grpSpPr>
              <p:sp>
                <p:nvSpPr>
                  <p:cNvPr id="1407" name="Line 299"/>
                  <p:cNvSpPr>
                    <a:spLocks noChangeShapeType="1"/>
                  </p:cNvSpPr>
                  <p:nvPr/>
                </p:nvSpPr>
                <p:spPr bwMode="auto">
                  <a:xfrm>
                    <a:off x="1588" y="1893"/>
                    <a:ext cx="425"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08" name="Line 300"/>
                  <p:cNvSpPr>
                    <a:spLocks noChangeShapeType="1"/>
                  </p:cNvSpPr>
                  <p:nvPr/>
                </p:nvSpPr>
                <p:spPr bwMode="auto">
                  <a:xfrm>
                    <a:off x="1589" y="1936"/>
                    <a:ext cx="426"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09" name="Line 301"/>
                  <p:cNvSpPr>
                    <a:spLocks noChangeShapeType="1"/>
                  </p:cNvSpPr>
                  <p:nvPr/>
                </p:nvSpPr>
                <p:spPr bwMode="auto">
                  <a:xfrm>
                    <a:off x="1589" y="1979"/>
                    <a:ext cx="426"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662" name="Group 1394"/>
                <p:cNvGrpSpPr>
                  <a:grpSpLocks/>
                </p:cNvGrpSpPr>
                <p:nvPr/>
              </p:nvGrpSpPr>
              <p:grpSpPr bwMode="auto">
                <a:xfrm>
                  <a:off x="1588" y="2015"/>
                  <a:ext cx="427" cy="86"/>
                  <a:chOff x="1588" y="2015"/>
                  <a:chExt cx="427" cy="86"/>
                </a:xfrm>
                <a:grpFill/>
              </p:grpSpPr>
              <p:sp>
                <p:nvSpPr>
                  <p:cNvPr id="1404" name="Line 303"/>
                  <p:cNvSpPr>
                    <a:spLocks noChangeShapeType="1"/>
                  </p:cNvSpPr>
                  <p:nvPr/>
                </p:nvSpPr>
                <p:spPr bwMode="auto">
                  <a:xfrm>
                    <a:off x="1588" y="2015"/>
                    <a:ext cx="425"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05" name="Line 304"/>
                  <p:cNvSpPr>
                    <a:spLocks noChangeShapeType="1"/>
                  </p:cNvSpPr>
                  <p:nvPr/>
                </p:nvSpPr>
                <p:spPr bwMode="auto">
                  <a:xfrm>
                    <a:off x="1589" y="2058"/>
                    <a:ext cx="426"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06" name="Line 305"/>
                  <p:cNvSpPr>
                    <a:spLocks noChangeShapeType="1"/>
                  </p:cNvSpPr>
                  <p:nvPr/>
                </p:nvSpPr>
                <p:spPr bwMode="auto">
                  <a:xfrm>
                    <a:off x="1589" y="2101"/>
                    <a:ext cx="426"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665" name="Group 1395"/>
                <p:cNvGrpSpPr>
                  <a:grpSpLocks/>
                </p:cNvGrpSpPr>
                <p:nvPr/>
              </p:nvGrpSpPr>
              <p:grpSpPr bwMode="auto">
                <a:xfrm>
                  <a:off x="1588" y="2145"/>
                  <a:ext cx="427" cy="86"/>
                  <a:chOff x="1588" y="2145"/>
                  <a:chExt cx="427" cy="86"/>
                </a:xfrm>
                <a:grpFill/>
              </p:grpSpPr>
              <p:sp>
                <p:nvSpPr>
                  <p:cNvPr id="1401" name="Line 307"/>
                  <p:cNvSpPr>
                    <a:spLocks noChangeShapeType="1"/>
                  </p:cNvSpPr>
                  <p:nvPr/>
                </p:nvSpPr>
                <p:spPr bwMode="auto">
                  <a:xfrm>
                    <a:off x="1588" y="2145"/>
                    <a:ext cx="425"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02" name="Line 308"/>
                  <p:cNvSpPr>
                    <a:spLocks noChangeShapeType="1"/>
                  </p:cNvSpPr>
                  <p:nvPr/>
                </p:nvSpPr>
                <p:spPr bwMode="auto">
                  <a:xfrm>
                    <a:off x="1589" y="2188"/>
                    <a:ext cx="426"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03" name="Line 309"/>
                  <p:cNvSpPr>
                    <a:spLocks noChangeShapeType="1"/>
                  </p:cNvSpPr>
                  <p:nvPr/>
                </p:nvSpPr>
                <p:spPr bwMode="auto">
                  <a:xfrm>
                    <a:off x="1589" y="2231"/>
                    <a:ext cx="426"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668" name="Group 1396"/>
                <p:cNvGrpSpPr>
                  <a:grpSpLocks/>
                </p:cNvGrpSpPr>
                <p:nvPr/>
              </p:nvGrpSpPr>
              <p:grpSpPr bwMode="auto">
                <a:xfrm>
                  <a:off x="1588" y="2274"/>
                  <a:ext cx="427" cy="87"/>
                  <a:chOff x="1588" y="2274"/>
                  <a:chExt cx="427" cy="87"/>
                </a:xfrm>
                <a:grpFill/>
              </p:grpSpPr>
              <p:sp>
                <p:nvSpPr>
                  <p:cNvPr id="1398" name="Line 311"/>
                  <p:cNvSpPr>
                    <a:spLocks noChangeShapeType="1"/>
                  </p:cNvSpPr>
                  <p:nvPr/>
                </p:nvSpPr>
                <p:spPr bwMode="auto">
                  <a:xfrm>
                    <a:off x="1588" y="2274"/>
                    <a:ext cx="425"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99" name="Line 312"/>
                  <p:cNvSpPr>
                    <a:spLocks noChangeShapeType="1"/>
                  </p:cNvSpPr>
                  <p:nvPr/>
                </p:nvSpPr>
                <p:spPr bwMode="auto">
                  <a:xfrm>
                    <a:off x="1589" y="2317"/>
                    <a:ext cx="426"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00" name="Line 313"/>
                  <p:cNvSpPr>
                    <a:spLocks noChangeShapeType="1"/>
                  </p:cNvSpPr>
                  <p:nvPr/>
                </p:nvSpPr>
                <p:spPr bwMode="auto">
                  <a:xfrm>
                    <a:off x="1589" y="2361"/>
                    <a:ext cx="426"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grpSp>
            <p:nvGrpSpPr>
              <p:cNvPr id="1671" name="Group 1369"/>
              <p:cNvGrpSpPr>
                <a:grpSpLocks/>
              </p:cNvGrpSpPr>
              <p:nvPr/>
            </p:nvGrpSpPr>
            <p:grpSpPr bwMode="auto">
              <a:xfrm>
                <a:off x="1588" y="2400"/>
                <a:ext cx="427" cy="87"/>
                <a:chOff x="1588" y="2400"/>
                <a:chExt cx="427" cy="87"/>
              </a:xfrm>
              <a:grpFill/>
            </p:grpSpPr>
            <p:sp>
              <p:nvSpPr>
                <p:cNvPr id="1391" name="Line 315"/>
                <p:cNvSpPr>
                  <a:spLocks noChangeShapeType="1"/>
                </p:cNvSpPr>
                <p:nvPr/>
              </p:nvSpPr>
              <p:spPr bwMode="auto">
                <a:xfrm>
                  <a:off x="1588" y="2400"/>
                  <a:ext cx="425"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92" name="Line 316"/>
                <p:cNvSpPr>
                  <a:spLocks noChangeShapeType="1"/>
                </p:cNvSpPr>
                <p:nvPr/>
              </p:nvSpPr>
              <p:spPr bwMode="auto">
                <a:xfrm>
                  <a:off x="1589" y="2443"/>
                  <a:ext cx="426"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93" name="Line 317"/>
                <p:cNvSpPr>
                  <a:spLocks noChangeShapeType="1"/>
                </p:cNvSpPr>
                <p:nvPr/>
              </p:nvSpPr>
              <p:spPr bwMode="auto">
                <a:xfrm>
                  <a:off x="1589" y="2487"/>
                  <a:ext cx="426"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674" name="Group 1370"/>
              <p:cNvGrpSpPr>
                <a:grpSpLocks/>
              </p:cNvGrpSpPr>
              <p:nvPr/>
            </p:nvGrpSpPr>
            <p:grpSpPr bwMode="auto">
              <a:xfrm>
                <a:off x="1588" y="2523"/>
                <a:ext cx="427" cy="86"/>
                <a:chOff x="1588" y="2523"/>
                <a:chExt cx="427" cy="86"/>
              </a:xfrm>
              <a:grpFill/>
            </p:grpSpPr>
            <p:sp>
              <p:nvSpPr>
                <p:cNvPr id="1388" name="Line 319"/>
                <p:cNvSpPr>
                  <a:spLocks noChangeShapeType="1"/>
                </p:cNvSpPr>
                <p:nvPr/>
              </p:nvSpPr>
              <p:spPr bwMode="auto">
                <a:xfrm>
                  <a:off x="1588" y="2523"/>
                  <a:ext cx="425"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89" name="Line 320"/>
                <p:cNvSpPr>
                  <a:spLocks noChangeShapeType="1"/>
                </p:cNvSpPr>
                <p:nvPr/>
              </p:nvSpPr>
              <p:spPr bwMode="auto">
                <a:xfrm>
                  <a:off x="1589" y="2566"/>
                  <a:ext cx="426"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90" name="Line 321"/>
                <p:cNvSpPr>
                  <a:spLocks noChangeShapeType="1"/>
                </p:cNvSpPr>
                <p:nvPr/>
              </p:nvSpPr>
              <p:spPr bwMode="auto">
                <a:xfrm>
                  <a:off x="1589" y="2609"/>
                  <a:ext cx="426"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677" name="Group 1371"/>
              <p:cNvGrpSpPr>
                <a:grpSpLocks/>
              </p:cNvGrpSpPr>
              <p:nvPr/>
            </p:nvGrpSpPr>
            <p:grpSpPr bwMode="auto">
              <a:xfrm>
                <a:off x="1588" y="2652"/>
                <a:ext cx="427" cy="87"/>
                <a:chOff x="1588" y="2652"/>
                <a:chExt cx="427" cy="87"/>
              </a:xfrm>
              <a:grpFill/>
            </p:grpSpPr>
            <p:sp>
              <p:nvSpPr>
                <p:cNvPr id="1385" name="Line 323"/>
                <p:cNvSpPr>
                  <a:spLocks noChangeShapeType="1"/>
                </p:cNvSpPr>
                <p:nvPr/>
              </p:nvSpPr>
              <p:spPr bwMode="auto">
                <a:xfrm>
                  <a:off x="1588" y="2652"/>
                  <a:ext cx="425"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86" name="Line 324"/>
                <p:cNvSpPr>
                  <a:spLocks noChangeShapeType="1"/>
                </p:cNvSpPr>
                <p:nvPr/>
              </p:nvSpPr>
              <p:spPr bwMode="auto">
                <a:xfrm>
                  <a:off x="1589" y="2695"/>
                  <a:ext cx="426"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87" name="Line 325"/>
                <p:cNvSpPr>
                  <a:spLocks noChangeShapeType="1"/>
                </p:cNvSpPr>
                <p:nvPr/>
              </p:nvSpPr>
              <p:spPr bwMode="auto">
                <a:xfrm>
                  <a:off x="1589" y="2739"/>
                  <a:ext cx="426"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678" name="Group 1372"/>
              <p:cNvGrpSpPr>
                <a:grpSpLocks/>
              </p:cNvGrpSpPr>
              <p:nvPr/>
            </p:nvGrpSpPr>
            <p:grpSpPr bwMode="auto">
              <a:xfrm>
                <a:off x="1588" y="2782"/>
                <a:ext cx="427" cy="86"/>
                <a:chOff x="1588" y="2782"/>
                <a:chExt cx="427" cy="86"/>
              </a:xfrm>
              <a:grpFill/>
            </p:grpSpPr>
            <p:sp>
              <p:nvSpPr>
                <p:cNvPr id="1382" name="Line 327"/>
                <p:cNvSpPr>
                  <a:spLocks noChangeShapeType="1"/>
                </p:cNvSpPr>
                <p:nvPr/>
              </p:nvSpPr>
              <p:spPr bwMode="auto">
                <a:xfrm>
                  <a:off x="1588" y="2782"/>
                  <a:ext cx="425"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83" name="Line 328"/>
                <p:cNvSpPr>
                  <a:spLocks noChangeShapeType="1"/>
                </p:cNvSpPr>
                <p:nvPr/>
              </p:nvSpPr>
              <p:spPr bwMode="auto">
                <a:xfrm>
                  <a:off x="1589" y="2825"/>
                  <a:ext cx="426"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84" name="Line 329"/>
                <p:cNvSpPr>
                  <a:spLocks noChangeShapeType="1"/>
                </p:cNvSpPr>
                <p:nvPr/>
              </p:nvSpPr>
              <p:spPr bwMode="auto">
                <a:xfrm>
                  <a:off x="1589" y="2868"/>
                  <a:ext cx="426"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679" name="Group 1373"/>
              <p:cNvGrpSpPr>
                <a:grpSpLocks/>
              </p:cNvGrpSpPr>
              <p:nvPr/>
            </p:nvGrpSpPr>
            <p:grpSpPr bwMode="auto">
              <a:xfrm>
                <a:off x="1588" y="2911"/>
                <a:ext cx="427" cy="87"/>
                <a:chOff x="1588" y="2911"/>
                <a:chExt cx="427" cy="87"/>
              </a:xfrm>
              <a:grpFill/>
            </p:grpSpPr>
            <p:sp>
              <p:nvSpPr>
                <p:cNvPr id="1379" name="Line 331"/>
                <p:cNvSpPr>
                  <a:spLocks noChangeShapeType="1"/>
                </p:cNvSpPr>
                <p:nvPr/>
              </p:nvSpPr>
              <p:spPr bwMode="auto">
                <a:xfrm>
                  <a:off x="1588" y="2911"/>
                  <a:ext cx="425"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80" name="Line 332"/>
                <p:cNvSpPr>
                  <a:spLocks noChangeShapeType="1"/>
                </p:cNvSpPr>
                <p:nvPr/>
              </p:nvSpPr>
              <p:spPr bwMode="auto">
                <a:xfrm>
                  <a:off x="1589" y="2955"/>
                  <a:ext cx="426"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81" name="Line 333"/>
                <p:cNvSpPr>
                  <a:spLocks noChangeShapeType="1"/>
                </p:cNvSpPr>
                <p:nvPr/>
              </p:nvSpPr>
              <p:spPr bwMode="auto">
                <a:xfrm>
                  <a:off x="1589" y="2998"/>
                  <a:ext cx="426"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nvGrpSpPr>
              <p:cNvPr id="1680" name="Group 1374"/>
              <p:cNvGrpSpPr>
                <a:grpSpLocks/>
              </p:cNvGrpSpPr>
              <p:nvPr/>
            </p:nvGrpSpPr>
            <p:grpSpPr bwMode="auto">
              <a:xfrm>
                <a:off x="1587" y="3037"/>
                <a:ext cx="426" cy="87"/>
                <a:chOff x="1587" y="3037"/>
                <a:chExt cx="426" cy="87"/>
              </a:xfrm>
              <a:grpFill/>
            </p:grpSpPr>
            <p:sp>
              <p:nvSpPr>
                <p:cNvPr id="1376" name="Line 335"/>
                <p:cNvSpPr>
                  <a:spLocks noChangeShapeType="1"/>
                </p:cNvSpPr>
                <p:nvPr/>
              </p:nvSpPr>
              <p:spPr bwMode="auto">
                <a:xfrm>
                  <a:off x="1587" y="3037"/>
                  <a:ext cx="425"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77" name="Line 336"/>
                <p:cNvSpPr>
                  <a:spLocks noChangeShapeType="1"/>
                </p:cNvSpPr>
                <p:nvPr/>
              </p:nvSpPr>
              <p:spPr bwMode="auto">
                <a:xfrm>
                  <a:off x="1588" y="3081"/>
                  <a:ext cx="425"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78" name="Line 337"/>
                <p:cNvSpPr>
                  <a:spLocks noChangeShapeType="1"/>
                </p:cNvSpPr>
                <p:nvPr/>
              </p:nvSpPr>
              <p:spPr bwMode="auto">
                <a:xfrm>
                  <a:off x="1588" y="3124"/>
                  <a:ext cx="425" cy="0"/>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grpSp>
        <p:sp>
          <p:nvSpPr>
            <p:cNvPr id="1365" name="Line 338"/>
            <p:cNvSpPr>
              <a:spLocks noChangeShapeType="1"/>
            </p:cNvSpPr>
            <p:nvPr/>
          </p:nvSpPr>
          <p:spPr bwMode="auto">
            <a:xfrm>
              <a:off x="2144" y="1848"/>
              <a:ext cx="2" cy="1306"/>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66" name="Line 339"/>
            <p:cNvSpPr>
              <a:spLocks noChangeShapeType="1"/>
            </p:cNvSpPr>
            <p:nvPr/>
          </p:nvSpPr>
          <p:spPr bwMode="auto">
            <a:xfrm>
              <a:off x="2102" y="1848"/>
              <a:ext cx="1" cy="1309"/>
            </a:xfrm>
            <a:prstGeom prst="line">
              <a:avLst/>
            </a:prstGeom>
            <a:grp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67" name="Rectangle 1366"/>
            <p:cNvSpPr>
              <a:spLocks noChangeArrowheads="1"/>
            </p:cNvSpPr>
            <p:nvPr/>
          </p:nvSpPr>
          <p:spPr bwMode="auto">
            <a:xfrm rot="-5400000">
              <a:off x="1013" y="2235"/>
              <a:ext cx="1547" cy="197"/>
            </a:xfrm>
            <a:prstGeom prst="rect">
              <a:avLst/>
            </a:prstGeom>
            <a:grpFill/>
            <a:ln w="3175">
              <a:solidFill>
                <a:schemeClr val="tx1"/>
              </a:solidFill>
              <a:miter lim="800000"/>
              <a:headEnd/>
              <a:tailEnd/>
            </a:ln>
          </p:spPr>
          <p:txBody>
            <a:bodyPr wrap="none" lIns="82550" tIns="41275" rIns="82550" bIns="41275">
              <a:spAutoFit/>
            </a:bodyP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pPr algn="l" defTabSz="739775">
                <a:buClrTx/>
              </a:pPr>
              <a:r>
                <a:rPr lang="en-US" sz="1400" i="0" dirty="0">
                  <a:solidFill>
                    <a:srgbClr val="000000"/>
                  </a:solidFill>
                  <a:latin typeface="Arial" charset="0"/>
                </a:rPr>
                <a:t>Importance Rankings</a:t>
              </a:r>
            </a:p>
          </p:txBody>
        </p:sp>
      </p:grpSp>
      <p:sp>
        <p:nvSpPr>
          <p:cNvPr id="1317" name="Rectangle 1316"/>
          <p:cNvSpPr>
            <a:spLocks noChangeArrowheads="1"/>
          </p:cNvSpPr>
          <p:nvPr/>
        </p:nvSpPr>
        <p:spPr bwMode="auto">
          <a:xfrm>
            <a:off x="3457921" y="3072398"/>
            <a:ext cx="1073201" cy="615236"/>
          </a:xfrm>
          <a:prstGeom prst="rect">
            <a:avLst/>
          </a:prstGeom>
          <a:solidFill>
            <a:srgbClr val="FFC000"/>
          </a:solidFill>
          <a:ln w="3175">
            <a:solidFill>
              <a:schemeClr val="tx1"/>
            </a:solidFill>
            <a:miter lim="800000"/>
            <a:headEnd/>
            <a:tailEnd/>
          </a:ln>
        </p:spPr>
        <p:txBody>
          <a:bodyPr wrap="none" lIns="82550" tIns="41275" rIns="82550" bIns="41275">
            <a:spAutoFit/>
          </a:bodyP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pPr defTabSz="739775">
              <a:buClrTx/>
            </a:pPr>
            <a:r>
              <a:rPr lang="en-US" sz="1400" i="0" dirty="0">
                <a:solidFill>
                  <a:srgbClr val="000000"/>
                </a:solidFill>
                <a:latin typeface="Arial" charset="0"/>
              </a:rPr>
              <a:t>Customer</a:t>
            </a:r>
          </a:p>
          <a:p>
            <a:pPr defTabSz="739775">
              <a:buClrTx/>
            </a:pPr>
            <a:r>
              <a:rPr lang="en-US" sz="1400" i="0" dirty="0">
                <a:solidFill>
                  <a:srgbClr val="000000"/>
                </a:solidFill>
                <a:latin typeface="Arial" charset="0"/>
              </a:rPr>
              <a:t>Needs</a:t>
            </a:r>
          </a:p>
        </p:txBody>
      </p:sp>
      <p:sp>
        <p:nvSpPr>
          <p:cNvPr id="1318" name="Rectangle 1317"/>
          <p:cNvSpPr>
            <a:spLocks noChangeArrowheads="1"/>
          </p:cNvSpPr>
          <p:nvPr/>
        </p:nvSpPr>
        <p:spPr bwMode="auto">
          <a:xfrm>
            <a:off x="6053531" y="2019456"/>
            <a:ext cx="1081368" cy="615236"/>
          </a:xfrm>
          <a:prstGeom prst="rect">
            <a:avLst/>
          </a:prstGeom>
          <a:solidFill>
            <a:srgbClr val="FFC000"/>
          </a:solidFill>
          <a:ln w="3175">
            <a:solidFill>
              <a:schemeClr val="tx1"/>
            </a:solidFill>
            <a:miter lim="800000"/>
            <a:headEnd/>
            <a:tailEnd/>
          </a:ln>
        </p:spPr>
        <p:txBody>
          <a:bodyPr wrap="none" lIns="82550" tIns="41275" rIns="82550" bIns="41275">
            <a:spAutoFit/>
          </a:bodyP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pPr defTabSz="739775">
              <a:buClrTx/>
            </a:pPr>
            <a:r>
              <a:rPr lang="en-US" sz="1400" i="0" dirty="0">
                <a:solidFill>
                  <a:srgbClr val="000000"/>
                </a:solidFill>
                <a:latin typeface="Arial" charset="0"/>
              </a:rPr>
              <a:t>Design</a:t>
            </a:r>
          </a:p>
          <a:p>
            <a:pPr defTabSz="739775">
              <a:buClrTx/>
            </a:pPr>
            <a:r>
              <a:rPr lang="en-US" sz="1400" i="0" dirty="0">
                <a:solidFill>
                  <a:srgbClr val="000000"/>
                </a:solidFill>
                <a:latin typeface="Arial" charset="0"/>
              </a:rPr>
              <a:t>Attributes</a:t>
            </a:r>
          </a:p>
        </p:txBody>
      </p:sp>
      <p:sp>
        <p:nvSpPr>
          <p:cNvPr id="1319" name="Rectangle 1318"/>
          <p:cNvSpPr>
            <a:spLocks noChangeArrowheads="1"/>
          </p:cNvSpPr>
          <p:nvPr/>
        </p:nvSpPr>
        <p:spPr bwMode="auto">
          <a:xfrm>
            <a:off x="5759503" y="5092576"/>
            <a:ext cx="1693925" cy="359653"/>
          </a:xfrm>
          <a:prstGeom prst="rect">
            <a:avLst/>
          </a:prstGeom>
          <a:solidFill>
            <a:srgbClr val="FFC000"/>
          </a:solidFill>
          <a:ln w="3175">
            <a:solidFill>
              <a:schemeClr val="tx1"/>
            </a:solidFill>
            <a:miter lim="800000"/>
            <a:headEnd/>
            <a:tailEnd/>
          </a:ln>
        </p:spPr>
        <p:txBody>
          <a:bodyPr wrap="none" lIns="82550" tIns="41275" rIns="82550" bIns="41275">
            <a:spAutoFit/>
          </a:bodyP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pPr algn="l" defTabSz="739775">
              <a:buClrTx/>
            </a:pPr>
            <a:r>
              <a:rPr lang="en-US" sz="1400" i="0">
                <a:solidFill>
                  <a:srgbClr val="000000"/>
                </a:solidFill>
                <a:latin typeface="Arial" charset="0"/>
              </a:rPr>
              <a:t>Costs/Feasibility</a:t>
            </a:r>
          </a:p>
        </p:txBody>
      </p:sp>
      <p:sp>
        <p:nvSpPr>
          <p:cNvPr id="1320" name="Rectangle 1319"/>
          <p:cNvSpPr>
            <a:spLocks noChangeArrowheads="1"/>
          </p:cNvSpPr>
          <p:nvPr/>
        </p:nvSpPr>
        <p:spPr bwMode="auto">
          <a:xfrm>
            <a:off x="5614123" y="5762909"/>
            <a:ext cx="2082695" cy="341288"/>
          </a:xfrm>
          <a:prstGeom prst="rect">
            <a:avLst/>
          </a:prstGeom>
          <a:solidFill>
            <a:srgbClr val="FFC000"/>
          </a:solidFill>
          <a:ln w="3175">
            <a:solidFill>
              <a:schemeClr val="tx1"/>
            </a:solidFill>
            <a:miter lim="800000"/>
            <a:headEnd/>
            <a:tailEnd/>
          </a:ln>
        </p:spPr>
        <p:txBody>
          <a:bodyPr wrap="none" lIns="82550" tIns="41275" rIns="82550" bIns="41275">
            <a:spAutoFit/>
          </a:bodyP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pPr algn="l" defTabSz="739775">
              <a:buClrTx/>
            </a:pPr>
            <a:r>
              <a:rPr lang="en-US" sz="1300" i="0" dirty="0">
                <a:solidFill>
                  <a:srgbClr val="000000"/>
                </a:solidFill>
                <a:latin typeface="Arial" charset="0"/>
              </a:rPr>
              <a:t>Engineering Measures</a:t>
            </a:r>
          </a:p>
        </p:txBody>
      </p:sp>
      <p:sp>
        <p:nvSpPr>
          <p:cNvPr id="1321" name="Line 345"/>
          <p:cNvSpPr>
            <a:spLocks noChangeShapeType="1"/>
          </p:cNvSpPr>
          <p:nvPr/>
        </p:nvSpPr>
        <p:spPr bwMode="auto">
          <a:xfrm flipV="1">
            <a:off x="5658227" y="567070"/>
            <a:ext cx="957223" cy="924385"/>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22" name="Line 346"/>
          <p:cNvSpPr>
            <a:spLocks noChangeShapeType="1"/>
          </p:cNvSpPr>
          <p:nvPr/>
        </p:nvSpPr>
        <p:spPr bwMode="auto">
          <a:xfrm flipV="1">
            <a:off x="5731734" y="603800"/>
            <a:ext cx="922920" cy="887654"/>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23" name="Line 347"/>
          <p:cNvSpPr>
            <a:spLocks noChangeShapeType="1"/>
          </p:cNvSpPr>
          <p:nvPr/>
        </p:nvSpPr>
        <p:spPr bwMode="auto">
          <a:xfrm flipV="1">
            <a:off x="5824843" y="645122"/>
            <a:ext cx="873915" cy="843272"/>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24" name="Line 348"/>
          <p:cNvSpPr>
            <a:spLocks noChangeShapeType="1"/>
          </p:cNvSpPr>
          <p:nvPr/>
        </p:nvSpPr>
        <p:spPr bwMode="auto">
          <a:xfrm flipV="1">
            <a:off x="5908151" y="681853"/>
            <a:ext cx="834712" cy="806541"/>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25" name="Line 349"/>
          <p:cNvSpPr>
            <a:spLocks noChangeShapeType="1"/>
          </p:cNvSpPr>
          <p:nvPr/>
        </p:nvSpPr>
        <p:spPr bwMode="auto">
          <a:xfrm flipV="1">
            <a:off x="5996359" y="720114"/>
            <a:ext cx="790607" cy="763689"/>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26" name="Line 350"/>
          <p:cNvSpPr>
            <a:spLocks noChangeShapeType="1"/>
          </p:cNvSpPr>
          <p:nvPr/>
        </p:nvSpPr>
        <p:spPr bwMode="auto">
          <a:xfrm flipV="1">
            <a:off x="6071499" y="761435"/>
            <a:ext cx="746503" cy="722367"/>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27" name="Line 351"/>
          <p:cNvSpPr>
            <a:spLocks noChangeShapeType="1"/>
          </p:cNvSpPr>
          <p:nvPr/>
        </p:nvSpPr>
        <p:spPr bwMode="auto">
          <a:xfrm flipV="1">
            <a:off x="6156441" y="793575"/>
            <a:ext cx="710567" cy="690228"/>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28" name="Line 352"/>
          <p:cNvSpPr>
            <a:spLocks noChangeShapeType="1"/>
          </p:cNvSpPr>
          <p:nvPr/>
        </p:nvSpPr>
        <p:spPr bwMode="auto">
          <a:xfrm flipV="1">
            <a:off x="6244649" y="844079"/>
            <a:ext cx="656662" cy="639723"/>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29" name="Line 353"/>
          <p:cNvSpPr>
            <a:spLocks noChangeShapeType="1"/>
          </p:cNvSpPr>
          <p:nvPr/>
        </p:nvSpPr>
        <p:spPr bwMode="auto">
          <a:xfrm flipV="1">
            <a:off x="6327957" y="880810"/>
            <a:ext cx="627259" cy="607584"/>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30" name="Line 354"/>
          <p:cNvSpPr>
            <a:spLocks noChangeShapeType="1"/>
          </p:cNvSpPr>
          <p:nvPr/>
        </p:nvSpPr>
        <p:spPr bwMode="auto">
          <a:xfrm flipV="1">
            <a:off x="6411264" y="914479"/>
            <a:ext cx="588055" cy="573914"/>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31" name="Line 355"/>
          <p:cNvSpPr>
            <a:spLocks noChangeShapeType="1"/>
          </p:cNvSpPr>
          <p:nvPr/>
        </p:nvSpPr>
        <p:spPr bwMode="auto">
          <a:xfrm flipV="1">
            <a:off x="6499473" y="958862"/>
            <a:ext cx="534150" cy="529532"/>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32" name="Line 356"/>
          <p:cNvSpPr>
            <a:spLocks noChangeShapeType="1"/>
          </p:cNvSpPr>
          <p:nvPr/>
        </p:nvSpPr>
        <p:spPr bwMode="auto">
          <a:xfrm flipV="1">
            <a:off x="6574613" y="997123"/>
            <a:ext cx="498213" cy="494332"/>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33" name="Line 357"/>
          <p:cNvSpPr>
            <a:spLocks noChangeShapeType="1"/>
          </p:cNvSpPr>
          <p:nvPr/>
        </p:nvSpPr>
        <p:spPr bwMode="auto">
          <a:xfrm flipV="1">
            <a:off x="6657921" y="1033853"/>
            <a:ext cx="455743" cy="449949"/>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34" name="Line 358"/>
          <p:cNvSpPr>
            <a:spLocks noChangeShapeType="1"/>
          </p:cNvSpPr>
          <p:nvPr/>
        </p:nvSpPr>
        <p:spPr bwMode="auto">
          <a:xfrm flipV="1">
            <a:off x="6733061" y="1065993"/>
            <a:ext cx="419806" cy="413218"/>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35" name="Line 359"/>
          <p:cNvSpPr>
            <a:spLocks noChangeShapeType="1"/>
          </p:cNvSpPr>
          <p:nvPr/>
        </p:nvSpPr>
        <p:spPr bwMode="auto">
          <a:xfrm flipV="1">
            <a:off x="6818003" y="1107314"/>
            <a:ext cx="370801" cy="376488"/>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36" name="Line 360"/>
          <p:cNvSpPr>
            <a:spLocks noChangeShapeType="1"/>
          </p:cNvSpPr>
          <p:nvPr/>
        </p:nvSpPr>
        <p:spPr bwMode="auto">
          <a:xfrm flipV="1">
            <a:off x="6893143" y="1145575"/>
            <a:ext cx="334865" cy="338227"/>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37" name="Line 361"/>
          <p:cNvSpPr>
            <a:spLocks noChangeShapeType="1"/>
          </p:cNvSpPr>
          <p:nvPr/>
        </p:nvSpPr>
        <p:spPr bwMode="auto">
          <a:xfrm flipV="1">
            <a:off x="6976451" y="1182306"/>
            <a:ext cx="295661" cy="301496"/>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38" name="Line 362"/>
          <p:cNvSpPr>
            <a:spLocks noChangeShapeType="1"/>
          </p:cNvSpPr>
          <p:nvPr/>
        </p:nvSpPr>
        <p:spPr bwMode="auto">
          <a:xfrm flipV="1">
            <a:off x="7051591" y="1219036"/>
            <a:ext cx="251557" cy="264766"/>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39" name="Line 363"/>
          <p:cNvSpPr>
            <a:spLocks noChangeShapeType="1"/>
          </p:cNvSpPr>
          <p:nvPr/>
        </p:nvSpPr>
        <p:spPr bwMode="auto">
          <a:xfrm flipV="1">
            <a:off x="7129998" y="1252706"/>
            <a:ext cx="222154" cy="235688"/>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40" name="Line 364"/>
          <p:cNvSpPr>
            <a:spLocks noChangeShapeType="1"/>
          </p:cNvSpPr>
          <p:nvPr/>
        </p:nvSpPr>
        <p:spPr bwMode="auto">
          <a:xfrm flipV="1">
            <a:off x="7214940" y="1289437"/>
            <a:ext cx="171516" cy="198957"/>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41" name="Line 365"/>
          <p:cNvSpPr>
            <a:spLocks noChangeShapeType="1"/>
          </p:cNvSpPr>
          <p:nvPr/>
        </p:nvSpPr>
        <p:spPr bwMode="auto">
          <a:xfrm flipV="1">
            <a:off x="7293347" y="1323106"/>
            <a:ext cx="132312" cy="160696"/>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42" name="Line 366"/>
          <p:cNvSpPr>
            <a:spLocks noChangeShapeType="1"/>
          </p:cNvSpPr>
          <p:nvPr/>
        </p:nvSpPr>
        <p:spPr bwMode="auto">
          <a:xfrm flipV="1">
            <a:off x="7368487" y="1359837"/>
            <a:ext cx="93109" cy="123966"/>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43" name="Line 367"/>
          <p:cNvSpPr>
            <a:spLocks noChangeShapeType="1"/>
          </p:cNvSpPr>
          <p:nvPr/>
        </p:nvSpPr>
        <p:spPr bwMode="auto">
          <a:xfrm flipV="1">
            <a:off x="7453429" y="1393506"/>
            <a:ext cx="47371" cy="90296"/>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44" name="Line 368"/>
          <p:cNvSpPr>
            <a:spLocks noChangeShapeType="1"/>
          </p:cNvSpPr>
          <p:nvPr/>
        </p:nvSpPr>
        <p:spPr bwMode="auto">
          <a:xfrm>
            <a:off x="6543577" y="582374"/>
            <a:ext cx="949056" cy="889185"/>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45" name="Line 369"/>
          <p:cNvSpPr>
            <a:spLocks noChangeShapeType="1"/>
          </p:cNvSpPr>
          <p:nvPr/>
        </p:nvSpPr>
        <p:spPr bwMode="auto">
          <a:xfrm>
            <a:off x="6496206" y="628287"/>
            <a:ext cx="908218" cy="847863"/>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46" name="Line 370"/>
          <p:cNvSpPr>
            <a:spLocks noChangeShapeType="1"/>
          </p:cNvSpPr>
          <p:nvPr/>
        </p:nvSpPr>
        <p:spPr bwMode="auto">
          <a:xfrm>
            <a:off x="6442301" y="678792"/>
            <a:ext cx="869015" cy="797358"/>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47" name="Line 371"/>
          <p:cNvSpPr>
            <a:spLocks noChangeShapeType="1"/>
          </p:cNvSpPr>
          <p:nvPr/>
        </p:nvSpPr>
        <p:spPr bwMode="auto">
          <a:xfrm>
            <a:off x="6398197" y="720114"/>
            <a:ext cx="821644" cy="759098"/>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48" name="Line 372"/>
          <p:cNvSpPr>
            <a:spLocks noChangeShapeType="1"/>
          </p:cNvSpPr>
          <p:nvPr/>
        </p:nvSpPr>
        <p:spPr bwMode="auto">
          <a:xfrm>
            <a:off x="6349192" y="764496"/>
            <a:ext cx="782440" cy="707063"/>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49" name="Line 373"/>
          <p:cNvSpPr>
            <a:spLocks noChangeShapeType="1"/>
          </p:cNvSpPr>
          <p:nvPr/>
        </p:nvSpPr>
        <p:spPr bwMode="auto">
          <a:xfrm>
            <a:off x="6301821" y="810409"/>
            <a:ext cx="731802" cy="661149"/>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50" name="Line 374"/>
          <p:cNvSpPr>
            <a:spLocks noChangeShapeType="1"/>
          </p:cNvSpPr>
          <p:nvPr/>
        </p:nvSpPr>
        <p:spPr bwMode="auto">
          <a:xfrm>
            <a:off x="6247916" y="851731"/>
            <a:ext cx="689331" cy="62748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51" name="Line 375"/>
          <p:cNvSpPr>
            <a:spLocks noChangeShapeType="1"/>
          </p:cNvSpPr>
          <p:nvPr/>
        </p:nvSpPr>
        <p:spPr bwMode="auto">
          <a:xfrm>
            <a:off x="6200545" y="905297"/>
            <a:ext cx="635426" cy="570854"/>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52" name="Line 376"/>
          <p:cNvSpPr>
            <a:spLocks noChangeShapeType="1"/>
          </p:cNvSpPr>
          <p:nvPr/>
        </p:nvSpPr>
        <p:spPr bwMode="auto">
          <a:xfrm>
            <a:off x="6143373" y="954271"/>
            <a:ext cx="581521" cy="52188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53" name="Line 377"/>
          <p:cNvSpPr>
            <a:spLocks noChangeShapeType="1"/>
          </p:cNvSpPr>
          <p:nvPr/>
        </p:nvSpPr>
        <p:spPr bwMode="auto">
          <a:xfrm>
            <a:off x="6089468" y="1009366"/>
            <a:ext cx="521082" cy="462192"/>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54" name="Line 378"/>
          <p:cNvSpPr>
            <a:spLocks noChangeShapeType="1"/>
          </p:cNvSpPr>
          <p:nvPr/>
        </p:nvSpPr>
        <p:spPr bwMode="auto">
          <a:xfrm>
            <a:off x="6027395" y="1062932"/>
            <a:ext cx="472078" cy="413218"/>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55" name="Line 379"/>
          <p:cNvSpPr>
            <a:spLocks noChangeShapeType="1"/>
          </p:cNvSpPr>
          <p:nvPr/>
        </p:nvSpPr>
        <p:spPr bwMode="auto">
          <a:xfrm>
            <a:off x="5975124" y="1119558"/>
            <a:ext cx="405105" cy="356592"/>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56" name="Line 380"/>
          <p:cNvSpPr>
            <a:spLocks noChangeShapeType="1"/>
          </p:cNvSpPr>
          <p:nvPr/>
        </p:nvSpPr>
        <p:spPr bwMode="auto">
          <a:xfrm>
            <a:off x="5913051" y="1170062"/>
            <a:ext cx="349566" cy="296905"/>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57" name="Line 381"/>
          <p:cNvSpPr>
            <a:spLocks noChangeShapeType="1"/>
          </p:cNvSpPr>
          <p:nvPr/>
        </p:nvSpPr>
        <p:spPr bwMode="auto">
          <a:xfrm>
            <a:off x="5860779" y="1228219"/>
            <a:ext cx="285860" cy="24334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58" name="Line 382"/>
          <p:cNvSpPr>
            <a:spLocks noChangeShapeType="1"/>
          </p:cNvSpPr>
          <p:nvPr/>
        </p:nvSpPr>
        <p:spPr bwMode="auto">
          <a:xfrm>
            <a:off x="5798707" y="1281784"/>
            <a:ext cx="228688" cy="189774"/>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59" name="Line 383"/>
          <p:cNvSpPr>
            <a:spLocks noChangeShapeType="1"/>
          </p:cNvSpPr>
          <p:nvPr/>
        </p:nvSpPr>
        <p:spPr bwMode="auto">
          <a:xfrm>
            <a:off x="5749702" y="1335350"/>
            <a:ext cx="168249" cy="140800"/>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60" name="Line 384"/>
          <p:cNvSpPr>
            <a:spLocks noChangeShapeType="1"/>
          </p:cNvSpPr>
          <p:nvPr/>
        </p:nvSpPr>
        <p:spPr bwMode="auto">
          <a:xfrm>
            <a:off x="5692530" y="1384324"/>
            <a:ext cx="106177" cy="91826"/>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61" name="Line 385"/>
          <p:cNvSpPr>
            <a:spLocks noChangeShapeType="1"/>
          </p:cNvSpPr>
          <p:nvPr/>
        </p:nvSpPr>
        <p:spPr bwMode="auto">
          <a:xfrm>
            <a:off x="5643526" y="1430237"/>
            <a:ext cx="49005" cy="41322"/>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62" name="Rectangle 1361"/>
          <p:cNvSpPr>
            <a:spLocks noChangeArrowheads="1"/>
          </p:cNvSpPr>
          <p:nvPr/>
        </p:nvSpPr>
        <p:spPr bwMode="auto">
          <a:xfrm>
            <a:off x="6060065" y="1023140"/>
            <a:ext cx="1055232" cy="561671"/>
          </a:xfrm>
          <a:prstGeom prst="rect">
            <a:avLst/>
          </a:prstGeom>
          <a:solidFill>
            <a:srgbClr val="FFC000"/>
          </a:solidFill>
          <a:ln w="3175">
            <a:solidFill>
              <a:schemeClr val="tx1"/>
            </a:solidFill>
            <a:miter lim="800000"/>
            <a:headEnd/>
            <a:tailEnd/>
          </a:ln>
        </p:spPr>
        <p:txBody>
          <a:bodyPr wrap="none" lIns="82550" tIns="41275" rIns="82550" bIns="41275">
            <a:spAutoFit/>
          </a:bodyP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pPr defTabSz="739775">
              <a:buClrTx/>
            </a:pPr>
            <a:r>
              <a:rPr lang="en-US" sz="1200" i="0" dirty="0">
                <a:solidFill>
                  <a:srgbClr val="000000"/>
                </a:solidFill>
                <a:latin typeface="Arial" charset="0"/>
              </a:rPr>
              <a:t>Correlation</a:t>
            </a:r>
            <a:endParaRPr lang="en-US" sz="1300" i="0" dirty="0">
              <a:solidFill>
                <a:srgbClr val="000000"/>
              </a:solidFill>
              <a:latin typeface="Arial" charset="0"/>
            </a:endParaRPr>
          </a:p>
          <a:p>
            <a:pPr defTabSz="739775">
              <a:buClrTx/>
            </a:pPr>
            <a:r>
              <a:rPr lang="en-US" sz="1300" i="0" dirty="0">
                <a:solidFill>
                  <a:srgbClr val="000000"/>
                </a:solidFill>
                <a:latin typeface="Arial" charset="0"/>
              </a:rPr>
              <a:t>Matrix</a:t>
            </a:r>
          </a:p>
        </p:txBody>
      </p:sp>
      <p:sp>
        <p:nvSpPr>
          <p:cNvPr id="1363" name="Line 387"/>
          <p:cNvSpPr>
            <a:spLocks noChangeShapeType="1"/>
          </p:cNvSpPr>
          <p:nvPr/>
        </p:nvSpPr>
        <p:spPr bwMode="auto">
          <a:xfrm flipH="1">
            <a:off x="7510601" y="1447072"/>
            <a:ext cx="44104" cy="29078"/>
          </a:xfrm>
          <a:prstGeom prst="line">
            <a:avLst/>
          </a:prstGeom>
          <a:noFill/>
          <a:ln w="3175">
            <a:solidFill>
              <a:schemeClr val="tx1"/>
            </a:solidFill>
            <a:round/>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nvGrpSpPr>
          <p:cNvPr id="1681" name="Group 1654"/>
          <p:cNvGrpSpPr/>
          <p:nvPr/>
        </p:nvGrpSpPr>
        <p:grpSpPr>
          <a:xfrm>
            <a:off x="3046283" y="2789269"/>
            <a:ext cx="370801" cy="348940"/>
            <a:chOff x="3046283" y="2789269"/>
            <a:chExt cx="370801" cy="348940"/>
          </a:xfrm>
        </p:grpSpPr>
        <p:sp>
          <p:nvSpPr>
            <p:cNvPr id="1269" name="Oval 1268"/>
            <p:cNvSpPr>
              <a:spLocks noChangeArrowheads="1"/>
            </p:cNvSpPr>
            <p:nvPr/>
          </p:nvSpPr>
          <p:spPr bwMode="auto">
            <a:xfrm>
              <a:off x="3046283" y="2789269"/>
              <a:ext cx="370801" cy="322923"/>
            </a:xfrm>
            <a:prstGeom prst="ellipse">
              <a:avLst/>
            </a:prstGeom>
            <a:solidFill>
              <a:srgbClr val="FFC000"/>
            </a:solidFill>
            <a:ln w="3175">
              <a:solidFill>
                <a:schemeClr val="tx1"/>
              </a:solidFill>
              <a:round/>
              <a:headEnd/>
              <a:tailEnd/>
            </a:ln>
            <a:effectLst>
              <a:outerShdw dist="107763" dir="2700000" algn="ctr" rotWithShape="0">
                <a:schemeClr val="bg2"/>
              </a:outerShdw>
            </a:effectLst>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pPr>
                <a:defRPr/>
              </a:pPr>
              <a:endParaRPr lang="en-US"/>
            </a:p>
          </p:txBody>
        </p:sp>
        <p:sp>
          <p:nvSpPr>
            <p:cNvPr id="1270" name="Rectangle 1269"/>
            <p:cNvSpPr>
              <a:spLocks noChangeArrowheads="1"/>
            </p:cNvSpPr>
            <p:nvPr/>
          </p:nvSpPr>
          <p:spPr bwMode="auto">
            <a:xfrm>
              <a:off x="3113256" y="2833652"/>
              <a:ext cx="264625" cy="304557"/>
            </a:xfrm>
            <a:prstGeom prst="rect">
              <a:avLst/>
            </a:prstGeom>
            <a:noFill/>
            <a:ln w="3175">
              <a:noFill/>
              <a:miter lim="800000"/>
              <a:headEnd/>
              <a:tailEnd/>
            </a:ln>
          </p:spPr>
          <p:txBody>
            <a:bodyPr wrap="none" lIns="82550" tIns="41275" rIns="82550" bIns="41275">
              <a:spAutoFit/>
            </a:bodyP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pPr algn="l" defTabSz="739775">
                <a:buClrTx/>
              </a:pPr>
              <a:r>
                <a:rPr lang="en-US" sz="1100" i="0" dirty="0">
                  <a:solidFill>
                    <a:srgbClr val="000000"/>
                  </a:solidFill>
                  <a:latin typeface="Arial" charset="0"/>
                </a:rPr>
                <a:t>1</a:t>
              </a:r>
            </a:p>
          </p:txBody>
        </p:sp>
      </p:grpSp>
      <p:sp>
        <p:nvSpPr>
          <p:cNvPr id="1244" name="Rectangle 1243"/>
          <p:cNvSpPr>
            <a:spLocks noChangeArrowheads="1"/>
          </p:cNvSpPr>
          <p:nvPr/>
        </p:nvSpPr>
        <p:spPr bwMode="auto">
          <a:xfrm>
            <a:off x="381000" y="2417322"/>
            <a:ext cx="2540854" cy="1591195"/>
          </a:xfrm>
          <a:prstGeom prst="rect">
            <a:avLst/>
          </a:prstGeom>
          <a:solidFill>
            <a:schemeClr val="tx1"/>
          </a:solidFill>
          <a:ln w="76200" cmpd="tri">
            <a:solidFill>
              <a:schemeClr val="bg1"/>
            </a:solidFill>
            <a:miter lim="800000"/>
            <a:headEnd/>
            <a:tailEnd/>
          </a:ln>
        </p:spPr>
        <p:txBody>
          <a:bodyPr lIns="90488" tIns="44450" rIns="90488" bIns="44450">
            <a:spAutoFit/>
          </a:bodyP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pPr>
              <a:buClrTx/>
            </a:pPr>
            <a:r>
              <a:rPr lang="en-US" sz="3800" i="0" dirty="0">
                <a:solidFill>
                  <a:schemeClr val="bg1"/>
                </a:solidFill>
                <a:latin typeface="Monotype Corsiva" pitchFamily="66" charset="0"/>
              </a:rPr>
              <a:t>The House</a:t>
            </a:r>
          </a:p>
          <a:p>
            <a:pPr>
              <a:buClrTx/>
            </a:pPr>
            <a:r>
              <a:rPr lang="en-US" sz="3800" i="0" dirty="0">
                <a:solidFill>
                  <a:schemeClr val="bg1"/>
                </a:solidFill>
                <a:latin typeface="Monotype Corsiva" pitchFamily="66" charset="0"/>
              </a:rPr>
              <a:t>of Quality</a:t>
            </a:r>
          </a:p>
        </p:txBody>
      </p:sp>
      <p:sp>
        <p:nvSpPr>
          <p:cNvPr id="1245" name="Rectangle 1244"/>
          <p:cNvSpPr>
            <a:spLocks noChangeArrowheads="1"/>
          </p:cNvSpPr>
          <p:nvPr/>
        </p:nvSpPr>
        <p:spPr bwMode="auto">
          <a:xfrm>
            <a:off x="1200630" y="5256288"/>
            <a:ext cx="3094117" cy="831639"/>
          </a:xfrm>
          <a:prstGeom prst="rect">
            <a:avLst/>
          </a:prstGeom>
          <a:noFill/>
          <a:ln w="9525">
            <a:noFill/>
            <a:miter lim="800000"/>
            <a:headEnd/>
            <a:tailEnd/>
          </a:ln>
        </p:spPr>
        <p:txBody>
          <a:bodyPr wrap="none" lIns="92075" tIns="46038" rIns="92075" bIns="46038">
            <a:spAutoFit/>
          </a:bodyP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pPr marL="338138" indent="-338138" algn="l">
              <a:buSzPct val="125000"/>
              <a:buFont typeface="Wingdings" pitchFamily="2" charset="2"/>
              <a:buChar char="§"/>
            </a:pPr>
            <a:r>
              <a:rPr lang="en-US" sz="1600" i="0" dirty="0">
                <a:solidFill>
                  <a:schemeClr val="tx1"/>
                </a:solidFill>
                <a:latin typeface="Arial" pitchFamily="34" charset="0"/>
                <a:cs typeface="Arial" pitchFamily="34" charset="0"/>
              </a:rPr>
              <a:t>Establishes the Flowdown</a:t>
            </a:r>
          </a:p>
          <a:p>
            <a:pPr marL="338138" indent="-338138" algn="l">
              <a:buSzPct val="125000"/>
              <a:buFont typeface="Wingdings" pitchFamily="2" charset="2"/>
              <a:buChar char="§"/>
            </a:pPr>
            <a:r>
              <a:rPr lang="en-US" sz="1600" i="0" dirty="0">
                <a:solidFill>
                  <a:schemeClr val="tx1"/>
                </a:solidFill>
                <a:latin typeface="Arial" pitchFamily="34" charset="0"/>
                <a:cs typeface="Arial" pitchFamily="34" charset="0"/>
              </a:rPr>
              <a:t>Relates WHAT'S &amp; HOW'S</a:t>
            </a:r>
          </a:p>
          <a:p>
            <a:pPr marL="338138" indent="-338138" algn="l">
              <a:buSzPct val="125000"/>
              <a:buFont typeface="Wingdings" pitchFamily="2" charset="2"/>
              <a:buChar char="§"/>
            </a:pPr>
            <a:r>
              <a:rPr lang="en-US" sz="1600" i="0" dirty="0">
                <a:solidFill>
                  <a:schemeClr val="tx1"/>
                </a:solidFill>
                <a:latin typeface="Arial" pitchFamily="34" charset="0"/>
                <a:cs typeface="Arial" pitchFamily="34" charset="0"/>
              </a:rPr>
              <a:t>Ranks The Importance</a:t>
            </a:r>
          </a:p>
        </p:txBody>
      </p:sp>
      <p:grpSp>
        <p:nvGrpSpPr>
          <p:cNvPr id="1682" name="Group 1655"/>
          <p:cNvGrpSpPr/>
          <p:nvPr/>
        </p:nvGrpSpPr>
        <p:grpSpPr>
          <a:xfrm>
            <a:off x="4572000" y="2590800"/>
            <a:ext cx="370801" cy="322923"/>
            <a:chOff x="3046283" y="2789269"/>
            <a:chExt cx="370801" cy="322923"/>
          </a:xfrm>
        </p:grpSpPr>
        <p:sp>
          <p:nvSpPr>
            <p:cNvPr id="1657" name="Oval 1656"/>
            <p:cNvSpPr>
              <a:spLocks noChangeArrowheads="1"/>
            </p:cNvSpPr>
            <p:nvPr/>
          </p:nvSpPr>
          <p:spPr bwMode="auto">
            <a:xfrm>
              <a:off x="3046283" y="2789269"/>
              <a:ext cx="370801" cy="322923"/>
            </a:xfrm>
            <a:prstGeom prst="ellipse">
              <a:avLst/>
            </a:prstGeom>
            <a:solidFill>
              <a:srgbClr val="FFC000"/>
            </a:solidFill>
            <a:ln w="3175">
              <a:solidFill>
                <a:schemeClr val="tx1"/>
              </a:solidFill>
              <a:round/>
              <a:headEnd/>
              <a:tailEnd/>
            </a:ln>
            <a:effectLst>
              <a:outerShdw dist="107763" dir="2700000" algn="ctr" rotWithShape="0">
                <a:schemeClr val="bg2"/>
              </a:outerShdw>
            </a:effectLst>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pPr>
                <a:defRPr/>
              </a:pPr>
              <a:endParaRPr lang="en-US"/>
            </a:p>
          </p:txBody>
        </p:sp>
        <p:sp>
          <p:nvSpPr>
            <p:cNvPr id="1658" name="Rectangle 1657"/>
            <p:cNvSpPr>
              <a:spLocks noChangeArrowheads="1"/>
            </p:cNvSpPr>
            <p:nvPr/>
          </p:nvSpPr>
          <p:spPr bwMode="auto">
            <a:xfrm>
              <a:off x="3113256" y="2833652"/>
              <a:ext cx="245260" cy="252633"/>
            </a:xfrm>
            <a:prstGeom prst="rect">
              <a:avLst/>
            </a:prstGeom>
            <a:noFill/>
            <a:ln w="3175">
              <a:noFill/>
              <a:miter lim="800000"/>
              <a:headEnd/>
              <a:tailEnd/>
            </a:ln>
          </p:spPr>
          <p:txBody>
            <a:bodyPr wrap="none" lIns="82550" tIns="41275" rIns="82550" bIns="41275">
              <a:spAutoFit/>
            </a:bodyP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pPr algn="l" defTabSz="739775">
                <a:buClrTx/>
              </a:pPr>
              <a:r>
                <a:rPr lang="en-US" sz="1100" i="0" dirty="0">
                  <a:solidFill>
                    <a:srgbClr val="000000"/>
                  </a:solidFill>
                  <a:latin typeface="Arial" charset="0"/>
                </a:rPr>
                <a:t>2</a:t>
              </a:r>
            </a:p>
          </p:txBody>
        </p:sp>
      </p:grpSp>
      <p:grpSp>
        <p:nvGrpSpPr>
          <p:cNvPr id="1683" name="Group 1658"/>
          <p:cNvGrpSpPr/>
          <p:nvPr/>
        </p:nvGrpSpPr>
        <p:grpSpPr>
          <a:xfrm>
            <a:off x="5486400" y="1600200"/>
            <a:ext cx="370801" cy="322923"/>
            <a:chOff x="3046283" y="2789269"/>
            <a:chExt cx="370801" cy="322923"/>
          </a:xfrm>
        </p:grpSpPr>
        <p:sp>
          <p:nvSpPr>
            <p:cNvPr id="1660" name="Oval 1659"/>
            <p:cNvSpPr>
              <a:spLocks noChangeArrowheads="1"/>
            </p:cNvSpPr>
            <p:nvPr/>
          </p:nvSpPr>
          <p:spPr bwMode="auto">
            <a:xfrm>
              <a:off x="3046283" y="2789269"/>
              <a:ext cx="370801" cy="322923"/>
            </a:xfrm>
            <a:prstGeom prst="ellipse">
              <a:avLst/>
            </a:prstGeom>
            <a:solidFill>
              <a:srgbClr val="FFC000"/>
            </a:solidFill>
            <a:ln w="3175">
              <a:solidFill>
                <a:schemeClr val="tx1"/>
              </a:solidFill>
              <a:round/>
              <a:headEnd/>
              <a:tailEnd/>
            </a:ln>
            <a:effectLst>
              <a:outerShdw dist="107763" dir="2700000" algn="ctr" rotWithShape="0">
                <a:schemeClr val="bg2"/>
              </a:outerShdw>
            </a:effectLst>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pPr>
                <a:defRPr/>
              </a:pPr>
              <a:endParaRPr lang="en-US"/>
            </a:p>
          </p:txBody>
        </p:sp>
        <p:sp>
          <p:nvSpPr>
            <p:cNvPr id="1661" name="Rectangle 1660"/>
            <p:cNvSpPr>
              <a:spLocks noChangeArrowheads="1"/>
            </p:cNvSpPr>
            <p:nvPr/>
          </p:nvSpPr>
          <p:spPr bwMode="auto">
            <a:xfrm>
              <a:off x="3113256" y="2833652"/>
              <a:ext cx="245260" cy="252633"/>
            </a:xfrm>
            <a:prstGeom prst="rect">
              <a:avLst/>
            </a:prstGeom>
            <a:noFill/>
            <a:ln w="3175">
              <a:noFill/>
              <a:miter lim="800000"/>
              <a:headEnd/>
              <a:tailEnd/>
            </a:ln>
          </p:spPr>
          <p:txBody>
            <a:bodyPr wrap="none" lIns="82550" tIns="41275" rIns="82550" bIns="41275">
              <a:spAutoFit/>
            </a:bodyP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pPr algn="l" defTabSz="739775">
                <a:buClrTx/>
              </a:pPr>
              <a:r>
                <a:rPr lang="en-US" sz="1100" i="0" dirty="0">
                  <a:solidFill>
                    <a:srgbClr val="000000"/>
                  </a:solidFill>
                  <a:latin typeface="Arial" charset="0"/>
                </a:rPr>
                <a:t>3</a:t>
              </a:r>
            </a:p>
          </p:txBody>
        </p:sp>
      </p:grpSp>
      <p:grpSp>
        <p:nvGrpSpPr>
          <p:cNvPr id="1684" name="Group 1661"/>
          <p:cNvGrpSpPr/>
          <p:nvPr/>
        </p:nvGrpSpPr>
        <p:grpSpPr>
          <a:xfrm>
            <a:off x="6629400" y="533400"/>
            <a:ext cx="370801" cy="322923"/>
            <a:chOff x="3046283" y="2789269"/>
            <a:chExt cx="370801" cy="322923"/>
          </a:xfrm>
        </p:grpSpPr>
        <p:sp>
          <p:nvSpPr>
            <p:cNvPr id="1663" name="Oval 1662"/>
            <p:cNvSpPr>
              <a:spLocks noChangeArrowheads="1"/>
            </p:cNvSpPr>
            <p:nvPr/>
          </p:nvSpPr>
          <p:spPr bwMode="auto">
            <a:xfrm>
              <a:off x="3046283" y="2789269"/>
              <a:ext cx="370801" cy="322923"/>
            </a:xfrm>
            <a:prstGeom prst="ellipse">
              <a:avLst/>
            </a:prstGeom>
            <a:solidFill>
              <a:srgbClr val="FFC000"/>
            </a:solidFill>
            <a:ln w="3175">
              <a:solidFill>
                <a:schemeClr val="tx1"/>
              </a:solidFill>
              <a:round/>
              <a:headEnd/>
              <a:tailEnd/>
            </a:ln>
            <a:effectLst>
              <a:outerShdw dist="107763" dir="2700000" algn="ctr" rotWithShape="0">
                <a:schemeClr val="bg2"/>
              </a:outerShdw>
            </a:effectLst>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pPr>
                <a:defRPr/>
              </a:pPr>
              <a:endParaRPr lang="en-US"/>
            </a:p>
          </p:txBody>
        </p:sp>
        <p:sp>
          <p:nvSpPr>
            <p:cNvPr id="1664" name="Rectangle 1663"/>
            <p:cNvSpPr>
              <a:spLocks noChangeArrowheads="1"/>
            </p:cNvSpPr>
            <p:nvPr/>
          </p:nvSpPr>
          <p:spPr bwMode="auto">
            <a:xfrm>
              <a:off x="3113256" y="2833652"/>
              <a:ext cx="245260" cy="252633"/>
            </a:xfrm>
            <a:prstGeom prst="rect">
              <a:avLst/>
            </a:prstGeom>
            <a:noFill/>
            <a:ln w="3175">
              <a:noFill/>
              <a:miter lim="800000"/>
              <a:headEnd/>
              <a:tailEnd/>
            </a:ln>
          </p:spPr>
          <p:txBody>
            <a:bodyPr wrap="none" lIns="82550" tIns="41275" rIns="82550" bIns="41275">
              <a:spAutoFit/>
            </a:bodyP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pPr algn="l" defTabSz="739775">
                <a:buClrTx/>
              </a:pPr>
              <a:r>
                <a:rPr lang="en-US" sz="1100" i="0" dirty="0">
                  <a:solidFill>
                    <a:srgbClr val="000000"/>
                  </a:solidFill>
                  <a:latin typeface="Arial" charset="0"/>
                </a:rPr>
                <a:t>6</a:t>
              </a:r>
            </a:p>
          </p:txBody>
        </p:sp>
      </p:grpSp>
      <p:grpSp>
        <p:nvGrpSpPr>
          <p:cNvPr id="1685" name="Group 1664"/>
          <p:cNvGrpSpPr/>
          <p:nvPr/>
        </p:nvGrpSpPr>
        <p:grpSpPr>
          <a:xfrm>
            <a:off x="8458200" y="2743200"/>
            <a:ext cx="370801" cy="322923"/>
            <a:chOff x="3046283" y="2789269"/>
            <a:chExt cx="370801" cy="322923"/>
          </a:xfrm>
        </p:grpSpPr>
        <p:sp>
          <p:nvSpPr>
            <p:cNvPr id="1666" name="Oval 1665"/>
            <p:cNvSpPr>
              <a:spLocks noChangeArrowheads="1"/>
            </p:cNvSpPr>
            <p:nvPr/>
          </p:nvSpPr>
          <p:spPr bwMode="auto">
            <a:xfrm>
              <a:off x="3046283" y="2789269"/>
              <a:ext cx="370801" cy="322923"/>
            </a:xfrm>
            <a:prstGeom prst="ellipse">
              <a:avLst/>
            </a:prstGeom>
            <a:solidFill>
              <a:srgbClr val="FFC000"/>
            </a:solidFill>
            <a:ln w="3175">
              <a:solidFill>
                <a:schemeClr val="tx1"/>
              </a:solidFill>
              <a:round/>
              <a:headEnd/>
              <a:tailEnd/>
            </a:ln>
            <a:effectLst>
              <a:outerShdw dist="107763" dir="2700000" algn="ctr" rotWithShape="0">
                <a:schemeClr val="bg2"/>
              </a:outerShdw>
            </a:effectLst>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pPr>
                <a:defRPr/>
              </a:pPr>
              <a:endParaRPr lang="en-US"/>
            </a:p>
          </p:txBody>
        </p:sp>
        <p:sp>
          <p:nvSpPr>
            <p:cNvPr id="1667" name="Rectangle 1666"/>
            <p:cNvSpPr>
              <a:spLocks noChangeArrowheads="1"/>
            </p:cNvSpPr>
            <p:nvPr/>
          </p:nvSpPr>
          <p:spPr bwMode="auto">
            <a:xfrm>
              <a:off x="3113256" y="2833652"/>
              <a:ext cx="245260" cy="252633"/>
            </a:xfrm>
            <a:prstGeom prst="rect">
              <a:avLst/>
            </a:prstGeom>
            <a:noFill/>
            <a:ln w="3175">
              <a:noFill/>
              <a:miter lim="800000"/>
              <a:headEnd/>
              <a:tailEnd/>
            </a:ln>
          </p:spPr>
          <p:txBody>
            <a:bodyPr wrap="none" lIns="82550" tIns="41275" rIns="82550" bIns="41275">
              <a:spAutoFit/>
            </a:bodyP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pPr algn="l" defTabSz="739775">
                <a:buClrTx/>
              </a:pPr>
              <a:r>
                <a:rPr lang="en-US" sz="1100" i="0" dirty="0">
                  <a:solidFill>
                    <a:srgbClr val="000000"/>
                  </a:solidFill>
                  <a:latin typeface="Arial" charset="0"/>
                </a:rPr>
                <a:t>5</a:t>
              </a:r>
            </a:p>
          </p:txBody>
        </p:sp>
      </p:grpSp>
      <p:grpSp>
        <p:nvGrpSpPr>
          <p:cNvPr id="1686" name="Group 1667"/>
          <p:cNvGrpSpPr/>
          <p:nvPr/>
        </p:nvGrpSpPr>
        <p:grpSpPr>
          <a:xfrm>
            <a:off x="5562600" y="2819400"/>
            <a:ext cx="370801" cy="322923"/>
            <a:chOff x="3046283" y="2789269"/>
            <a:chExt cx="370801" cy="322923"/>
          </a:xfrm>
        </p:grpSpPr>
        <p:sp>
          <p:nvSpPr>
            <p:cNvPr id="1669" name="Oval 1668"/>
            <p:cNvSpPr>
              <a:spLocks noChangeArrowheads="1"/>
            </p:cNvSpPr>
            <p:nvPr/>
          </p:nvSpPr>
          <p:spPr bwMode="auto">
            <a:xfrm>
              <a:off x="3046283" y="2789269"/>
              <a:ext cx="370801" cy="322923"/>
            </a:xfrm>
            <a:prstGeom prst="ellipse">
              <a:avLst/>
            </a:prstGeom>
            <a:solidFill>
              <a:srgbClr val="FFC000"/>
            </a:solidFill>
            <a:ln w="3175">
              <a:solidFill>
                <a:schemeClr val="tx1"/>
              </a:solidFill>
              <a:round/>
              <a:headEnd/>
              <a:tailEnd/>
            </a:ln>
            <a:effectLst>
              <a:outerShdw dist="107763" dir="2700000" algn="ctr" rotWithShape="0">
                <a:schemeClr val="bg2"/>
              </a:outerShdw>
            </a:effectLst>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pPr>
                <a:defRPr/>
              </a:pPr>
              <a:endParaRPr lang="en-US"/>
            </a:p>
          </p:txBody>
        </p:sp>
        <p:sp>
          <p:nvSpPr>
            <p:cNvPr id="1670" name="Rectangle 1669"/>
            <p:cNvSpPr>
              <a:spLocks noChangeArrowheads="1"/>
            </p:cNvSpPr>
            <p:nvPr/>
          </p:nvSpPr>
          <p:spPr bwMode="auto">
            <a:xfrm>
              <a:off x="3113256" y="2833652"/>
              <a:ext cx="245260" cy="252633"/>
            </a:xfrm>
            <a:prstGeom prst="rect">
              <a:avLst/>
            </a:prstGeom>
            <a:noFill/>
            <a:ln w="3175">
              <a:noFill/>
              <a:miter lim="800000"/>
              <a:headEnd/>
              <a:tailEnd/>
            </a:ln>
          </p:spPr>
          <p:txBody>
            <a:bodyPr wrap="none" lIns="82550" tIns="41275" rIns="82550" bIns="41275">
              <a:spAutoFit/>
            </a:bodyP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pPr algn="l" defTabSz="739775">
                <a:buClrTx/>
              </a:pPr>
              <a:r>
                <a:rPr lang="en-US" sz="1100" i="0" dirty="0">
                  <a:solidFill>
                    <a:srgbClr val="000000"/>
                  </a:solidFill>
                  <a:latin typeface="Arial" charset="0"/>
                </a:rPr>
                <a:t>4</a:t>
              </a:r>
            </a:p>
          </p:txBody>
        </p:sp>
      </p:grpSp>
      <p:grpSp>
        <p:nvGrpSpPr>
          <p:cNvPr id="1687" name="Group 1670"/>
          <p:cNvGrpSpPr/>
          <p:nvPr/>
        </p:nvGrpSpPr>
        <p:grpSpPr>
          <a:xfrm>
            <a:off x="5334000" y="4953000"/>
            <a:ext cx="370801" cy="322923"/>
            <a:chOff x="3046283" y="2789269"/>
            <a:chExt cx="370801" cy="322923"/>
          </a:xfrm>
        </p:grpSpPr>
        <p:sp>
          <p:nvSpPr>
            <p:cNvPr id="1672" name="Oval 1671"/>
            <p:cNvSpPr>
              <a:spLocks noChangeArrowheads="1"/>
            </p:cNvSpPr>
            <p:nvPr/>
          </p:nvSpPr>
          <p:spPr bwMode="auto">
            <a:xfrm>
              <a:off x="3046283" y="2789269"/>
              <a:ext cx="370801" cy="322923"/>
            </a:xfrm>
            <a:prstGeom prst="ellipse">
              <a:avLst/>
            </a:prstGeom>
            <a:solidFill>
              <a:srgbClr val="FFC000"/>
            </a:solidFill>
            <a:ln w="3175">
              <a:solidFill>
                <a:schemeClr val="tx1"/>
              </a:solidFill>
              <a:round/>
              <a:headEnd/>
              <a:tailEnd/>
            </a:ln>
            <a:effectLst>
              <a:outerShdw dist="107763" dir="2700000" algn="ctr" rotWithShape="0">
                <a:schemeClr val="bg2"/>
              </a:outerShdw>
            </a:effectLst>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pPr>
                <a:defRPr/>
              </a:pPr>
              <a:endParaRPr lang="en-US"/>
            </a:p>
          </p:txBody>
        </p:sp>
        <p:sp>
          <p:nvSpPr>
            <p:cNvPr id="1673" name="Rectangle 1672"/>
            <p:cNvSpPr>
              <a:spLocks noChangeArrowheads="1"/>
            </p:cNvSpPr>
            <p:nvPr/>
          </p:nvSpPr>
          <p:spPr bwMode="auto">
            <a:xfrm>
              <a:off x="3113256" y="2833652"/>
              <a:ext cx="245260" cy="252633"/>
            </a:xfrm>
            <a:prstGeom prst="rect">
              <a:avLst/>
            </a:prstGeom>
            <a:noFill/>
            <a:ln w="3175">
              <a:noFill/>
              <a:miter lim="800000"/>
              <a:headEnd/>
              <a:tailEnd/>
            </a:ln>
          </p:spPr>
          <p:txBody>
            <a:bodyPr wrap="none" lIns="82550" tIns="41275" rIns="82550" bIns="41275">
              <a:spAutoFit/>
            </a:bodyP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pPr algn="l" defTabSz="739775">
                <a:buClrTx/>
              </a:pPr>
              <a:r>
                <a:rPr lang="en-US" sz="1100" i="0" dirty="0">
                  <a:solidFill>
                    <a:srgbClr val="000000"/>
                  </a:solidFill>
                  <a:latin typeface="Arial" charset="0"/>
                </a:rPr>
                <a:t>7</a:t>
              </a:r>
            </a:p>
          </p:txBody>
        </p:sp>
      </p:grpSp>
      <p:grpSp>
        <p:nvGrpSpPr>
          <p:cNvPr id="1688" name="Group 1673"/>
          <p:cNvGrpSpPr/>
          <p:nvPr/>
        </p:nvGrpSpPr>
        <p:grpSpPr>
          <a:xfrm>
            <a:off x="7467600" y="5638800"/>
            <a:ext cx="370801" cy="322923"/>
            <a:chOff x="3046283" y="2789269"/>
            <a:chExt cx="370801" cy="322923"/>
          </a:xfrm>
        </p:grpSpPr>
        <p:sp>
          <p:nvSpPr>
            <p:cNvPr id="1675" name="Oval 1674"/>
            <p:cNvSpPr>
              <a:spLocks noChangeArrowheads="1"/>
            </p:cNvSpPr>
            <p:nvPr/>
          </p:nvSpPr>
          <p:spPr bwMode="auto">
            <a:xfrm>
              <a:off x="3046283" y="2789269"/>
              <a:ext cx="370801" cy="322923"/>
            </a:xfrm>
            <a:prstGeom prst="ellipse">
              <a:avLst/>
            </a:prstGeom>
            <a:solidFill>
              <a:srgbClr val="FFC000"/>
            </a:solidFill>
            <a:ln w="3175">
              <a:solidFill>
                <a:schemeClr val="tx1"/>
              </a:solidFill>
              <a:round/>
              <a:headEnd/>
              <a:tailEnd/>
            </a:ln>
            <a:effectLst>
              <a:outerShdw dist="107763" dir="2700000" algn="ctr" rotWithShape="0">
                <a:schemeClr val="bg2"/>
              </a:outerShdw>
            </a:effectLst>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pPr>
                <a:defRPr/>
              </a:pPr>
              <a:endParaRPr lang="en-US"/>
            </a:p>
          </p:txBody>
        </p:sp>
        <p:sp>
          <p:nvSpPr>
            <p:cNvPr id="1676" name="Rectangle 1675"/>
            <p:cNvSpPr>
              <a:spLocks noChangeArrowheads="1"/>
            </p:cNvSpPr>
            <p:nvPr/>
          </p:nvSpPr>
          <p:spPr bwMode="auto">
            <a:xfrm>
              <a:off x="3113256" y="2833652"/>
              <a:ext cx="245260" cy="252633"/>
            </a:xfrm>
            <a:prstGeom prst="rect">
              <a:avLst/>
            </a:prstGeom>
            <a:noFill/>
            <a:ln w="3175">
              <a:noFill/>
              <a:miter lim="800000"/>
              <a:headEnd/>
              <a:tailEnd/>
            </a:ln>
          </p:spPr>
          <p:txBody>
            <a:bodyPr wrap="none" lIns="82550" tIns="41275" rIns="82550" bIns="41275">
              <a:spAutoFit/>
            </a:bodyP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pPr algn="l" defTabSz="739775">
                <a:buClrTx/>
              </a:pPr>
              <a:r>
                <a:rPr lang="en-US" sz="1100" i="0" dirty="0">
                  <a:solidFill>
                    <a:srgbClr val="000000"/>
                  </a:solidFill>
                  <a:latin typeface="Arial" charset="0"/>
                </a:rPr>
                <a:t>8</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8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8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8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8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8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4" grpId="0" animBg="1"/>
      <p:bldP spid="1315" grpId="0" animBg="1"/>
      <p:bldP spid="1317" grpId="0" animBg="1"/>
      <p:bldP spid="1318" grpId="0" animBg="1"/>
      <p:bldP spid="1319" grpId="0" animBg="1"/>
      <p:bldP spid="1320" grpId="0" animBg="1"/>
      <p:bldP spid="136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180"/>
          <p:cNvSpPr/>
          <p:nvPr/>
        </p:nvSpPr>
        <p:spPr>
          <a:xfrm>
            <a:off x="5181600" y="4480034"/>
            <a:ext cx="2590800" cy="228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5181600" y="1524000"/>
            <a:ext cx="2590800" cy="76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3505200" y="2362200"/>
            <a:ext cx="4495800" cy="1524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5181600" y="3975536"/>
            <a:ext cx="2590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5181600" y="1355834"/>
            <a:ext cx="2590800" cy="10972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Isosceles Triangle 175"/>
          <p:cNvSpPr/>
          <p:nvPr/>
        </p:nvSpPr>
        <p:spPr>
          <a:xfrm>
            <a:off x="5105400" y="609600"/>
            <a:ext cx="2743200" cy="7620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Line 13"/>
          <p:cNvSpPr>
            <a:spLocks noChangeShapeType="1"/>
          </p:cNvSpPr>
          <p:nvPr/>
        </p:nvSpPr>
        <p:spPr bwMode="auto">
          <a:xfrm flipV="1">
            <a:off x="5133978" y="584201"/>
            <a:ext cx="1325563" cy="769938"/>
          </a:xfrm>
          <a:prstGeom prst="line">
            <a:avLst/>
          </a:prstGeom>
          <a:noFill/>
          <a:ln w="12699">
            <a:solidFill>
              <a:schemeClr val="bg1"/>
            </a:solidFill>
            <a:round/>
            <a:headEnd type="none" w="sm" len="sm"/>
            <a:tailEnd type="none" w="sm" len="sm"/>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3" name="Line 14"/>
          <p:cNvSpPr>
            <a:spLocks noChangeShapeType="1"/>
          </p:cNvSpPr>
          <p:nvPr/>
        </p:nvSpPr>
        <p:spPr bwMode="auto">
          <a:xfrm flipH="1" flipV="1">
            <a:off x="6459541" y="584201"/>
            <a:ext cx="1350963" cy="768351"/>
          </a:xfrm>
          <a:prstGeom prst="line">
            <a:avLst/>
          </a:prstGeom>
          <a:noFill/>
          <a:ln w="12699">
            <a:solidFill>
              <a:schemeClr val="bg1"/>
            </a:solidFill>
            <a:round/>
            <a:headEnd type="none" w="sm" len="sm"/>
            <a:tailEnd type="none" w="sm" len="sm"/>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4" name="Line 15"/>
          <p:cNvSpPr>
            <a:spLocks noChangeShapeType="1"/>
          </p:cNvSpPr>
          <p:nvPr/>
        </p:nvSpPr>
        <p:spPr bwMode="auto">
          <a:xfrm>
            <a:off x="5137153" y="1516064"/>
            <a:ext cx="2673351" cy="0"/>
          </a:xfrm>
          <a:prstGeom prst="line">
            <a:avLst/>
          </a:prstGeom>
          <a:noFill/>
          <a:ln w="12699">
            <a:solidFill>
              <a:schemeClr val="bg1"/>
            </a:solidFill>
            <a:round/>
            <a:headEnd type="none" w="sm" len="sm"/>
            <a:tailEnd type="none" w="sm" len="sm"/>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5" name="Rectangle 144"/>
          <p:cNvSpPr>
            <a:spLocks noChangeArrowheads="1"/>
          </p:cNvSpPr>
          <p:nvPr/>
        </p:nvSpPr>
        <p:spPr bwMode="auto">
          <a:xfrm>
            <a:off x="3448052" y="2317752"/>
            <a:ext cx="4590288" cy="1568448"/>
          </a:xfrm>
          <a:prstGeom prst="rect">
            <a:avLst/>
          </a:prstGeom>
          <a:noFill/>
          <a:ln w="12699">
            <a:solidFill>
              <a:schemeClr val="bg1"/>
            </a:solidFill>
            <a:miter lim="800000"/>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nvGrpSpPr>
          <p:cNvPr id="2" name="Group 145"/>
          <p:cNvGrpSpPr>
            <a:grpSpLocks/>
          </p:cNvGrpSpPr>
          <p:nvPr/>
        </p:nvGrpSpPr>
        <p:grpSpPr bwMode="auto">
          <a:xfrm>
            <a:off x="3441702" y="2538415"/>
            <a:ext cx="4603752" cy="1189039"/>
            <a:chOff x="2147" y="2151"/>
            <a:chExt cx="2900" cy="749"/>
          </a:xfrm>
        </p:grpSpPr>
        <p:sp>
          <p:nvSpPr>
            <p:cNvPr id="170" name="Line 18"/>
            <p:cNvSpPr>
              <a:spLocks noChangeShapeType="1"/>
            </p:cNvSpPr>
            <p:nvPr/>
          </p:nvSpPr>
          <p:spPr bwMode="auto">
            <a:xfrm>
              <a:off x="2147" y="2900"/>
              <a:ext cx="2900" cy="0"/>
            </a:xfrm>
            <a:prstGeom prst="line">
              <a:avLst/>
            </a:prstGeom>
            <a:noFill/>
            <a:ln w="12699">
              <a:solidFill>
                <a:schemeClr val="bg1"/>
              </a:solidFill>
              <a:round/>
              <a:headEnd type="none" w="sm" len="sm"/>
              <a:tailEnd type="none" w="sm" len="sm"/>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71" name="Line 19"/>
            <p:cNvSpPr>
              <a:spLocks noChangeShapeType="1"/>
            </p:cNvSpPr>
            <p:nvPr/>
          </p:nvSpPr>
          <p:spPr bwMode="auto">
            <a:xfrm>
              <a:off x="2147" y="2748"/>
              <a:ext cx="2900" cy="0"/>
            </a:xfrm>
            <a:prstGeom prst="line">
              <a:avLst/>
            </a:prstGeom>
            <a:noFill/>
            <a:ln w="12699">
              <a:solidFill>
                <a:schemeClr val="bg1"/>
              </a:solidFill>
              <a:round/>
              <a:headEnd type="none" w="sm" len="sm"/>
              <a:tailEnd type="none" w="sm" len="sm"/>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72" name="Line 20"/>
            <p:cNvSpPr>
              <a:spLocks noChangeShapeType="1"/>
            </p:cNvSpPr>
            <p:nvPr/>
          </p:nvSpPr>
          <p:spPr bwMode="auto">
            <a:xfrm>
              <a:off x="2147" y="2597"/>
              <a:ext cx="2900" cy="0"/>
            </a:xfrm>
            <a:prstGeom prst="line">
              <a:avLst/>
            </a:prstGeom>
            <a:noFill/>
            <a:ln w="12699">
              <a:solidFill>
                <a:schemeClr val="bg1"/>
              </a:solidFill>
              <a:round/>
              <a:headEnd type="none" w="sm" len="sm"/>
              <a:tailEnd type="none" w="sm" len="sm"/>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73" name="Line 21"/>
            <p:cNvSpPr>
              <a:spLocks noChangeShapeType="1"/>
            </p:cNvSpPr>
            <p:nvPr/>
          </p:nvSpPr>
          <p:spPr bwMode="auto">
            <a:xfrm>
              <a:off x="2147" y="2451"/>
              <a:ext cx="2900" cy="0"/>
            </a:xfrm>
            <a:prstGeom prst="line">
              <a:avLst/>
            </a:prstGeom>
            <a:noFill/>
            <a:ln w="12699">
              <a:solidFill>
                <a:schemeClr val="bg1"/>
              </a:solidFill>
              <a:round/>
              <a:headEnd type="none" w="sm" len="sm"/>
              <a:tailEnd type="none" w="sm" len="sm"/>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74" name="Line 22"/>
            <p:cNvSpPr>
              <a:spLocks noChangeShapeType="1"/>
            </p:cNvSpPr>
            <p:nvPr/>
          </p:nvSpPr>
          <p:spPr bwMode="auto">
            <a:xfrm>
              <a:off x="2147" y="2299"/>
              <a:ext cx="2900" cy="0"/>
            </a:xfrm>
            <a:prstGeom prst="line">
              <a:avLst/>
            </a:prstGeom>
            <a:noFill/>
            <a:ln w="12699">
              <a:solidFill>
                <a:schemeClr val="bg1"/>
              </a:solidFill>
              <a:round/>
              <a:headEnd type="none" w="sm" len="sm"/>
              <a:tailEnd type="none" w="sm" len="sm"/>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75" name="Line 23"/>
            <p:cNvSpPr>
              <a:spLocks noChangeShapeType="1"/>
            </p:cNvSpPr>
            <p:nvPr/>
          </p:nvSpPr>
          <p:spPr bwMode="auto">
            <a:xfrm>
              <a:off x="2147" y="2151"/>
              <a:ext cx="2900" cy="0"/>
            </a:xfrm>
            <a:prstGeom prst="line">
              <a:avLst/>
            </a:prstGeom>
            <a:noFill/>
            <a:ln w="12699">
              <a:solidFill>
                <a:schemeClr val="bg1"/>
              </a:solidFill>
              <a:round/>
              <a:headEnd type="none" w="sm" len="sm"/>
              <a:tailEnd type="none" w="sm" len="sm"/>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sp>
        <p:nvSpPr>
          <p:cNvPr id="147" name="Line 24"/>
          <p:cNvSpPr>
            <a:spLocks noChangeShapeType="1"/>
          </p:cNvSpPr>
          <p:nvPr/>
        </p:nvSpPr>
        <p:spPr bwMode="auto">
          <a:xfrm flipV="1">
            <a:off x="5513390" y="698501"/>
            <a:ext cx="1127125" cy="654051"/>
          </a:xfrm>
          <a:prstGeom prst="line">
            <a:avLst/>
          </a:prstGeom>
          <a:noFill/>
          <a:ln w="12699">
            <a:solidFill>
              <a:schemeClr val="bg1"/>
            </a:solidFill>
            <a:round/>
            <a:headEnd type="none" w="sm" len="sm"/>
            <a:tailEnd type="none" w="sm" len="sm"/>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8" name="Line 25"/>
          <p:cNvSpPr>
            <a:spLocks noChangeShapeType="1"/>
          </p:cNvSpPr>
          <p:nvPr/>
        </p:nvSpPr>
        <p:spPr bwMode="auto">
          <a:xfrm flipV="1">
            <a:off x="5888041" y="801689"/>
            <a:ext cx="949325" cy="550863"/>
          </a:xfrm>
          <a:prstGeom prst="line">
            <a:avLst/>
          </a:prstGeom>
          <a:noFill/>
          <a:ln w="12699">
            <a:solidFill>
              <a:schemeClr val="bg1"/>
            </a:solidFill>
            <a:round/>
            <a:headEnd type="none" w="sm" len="sm"/>
            <a:tailEnd type="none" w="sm" len="sm"/>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9" name="Line 26"/>
          <p:cNvSpPr>
            <a:spLocks noChangeShapeType="1"/>
          </p:cNvSpPr>
          <p:nvPr/>
        </p:nvSpPr>
        <p:spPr bwMode="auto">
          <a:xfrm flipV="1">
            <a:off x="6272216" y="919164"/>
            <a:ext cx="754063" cy="433388"/>
          </a:xfrm>
          <a:prstGeom prst="line">
            <a:avLst/>
          </a:prstGeom>
          <a:noFill/>
          <a:ln w="12699">
            <a:solidFill>
              <a:schemeClr val="bg1"/>
            </a:solidFill>
            <a:round/>
            <a:headEnd type="none" w="sm" len="sm"/>
            <a:tailEnd type="none" w="sm" len="sm"/>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0" name="Line 27"/>
          <p:cNvSpPr>
            <a:spLocks noChangeShapeType="1"/>
          </p:cNvSpPr>
          <p:nvPr/>
        </p:nvSpPr>
        <p:spPr bwMode="auto">
          <a:xfrm flipV="1">
            <a:off x="6632578" y="1017589"/>
            <a:ext cx="579438" cy="334963"/>
          </a:xfrm>
          <a:prstGeom prst="line">
            <a:avLst/>
          </a:prstGeom>
          <a:noFill/>
          <a:ln w="12699">
            <a:solidFill>
              <a:schemeClr val="bg1"/>
            </a:solidFill>
            <a:round/>
            <a:headEnd type="none" w="sm" len="sm"/>
            <a:tailEnd type="none" w="sm" len="sm"/>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1" name="Line 28"/>
          <p:cNvSpPr>
            <a:spLocks noChangeShapeType="1"/>
          </p:cNvSpPr>
          <p:nvPr/>
        </p:nvSpPr>
        <p:spPr bwMode="auto">
          <a:xfrm flipV="1">
            <a:off x="7050091" y="1136651"/>
            <a:ext cx="369888" cy="215900"/>
          </a:xfrm>
          <a:prstGeom prst="line">
            <a:avLst/>
          </a:prstGeom>
          <a:noFill/>
          <a:ln w="12699">
            <a:solidFill>
              <a:schemeClr val="bg1"/>
            </a:solidFill>
            <a:round/>
            <a:headEnd type="none" w="sm" len="sm"/>
            <a:tailEnd type="none" w="sm" len="sm"/>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2" name="Line 29"/>
          <p:cNvSpPr>
            <a:spLocks noChangeShapeType="1"/>
          </p:cNvSpPr>
          <p:nvPr/>
        </p:nvSpPr>
        <p:spPr bwMode="auto">
          <a:xfrm flipV="1">
            <a:off x="7435854" y="1247777"/>
            <a:ext cx="182563" cy="104775"/>
          </a:xfrm>
          <a:prstGeom prst="line">
            <a:avLst/>
          </a:prstGeom>
          <a:noFill/>
          <a:ln w="12699">
            <a:solidFill>
              <a:schemeClr val="bg1"/>
            </a:solidFill>
            <a:round/>
            <a:headEnd type="none" w="sm" len="sm"/>
            <a:tailEnd type="none" w="sm" len="sm"/>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3" name="Line 30"/>
          <p:cNvSpPr>
            <a:spLocks noChangeShapeType="1"/>
          </p:cNvSpPr>
          <p:nvPr/>
        </p:nvSpPr>
        <p:spPr bwMode="auto">
          <a:xfrm flipH="1" flipV="1">
            <a:off x="6264278" y="693739"/>
            <a:ext cx="1160463" cy="658813"/>
          </a:xfrm>
          <a:prstGeom prst="line">
            <a:avLst/>
          </a:prstGeom>
          <a:noFill/>
          <a:ln w="12699">
            <a:solidFill>
              <a:schemeClr val="bg1"/>
            </a:solidFill>
            <a:round/>
            <a:headEnd type="none" w="sm" len="sm"/>
            <a:tailEnd type="none" w="sm" len="sm"/>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4" name="Line 31"/>
          <p:cNvSpPr>
            <a:spLocks noChangeShapeType="1"/>
          </p:cNvSpPr>
          <p:nvPr/>
        </p:nvSpPr>
        <p:spPr bwMode="auto">
          <a:xfrm flipH="1" flipV="1">
            <a:off x="6084891" y="811214"/>
            <a:ext cx="955675" cy="541338"/>
          </a:xfrm>
          <a:prstGeom prst="line">
            <a:avLst/>
          </a:prstGeom>
          <a:noFill/>
          <a:ln w="12699">
            <a:solidFill>
              <a:schemeClr val="bg1"/>
            </a:solidFill>
            <a:round/>
            <a:headEnd type="none" w="sm" len="sm"/>
            <a:tailEnd type="none" w="sm" len="sm"/>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5" name="Line 32"/>
          <p:cNvSpPr>
            <a:spLocks noChangeShapeType="1"/>
          </p:cNvSpPr>
          <p:nvPr/>
        </p:nvSpPr>
        <p:spPr bwMode="auto">
          <a:xfrm flipH="1" flipV="1">
            <a:off x="5867400" y="914400"/>
            <a:ext cx="757238" cy="427038"/>
          </a:xfrm>
          <a:prstGeom prst="line">
            <a:avLst/>
          </a:prstGeom>
          <a:noFill/>
          <a:ln w="12699">
            <a:solidFill>
              <a:schemeClr val="bg1"/>
            </a:solidFill>
            <a:round/>
            <a:headEnd type="none" w="sm" len="sm"/>
            <a:tailEnd type="none" w="sm" len="sm"/>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6" name="Line 33"/>
          <p:cNvSpPr>
            <a:spLocks noChangeShapeType="1"/>
          </p:cNvSpPr>
          <p:nvPr/>
        </p:nvSpPr>
        <p:spPr bwMode="auto">
          <a:xfrm flipH="1" flipV="1">
            <a:off x="5705478" y="1030289"/>
            <a:ext cx="566738" cy="322263"/>
          </a:xfrm>
          <a:prstGeom prst="line">
            <a:avLst/>
          </a:prstGeom>
          <a:noFill/>
          <a:ln w="12699">
            <a:solidFill>
              <a:schemeClr val="bg1"/>
            </a:solidFill>
            <a:round/>
            <a:headEnd type="none" w="sm" len="sm"/>
            <a:tailEnd type="none" w="sm" len="sm"/>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7" name="Line 34"/>
          <p:cNvSpPr>
            <a:spLocks noChangeShapeType="1"/>
          </p:cNvSpPr>
          <p:nvPr/>
        </p:nvSpPr>
        <p:spPr bwMode="auto">
          <a:xfrm flipH="1" flipV="1">
            <a:off x="5529265" y="1147764"/>
            <a:ext cx="360363" cy="204788"/>
          </a:xfrm>
          <a:prstGeom prst="line">
            <a:avLst/>
          </a:prstGeom>
          <a:noFill/>
          <a:ln w="12699">
            <a:solidFill>
              <a:schemeClr val="bg1"/>
            </a:solidFill>
            <a:round/>
            <a:headEnd type="none" w="sm" len="sm"/>
            <a:tailEnd type="none" w="sm" len="sm"/>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8" name="Line 35"/>
          <p:cNvSpPr>
            <a:spLocks noChangeShapeType="1"/>
          </p:cNvSpPr>
          <p:nvPr/>
        </p:nvSpPr>
        <p:spPr bwMode="auto">
          <a:xfrm flipH="1" flipV="1">
            <a:off x="5330828" y="1243014"/>
            <a:ext cx="193675" cy="109538"/>
          </a:xfrm>
          <a:prstGeom prst="line">
            <a:avLst/>
          </a:prstGeom>
          <a:noFill/>
          <a:ln w="12699">
            <a:solidFill>
              <a:schemeClr val="bg1"/>
            </a:solidFill>
            <a:round/>
            <a:headEnd type="none" w="sm" len="sm"/>
            <a:tailEnd type="none" w="sm" len="sm"/>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59" name="Line 36"/>
          <p:cNvSpPr>
            <a:spLocks noChangeShapeType="1"/>
          </p:cNvSpPr>
          <p:nvPr/>
        </p:nvSpPr>
        <p:spPr bwMode="auto">
          <a:xfrm>
            <a:off x="4705353" y="2311402"/>
            <a:ext cx="0" cy="1652589"/>
          </a:xfrm>
          <a:prstGeom prst="line">
            <a:avLst/>
          </a:prstGeom>
          <a:noFill/>
          <a:ln w="12699">
            <a:solidFill>
              <a:schemeClr val="bg1"/>
            </a:solidFill>
            <a:round/>
            <a:headEnd type="none" w="sm" len="sm"/>
            <a:tailEnd type="none" w="sm" len="sm"/>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nvGrpSpPr>
          <p:cNvPr id="3" name="Group 159"/>
          <p:cNvGrpSpPr>
            <a:grpSpLocks/>
          </p:cNvGrpSpPr>
          <p:nvPr/>
        </p:nvGrpSpPr>
        <p:grpSpPr bwMode="auto">
          <a:xfrm>
            <a:off x="5122865" y="1366839"/>
            <a:ext cx="2678114" cy="3365503"/>
            <a:chOff x="3206" y="1413"/>
            <a:chExt cx="1687" cy="2120"/>
          </a:xfrm>
        </p:grpSpPr>
        <p:grpSp>
          <p:nvGrpSpPr>
            <p:cNvPr id="4" name="Group 160"/>
            <p:cNvGrpSpPr>
              <a:grpSpLocks/>
            </p:cNvGrpSpPr>
            <p:nvPr/>
          </p:nvGrpSpPr>
          <p:grpSpPr bwMode="auto">
            <a:xfrm>
              <a:off x="3216" y="1413"/>
              <a:ext cx="1672" cy="2120"/>
              <a:chOff x="3216" y="1413"/>
              <a:chExt cx="1672" cy="2120"/>
            </a:xfrm>
          </p:grpSpPr>
          <p:sp>
            <p:nvSpPr>
              <p:cNvPr id="163" name="Rectangle 162"/>
              <p:cNvSpPr>
                <a:spLocks noChangeArrowheads="1"/>
              </p:cNvSpPr>
              <p:nvPr/>
            </p:nvSpPr>
            <p:spPr bwMode="auto">
              <a:xfrm>
                <a:off x="3216" y="1417"/>
                <a:ext cx="1672" cy="2112"/>
              </a:xfrm>
              <a:prstGeom prst="rect">
                <a:avLst/>
              </a:prstGeom>
              <a:noFill/>
              <a:ln w="12699">
                <a:solidFill>
                  <a:schemeClr val="bg1"/>
                </a:solidFill>
                <a:miter lim="800000"/>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4" name="Line 40"/>
              <p:cNvSpPr>
                <a:spLocks noChangeShapeType="1"/>
              </p:cNvSpPr>
              <p:nvPr/>
            </p:nvSpPr>
            <p:spPr bwMode="auto">
              <a:xfrm flipV="1">
                <a:off x="4655" y="1413"/>
                <a:ext cx="0" cy="2120"/>
              </a:xfrm>
              <a:prstGeom prst="line">
                <a:avLst/>
              </a:prstGeom>
              <a:noFill/>
              <a:ln w="12699">
                <a:solidFill>
                  <a:schemeClr val="bg1"/>
                </a:solidFill>
                <a:round/>
                <a:headEnd type="none" w="sm" len="sm"/>
                <a:tailEnd type="none" w="sm" len="sm"/>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5" name="Line 41"/>
              <p:cNvSpPr>
                <a:spLocks noChangeShapeType="1"/>
              </p:cNvSpPr>
              <p:nvPr/>
            </p:nvSpPr>
            <p:spPr bwMode="auto">
              <a:xfrm flipV="1">
                <a:off x="4409" y="1413"/>
                <a:ext cx="0" cy="2120"/>
              </a:xfrm>
              <a:prstGeom prst="line">
                <a:avLst/>
              </a:prstGeom>
              <a:noFill/>
              <a:ln w="12699">
                <a:solidFill>
                  <a:schemeClr val="bg1"/>
                </a:solidFill>
                <a:round/>
                <a:headEnd type="none" w="sm" len="sm"/>
                <a:tailEnd type="none" w="sm" len="sm"/>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6" name="Line 42"/>
              <p:cNvSpPr>
                <a:spLocks noChangeShapeType="1"/>
              </p:cNvSpPr>
              <p:nvPr/>
            </p:nvSpPr>
            <p:spPr bwMode="auto">
              <a:xfrm flipV="1">
                <a:off x="4164" y="1413"/>
                <a:ext cx="0" cy="2120"/>
              </a:xfrm>
              <a:prstGeom prst="line">
                <a:avLst/>
              </a:prstGeom>
              <a:noFill/>
              <a:ln w="12699">
                <a:solidFill>
                  <a:schemeClr val="bg1"/>
                </a:solidFill>
                <a:round/>
                <a:headEnd type="none" w="sm" len="sm"/>
                <a:tailEnd type="none" w="sm" len="sm"/>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7" name="Line 43"/>
              <p:cNvSpPr>
                <a:spLocks noChangeShapeType="1"/>
              </p:cNvSpPr>
              <p:nvPr/>
            </p:nvSpPr>
            <p:spPr bwMode="auto">
              <a:xfrm flipV="1">
                <a:off x="3928" y="1413"/>
                <a:ext cx="0" cy="2120"/>
              </a:xfrm>
              <a:prstGeom prst="line">
                <a:avLst/>
              </a:prstGeom>
              <a:noFill/>
              <a:ln w="12699">
                <a:solidFill>
                  <a:schemeClr val="bg1"/>
                </a:solidFill>
                <a:round/>
                <a:headEnd type="none" w="sm" len="sm"/>
                <a:tailEnd type="none" w="sm" len="sm"/>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8" name="Line 44"/>
              <p:cNvSpPr>
                <a:spLocks noChangeShapeType="1"/>
              </p:cNvSpPr>
              <p:nvPr/>
            </p:nvSpPr>
            <p:spPr bwMode="auto">
              <a:xfrm flipV="1">
                <a:off x="3683" y="1413"/>
                <a:ext cx="0" cy="2120"/>
              </a:xfrm>
              <a:prstGeom prst="line">
                <a:avLst/>
              </a:prstGeom>
              <a:noFill/>
              <a:ln w="12699">
                <a:solidFill>
                  <a:schemeClr val="bg1"/>
                </a:solidFill>
                <a:round/>
                <a:headEnd type="none" w="sm" len="sm"/>
                <a:tailEnd type="none" w="sm" len="sm"/>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69" name="Line 45"/>
              <p:cNvSpPr>
                <a:spLocks noChangeShapeType="1"/>
              </p:cNvSpPr>
              <p:nvPr/>
            </p:nvSpPr>
            <p:spPr bwMode="auto">
              <a:xfrm flipV="1">
                <a:off x="3446" y="1413"/>
                <a:ext cx="0" cy="2120"/>
              </a:xfrm>
              <a:prstGeom prst="line">
                <a:avLst/>
              </a:prstGeom>
              <a:noFill/>
              <a:ln w="12699">
                <a:solidFill>
                  <a:schemeClr val="bg1"/>
                </a:solidFill>
                <a:round/>
                <a:headEnd type="none" w="sm" len="sm"/>
                <a:tailEnd type="none" w="sm" len="sm"/>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sp>
          <p:nvSpPr>
            <p:cNvPr id="162" name="Line 46"/>
            <p:cNvSpPr>
              <a:spLocks noChangeShapeType="1"/>
            </p:cNvSpPr>
            <p:nvPr/>
          </p:nvSpPr>
          <p:spPr bwMode="auto">
            <a:xfrm>
              <a:off x="3206" y="3366"/>
              <a:ext cx="1687" cy="0"/>
            </a:xfrm>
            <a:prstGeom prst="line">
              <a:avLst/>
            </a:prstGeom>
            <a:noFill/>
            <a:ln w="12699">
              <a:solidFill>
                <a:schemeClr val="bg1"/>
              </a:solidFill>
              <a:round/>
              <a:headEnd type="none" w="sm" len="sm"/>
              <a:tailEnd type="none" w="sm" len="sm"/>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grpSp>
      <p:sp>
        <p:nvSpPr>
          <p:cNvPr id="139" name="Rectangle 138"/>
          <p:cNvSpPr>
            <a:spLocks noChangeArrowheads="1"/>
          </p:cNvSpPr>
          <p:nvPr/>
        </p:nvSpPr>
        <p:spPr bwMode="auto">
          <a:xfrm>
            <a:off x="1822226" y="1199250"/>
            <a:ext cx="3276600" cy="1016305"/>
          </a:xfrm>
          <a:prstGeom prst="rect">
            <a:avLst/>
          </a:prstGeom>
          <a:noFill/>
          <a:ln w="9525">
            <a:noFill/>
            <a:miter lim="800000"/>
            <a:headEnd/>
            <a:tailEnd/>
          </a:ln>
        </p:spPr>
        <p:txBody>
          <a:bodyPr lIns="92075" tIns="46038" rIns="92075" bIns="46038">
            <a:spAutoFit/>
          </a:bodyP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pPr marL="912813" indent="-912813" algn="l">
              <a:buSzPct val="110000"/>
              <a:buFont typeface="Wingdings" pitchFamily="2" charset="2"/>
              <a:buChar char="v"/>
            </a:pPr>
            <a:r>
              <a:rPr lang="en-US" sz="2000" b="0" i="0" dirty="0">
                <a:solidFill>
                  <a:srgbClr val="FFC000"/>
                </a:solidFill>
                <a:latin typeface="Arial" pitchFamily="34" charset="0"/>
                <a:cs typeface="Arial" pitchFamily="34" charset="0"/>
              </a:rPr>
              <a:t>Key Elements</a:t>
            </a:r>
          </a:p>
          <a:p>
            <a:pPr marL="912813" indent="-912813" algn="l">
              <a:buClr>
                <a:schemeClr val="tx1"/>
              </a:buClr>
              <a:buSzPct val="110000"/>
              <a:buFont typeface="Wingdings" pitchFamily="2" charset="2"/>
              <a:buChar char="v"/>
            </a:pPr>
            <a:r>
              <a:rPr lang="en-US" sz="2000" b="0" i="0" dirty="0">
                <a:solidFill>
                  <a:schemeClr val="tx1"/>
                </a:solidFill>
                <a:latin typeface="Arial" pitchFamily="34" charset="0"/>
                <a:cs typeface="Arial" pitchFamily="34" charset="0"/>
              </a:rPr>
              <a:t>Informational Elements</a:t>
            </a:r>
          </a:p>
        </p:txBody>
      </p:sp>
      <p:sp>
        <p:nvSpPr>
          <p:cNvPr id="140" name="Rectangle 139"/>
          <p:cNvSpPr>
            <a:spLocks noChangeArrowheads="1"/>
          </p:cNvSpPr>
          <p:nvPr/>
        </p:nvSpPr>
        <p:spPr bwMode="auto">
          <a:xfrm>
            <a:off x="2319338" y="1304478"/>
            <a:ext cx="401637" cy="227013"/>
          </a:xfrm>
          <a:prstGeom prst="rect">
            <a:avLst/>
          </a:prstGeom>
          <a:solidFill>
            <a:srgbClr val="FFC000"/>
          </a:solidFill>
          <a:ln w="25399">
            <a:solidFill>
              <a:srgbClr val="000066"/>
            </a:solidFill>
            <a:miter lim="800000"/>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41" name="Rectangle 140"/>
          <p:cNvSpPr>
            <a:spLocks noChangeArrowheads="1"/>
          </p:cNvSpPr>
          <p:nvPr/>
        </p:nvSpPr>
        <p:spPr bwMode="auto">
          <a:xfrm>
            <a:off x="2333625" y="1643977"/>
            <a:ext cx="401638" cy="217487"/>
          </a:xfrm>
          <a:prstGeom prst="rect">
            <a:avLst/>
          </a:prstGeom>
          <a:solidFill>
            <a:schemeClr val="tx1"/>
          </a:solidFill>
          <a:ln w="25399">
            <a:solidFill>
              <a:srgbClr val="000066"/>
            </a:solidFill>
            <a:miter lim="800000"/>
            <a:headEnd/>
            <a:tailEnd/>
          </a:ln>
        </p:spPr>
        <p:txBody>
          <a:bodyPr wrap="none" anchor="ct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endParaRPr lang="en-US"/>
          </a:p>
        </p:txBody>
      </p:sp>
      <p:sp>
        <p:nvSpPr>
          <p:cNvPr id="138" name="Rectangle 137"/>
          <p:cNvSpPr>
            <a:spLocks noChangeArrowheads="1"/>
          </p:cNvSpPr>
          <p:nvPr/>
        </p:nvSpPr>
        <p:spPr bwMode="auto">
          <a:xfrm rot="16200000">
            <a:off x="-1304366" y="2675966"/>
            <a:ext cx="5634038" cy="739306"/>
          </a:xfrm>
          <a:prstGeom prst="rect">
            <a:avLst/>
          </a:prstGeom>
          <a:noFill/>
          <a:ln w="9525">
            <a:noFill/>
            <a:miter lim="800000"/>
            <a:headEnd/>
            <a:tailEnd/>
          </a:ln>
        </p:spPr>
        <p:txBody>
          <a:bodyPr lIns="92075" tIns="46038" rIns="92075" bIns="46038" anchor="ctr">
            <a:spAutoFit/>
          </a:bodyPr>
          <a:lstStyle>
            <a:defPPr>
              <a:defRPr lang="en-US"/>
            </a:defPPr>
            <a:lvl1pPr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1pPr>
            <a:lvl2pPr marL="4572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2pPr>
            <a:lvl3pPr marL="9144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3pPr>
            <a:lvl4pPr marL="13716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4pPr>
            <a:lvl5pPr marL="1828800" algn="ctr" rtl="0" eaLnBrk="0" fontAlgn="base" hangingPunct="0">
              <a:spcBef>
                <a:spcPct val="0"/>
              </a:spcBef>
              <a:spcAft>
                <a:spcPct val="0"/>
              </a:spcAft>
              <a:buClr>
                <a:schemeClr val="tx2"/>
              </a:buClr>
              <a:defRPr b="1" i="1" kern="1200">
                <a:solidFill>
                  <a:schemeClr val="accent2"/>
                </a:solidFill>
                <a:latin typeface="Times New Roman" pitchFamily="18" charset="0"/>
                <a:ea typeface="+mn-ea"/>
                <a:cs typeface="+mn-cs"/>
              </a:defRPr>
            </a:lvl5pPr>
            <a:lvl6pPr marL="2286000" algn="l" defTabSz="914400" rtl="0" eaLnBrk="1" latinLnBrk="0" hangingPunct="1">
              <a:defRPr b="1" i="1" kern="1200">
                <a:solidFill>
                  <a:schemeClr val="accent2"/>
                </a:solidFill>
                <a:latin typeface="Times New Roman" pitchFamily="18" charset="0"/>
                <a:ea typeface="+mn-ea"/>
                <a:cs typeface="+mn-cs"/>
              </a:defRPr>
            </a:lvl6pPr>
            <a:lvl7pPr marL="2743200" algn="l" defTabSz="914400" rtl="0" eaLnBrk="1" latinLnBrk="0" hangingPunct="1">
              <a:defRPr b="1" i="1" kern="1200">
                <a:solidFill>
                  <a:schemeClr val="accent2"/>
                </a:solidFill>
                <a:latin typeface="Times New Roman" pitchFamily="18" charset="0"/>
                <a:ea typeface="+mn-ea"/>
                <a:cs typeface="+mn-cs"/>
              </a:defRPr>
            </a:lvl7pPr>
            <a:lvl8pPr marL="3200400" algn="l" defTabSz="914400" rtl="0" eaLnBrk="1" latinLnBrk="0" hangingPunct="1">
              <a:defRPr b="1" i="1" kern="1200">
                <a:solidFill>
                  <a:schemeClr val="accent2"/>
                </a:solidFill>
                <a:latin typeface="Times New Roman" pitchFamily="18" charset="0"/>
                <a:ea typeface="+mn-ea"/>
                <a:cs typeface="+mn-cs"/>
              </a:defRPr>
            </a:lvl8pPr>
            <a:lvl9pPr marL="3657600" algn="l" defTabSz="914400" rtl="0" eaLnBrk="1" latinLnBrk="0" hangingPunct="1">
              <a:defRPr b="1" i="1" kern="1200">
                <a:solidFill>
                  <a:schemeClr val="accent2"/>
                </a:solidFill>
                <a:latin typeface="Times New Roman" pitchFamily="18" charset="0"/>
                <a:ea typeface="+mn-ea"/>
                <a:cs typeface="+mn-cs"/>
              </a:defRPr>
            </a:lvl9pPr>
          </a:lstStyle>
          <a:p>
            <a:pPr>
              <a:buClrTx/>
            </a:pPr>
            <a:r>
              <a:rPr lang="en-US" sz="4200" b="0" i="0" dirty="0">
                <a:solidFill>
                  <a:schemeClr val="tx1"/>
                </a:solidFill>
                <a:latin typeface="Arial" pitchFamily="34" charset="0"/>
                <a:cs typeface="Arial" pitchFamily="34" charset="0"/>
              </a:rPr>
              <a:t>The House of Quality</a:t>
            </a:r>
          </a:p>
        </p:txBody>
      </p:sp>
      <p:sp>
        <p:nvSpPr>
          <p:cNvPr id="47" name="Rectangle 46"/>
          <p:cNvSpPr/>
          <p:nvPr/>
        </p:nvSpPr>
        <p:spPr>
          <a:xfrm>
            <a:off x="2514600" y="5410200"/>
            <a:ext cx="4572000" cy="830997"/>
          </a:xfrm>
          <a:prstGeom prst="rect">
            <a:avLst/>
          </a:prstGeom>
        </p:spPr>
        <p:txBody>
          <a:bodyPr>
            <a:spAutoFit/>
          </a:bodyPr>
          <a:lstStyle/>
          <a:p>
            <a:pPr>
              <a:buClrTx/>
              <a:defRPr/>
            </a:pPr>
            <a:r>
              <a:rPr lang="en-US" dirty="0">
                <a:latin typeface="Arial" pitchFamily="34" charset="0"/>
                <a:cs typeface="Arial" pitchFamily="34" charset="0"/>
              </a:rPr>
              <a:t>Two Types of Elements in Each House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142338" name="AutoShape 2" descr="http://totalqualitymanagement.files.wordpress.com/2009/09/qdf3.jpg?w=614&amp;h=73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qdf3 (1).jpg"/>
          <p:cNvPicPr>
            <a:picLocks noChangeAspect="1"/>
          </p:cNvPicPr>
          <p:nvPr/>
        </p:nvPicPr>
        <p:blipFill>
          <a:blip r:embed="rId2" cstate="print"/>
          <a:stretch>
            <a:fillRect/>
          </a:stretch>
        </p:blipFill>
        <p:spPr>
          <a:xfrm>
            <a:off x="1715275" y="0"/>
            <a:ext cx="5713449" cy="68580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981075" y="201613"/>
            <a:ext cx="7542213" cy="1016305"/>
          </a:xfrm>
          <a:prstGeom prst="rect">
            <a:avLst/>
          </a:prstGeom>
          <a:noFill/>
          <a:ln w="9525">
            <a:noFill/>
            <a:miter lim="800000"/>
            <a:headEnd/>
            <a:tailEnd/>
          </a:ln>
        </p:spPr>
        <p:txBody>
          <a:bodyPr lIns="92075" tIns="46038" rIns="92075" bIns="46038" anchor="ctr">
            <a:spAutoFit/>
          </a:bodyPr>
          <a:lstStyle/>
          <a:p>
            <a:pPr>
              <a:buClrTx/>
            </a:pPr>
            <a:r>
              <a:rPr lang="en-US" sz="6000" b="0" i="0" dirty="0">
                <a:solidFill>
                  <a:schemeClr val="tx1"/>
                </a:solidFill>
                <a:latin typeface="Arial" pitchFamily="34" charset="0"/>
                <a:cs typeface="Arial" pitchFamily="34" charset="0"/>
              </a:rPr>
              <a:t>QFD Flowdown</a:t>
            </a:r>
          </a:p>
        </p:txBody>
      </p:sp>
      <p:grpSp>
        <p:nvGrpSpPr>
          <p:cNvPr id="2" name="Group 3"/>
          <p:cNvGrpSpPr>
            <a:grpSpLocks/>
          </p:cNvGrpSpPr>
          <p:nvPr/>
        </p:nvGrpSpPr>
        <p:grpSpPr bwMode="auto">
          <a:xfrm>
            <a:off x="1727200" y="1616075"/>
            <a:ext cx="2249488" cy="3780997"/>
            <a:chOff x="738" y="1109"/>
            <a:chExt cx="1442" cy="2326"/>
          </a:xfrm>
          <a:solidFill>
            <a:srgbClr val="FFC000"/>
          </a:solidFill>
        </p:grpSpPr>
        <p:sp>
          <p:nvSpPr>
            <p:cNvPr id="6" name="Rectangle 4"/>
            <p:cNvSpPr>
              <a:spLocks noChangeArrowheads="1"/>
            </p:cNvSpPr>
            <p:nvPr/>
          </p:nvSpPr>
          <p:spPr bwMode="auto">
            <a:xfrm>
              <a:off x="738" y="1662"/>
              <a:ext cx="1442" cy="1773"/>
            </a:xfrm>
            <a:prstGeom prst="rect">
              <a:avLst/>
            </a:prstGeom>
            <a:grpFill/>
            <a:ln w="9525">
              <a:solidFill>
                <a:srgbClr val="000066"/>
              </a:solidFill>
              <a:miter lim="800000"/>
              <a:headEnd/>
              <a:tailEnd/>
            </a:ln>
          </p:spPr>
          <p:txBody>
            <a:bodyPr wrap="none" lIns="106362" tIns="53975" rIns="106362" bIns="53975">
              <a:spAutoFit/>
            </a:bodyPr>
            <a:lstStyle/>
            <a:p>
              <a:pPr defTabSz="1220788">
                <a:buClrTx/>
              </a:pPr>
              <a:r>
                <a:rPr lang="en-US" sz="1400" b="0" i="0" dirty="0">
                  <a:solidFill>
                    <a:srgbClr val="000066"/>
                  </a:solidFill>
                  <a:latin typeface="Arial" pitchFamily="34" charset="0"/>
                  <a:cs typeface="Arial" pitchFamily="34" charset="0"/>
                </a:rPr>
                <a:t>Customer Wants</a:t>
              </a:r>
            </a:p>
            <a:p>
              <a:pPr defTabSz="1220788">
                <a:buClrTx/>
              </a:pPr>
              <a:endParaRPr lang="en-US" sz="1400" b="0" i="0" dirty="0">
                <a:solidFill>
                  <a:srgbClr val="000066"/>
                </a:solidFill>
                <a:latin typeface="Arial" pitchFamily="34" charset="0"/>
                <a:cs typeface="Arial" pitchFamily="34" charset="0"/>
              </a:endParaRPr>
            </a:p>
            <a:p>
              <a:pPr defTabSz="1220788">
                <a:buClrTx/>
              </a:pPr>
              <a:endParaRPr lang="en-US" sz="1400" b="0" i="0" dirty="0">
                <a:solidFill>
                  <a:srgbClr val="000066"/>
                </a:solidFill>
                <a:latin typeface="Arial" pitchFamily="34" charset="0"/>
                <a:cs typeface="Arial" pitchFamily="34" charset="0"/>
              </a:endParaRPr>
            </a:p>
            <a:p>
              <a:pPr defTabSz="1220788">
                <a:buClrTx/>
              </a:pPr>
              <a:r>
                <a:rPr lang="en-US" sz="1400" b="0" i="0" dirty="0">
                  <a:solidFill>
                    <a:srgbClr val="000066"/>
                  </a:solidFill>
                  <a:latin typeface="Arial" pitchFamily="34" charset="0"/>
                  <a:cs typeface="Arial" pitchFamily="34" charset="0"/>
                </a:rPr>
                <a:t>Technical Requirements</a:t>
              </a:r>
            </a:p>
            <a:p>
              <a:pPr defTabSz="1220788">
                <a:buClrTx/>
              </a:pPr>
              <a:endParaRPr lang="en-US" sz="1400" b="0" i="0" dirty="0">
                <a:solidFill>
                  <a:srgbClr val="000066"/>
                </a:solidFill>
                <a:latin typeface="Arial" pitchFamily="34" charset="0"/>
                <a:cs typeface="Arial" pitchFamily="34" charset="0"/>
              </a:endParaRPr>
            </a:p>
            <a:p>
              <a:pPr defTabSz="1220788">
                <a:buClrTx/>
              </a:pPr>
              <a:endParaRPr lang="en-US" sz="1400" b="0" i="0" dirty="0">
                <a:solidFill>
                  <a:srgbClr val="000066"/>
                </a:solidFill>
                <a:latin typeface="Arial" pitchFamily="34" charset="0"/>
                <a:cs typeface="Arial" pitchFamily="34" charset="0"/>
              </a:endParaRPr>
            </a:p>
            <a:p>
              <a:pPr defTabSz="1220788">
                <a:buClrTx/>
              </a:pPr>
              <a:r>
                <a:rPr lang="en-US" sz="1400" b="0" i="0" dirty="0">
                  <a:solidFill>
                    <a:srgbClr val="000066"/>
                  </a:solidFill>
                  <a:latin typeface="Arial" pitchFamily="34" charset="0"/>
                  <a:cs typeface="Arial" pitchFamily="34" charset="0"/>
                </a:rPr>
                <a:t>Part Characteristics</a:t>
              </a:r>
            </a:p>
            <a:p>
              <a:pPr defTabSz="1220788">
                <a:buClrTx/>
              </a:pPr>
              <a:endParaRPr lang="en-US" sz="1400" b="0" i="0" dirty="0">
                <a:solidFill>
                  <a:srgbClr val="000066"/>
                </a:solidFill>
                <a:latin typeface="Arial" pitchFamily="34" charset="0"/>
                <a:cs typeface="Arial" pitchFamily="34" charset="0"/>
              </a:endParaRPr>
            </a:p>
            <a:p>
              <a:pPr defTabSz="1220788">
                <a:buClrTx/>
              </a:pPr>
              <a:endParaRPr lang="en-US" sz="1400" b="0" i="0" dirty="0">
                <a:solidFill>
                  <a:srgbClr val="000066"/>
                </a:solidFill>
                <a:latin typeface="Arial" pitchFamily="34" charset="0"/>
                <a:cs typeface="Arial" pitchFamily="34" charset="0"/>
              </a:endParaRPr>
            </a:p>
            <a:p>
              <a:pPr defTabSz="1220788">
                <a:buClrTx/>
              </a:pPr>
              <a:r>
                <a:rPr lang="en-US" sz="1400" b="0" i="0" dirty="0">
                  <a:solidFill>
                    <a:srgbClr val="000066"/>
                  </a:solidFill>
                  <a:latin typeface="Arial" pitchFamily="34" charset="0"/>
                  <a:cs typeface="Arial" pitchFamily="34" charset="0"/>
                </a:rPr>
                <a:t>Manufacturing Process</a:t>
              </a:r>
            </a:p>
            <a:p>
              <a:pPr defTabSz="1220788">
                <a:buClrTx/>
              </a:pPr>
              <a:endParaRPr lang="en-US" sz="1400" b="0" i="0" dirty="0">
                <a:solidFill>
                  <a:srgbClr val="000066"/>
                </a:solidFill>
                <a:latin typeface="Arial" pitchFamily="34" charset="0"/>
                <a:cs typeface="Arial" pitchFamily="34" charset="0"/>
              </a:endParaRPr>
            </a:p>
            <a:p>
              <a:pPr defTabSz="1220788">
                <a:buClrTx/>
              </a:pPr>
              <a:endParaRPr lang="en-US" sz="1400" b="0" i="0" dirty="0">
                <a:solidFill>
                  <a:srgbClr val="000066"/>
                </a:solidFill>
                <a:latin typeface="Arial" pitchFamily="34" charset="0"/>
                <a:cs typeface="Arial" pitchFamily="34" charset="0"/>
              </a:endParaRPr>
            </a:p>
            <a:p>
              <a:pPr defTabSz="1220788">
                <a:buClrTx/>
              </a:pPr>
              <a:r>
                <a:rPr lang="en-US" sz="1400" b="0" i="0" dirty="0">
                  <a:solidFill>
                    <a:srgbClr val="000066"/>
                  </a:solidFill>
                  <a:latin typeface="Arial" pitchFamily="34" charset="0"/>
                  <a:cs typeface="Arial" pitchFamily="34" charset="0"/>
                </a:rPr>
                <a:t>Production Requirements</a:t>
              </a:r>
            </a:p>
          </p:txBody>
        </p:sp>
        <p:sp>
          <p:nvSpPr>
            <p:cNvPr id="7" name="Line 5"/>
            <p:cNvSpPr>
              <a:spLocks noChangeShapeType="1"/>
            </p:cNvSpPr>
            <p:nvPr/>
          </p:nvSpPr>
          <p:spPr bwMode="auto">
            <a:xfrm>
              <a:off x="1458" y="1834"/>
              <a:ext cx="0" cy="260"/>
            </a:xfrm>
            <a:prstGeom prst="line">
              <a:avLst/>
            </a:prstGeom>
            <a:grpFill/>
            <a:ln w="25399">
              <a:solidFill>
                <a:srgbClr val="000066"/>
              </a:solidFill>
              <a:round/>
              <a:headEnd type="none" w="sm" len="sm"/>
              <a:tailEnd type="stealth" w="med" len="lg"/>
            </a:ln>
          </p:spPr>
          <p:txBody>
            <a:bodyPr wrap="none" anchor="ctr"/>
            <a:lstStyle/>
            <a:p>
              <a:endParaRPr lang="en-US"/>
            </a:p>
          </p:txBody>
        </p:sp>
        <p:sp>
          <p:nvSpPr>
            <p:cNvPr id="8" name="Line 6"/>
            <p:cNvSpPr>
              <a:spLocks noChangeShapeType="1"/>
            </p:cNvSpPr>
            <p:nvPr/>
          </p:nvSpPr>
          <p:spPr bwMode="auto">
            <a:xfrm>
              <a:off x="1458" y="2224"/>
              <a:ext cx="0" cy="262"/>
            </a:xfrm>
            <a:prstGeom prst="line">
              <a:avLst/>
            </a:prstGeom>
            <a:grpFill/>
            <a:ln w="25399">
              <a:solidFill>
                <a:srgbClr val="000066"/>
              </a:solidFill>
              <a:round/>
              <a:headEnd type="none" w="sm" len="sm"/>
              <a:tailEnd type="stealth" w="med" len="lg"/>
            </a:ln>
          </p:spPr>
          <p:txBody>
            <a:bodyPr wrap="none" anchor="ctr"/>
            <a:lstStyle/>
            <a:p>
              <a:endParaRPr lang="en-US"/>
            </a:p>
          </p:txBody>
        </p:sp>
        <p:sp>
          <p:nvSpPr>
            <p:cNvPr id="9" name="Line 7"/>
            <p:cNvSpPr>
              <a:spLocks noChangeShapeType="1"/>
            </p:cNvSpPr>
            <p:nvPr/>
          </p:nvSpPr>
          <p:spPr bwMode="auto">
            <a:xfrm>
              <a:off x="1458" y="2646"/>
              <a:ext cx="0" cy="261"/>
            </a:xfrm>
            <a:prstGeom prst="line">
              <a:avLst/>
            </a:prstGeom>
            <a:grpFill/>
            <a:ln w="25399">
              <a:solidFill>
                <a:srgbClr val="000066"/>
              </a:solidFill>
              <a:round/>
              <a:headEnd type="none" w="sm" len="sm"/>
              <a:tailEnd type="stealth" w="med" len="lg"/>
            </a:ln>
          </p:spPr>
          <p:txBody>
            <a:bodyPr wrap="none" anchor="ctr"/>
            <a:lstStyle/>
            <a:p>
              <a:endParaRPr lang="en-US"/>
            </a:p>
          </p:txBody>
        </p:sp>
        <p:sp>
          <p:nvSpPr>
            <p:cNvPr id="10" name="Line 8"/>
            <p:cNvSpPr>
              <a:spLocks noChangeShapeType="1"/>
            </p:cNvSpPr>
            <p:nvPr/>
          </p:nvSpPr>
          <p:spPr bwMode="auto">
            <a:xfrm>
              <a:off x="1458" y="3021"/>
              <a:ext cx="0" cy="260"/>
            </a:xfrm>
            <a:prstGeom prst="line">
              <a:avLst/>
            </a:prstGeom>
            <a:grpFill/>
            <a:ln w="25399">
              <a:solidFill>
                <a:srgbClr val="000066"/>
              </a:solidFill>
              <a:round/>
              <a:headEnd type="none" w="sm" len="sm"/>
              <a:tailEnd type="stealth" w="med" len="lg"/>
            </a:ln>
          </p:spPr>
          <p:txBody>
            <a:bodyPr wrap="none" anchor="ctr"/>
            <a:lstStyle/>
            <a:p>
              <a:endParaRPr lang="en-US"/>
            </a:p>
          </p:txBody>
        </p:sp>
        <p:sp>
          <p:nvSpPr>
            <p:cNvPr id="11" name="Rectangle 9"/>
            <p:cNvSpPr>
              <a:spLocks noChangeArrowheads="1"/>
            </p:cNvSpPr>
            <p:nvPr/>
          </p:nvSpPr>
          <p:spPr bwMode="auto">
            <a:xfrm>
              <a:off x="893" y="1109"/>
              <a:ext cx="953" cy="360"/>
            </a:xfrm>
            <a:prstGeom prst="rect">
              <a:avLst/>
            </a:prstGeom>
            <a:grpFill/>
            <a:ln w="12699">
              <a:solidFill>
                <a:srgbClr val="000066"/>
              </a:solidFill>
              <a:miter lim="800000"/>
              <a:headEnd/>
              <a:tailEnd/>
            </a:ln>
            <a:effectLst>
              <a:outerShdw dist="107763" dir="2700000" algn="ctr" rotWithShape="0">
                <a:srgbClr val="000066"/>
              </a:outerShdw>
            </a:effectLst>
          </p:spPr>
          <p:txBody>
            <a:bodyPr wrap="none" lIns="92075" tIns="46038" rIns="92075" bIns="46038">
              <a:spAutoFit/>
            </a:bodyPr>
            <a:lstStyle/>
            <a:p>
              <a:pPr algn="ctr">
                <a:buClrTx/>
                <a:defRPr/>
              </a:pPr>
              <a:r>
                <a:rPr lang="en-US" sz="1600" i="0" dirty="0">
                  <a:solidFill>
                    <a:schemeClr val="bg1"/>
                  </a:solidFill>
                  <a:latin typeface="Arial" pitchFamily="34" charset="0"/>
                  <a:cs typeface="Arial" pitchFamily="34" charset="0"/>
                </a:rPr>
                <a:t>Manufacturing</a:t>
              </a:r>
            </a:p>
            <a:p>
              <a:pPr>
                <a:buClrTx/>
                <a:defRPr/>
              </a:pPr>
              <a:r>
                <a:rPr lang="en-US" sz="1600" i="0" dirty="0">
                  <a:solidFill>
                    <a:schemeClr val="bg1"/>
                  </a:solidFill>
                  <a:latin typeface="Arial" pitchFamily="34" charset="0"/>
                  <a:cs typeface="Arial" pitchFamily="34" charset="0"/>
                </a:rPr>
                <a:t>Environment</a:t>
              </a:r>
            </a:p>
          </p:txBody>
        </p:sp>
      </p:grpSp>
      <p:grpSp>
        <p:nvGrpSpPr>
          <p:cNvPr id="3" name="Group 25"/>
          <p:cNvGrpSpPr/>
          <p:nvPr/>
        </p:nvGrpSpPr>
        <p:grpSpPr>
          <a:xfrm>
            <a:off x="4108450" y="1616074"/>
            <a:ext cx="2063750" cy="3249904"/>
            <a:chOff x="4108450" y="1616074"/>
            <a:chExt cx="2063750" cy="3249904"/>
          </a:xfrm>
        </p:grpSpPr>
        <p:sp>
          <p:nvSpPr>
            <p:cNvPr id="13" name="Rectangle 11"/>
            <p:cNvSpPr>
              <a:spLocks noChangeArrowheads="1"/>
            </p:cNvSpPr>
            <p:nvPr/>
          </p:nvSpPr>
          <p:spPr bwMode="auto">
            <a:xfrm>
              <a:off x="4108450" y="2608950"/>
              <a:ext cx="2063750" cy="2257028"/>
            </a:xfrm>
            <a:prstGeom prst="rect">
              <a:avLst/>
            </a:prstGeom>
            <a:solidFill>
              <a:srgbClr val="FFFF66"/>
            </a:solidFill>
            <a:ln w="9525">
              <a:solidFill>
                <a:srgbClr val="000066"/>
              </a:solidFill>
              <a:miter lim="800000"/>
              <a:headEnd/>
              <a:tailEnd/>
            </a:ln>
          </p:spPr>
          <p:txBody>
            <a:bodyPr wrap="square" lIns="104775" tIns="50800" rIns="104775" bIns="50800">
              <a:spAutoFit/>
            </a:bodyPr>
            <a:lstStyle/>
            <a:p>
              <a:pPr defTabSz="1162050">
                <a:buClrTx/>
              </a:pPr>
              <a:r>
                <a:rPr lang="en-US" sz="1400" b="0" i="0" dirty="0">
                  <a:solidFill>
                    <a:schemeClr val="bg1"/>
                  </a:solidFill>
                  <a:latin typeface="Arial" pitchFamily="34" charset="0"/>
                  <a:cs typeface="Arial" pitchFamily="34" charset="0"/>
                </a:rPr>
                <a:t>Customer Wants</a:t>
              </a:r>
            </a:p>
            <a:p>
              <a:pPr defTabSz="1162050">
                <a:buClrTx/>
              </a:pPr>
              <a:endParaRPr lang="en-US" sz="1400" b="0" i="0" dirty="0">
                <a:solidFill>
                  <a:schemeClr val="bg1"/>
                </a:solidFill>
                <a:latin typeface="Arial" pitchFamily="34" charset="0"/>
                <a:cs typeface="Arial" pitchFamily="34" charset="0"/>
              </a:endParaRPr>
            </a:p>
            <a:p>
              <a:pPr defTabSz="1162050">
                <a:buClrTx/>
              </a:pPr>
              <a:endParaRPr lang="en-US" sz="1400" b="0" i="0" dirty="0">
                <a:solidFill>
                  <a:schemeClr val="bg1"/>
                </a:solidFill>
                <a:latin typeface="Arial" pitchFamily="34" charset="0"/>
                <a:cs typeface="Arial" pitchFamily="34" charset="0"/>
              </a:endParaRPr>
            </a:p>
            <a:p>
              <a:pPr defTabSz="1162050">
                <a:buClrTx/>
              </a:pPr>
              <a:r>
                <a:rPr lang="en-US" sz="1400" b="0" i="0" dirty="0">
                  <a:solidFill>
                    <a:schemeClr val="bg1"/>
                  </a:solidFill>
                  <a:latin typeface="Arial" pitchFamily="34" charset="0"/>
                  <a:cs typeface="Arial" pitchFamily="34" charset="0"/>
                </a:rPr>
                <a:t>Product Functionality</a:t>
              </a:r>
            </a:p>
            <a:p>
              <a:pPr defTabSz="1162050">
                <a:buClrTx/>
              </a:pPr>
              <a:endParaRPr lang="en-US" sz="1400" b="0" i="0" dirty="0">
                <a:solidFill>
                  <a:schemeClr val="bg1"/>
                </a:solidFill>
                <a:latin typeface="Arial" pitchFamily="34" charset="0"/>
                <a:cs typeface="Arial" pitchFamily="34" charset="0"/>
              </a:endParaRPr>
            </a:p>
            <a:p>
              <a:pPr defTabSz="1162050">
                <a:buClrTx/>
              </a:pPr>
              <a:endParaRPr lang="en-US" sz="1400" b="0" i="0" dirty="0">
                <a:solidFill>
                  <a:schemeClr val="bg1"/>
                </a:solidFill>
                <a:latin typeface="Arial" pitchFamily="34" charset="0"/>
                <a:cs typeface="Arial" pitchFamily="34" charset="0"/>
              </a:endParaRPr>
            </a:p>
            <a:p>
              <a:pPr defTabSz="1162050">
                <a:buClrTx/>
              </a:pPr>
              <a:r>
                <a:rPr lang="en-US" sz="1400" b="0" i="0" dirty="0">
                  <a:solidFill>
                    <a:schemeClr val="bg1"/>
                  </a:solidFill>
                  <a:latin typeface="Arial" pitchFamily="34" charset="0"/>
                  <a:cs typeface="Arial" pitchFamily="34" charset="0"/>
                </a:rPr>
                <a:t>System Characteristics</a:t>
              </a:r>
            </a:p>
            <a:p>
              <a:pPr defTabSz="1162050">
                <a:buClrTx/>
              </a:pPr>
              <a:endParaRPr lang="en-US" sz="1400" b="0" i="0" dirty="0">
                <a:solidFill>
                  <a:schemeClr val="bg1"/>
                </a:solidFill>
                <a:latin typeface="Arial" pitchFamily="34" charset="0"/>
                <a:cs typeface="Arial" pitchFamily="34" charset="0"/>
              </a:endParaRPr>
            </a:p>
            <a:p>
              <a:pPr defTabSz="1162050">
                <a:buClrTx/>
              </a:pPr>
              <a:endParaRPr lang="en-US" sz="1400" b="0" i="0" dirty="0">
                <a:solidFill>
                  <a:schemeClr val="bg1"/>
                </a:solidFill>
                <a:latin typeface="Arial" pitchFamily="34" charset="0"/>
                <a:cs typeface="Arial" pitchFamily="34" charset="0"/>
              </a:endParaRPr>
            </a:p>
            <a:p>
              <a:pPr defTabSz="1162050">
                <a:buClrTx/>
              </a:pPr>
              <a:r>
                <a:rPr lang="en-US" sz="1400" b="0" i="0" dirty="0">
                  <a:solidFill>
                    <a:schemeClr val="bg1"/>
                  </a:solidFill>
                  <a:latin typeface="Arial" pitchFamily="34" charset="0"/>
                  <a:cs typeface="Arial" pitchFamily="34" charset="0"/>
                </a:rPr>
                <a:t>Design Alternatives</a:t>
              </a:r>
            </a:p>
          </p:txBody>
        </p:sp>
        <p:sp>
          <p:nvSpPr>
            <p:cNvPr id="14" name="Line 12"/>
            <p:cNvSpPr>
              <a:spLocks noChangeShapeType="1"/>
            </p:cNvSpPr>
            <p:nvPr/>
          </p:nvSpPr>
          <p:spPr bwMode="auto">
            <a:xfrm>
              <a:off x="5110163" y="2895600"/>
              <a:ext cx="0" cy="468609"/>
            </a:xfrm>
            <a:prstGeom prst="line">
              <a:avLst/>
            </a:prstGeom>
            <a:noFill/>
            <a:ln w="25399">
              <a:solidFill>
                <a:srgbClr val="000066"/>
              </a:solidFill>
              <a:round/>
              <a:headEnd type="none" w="sm" len="sm"/>
              <a:tailEnd type="stealth" w="med" len="lg"/>
            </a:ln>
          </p:spPr>
          <p:txBody>
            <a:bodyPr wrap="none" anchor="ctr"/>
            <a:lstStyle/>
            <a:p>
              <a:endParaRPr lang="en-US"/>
            </a:p>
          </p:txBody>
        </p:sp>
        <p:sp>
          <p:nvSpPr>
            <p:cNvPr id="15" name="Line 13"/>
            <p:cNvSpPr>
              <a:spLocks noChangeShapeType="1"/>
            </p:cNvSpPr>
            <p:nvPr/>
          </p:nvSpPr>
          <p:spPr bwMode="auto">
            <a:xfrm>
              <a:off x="5110163" y="3505200"/>
              <a:ext cx="0" cy="466814"/>
            </a:xfrm>
            <a:prstGeom prst="line">
              <a:avLst/>
            </a:prstGeom>
            <a:noFill/>
            <a:ln w="25399">
              <a:solidFill>
                <a:srgbClr val="000066"/>
              </a:solidFill>
              <a:round/>
              <a:headEnd type="none" w="sm" len="sm"/>
              <a:tailEnd type="stealth" w="med" len="lg"/>
            </a:ln>
          </p:spPr>
          <p:txBody>
            <a:bodyPr wrap="none" anchor="ctr"/>
            <a:lstStyle/>
            <a:p>
              <a:endParaRPr lang="en-US"/>
            </a:p>
          </p:txBody>
        </p:sp>
        <p:sp>
          <p:nvSpPr>
            <p:cNvPr id="16" name="Line 14"/>
            <p:cNvSpPr>
              <a:spLocks noChangeShapeType="1"/>
            </p:cNvSpPr>
            <p:nvPr/>
          </p:nvSpPr>
          <p:spPr bwMode="auto">
            <a:xfrm>
              <a:off x="5110163" y="4191000"/>
              <a:ext cx="0" cy="468609"/>
            </a:xfrm>
            <a:prstGeom prst="line">
              <a:avLst/>
            </a:prstGeom>
            <a:noFill/>
            <a:ln w="25399">
              <a:solidFill>
                <a:srgbClr val="000066"/>
              </a:solidFill>
              <a:round/>
              <a:headEnd type="none" w="sm" len="sm"/>
              <a:tailEnd type="stealth" w="med" len="lg"/>
            </a:ln>
          </p:spPr>
          <p:txBody>
            <a:bodyPr wrap="none" anchor="ctr"/>
            <a:lstStyle/>
            <a:p>
              <a:endParaRPr lang="en-US"/>
            </a:p>
          </p:txBody>
        </p:sp>
        <p:sp>
          <p:nvSpPr>
            <p:cNvPr id="17" name="Rectangle 15"/>
            <p:cNvSpPr>
              <a:spLocks noChangeArrowheads="1"/>
            </p:cNvSpPr>
            <p:nvPr/>
          </p:nvSpPr>
          <p:spPr bwMode="auto">
            <a:xfrm>
              <a:off x="4316413" y="1616074"/>
              <a:ext cx="1336904" cy="585418"/>
            </a:xfrm>
            <a:prstGeom prst="rect">
              <a:avLst/>
            </a:prstGeom>
            <a:solidFill>
              <a:srgbClr val="FFFF66"/>
            </a:solidFill>
            <a:ln w="12699">
              <a:solidFill>
                <a:srgbClr val="000066"/>
              </a:solidFill>
              <a:miter lim="800000"/>
              <a:headEnd/>
              <a:tailEnd/>
            </a:ln>
            <a:effectLst>
              <a:outerShdw dist="107763" dir="2700000" algn="ctr" rotWithShape="0">
                <a:srgbClr val="000066"/>
              </a:outerShdw>
            </a:effectLst>
          </p:spPr>
          <p:txBody>
            <a:bodyPr wrap="none" lIns="92075" tIns="46038" rIns="92075" bIns="46038">
              <a:spAutoFit/>
            </a:bodyPr>
            <a:lstStyle/>
            <a:p>
              <a:pPr algn="ctr">
                <a:buClrTx/>
                <a:defRPr/>
              </a:pPr>
              <a:r>
                <a:rPr lang="en-US" sz="1600" i="0" dirty="0">
                  <a:solidFill>
                    <a:schemeClr val="bg1"/>
                  </a:solidFill>
                  <a:latin typeface="Arial" pitchFamily="34" charset="0"/>
                  <a:cs typeface="Arial" pitchFamily="34" charset="0"/>
                </a:rPr>
                <a:t>Software</a:t>
              </a:r>
            </a:p>
            <a:p>
              <a:pPr>
                <a:buClrTx/>
                <a:defRPr/>
              </a:pPr>
              <a:r>
                <a:rPr lang="en-US" sz="1600" i="0" dirty="0">
                  <a:solidFill>
                    <a:schemeClr val="bg1"/>
                  </a:solidFill>
                  <a:latin typeface="Arial" pitchFamily="34" charset="0"/>
                  <a:cs typeface="Arial" pitchFamily="34" charset="0"/>
                </a:rPr>
                <a:t>Environment</a:t>
              </a:r>
            </a:p>
          </p:txBody>
        </p:sp>
      </p:grpSp>
      <p:grpSp>
        <p:nvGrpSpPr>
          <p:cNvPr id="5" name="Group 26"/>
          <p:cNvGrpSpPr/>
          <p:nvPr/>
        </p:nvGrpSpPr>
        <p:grpSpPr>
          <a:xfrm>
            <a:off x="6318250" y="1616075"/>
            <a:ext cx="1973297" cy="3203715"/>
            <a:chOff x="6318250" y="1616075"/>
            <a:chExt cx="1973297" cy="3203715"/>
          </a:xfrm>
        </p:grpSpPr>
        <p:sp>
          <p:nvSpPr>
            <p:cNvPr id="19" name="Rectangle 17"/>
            <p:cNvSpPr>
              <a:spLocks noChangeArrowheads="1"/>
            </p:cNvSpPr>
            <p:nvPr/>
          </p:nvSpPr>
          <p:spPr bwMode="auto">
            <a:xfrm>
              <a:off x="6318250" y="2562762"/>
              <a:ext cx="1973297" cy="2257028"/>
            </a:xfrm>
            <a:prstGeom prst="rect">
              <a:avLst/>
            </a:prstGeom>
            <a:solidFill>
              <a:schemeClr val="tx1"/>
            </a:solidFill>
            <a:ln w="9525">
              <a:solidFill>
                <a:schemeClr val="bg2"/>
              </a:solidFill>
              <a:miter lim="800000"/>
              <a:headEnd/>
              <a:tailEnd/>
            </a:ln>
          </p:spPr>
          <p:txBody>
            <a:bodyPr wrap="none" lIns="104775" tIns="50800" rIns="104775" bIns="50800">
              <a:spAutoFit/>
            </a:bodyPr>
            <a:lstStyle/>
            <a:p>
              <a:pPr defTabSz="1162050">
                <a:buClrTx/>
              </a:pPr>
              <a:r>
                <a:rPr lang="en-US" sz="1400" b="0" i="0" dirty="0">
                  <a:solidFill>
                    <a:schemeClr val="bg1"/>
                  </a:solidFill>
                  <a:latin typeface="Arial" pitchFamily="34" charset="0"/>
                  <a:cs typeface="Arial" pitchFamily="34" charset="0"/>
                </a:rPr>
                <a:t>Customer Wants</a:t>
              </a:r>
            </a:p>
            <a:p>
              <a:pPr defTabSz="1162050">
                <a:buClrTx/>
              </a:pPr>
              <a:endParaRPr lang="en-US" sz="1400" b="0" i="0" dirty="0">
                <a:solidFill>
                  <a:schemeClr val="bg1"/>
                </a:solidFill>
                <a:latin typeface="Arial" pitchFamily="34" charset="0"/>
                <a:cs typeface="Arial" pitchFamily="34" charset="0"/>
              </a:endParaRPr>
            </a:p>
            <a:p>
              <a:pPr defTabSz="1162050">
                <a:buClrTx/>
              </a:pPr>
              <a:endParaRPr lang="en-US" sz="1400" b="0" i="0" dirty="0">
                <a:solidFill>
                  <a:schemeClr val="bg1"/>
                </a:solidFill>
                <a:latin typeface="Arial" pitchFamily="34" charset="0"/>
                <a:cs typeface="Arial" pitchFamily="34" charset="0"/>
              </a:endParaRPr>
            </a:p>
            <a:p>
              <a:pPr defTabSz="1162050">
                <a:buClrTx/>
              </a:pPr>
              <a:r>
                <a:rPr lang="en-US" sz="1400" b="0" i="0" dirty="0">
                  <a:solidFill>
                    <a:schemeClr val="bg1"/>
                  </a:solidFill>
                  <a:latin typeface="Arial" pitchFamily="34" charset="0"/>
                  <a:cs typeface="Arial" pitchFamily="34" charset="0"/>
                </a:rPr>
                <a:t>Service Requirements</a:t>
              </a:r>
            </a:p>
            <a:p>
              <a:pPr defTabSz="1162050">
                <a:buClrTx/>
              </a:pPr>
              <a:endParaRPr lang="en-US" sz="1400" b="0" i="0" dirty="0">
                <a:solidFill>
                  <a:schemeClr val="bg1"/>
                </a:solidFill>
                <a:latin typeface="Arial" pitchFamily="34" charset="0"/>
                <a:cs typeface="Arial" pitchFamily="34" charset="0"/>
              </a:endParaRPr>
            </a:p>
            <a:p>
              <a:pPr defTabSz="1162050">
                <a:buClrTx/>
              </a:pPr>
              <a:endParaRPr lang="en-US" sz="1400" b="0" i="0" dirty="0">
                <a:solidFill>
                  <a:schemeClr val="bg1"/>
                </a:solidFill>
                <a:latin typeface="Arial" pitchFamily="34" charset="0"/>
                <a:cs typeface="Arial" pitchFamily="34" charset="0"/>
              </a:endParaRPr>
            </a:p>
            <a:p>
              <a:pPr defTabSz="1162050">
                <a:buClrTx/>
              </a:pPr>
              <a:r>
                <a:rPr lang="en-US" sz="1400" b="0" i="0" dirty="0">
                  <a:solidFill>
                    <a:schemeClr val="bg1"/>
                  </a:solidFill>
                  <a:latin typeface="Arial" pitchFamily="34" charset="0"/>
                  <a:cs typeface="Arial" pitchFamily="34" charset="0"/>
                </a:rPr>
                <a:t>Service Processes</a:t>
              </a:r>
            </a:p>
            <a:p>
              <a:pPr defTabSz="1162050">
                <a:buClrTx/>
              </a:pPr>
              <a:endParaRPr lang="en-US" sz="1400" b="0" i="0" dirty="0">
                <a:solidFill>
                  <a:schemeClr val="bg1"/>
                </a:solidFill>
                <a:latin typeface="Arial" pitchFamily="34" charset="0"/>
                <a:cs typeface="Arial" pitchFamily="34" charset="0"/>
              </a:endParaRPr>
            </a:p>
            <a:p>
              <a:pPr defTabSz="1162050">
                <a:buClrTx/>
              </a:pPr>
              <a:endParaRPr lang="en-US" sz="1400" b="0" i="0" dirty="0">
                <a:solidFill>
                  <a:schemeClr val="bg1"/>
                </a:solidFill>
                <a:latin typeface="Arial" pitchFamily="34" charset="0"/>
                <a:cs typeface="Arial" pitchFamily="34" charset="0"/>
              </a:endParaRPr>
            </a:p>
            <a:p>
              <a:pPr defTabSz="1162050">
                <a:buClrTx/>
              </a:pPr>
              <a:r>
                <a:rPr lang="en-US" sz="1400" b="0" i="0" dirty="0">
                  <a:solidFill>
                    <a:schemeClr val="bg1"/>
                  </a:solidFill>
                  <a:latin typeface="Arial" pitchFamily="34" charset="0"/>
                  <a:cs typeface="Arial" pitchFamily="34" charset="0"/>
                </a:rPr>
                <a:t>Process Controls</a:t>
              </a:r>
            </a:p>
          </p:txBody>
        </p:sp>
        <p:sp>
          <p:nvSpPr>
            <p:cNvPr id="20" name="Line 18"/>
            <p:cNvSpPr>
              <a:spLocks noChangeShapeType="1"/>
            </p:cNvSpPr>
            <p:nvPr/>
          </p:nvSpPr>
          <p:spPr bwMode="auto">
            <a:xfrm>
              <a:off x="7296150" y="2819400"/>
              <a:ext cx="0" cy="446809"/>
            </a:xfrm>
            <a:prstGeom prst="line">
              <a:avLst/>
            </a:prstGeom>
            <a:noFill/>
            <a:ln w="25399">
              <a:solidFill>
                <a:schemeClr val="bg2"/>
              </a:solidFill>
              <a:round/>
              <a:headEnd type="none" w="sm" len="sm"/>
              <a:tailEnd type="stealth" w="med" len="lg"/>
            </a:ln>
          </p:spPr>
          <p:txBody>
            <a:bodyPr wrap="none" anchor="ctr"/>
            <a:lstStyle/>
            <a:p>
              <a:endParaRPr lang="en-US"/>
            </a:p>
          </p:txBody>
        </p:sp>
        <p:sp>
          <p:nvSpPr>
            <p:cNvPr id="21" name="Line 19"/>
            <p:cNvSpPr>
              <a:spLocks noChangeShapeType="1"/>
            </p:cNvSpPr>
            <p:nvPr/>
          </p:nvSpPr>
          <p:spPr bwMode="auto">
            <a:xfrm>
              <a:off x="7296150" y="3505200"/>
              <a:ext cx="0" cy="445097"/>
            </a:xfrm>
            <a:prstGeom prst="line">
              <a:avLst/>
            </a:prstGeom>
            <a:noFill/>
            <a:ln w="25399">
              <a:solidFill>
                <a:schemeClr val="bg2"/>
              </a:solidFill>
              <a:round/>
              <a:headEnd type="none" w="sm" len="sm"/>
              <a:tailEnd type="stealth" w="med" len="lg"/>
            </a:ln>
          </p:spPr>
          <p:txBody>
            <a:bodyPr wrap="none" anchor="ctr"/>
            <a:lstStyle/>
            <a:p>
              <a:endParaRPr lang="en-US"/>
            </a:p>
          </p:txBody>
        </p:sp>
        <p:sp>
          <p:nvSpPr>
            <p:cNvPr id="22" name="Line 20"/>
            <p:cNvSpPr>
              <a:spLocks noChangeShapeType="1"/>
            </p:cNvSpPr>
            <p:nvPr/>
          </p:nvSpPr>
          <p:spPr bwMode="auto">
            <a:xfrm>
              <a:off x="7296150" y="4114800"/>
              <a:ext cx="0" cy="446809"/>
            </a:xfrm>
            <a:prstGeom prst="line">
              <a:avLst/>
            </a:prstGeom>
            <a:noFill/>
            <a:ln w="25399">
              <a:solidFill>
                <a:schemeClr val="bg2"/>
              </a:solidFill>
              <a:round/>
              <a:headEnd type="none" w="sm" len="sm"/>
              <a:tailEnd type="stealth" w="med" len="lg"/>
            </a:ln>
          </p:spPr>
          <p:txBody>
            <a:bodyPr wrap="none" anchor="ctr"/>
            <a:lstStyle/>
            <a:p>
              <a:endParaRPr lang="en-US"/>
            </a:p>
          </p:txBody>
        </p:sp>
        <p:sp>
          <p:nvSpPr>
            <p:cNvPr id="23" name="Rectangle 21"/>
            <p:cNvSpPr>
              <a:spLocks noChangeArrowheads="1"/>
            </p:cNvSpPr>
            <p:nvPr/>
          </p:nvSpPr>
          <p:spPr bwMode="auto">
            <a:xfrm>
              <a:off x="6492875" y="1616075"/>
              <a:ext cx="1336904" cy="585418"/>
            </a:xfrm>
            <a:prstGeom prst="rect">
              <a:avLst/>
            </a:prstGeom>
            <a:solidFill>
              <a:schemeClr val="tx1"/>
            </a:solidFill>
            <a:ln w="12699">
              <a:solidFill>
                <a:schemeClr val="bg2"/>
              </a:solidFill>
              <a:miter lim="800000"/>
              <a:headEnd/>
              <a:tailEnd/>
            </a:ln>
            <a:effectLst>
              <a:outerShdw dist="107763" dir="2700000" algn="ctr" rotWithShape="0">
                <a:srgbClr val="000066"/>
              </a:outerShdw>
            </a:effectLst>
          </p:spPr>
          <p:txBody>
            <a:bodyPr wrap="none" lIns="92075" tIns="46038" rIns="92075" bIns="46038">
              <a:spAutoFit/>
            </a:bodyPr>
            <a:lstStyle/>
            <a:p>
              <a:pPr algn="ctr">
                <a:buClrTx/>
                <a:defRPr/>
              </a:pPr>
              <a:r>
                <a:rPr lang="en-US" sz="1600" i="0" dirty="0">
                  <a:solidFill>
                    <a:schemeClr val="bg1"/>
                  </a:solidFill>
                  <a:latin typeface="Arial" pitchFamily="34" charset="0"/>
                  <a:cs typeface="Arial" pitchFamily="34" charset="0"/>
                </a:rPr>
                <a:t>Service</a:t>
              </a:r>
            </a:p>
            <a:p>
              <a:pPr algn="ctr">
                <a:buClrTx/>
                <a:defRPr/>
              </a:pPr>
              <a:r>
                <a:rPr lang="en-US" sz="1600" i="0" dirty="0">
                  <a:solidFill>
                    <a:schemeClr val="bg1"/>
                  </a:solidFill>
                  <a:latin typeface="Arial" pitchFamily="34" charset="0"/>
                  <a:cs typeface="Arial" pitchFamily="34" charset="0"/>
                </a:rPr>
                <a:t>Environment</a:t>
              </a:r>
            </a:p>
          </p:txBody>
        </p:sp>
      </p:grpSp>
      <p:sp>
        <p:nvSpPr>
          <p:cNvPr id="26" name="Rectangle 25"/>
          <p:cNvSpPr/>
          <p:nvPr/>
        </p:nvSpPr>
        <p:spPr>
          <a:xfrm>
            <a:off x="2362200" y="5791200"/>
            <a:ext cx="4572000" cy="830997"/>
          </a:xfrm>
          <a:prstGeom prst="rect">
            <a:avLst/>
          </a:prstGeom>
        </p:spPr>
        <p:txBody>
          <a:bodyPr>
            <a:spAutoFit/>
          </a:bodyPr>
          <a:lstStyle/>
          <a:p>
            <a:pPr>
              <a:buClrTx/>
              <a:defRPr/>
            </a:pPr>
            <a:r>
              <a:rPr lang="en-US" dirty="0" err="1">
                <a:latin typeface="Monotype Corsiva" pitchFamily="66" charset="0"/>
              </a:rPr>
              <a:t>Flowdown</a:t>
            </a:r>
            <a:r>
              <a:rPr lang="en-US" dirty="0">
                <a:latin typeface="Monotype Corsiva" pitchFamily="66" charset="0"/>
              </a:rPr>
              <a:t> Relates The Houses To Each Other</a:t>
            </a:r>
          </a:p>
        </p:txBody>
      </p:sp>
      <p:sp>
        <p:nvSpPr>
          <p:cNvPr id="27" name="Rectangle 26"/>
          <p:cNvSpPr/>
          <p:nvPr/>
        </p:nvSpPr>
        <p:spPr>
          <a:xfrm rot="16200000">
            <a:off x="-81053" y="3205253"/>
            <a:ext cx="2909771" cy="461665"/>
          </a:xfrm>
          <a:prstGeom prst="rect">
            <a:avLst/>
          </a:prstGeom>
        </p:spPr>
        <p:txBody>
          <a:bodyPr wrap="none">
            <a:spAutoFit/>
          </a:bodyPr>
          <a:lstStyle/>
          <a:p>
            <a:pPr>
              <a:buClrTx/>
              <a:defRPr/>
            </a:pPr>
            <a:r>
              <a:rPr lang="en-US" dirty="0">
                <a:latin typeface="Monotype Corsiva" pitchFamily="66" charset="0"/>
                <a:sym typeface="Wingdings" pitchFamily="2" charset="2"/>
              </a:rPr>
              <a:t></a:t>
            </a:r>
            <a:r>
              <a:rPr lang="en-US" dirty="0">
                <a:latin typeface="Monotype Corsiva" pitchFamily="66" charset="0"/>
              </a:rPr>
              <a:t>Levels Of Granularity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304800"/>
            <a:ext cx="7793038" cy="1143000"/>
          </a:xfrm>
        </p:spPr>
        <p:txBody>
          <a:bodyPr/>
          <a:lstStyle/>
          <a:p>
            <a:r>
              <a:rPr lang="en-US" sz="3600">
                <a:solidFill>
                  <a:schemeClr val="accent2"/>
                </a:solidFill>
              </a:rPr>
              <a:t>Elements for Success</a:t>
            </a:r>
          </a:p>
        </p:txBody>
      </p:sp>
      <p:sp>
        <p:nvSpPr>
          <p:cNvPr id="10243" name="Rectangle 3"/>
          <p:cNvSpPr>
            <a:spLocks noGrp="1" noChangeArrowheads="1"/>
          </p:cNvSpPr>
          <p:nvPr>
            <p:ph idx="1"/>
          </p:nvPr>
        </p:nvSpPr>
        <p:spPr>
          <a:xfrm>
            <a:off x="1981200" y="1600200"/>
            <a:ext cx="6858000" cy="3810000"/>
          </a:xfrm>
        </p:spPr>
        <p:txBody>
          <a:bodyPr>
            <a:normAutofit fontScale="92500" lnSpcReduction="10000"/>
          </a:bodyPr>
          <a:lstStyle/>
          <a:p>
            <a:pPr>
              <a:lnSpc>
                <a:spcPct val="90000"/>
              </a:lnSpc>
              <a:spcBef>
                <a:spcPct val="25000"/>
              </a:spcBef>
            </a:pPr>
            <a:r>
              <a:rPr lang="en-US" sz="2800" dirty="0"/>
              <a:t>Management Support</a:t>
            </a:r>
          </a:p>
          <a:p>
            <a:pPr>
              <a:lnSpc>
                <a:spcPct val="90000"/>
              </a:lnSpc>
              <a:spcBef>
                <a:spcPct val="25000"/>
              </a:spcBef>
            </a:pPr>
            <a:r>
              <a:rPr lang="en-US" sz="2800" dirty="0"/>
              <a:t>Mission Statement</a:t>
            </a:r>
          </a:p>
          <a:p>
            <a:pPr>
              <a:lnSpc>
                <a:spcPct val="90000"/>
              </a:lnSpc>
              <a:spcBef>
                <a:spcPct val="25000"/>
              </a:spcBef>
            </a:pPr>
            <a:r>
              <a:rPr lang="en-US" sz="2800" dirty="0"/>
              <a:t>Proper Planning</a:t>
            </a:r>
          </a:p>
          <a:p>
            <a:pPr>
              <a:lnSpc>
                <a:spcPct val="90000"/>
              </a:lnSpc>
              <a:spcBef>
                <a:spcPct val="25000"/>
              </a:spcBef>
            </a:pPr>
            <a:r>
              <a:rPr lang="en-US" sz="2800" dirty="0"/>
              <a:t>Customer and Bottom Line Focus</a:t>
            </a:r>
          </a:p>
          <a:p>
            <a:pPr>
              <a:lnSpc>
                <a:spcPct val="90000"/>
              </a:lnSpc>
              <a:spcBef>
                <a:spcPct val="25000"/>
              </a:spcBef>
            </a:pPr>
            <a:r>
              <a:rPr lang="en-US" sz="2800" dirty="0"/>
              <a:t>Measurement</a:t>
            </a:r>
          </a:p>
          <a:p>
            <a:pPr>
              <a:lnSpc>
                <a:spcPct val="90000"/>
              </a:lnSpc>
              <a:spcBef>
                <a:spcPct val="25000"/>
              </a:spcBef>
            </a:pPr>
            <a:r>
              <a:rPr lang="en-US" sz="2800" dirty="0"/>
              <a:t>Empowerment</a:t>
            </a:r>
          </a:p>
          <a:p>
            <a:pPr>
              <a:lnSpc>
                <a:spcPct val="90000"/>
              </a:lnSpc>
              <a:spcBef>
                <a:spcPct val="25000"/>
              </a:spcBef>
            </a:pPr>
            <a:r>
              <a:rPr lang="en-US" sz="2800" dirty="0"/>
              <a:t>Teamwork/Effective Meetings</a:t>
            </a:r>
          </a:p>
          <a:p>
            <a:pPr>
              <a:lnSpc>
                <a:spcPct val="90000"/>
              </a:lnSpc>
              <a:spcBef>
                <a:spcPct val="25000"/>
              </a:spcBef>
            </a:pPr>
            <a:r>
              <a:rPr lang="en-US" sz="2800" dirty="0"/>
              <a:t>Continuous Process Improvement</a:t>
            </a:r>
          </a:p>
          <a:p>
            <a:pPr>
              <a:lnSpc>
                <a:spcPct val="90000"/>
              </a:lnSpc>
              <a:spcBef>
                <a:spcPct val="25000"/>
              </a:spcBef>
            </a:pPr>
            <a:r>
              <a:rPr lang="en-US" sz="2800" dirty="0"/>
              <a:t>Dedicated Resources</a:t>
            </a:r>
          </a:p>
          <a:p>
            <a:pPr>
              <a:lnSpc>
                <a:spcPct val="90000"/>
              </a:lnSpc>
              <a:spcBef>
                <a:spcPct val="25000"/>
              </a:spcBef>
            </a:pPr>
            <a:endParaRPr lang="en-US" sz="2800" dirty="0"/>
          </a:p>
          <a:p>
            <a:pPr>
              <a:lnSpc>
                <a:spcPct val="90000"/>
              </a:lnSpc>
              <a:spcBef>
                <a:spcPct val="25000"/>
              </a:spcBef>
            </a:pPr>
            <a:endParaRPr lang="en-US"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04800" y="0"/>
            <a:ext cx="8534400" cy="1066800"/>
          </a:xfrm>
          <a:prstGeom prst="rect">
            <a:avLst/>
          </a:prstGeom>
          <a:noFill/>
          <a:ln w="9525">
            <a:noFill/>
            <a:miter lim="800000"/>
            <a:headEnd/>
            <a:tailEnd/>
          </a:ln>
        </p:spPr>
        <p:txBody>
          <a:bodyPr anchor="ctr"/>
          <a:lstStyle/>
          <a:p>
            <a:pPr eaLnBrk="1" hangingPunct="1">
              <a:buClrTx/>
            </a:pPr>
            <a:r>
              <a:rPr lang="en-US" sz="4800" b="0" i="0" dirty="0">
                <a:solidFill>
                  <a:schemeClr val="tx2"/>
                </a:solidFill>
                <a:latin typeface="Arial" pitchFamily="34" charset="0"/>
                <a:cs typeface="Arial" pitchFamily="34" charset="0"/>
              </a:rPr>
              <a:t>Building </a:t>
            </a:r>
            <a:r>
              <a:rPr lang="en-US" sz="4000" b="0" i="0" dirty="0">
                <a:solidFill>
                  <a:schemeClr val="tx2"/>
                </a:solidFill>
                <a:latin typeface="Arial" pitchFamily="34" charset="0"/>
                <a:cs typeface="Arial" pitchFamily="34" charset="0"/>
              </a:rPr>
              <a:t>the </a:t>
            </a:r>
            <a:r>
              <a:rPr lang="en-US" sz="4800" b="0" i="0" dirty="0">
                <a:solidFill>
                  <a:schemeClr val="tx2"/>
                </a:solidFill>
                <a:latin typeface="Arial" pitchFamily="34" charset="0"/>
                <a:cs typeface="Arial" pitchFamily="34" charset="0"/>
              </a:rPr>
              <a:t>House </a:t>
            </a:r>
            <a:r>
              <a:rPr lang="en-US" sz="4000" b="0" i="0" dirty="0">
                <a:solidFill>
                  <a:schemeClr val="tx2"/>
                </a:solidFill>
                <a:latin typeface="Arial" pitchFamily="34" charset="0"/>
                <a:cs typeface="Arial" pitchFamily="34" charset="0"/>
              </a:rPr>
              <a:t>of</a:t>
            </a:r>
            <a:r>
              <a:rPr lang="en-US" sz="4800" b="0" i="0" dirty="0">
                <a:solidFill>
                  <a:schemeClr val="tx2"/>
                </a:solidFill>
                <a:latin typeface="Arial" pitchFamily="34" charset="0"/>
                <a:cs typeface="Arial" pitchFamily="34" charset="0"/>
              </a:rPr>
              <a:t> Quality</a:t>
            </a:r>
          </a:p>
        </p:txBody>
      </p:sp>
      <p:sp>
        <p:nvSpPr>
          <p:cNvPr id="5" name="Rectangle 3"/>
          <p:cNvSpPr>
            <a:spLocks noChangeArrowheads="1"/>
          </p:cNvSpPr>
          <p:nvPr/>
        </p:nvSpPr>
        <p:spPr bwMode="auto">
          <a:xfrm>
            <a:off x="1752600" y="1219200"/>
            <a:ext cx="7086600" cy="5181600"/>
          </a:xfrm>
          <a:prstGeom prst="rect">
            <a:avLst/>
          </a:prstGeom>
          <a:noFill/>
          <a:ln w="9525">
            <a:noFill/>
            <a:miter lim="800000"/>
            <a:headEnd/>
            <a:tailEnd/>
          </a:ln>
        </p:spPr>
        <p:txBody>
          <a:bodyPr/>
          <a:lstStyle/>
          <a:p>
            <a:pPr marL="609600" indent="-609600" algn="l" eaLnBrk="1" hangingPunct="1">
              <a:lnSpc>
                <a:spcPct val="150000"/>
              </a:lnSpc>
              <a:spcBef>
                <a:spcPct val="20000"/>
              </a:spcBef>
              <a:buSzPct val="115000"/>
              <a:buFont typeface="Wingdings" pitchFamily="2" charset="2"/>
              <a:buAutoNum type="arabicPeriod"/>
            </a:pPr>
            <a:r>
              <a:rPr lang="en-US" sz="2000" b="0" i="0" dirty="0">
                <a:solidFill>
                  <a:schemeClr val="tx1"/>
                </a:solidFill>
                <a:latin typeface="Arial" pitchFamily="34" charset="0"/>
                <a:cs typeface="Arial" pitchFamily="34" charset="0"/>
              </a:rPr>
              <a:t>Identify Customer Attributes</a:t>
            </a:r>
          </a:p>
          <a:p>
            <a:pPr marL="609600" indent="-609600" algn="l" eaLnBrk="1" hangingPunct="1">
              <a:lnSpc>
                <a:spcPct val="150000"/>
              </a:lnSpc>
              <a:spcBef>
                <a:spcPct val="20000"/>
              </a:spcBef>
              <a:buSzPct val="115000"/>
              <a:buFont typeface="Wingdings" pitchFamily="2" charset="2"/>
              <a:buAutoNum type="arabicPeriod"/>
            </a:pPr>
            <a:r>
              <a:rPr lang="en-US" sz="2000" b="0" i="0" dirty="0">
                <a:solidFill>
                  <a:schemeClr val="tx1"/>
                </a:solidFill>
                <a:latin typeface="Arial" pitchFamily="34" charset="0"/>
                <a:cs typeface="Arial" pitchFamily="34" charset="0"/>
              </a:rPr>
              <a:t>Identify Design Attributes / Requirements</a:t>
            </a:r>
          </a:p>
          <a:p>
            <a:pPr marL="609600" indent="-609600" algn="l" eaLnBrk="1" hangingPunct="1">
              <a:lnSpc>
                <a:spcPct val="150000"/>
              </a:lnSpc>
              <a:spcBef>
                <a:spcPct val="20000"/>
              </a:spcBef>
              <a:buSzPct val="115000"/>
              <a:buFont typeface="Wingdings" pitchFamily="2" charset="2"/>
              <a:buAutoNum type="arabicPeriod"/>
            </a:pPr>
            <a:r>
              <a:rPr lang="en-US" sz="2000" b="0" i="0" dirty="0">
                <a:solidFill>
                  <a:schemeClr val="tx1"/>
                </a:solidFill>
                <a:latin typeface="Arial" pitchFamily="34" charset="0"/>
                <a:cs typeface="Arial" pitchFamily="34" charset="0"/>
              </a:rPr>
              <a:t>Relate the customer attributes to the design attributes.</a:t>
            </a:r>
          </a:p>
          <a:p>
            <a:pPr marL="609600" indent="-609600" algn="l" eaLnBrk="1" hangingPunct="1">
              <a:lnSpc>
                <a:spcPct val="150000"/>
              </a:lnSpc>
              <a:spcBef>
                <a:spcPct val="20000"/>
              </a:spcBef>
              <a:buSzPct val="115000"/>
              <a:buFont typeface="Wingdings" pitchFamily="2" charset="2"/>
              <a:buAutoNum type="arabicPeriod"/>
            </a:pPr>
            <a:r>
              <a:rPr lang="en-US" sz="2000" b="0" i="0" dirty="0">
                <a:solidFill>
                  <a:schemeClr val="tx1"/>
                </a:solidFill>
                <a:latin typeface="Arial" pitchFamily="34" charset="0"/>
                <a:cs typeface="Arial" pitchFamily="34" charset="0"/>
              </a:rPr>
              <a:t>Conduct an Evaluation of Competing Products.</a:t>
            </a:r>
          </a:p>
          <a:p>
            <a:pPr marL="609600" indent="-609600" algn="l" eaLnBrk="1" hangingPunct="1">
              <a:lnSpc>
                <a:spcPct val="150000"/>
              </a:lnSpc>
              <a:spcBef>
                <a:spcPct val="20000"/>
              </a:spcBef>
              <a:buSzPct val="115000"/>
              <a:buFont typeface="Wingdings" pitchFamily="2" charset="2"/>
              <a:buAutoNum type="arabicPeriod"/>
            </a:pPr>
            <a:r>
              <a:rPr lang="en-US" sz="2000" b="0" i="0" dirty="0">
                <a:solidFill>
                  <a:schemeClr val="tx1"/>
                </a:solidFill>
                <a:latin typeface="Arial" pitchFamily="34" charset="0"/>
                <a:cs typeface="Arial" pitchFamily="34" charset="0"/>
              </a:rPr>
              <a:t>Evaluate Design Attributes and Develop Targets.</a:t>
            </a:r>
          </a:p>
          <a:p>
            <a:pPr marL="609600" indent="-609600" algn="l" eaLnBrk="1" hangingPunct="1">
              <a:lnSpc>
                <a:spcPct val="150000"/>
              </a:lnSpc>
              <a:spcBef>
                <a:spcPct val="20000"/>
              </a:spcBef>
              <a:buSzPct val="115000"/>
              <a:buFont typeface="Wingdings" pitchFamily="2" charset="2"/>
              <a:buAutoNum type="arabicPeriod"/>
            </a:pPr>
            <a:r>
              <a:rPr lang="en-US" sz="2000" b="0" i="0" dirty="0">
                <a:solidFill>
                  <a:schemeClr val="tx1"/>
                </a:solidFill>
                <a:latin typeface="Arial" pitchFamily="34" charset="0"/>
                <a:cs typeface="Arial" pitchFamily="34" charset="0"/>
              </a:rPr>
              <a:t>Determine which Design Attributes to Deploy in the Remainder of the Process.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38150" y="528638"/>
            <a:ext cx="8320088" cy="685800"/>
          </a:xfrm>
          <a:prstGeom prst="rect">
            <a:avLst/>
          </a:prstGeom>
          <a:noFill/>
          <a:ln w="9525">
            <a:noFill/>
            <a:miter lim="800000"/>
            <a:headEnd/>
            <a:tailEnd/>
          </a:ln>
        </p:spPr>
        <p:txBody>
          <a:bodyPr anchor="ctr"/>
          <a:lstStyle/>
          <a:p>
            <a:pPr eaLnBrk="1" hangingPunct="1">
              <a:buClrTx/>
            </a:pPr>
            <a:r>
              <a:rPr lang="en-US" sz="4400" b="0" i="0" dirty="0">
                <a:solidFill>
                  <a:schemeClr val="tx2"/>
                </a:solidFill>
                <a:latin typeface="Arial" pitchFamily="34" charset="0"/>
                <a:cs typeface="Arial" pitchFamily="34" charset="0"/>
              </a:rPr>
              <a:t>1. Identify Customer Attributes</a:t>
            </a:r>
          </a:p>
        </p:txBody>
      </p:sp>
      <p:sp>
        <p:nvSpPr>
          <p:cNvPr id="3" name="Rectangle 3"/>
          <p:cNvSpPr>
            <a:spLocks noChangeArrowheads="1"/>
          </p:cNvSpPr>
          <p:nvPr/>
        </p:nvSpPr>
        <p:spPr bwMode="auto">
          <a:xfrm>
            <a:off x="1981200" y="1371600"/>
            <a:ext cx="6781800" cy="5081587"/>
          </a:xfrm>
          <a:prstGeom prst="rect">
            <a:avLst/>
          </a:prstGeom>
          <a:noFill/>
          <a:ln w="9525">
            <a:noFill/>
            <a:miter lim="800000"/>
            <a:headEnd/>
            <a:tailEnd/>
          </a:ln>
        </p:spPr>
        <p:txBody>
          <a:bodyPr/>
          <a:lstStyle/>
          <a:p>
            <a:pPr marL="342900" indent="-342900" algn="l" eaLnBrk="1" hangingPunct="1">
              <a:spcBef>
                <a:spcPct val="20000"/>
              </a:spcBef>
              <a:buSzPct val="125000"/>
              <a:buFont typeface="Wingdings" pitchFamily="2" charset="2"/>
              <a:buChar char="§"/>
            </a:pPr>
            <a:r>
              <a:rPr lang="en-US" sz="2000" b="0" i="0" dirty="0">
                <a:solidFill>
                  <a:schemeClr val="tx1"/>
                </a:solidFill>
                <a:latin typeface="Arial" pitchFamily="34" charset="0"/>
                <a:cs typeface="Arial" pitchFamily="34" charset="0"/>
              </a:rPr>
              <a:t>These are product or service requirements </a:t>
            </a:r>
            <a:r>
              <a:rPr lang="en-US" sz="2000" b="0" dirty="0">
                <a:solidFill>
                  <a:schemeClr val="tx1"/>
                </a:solidFill>
                <a:latin typeface="Arial" pitchFamily="34" charset="0"/>
                <a:cs typeface="Arial" pitchFamily="34" charset="0"/>
              </a:rPr>
              <a:t>IN THE CUSTOMER’S TERMS</a:t>
            </a:r>
            <a:r>
              <a:rPr lang="en-US" sz="2000" b="0" i="0" dirty="0">
                <a:solidFill>
                  <a:schemeClr val="tx1"/>
                </a:solidFill>
                <a:latin typeface="Arial" pitchFamily="34" charset="0"/>
                <a:cs typeface="Arial" pitchFamily="34" charset="0"/>
              </a:rPr>
              <a:t>. </a:t>
            </a:r>
          </a:p>
          <a:p>
            <a:pPr marL="742950" lvl="1" indent="-285750" algn="l" eaLnBrk="1" hangingPunct="1">
              <a:spcBef>
                <a:spcPct val="20000"/>
              </a:spcBef>
              <a:buSzPct val="125000"/>
              <a:buFont typeface="Wingdings" pitchFamily="2" charset="2"/>
              <a:buChar char="§"/>
            </a:pPr>
            <a:r>
              <a:rPr lang="en-US" sz="2000" b="0" i="0" dirty="0">
                <a:solidFill>
                  <a:schemeClr val="tx1"/>
                </a:solidFill>
                <a:latin typeface="Arial" pitchFamily="34" charset="0"/>
                <a:cs typeface="Arial" pitchFamily="34" charset="0"/>
              </a:rPr>
              <a:t>Market Research;</a:t>
            </a:r>
          </a:p>
          <a:p>
            <a:pPr marL="742950" lvl="1" indent="-285750" algn="l" eaLnBrk="1" hangingPunct="1">
              <a:spcBef>
                <a:spcPct val="20000"/>
              </a:spcBef>
              <a:buSzPct val="125000"/>
              <a:buFont typeface="Wingdings" pitchFamily="2" charset="2"/>
              <a:buChar char="§"/>
            </a:pPr>
            <a:r>
              <a:rPr lang="en-US" sz="2000" b="0" i="0" dirty="0">
                <a:solidFill>
                  <a:schemeClr val="tx1"/>
                </a:solidFill>
                <a:latin typeface="Arial" pitchFamily="34" charset="0"/>
                <a:cs typeface="Arial" pitchFamily="34" charset="0"/>
              </a:rPr>
              <a:t>Surveys;</a:t>
            </a:r>
          </a:p>
          <a:p>
            <a:pPr marL="742950" lvl="1" indent="-285750" algn="l" eaLnBrk="1" hangingPunct="1">
              <a:spcBef>
                <a:spcPct val="20000"/>
              </a:spcBef>
              <a:buSzPct val="125000"/>
              <a:buFont typeface="Wingdings" pitchFamily="2" charset="2"/>
              <a:buChar char="§"/>
            </a:pPr>
            <a:r>
              <a:rPr lang="en-US" sz="2000" b="0" i="0" dirty="0">
                <a:solidFill>
                  <a:schemeClr val="tx1"/>
                </a:solidFill>
                <a:latin typeface="Arial" pitchFamily="34" charset="0"/>
                <a:cs typeface="Arial" pitchFamily="34" charset="0"/>
              </a:rPr>
              <a:t>Focus Groups</a:t>
            </a:r>
            <a:r>
              <a:rPr lang="en-US" sz="2000" b="0" i="0" dirty="0" smtClean="0">
                <a:solidFill>
                  <a:schemeClr val="tx1"/>
                </a:solidFill>
                <a:latin typeface="Arial" pitchFamily="34" charset="0"/>
                <a:cs typeface="Arial" pitchFamily="34" charset="0"/>
              </a:rPr>
              <a:t>.</a:t>
            </a:r>
          </a:p>
          <a:p>
            <a:pPr marL="742950" lvl="1" indent="-285750" algn="l" eaLnBrk="1" hangingPunct="1">
              <a:spcBef>
                <a:spcPct val="20000"/>
              </a:spcBef>
              <a:buSzPct val="125000"/>
              <a:buFont typeface="Wingdings" pitchFamily="2" charset="2"/>
              <a:buChar char="§"/>
            </a:pPr>
            <a:endParaRPr lang="en-US" sz="2000" b="0" i="0" dirty="0">
              <a:solidFill>
                <a:schemeClr val="tx1"/>
              </a:solidFill>
              <a:latin typeface="Arial" pitchFamily="34" charset="0"/>
              <a:cs typeface="Arial" pitchFamily="34" charset="0"/>
            </a:endParaRPr>
          </a:p>
          <a:p>
            <a:pPr marL="342900" indent="-342900" algn="l" eaLnBrk="1" hangingPunct="1">
              <a:spcBef>
                <a:spcPct val="20000"/>
              </a:spcBef>
              <a:buSzPct val="125000"/>
              <a:buFont typeface="Wingdings" pitchFamily="2" charset="2"/>
              <a:buChar char="§"/>
            </a:pPr>
            <a:r>
              <a:rPr lang="en-US" sz="2000" b="0" i="0" dirty="0">
                <a:solidFill>
                  <a:schemeClr val="tx1"/>
                </a:solidFill>
                <a:latin typeface="Arial" pitchFamily="34" charset="0"/>
                <a:cs typeface="Arial" pitchFamily="34" charset="0"/>
              </a:rPr>
              <a:t>“What does the customer expect from the product?”</a:t>
            </a:r>
          </a:p>
          <a:p>
            <a:pPr marL="342900" indent="-342900" algn="l" eaLnBrk="1" hangingPunct="1">
              <a:spcBef>
                <a:spcPct val="20000"/>
              </a:spcBef>
              <a:buSzPct val="125000"/>
              <a:buFont typeface="Wingdings" pitchFamily="2" charset="2"/>
              <a:buChar char="§"/>
            </a:pPr>
            <a:r>
              <a:rPr lang="en-US" sz="2000" b="0" i="0" dirty="0">
                <a:solidFill>
                  <a:schemeClr val="tx1"/>
                </a:solidFill>
                <a:latin typeface="Arial" pitchFamily="34" charset="0"/>
                <a:cs typeface="Arial" pitchFamily="34" charset="0"/>
              </a:rPr>
              <a:t>“Why does the customer buy the product?”</a:t>
            </a:r>
          </a:p>
          <a:p>
            <a:pPr marL="342900" indent="-342900" algn="l" eaLnBrk="1" hangingPunct="1">
              <a:spcBef>
                <a:spcPct val="20000"/>
              </a:spcBef>
              <a:buSzPct val="125000"/>
              <a:buFont typeface="Wingdings" pitchFamily="2" charset="2"/>
              <a:buChar char="§"/>
            </a:pPr>
            <a:r>
              <a:rPr lang="en-US" sz="2000" b="0" i="0" dirty="0">
                <a:solidFill>
                  <a:schemeClr val="tx1"/>
                </a:solidFill>
                <a:latin typeface="Arial" pitchFamily="34" charset="0"/>
                <a:cs typeface="Arial" pitchFamily="34" charset="0"/>
              </a:rPr>
              <a:t>Salespeople and Technicians can be important sources of information – both in terms of these two questions and in terms of product failure and repair.</a:t>
            </a:r>
          </a:p>
          <a:p>
            <a:pPr marL="342900" indent="-342900" algn="l" eaLnBrk="1" hangingPunct="1">
              <a:spcBef>
                <a:spcPct val="20000"/>
              </a:spcBef>
              <a:buSzPct val="125000"/>
              <a:buFont typeface="Wingdings" pitchFamily="2" charset="2"/>
              <a:buChar char="§"/>
            </a:pPr>
            <a:r>
              <a:rPr lang="en-US" sz="2000" b="0" i="0" dirty="0">
                <a:solidFill>
                  <a:schemeClr val="tx1"/>
                </a:solidFill>
                <a:latin typeface="Arial" pitchFamily="34" charset="0"/>
                <a:cs typeface="Arial" pitchFamily="34" charset="0"/>
              </a:rPr>
              <a:t>OFTEN THESE ARE EXPANDED INTO Secondary and Tertiary Needs / Requirements.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03238"/>
            <a:ext cx="8229600" cy="487362"/>
          </a:xfrm>
        </p:spPr>
        <p:txBody>
          <a:bodyPr>
            <a:noAutofit/>
          </a:bodyPr>
          <a:lstStyle/>
          <a:p>
            <a:pPr algn="ctr"/>
            <a:r>
              <a:rPr lang="en-US" sz="3600" dirty="0" smtClean="0"/>
              <a:t>Types of Customer Information and How to Collect it</a:t>
            </a:r>
            <a:endParaRPr lang="en-US" sz="3600" dirty="0"/>
          </a:p>
        </p:txBody>
      </p:sp>
      <p:graphicFrame>
        <p:nvGraphicFramePr>
          <p:cNvPr id="50177" name="Object 1"/>
          <p:cNvGraphicFramePr>
            <a:graphicFrameLocks noChangeAspect="1"/>
          </p:cNvGraphicFramePr>
          <p:nvPr/>
        </p:nvGraphicFramePr>
        <p:xfrm>
          <a:off x="1447800" y="1524000"/>
          <a:ext cx="6565900" cy="4860925"/>
        </p:xfrm>
        <a:graphic>
          <a:graphicData uri="http://schemas.openxmlformats.org/presentationml/2006/ole">
            <p:oleObj spid="_x0000_s50178" name="Worksheet" r:id="rId4" imgW="6565245" imgH="4861540" progId="Excel.Sheet.12">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243263" y="720725"/>
            <a:ext cx="4606925" cy="4148138"/>
            <a:chOff x="2016" y="1029"/>
            <a:chExt cx="2902" cy="2613"/>
          </a:xfrm>
        </p:grpSpPr>
        <p:sp>
          <p:nvSpPr>
            <p:cNvPr id="3" name="Line 4"/>
            <p:cNvSpPr>
              <a:spLocks noChangeShapeType="1"/>
            </p:cNvSpPr>
            <p:nvPr/>
          </p:nvSpPr>
          <p:spPr bwMode="auto">
            <a:xfrm flipV="1">
              <a:off x="3082" y="1029"/>
              <a:ext cx="835" cy="485"/>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4" name="Line 5"/>
            <p:cNvSpPr>
              <a:spLocks noChangeShapeType="1"/>
            </p:cNvSpPr>
            <p:nvPr/>
          </p:nvSpPr>
          <p:spPr bwMode="auto">
            <a:xfrm flipH="1" flipV="1">
              <a:off x="3917" y="1029"/>
              <a:ext cx="851" cy="484"/>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5" name="Line 6"/>
            <p:cNvSpPr>
              <a:spLocks noChangeShapeType="1"/>
            </p:cNvSpPr>
            <p:nvPr/>
          </p:nvSpPr>
          <p:spPr bwMode="auto">
            <a:xfrm>
              <a:off x="3084" y="1616"/>
              <a:ext cx="1684"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6" name="Rectangle 7"/>
            <p:cNvSpPr>
              <a:spLocks noChangeArrowheads="1"/>
            </p:cNvSpPr>
            <p:nvPr/>
          </p:nvSpPr>
          <p:spPr bwMode="auto">
            <a:xfrm>
              <a:off x="2020" y="2121"/>
              <a:ext cx="2898" cy="1030"/>
            </a:xfrm>
            <a:prstGeom prst="rect">
              <a:avLst/>
            </a:prstGeom>
            <a:noFill/>
            <a:ln w="12699">
              <a:solidFill>
                <a:schemeClr val="tx1"/>
              </a:solidFill>
              <a:miter lim="800000"/>
              <a:headEnd/>
              <a:tailEnd/>
            </a:ln>
          </p:spPr>
          <p:txBody>
            <a:bodyPr wrap="none" anchor="ctr"/>
            <a:lstStyle/>
            <a:p>
              <a:endParaRPr lang="en-US"/>
            </a:p>
          </p:txBody>
        </p:sp>
        <p:grpSp>
          <p:nvGrpSpPr>
            <p:cNvPr id="7" name="Group 8"/>
            <p:cNvGrpSpPr>
              <a:grpSpLocks/>
            </p:cNvGrpSpPr>
            <p:nvPr/>
          </p:nvGrpSpPr>
          <p:grpSpPr bwMode="auto">
            <a:xfrm>
              <a:off x="2016" y="2260"/>
              <a:ext cx="2900" cy="749"/>
              <a:chOff x="2016" y="2260"/>
              <a:chExt cx="2900" cy="749"/>
            </a:xfrm>
          </p:grpSpPr>
          <p:sp>
            <p:nvSpPr>
              <p:cNvPr id="31" name="Line 9"/>
              <p:cNvSpPr>
                <a:spLocks noChangeShapeType="1"/>
              </p:cNvSpPr>
              <p:nvPr/>
            </p:nvSpPr>
            <p:spPr bwMode="auto">
              <a:xfrm>
                <a:off x="2016" y="3009"/>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2" name="Line 10"/>
              <p:cNvSpPr>
                <a:spLocks noChangeShapeType="1"/>
              </p:cNvSpPr>
              <p:nvPr/>
            </p:nvSpPr>
            <p:spPr bwMode="auto">
              <a:xfrm>
                <a:off x="2016" y="2857"/>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3" name="Line 11"/>
              <p:cNvSpPr>
                <a:spLocks noChangeShapeType="1"/>
              </p:cNvSpPr>
              <p:nvPr/>
            </p:nvSpPr>
            <p:spPr bwMode="auto">
              <a:xfrm>
                <a:off x="2016" y="2706"/>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4" name="Line 12"/>
              <p:cNvSpPr>
                <a:spLocks noChangeShapeType="1"/>
              </p:cNvSpPr>
              <p:nvPr/>
            </p:nvSpPr>
            <p:spPr bwMode="auto">
              <a:xfrm>
                <a:off x="2016" y="2560"/>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5" name="Line 13"/>
              <p:cNvSpPr>
                <a:spLocks noChangeShapeType="1"/>
              </p:cNvSpPr>
              <p:nvPr/>
            </p:nvSpPr>
            <p:spPr bwMode="auto">
              <a:xfrm>
                <a:off x="2016" y="2408"/>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6" name="Line 14"/>
              <p:cNvSpPr>
                <a:spLocks noChangeShapeType="1"/>
              </p:cNvSpPr>
              <p:nvPr/>
            </p:nvSpPr>
            <p:spPr bwMode="auto">
              <a:xfrm>
                <a:off x="2016" y="2260"/>
                <a:ext cx="2900" cy="0"/>
              </a:xfrm>
              <a:prstGeom prst="line">
                <a:avLst/>
              </a:prstGeom>
              <a:noFill/>
              <a:ln w="12699">
                <a:solidFill>
                  <a:schemeClr val="tx1"/>
                </a:solidFill>
                <a:round/>
                <a:headEnd type="none" w="sm" len="sm"/>
                <a:tailEnd type="none" w="sm" len="sm"/>
              </a:ln>
            </p:spPr>
            <p:txBody>
              <a:bodyPr wrap="none" anchor="ctr"/>
              <a:lstStyle/>
              <a:p>
                <a:endParaRPr lang="en-US"/>
              </a:p>
            </p:txBody>
          </p:sp>
        </p:grpSp>
        <p:sp>
          <p:nvSpPr>
            <p:cNvPr id="8" name="Line 15"/>
            <p:cNvSpPr>
              <a:spLocks noChangeShapeType="1"/>
            </p:cNvSpPr>
            <p:nvPr/>
          </p:nvSpPr>
          <p:spPr bwMode="auto">
            <a:xfrm flipV="1">
              <a:off x="3321" y="1101"/>
              <a:ext cx="710" cy="412"/>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9" name="Line 16"/>
            <p:cNvSpPr>
              <a:spLocks noChangeShapeType="1"/>
            </p:cNvSpPr>
            <p:nvPr/>
          </p:nvSpPr>
          <p:spPr bwMode="auto">
            <a:xfrm flipV="1">
              <a:off x="3557" y="1166"/>
              <a:ext cx="598" cy="347"/>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0" name="Line 17"/>
            <p:cNvSpPr>
              <a:spLocks noChangeShapeType="1"/>
            </p:cNvSpPr>
            <p:nvPr/>
          </p:nvSpPr>
          <p:spPr bwMode="auto">
            <a:xfrm flipV="1">
              <a:off x="3799" y="1240"/>
              <a:ext cx="475" cy="273"/>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1" name="Line 18"/>
            <p:cNvSpPr>
              <a:spLocks noChangeShapeType="1"/>
            </p:cNvSpPr>
            <p:nvPr/>
          </p:nvSpPr>
          <p:spPr bwMode="auto">
            <a:xfrm flipV="1">
              <a:off x="4026" y="1302"/>
              <a:ext cx="365" cy="211"/>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2" name="Line 19"/>
            <p:cNvSpPr>
              <a:spLocks noChangeShapeType="1"/>
            </p:cNvSpPr>
            <p:nvPr/>
          </p:nvSpPr>
          <p:spPr bwMode="auto">
            <a:xfrm flipV="1">
              <a:off x="4289" y="1377"/>
              <a:ext cx="233" cy="136"/>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3" name="Line 20"/>
            <p:cNvSpPr>
              <a:spLocks noChangeShapeType="1"/>
            </p:cNvSpPr>
            <p:nvPr/>
          </p:nvSpPr>
          <p:spPr bwMode="auto">
            <a:xfrm flipV="1">
              <a:off x="4532" y="1447"/>
              <a:ext cx="115" cy="66"/>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4" name="Line 21"/>
            <p:cNvSpPr>
              <a:spLocks noChangeShapeType="1"/>
            </p:cNvSpPr>
            <p:nvPr/>
          </p:nvSpPr>
          <p:spPr bwMode="auto">
            <a:xfrm flipH="1" flipV="1">
              <a:off x="3794" y="1098"/>
              <a:ext cx="731" cy="415"/>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5" name="Line 22"/>
            <p:cNvSpPr>
              <a:spLocks noChangeShapeType="1"/>
            </p:cNvSpPr>
            <p:nvPr/>
          </p:nvSpPr>
          <p:spPr bwMode="auto">
            <a:xfrm flipH="1" flipV="1">
              <a:off x="3681" y="1172"/>
              <a:ext cx="602" cy="341"/>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6" name="Line 23"/>
            <p:cNvSpPr>
              <a:spLocks noChangeShapeType="1"/>
            </p:cNvSpPr>
            <p:nvPr/>
          </p:nvSpPr>
          <p:spPr bwMode="auto">
            <a:xfrm flipH="1" flipV="1">
              <a:off x="3560" y="1244"/>
              <a:ext cx="477" cy="269"/>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7" name="Line 24"/>
            <p:cNvSpPr>
              <a:spLocks noChangeShapeType="1"/>
            </p:cNvSpPr>
            <p:nvPr/>
          </p:nvSpPr>
          <p:spPr bwMode="auto">
            <a:xfrm flipH="1" flipV="1">
              <a:off x="3442" y="1310"/>
              <a:ext cx="357" cy="203"/>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8" name="Line 25"/>
            <p:cNvSpPr>
              <a:spLocks noChangeShapeType="1"/>
            </p:cNvSpPr>
            <p:nvPr/>
          </p:nvSpPr>
          <p:spPr bwMode="auto">
            <a:xfrm flipH="1" flipV="1">
              <a:off x="3331" y="1384"/>
              <a:ext cx="227" cy="129"/>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9" name="Line 26"/>
            <p:cNvSpPr>
              <a:spLocks noChangeShapeType="1"/>
            </p:cNvSpPr>
            <p:nvPr/>
          </p:nvSpPr>
          <p:spPr bwMode="auto">
            <a:xfrm flipH="1" flipV="1">
              <a:off x="3206" y="1444"/>
              <a:ext cx="122" cy="69"/>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20" name="Line 27"/>
            <p:cNvSpPr>
              <a:spLocks noChangeShapeType="1"/>
            </p:cNvSpPr>
            <p:nvPr/>
          </p:nvSpPr>
          <p:spPr bwMode="auto">
            <a:xfrm>
              <a:off x="2812" y="2117"/>
              <a:ext cx="0" cy="1041"/>
            </a:xfrm>
            <a:prstGeom prst="line">
              <a:avLst/>
            </a:prstGeom>
            <a:noFill/>
            <a:ln w="12699">
              <a:solidFill>
                <a:schemeClr val="tx1"/>
              </a:solidFill>
              <a:round/>
              <a:headEnd type="none" w="sm" len="sm"/>
              <a:tailEnd type="none" w="sm" len="sm"/>
            </a:ln>
          </p:spPr>
          <p:txBody>
            <a:bodyPr wrap="none" anchor="ctr"/>
            <a:lstStyle/>
            <a:p>
              <a:endParaRPr lang="en-US"/>
            </a:p>
          </p:txBody>
        </p:sp>
        <p:grpSp>
          <p:nvGrpSpPr>
            <p:cNvPr id="21" name="Group 28"/>
            <p:cNvGrpSpPr>
              <a:grpSpLocks/>
            </p:cNvGrpSpPr>
            <p:nvPr/>
          </p:nvGrpSpPr>
          <p:grpSpPr bwMode="auto">
            <a:xfrm>
              <a:off x="3075" y="1522"/>
              <a:ext cx="1687" cy="2120"/>
              <a:chOff x="3075" y="1522"/>
              <a:chExt cx="1687" cy="2120"/>
            </a:xfrm>
          </p:grpSpPr>
          <p:grpSp>
            <p:nvGrpSpPr>
              <p:cNvPr id="22" name="Group 29"/>
              <p:cNvGrpSpPr>
                <a:grpSpLocks/>
              </p:cNvGrpSpPr>
              <p:nvPr/>
            </p:nvGrpSpPr>
            <p:grpSpPr bwMode="auto">
              <a:xfrm>
                <a:off x="3085" y="1522"/>
                <a:ext cx="1672" cy="2120"/>
                <a:chOff x="3085" y="1522"/>
                <a:chExt cx="1672" cy="2120"/>
              </a:xfrm>
            </p:grpSpPr>
            <p:sp>
              <p:nvSpPr>
                <p:cNvPr id="24" name="Rectangle 30"/>
                <p:cNvSpPr>
                  <a:spLocks noChangeArrowheads="1"/>
                </p:cNvSpPr>
                <p:nvPr/>
              </p:nvSpPr>
              <p:spPr bwMode="auto">
                <a:xfrm>
                  <a:off x="3085" y="1526"/>
                  <a:ext cx="1672" cy="2112"/>
                </a:xfrm>
                <a:prstGeom prst="rect">
                  <a:avLst/>
                </a:prstGeom>
                <a:noFill/>
                <a:ln w="12699">
                  <a:solidFill>
                    <a:schemeClr val="tx1"/>
                  </a:solidFill>
                  <a:miter lim="800000"/>
                  <a:headEnd/>
                  <a:tailEnd/>
                </a:ln>
              </p:spPr>
              <p:txBody>
                <a:bodyPr wrap="none" anchor="ctr"/>
                <a:lstStyle/>
                <a:p>
                  <a:endParaRPr lang="en-US"/>
                </a:p>
              </p:txBody>
            </p:sp>
            <p:sp>
              <p:nvSpPr>
                <p:cNvPr id="25" name="Line 31"/>
                <p:cNvSpPr>
                  <a:spLocks noChangeShapeType="1"/>
                </p:cNvSpPr>
                <p:nvPr/>
              </p:nvSpPr>
              <p:spPr bwMode="auto">
                <a:xfrm flipV="1">
                  <a:off x="4524" y="1522"/>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26" name="Line 32"/>
                <p:cNvSpPr>
                  <a:spLocks noChangeShapeType="1"/>
                </p:cNvSpPr>
                <p:nvPr/>
              </p:nvSpPr>
              <p:spPr bwMode="auto">
                <a:xfrm flipV="1">
                  <a:off x="4278" y="1522"/>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27" name="Line 33"/>
                <p:cNvSpPr>
                  <a:spLocks noChangeShapeType="1"/>
                </p:cNvSpPr>
                <p:nvPr/>
              </p:nvSpPr>
              <p:spPr bwMode="auto">
                <a:xfrm flipV="1">
                  <a:off x="4033" y="1522"/>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28" name="Line 34"/>
                <p:cNvSpPr>
                  <a:spLocks noChangeShapeType="1"/>
                </p:cNvSpPr>
                <p:nvPr/>
              </p:nvSpPr>
              <p:spPr bwMode="auto">
                <a:xfrm flipV="1">
                  <a:off x="3797" y="1522"/>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29" name="Line 35"/>
                <p:cNvSpPr>
                  <a:spLocks noChangeShapeType="1"/>
                </p:cNvSpPr>
                <p:nvPr/>
              </p:nvSpPr>
              <p:spPr bwMode="auto">
                <a:xfrm flipV="1">
                  <a:off x="3552" y="1522"/>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0" name="Line 36"/>
                <p:cNvSpPr>
                  <a:spLocks noChangeShapeType="1"/>
                </p:cNvSpPr>
                <p:nvPr/>
              </p:nvSpPr>
              <p:spPr bwMode="auto">
                <a:xfrm flipV="1">
                  <a:off x="3315" y="1522"/>
                  <a:ext cx="0" cy="2120"/>
                </a:xfrm>
                <a:prstGeom prst="line">
                  <a:avLst/>
                </a:prstGeom>
                <a:noFill/>
                <a:ln w="12699">
                  <a:solidFill>
                    <a:schemeClr val="tx1"/>
                  </a:solidFill>
                  <a:round/>
                  <a:headEnd type="none" w="sm" len="sm"/>
                  <a:tailEnd type="none" w="sm" len="sm"/>
                </a:ln>
              </p:spPr>
              <p:txBody>
                <a:bodyPr wrap="none" anchor="ctr"/>
                <a:lstStyle/>
                <a:p>
                  <a:endParaRPr lang="en-US"/>
                </a:p>
              </p:txBody>
            </p:sp>
          </p:grpSp>
          <p:sp>
            <p:nvSpPr>
              <p:cNvPr id="23" name="Line 37"/>
              <p:cNvSpPr>
                <a:spLocks noChangeShapeType="1"/>
              </p:cNvSpPr>
              <p:nvPr/>
            </p:nvSpPr>
            <p:spPr bwMode="auto">
              <a:xfrm>
                <a:off x="3075" y="3475"/>
                <a:ext cx="1687" cy="0"/>
              </a:xfrm>
              <a:prstGeom prst="line">
                <a:avLst/>
              </a:prstGeom>
              <a:noFill/>
              <a:ln w="12699">
                <a:solidFill>
                  <a:schemeClr val="tx1"/>
                </a:solidFill>
                <a:round/>
                <a:headEnd type="none" w="sm" len="sm"/>
                <a:tailEnd type="none" w="sm" len="sm"/>
              </a:ln>
            </p:spPr>
            <p:txBody>
              <a:bodyPr wrap="none" anchor="ctr"/>
              <a:lstStyle/>
              <a:p>
                <a:endParaRPr lang="en-US"/>
              </a:p>
            </p:txBody>
          </p:sp>
        </p:grpSp>
      </p:grpSp>
      <p:sp>
        <p:nvSpPr>
          <p:cNvPr id="37" name="Rectangle 38"/>
          <p:cNvSpPr>
            <a:spLocks noChangeArrowheads="1"/>
          </p:cNvSpPr>
          <p:nvPr/>
        </p:nvSpPr>
        <p:spPr bwMode="auto">
          <a:xfrm rot="16200000">
            <a:off x="-2442367" y="2822680"/>
            <a:ext cx="6477004" cy="831639"/>
          </a:xfrm>
          <a:prstGeom prst="rect">
            <a:avLst/>
          </a:prstGeom>
          <a:noFill/>
          <a:ln w="9525">
            <a:noFill/>
            <a:miter lim="800000"/>
            <a:headEnd/>
            <a:tailEnd/>
          </a:ln>
        </p:spPr>
        <p:txBody>
          <a:bodyPr wrap="square" lIns="92075" tIns="46038" rIns="92075" bIns="46038" anchor="ctr">
            <a:spAutoFit/>
          </a:bodyPr>
          <a:lstStyle/>
          <a:p>
            <a:pPr>
              <a:buClrTx/>
            </a:pPr>
            <a:r>
              <a:rPr lang="en-US" sz="4000" b="0" i="0" dirty="0">
                <a:solidFill>
                  <a:schemeClr val="tx1"/>
                </a:solidFill>
                <a:latin typeface="Arial" pitchFamily="34" charset="0"/>
                <a:cs typeface="Arial" pitchFamily="34" charset="0"/>
              </a:rPr>
              <a:t>Key Elements</a:t>
            </a:r>
            <a:r>
              <a:rPr lang="en-US" sz="4800" b="0" i="0" dirty="0">
                <a:solidFill>
                  <a:schemeClr val="tx1"/>
                </a:solidFill>
                <a:latin typeface="Arial" pitchFamily="34" charset="0"/>
                <a:cs typeface="Arial" pitchFamily="34" charset="0"/>
              </a:rPr>
              <a:t> - “</a:t>
            </a:r>
            <a:r>
              <a:rPr lang="en-US" sz="4800" b="0" i="0" dirty="0" smtClean="0">
                <a:solidFill>
                  <a:schemeClr val="tx1"/>
                </a:solidFill>
                <a:latin typeface="Arial" pitchFamily="34" charset="0"/>
                <a:cs typeface="Arial" pitchFamily="34" charset="0"/>
              </a:rPr>
              <a:t>What’s</a:t>
            </a:r>
            <a:r>
              <a:rPr lang="en-US" sz="4800" b="0" i="0" dirty="0">
                <a:solidFill>
                  <a:schemeClr val="tx1"/>
                </a:solidFill>
                <a:latin typeface="Georgia" pitchFamily="18" charset="0"/>
              </a:rPr>
              <a:t>”</a:t>
            </a:r>
          </a:p>
        </p:txBody>
      </p:sp>
      <p:sp>
        <p:nvSpPr>
          <p:cNvPr id="38" name="Rectangle 40"/>
          <p:cNvSpPr>
            <a:spLocks noChangeArrowheads="1"/>
          </p:cNvSpPr>
          <p:nvPr/>
        </p:nvSpPr>
        <p:spPr bwMode="auto">
          <a:xfrm>
            <a:off x="2470150" y="5073650"/>
            <a:ext cx="5583238" cy="708528"/>
          </a:xfrm>
          <a:prstGeom prst="rect">
            <a:avLst/>
          </a:prstGeom>
          <a:noFill/>
          <a:ln w="12699">
            <a:noFill/>
            <a:miter lim="800000"/>
            <a:headEnd/>
            <a:tailEnd/>
          </a:ln>
          <a:effectLst>
            <a:outerShdw dist="53882" dir="2700000" algn="ctr" rotWithShape="0">
              <a:srgbClr val="000066"/>
            </a:outerShdw>
          </a:effectLst>
        </p:spPr>
        <p:txBody>
          <a:bodyPr lIns="92075" tIns="46038" rIns="92075" bIns="46038">
            <a:spAutoFit/>
          </a:bodyPr>
          <a:lstStyle/>
          <a:p>
            <a:pPr>
              <a:buClrTx/>
              <a:defRPr/>
            </a:pPr>
            <a:r>
              <a:rPr lang="en-US" sz="4000" b="0" i="0" dirty="0">
                <a:solidFill>
                  <a:schemeClr val="tx2"/>
                </a:solidFill>
                <a:latin typeface="Arial" pitchFamily="34" charset="0"/>
                <a:cs typeface="Arial" pitchFamily="34" charset="0"/>
              </a:rPr>
              <a:t>Voice of the Customer</a:t>
            </a:r>
          </a:p>
        </p:txBody>
      </p:sp>
      <p:sp>
        <p:nvSpPr>
          <p:cNvPr id="39" name="Rectangle 42"/>
          <p:cNvSpPr>
            <a:spLocks noChangeArrowheads="1"/>
          </p:cNvSpPr>
          <p:nvPr/>
        </p:nvSpPr>
        <p:spPr bwMode="auto">
          <a:xfrm>
            <a:off x="1295400" y="838200"/>
            <a:ext cx="3962400" cy="1190625"/>
          </a:xfrm>
          <a:prstGeom prst="rect">
            <a:avLst/>
          </a:prstGeom>
          <a:noFill/>
          <a:ln w="9525">
            <a:noFill/>
            <a:miter lim="800000"/>
            <a:headEnd/>
            <a:tailEnd/>
          </a:ln>
        </p:spPr>
        <p:txBody>
          <a:bodyPr lIns="92075" tIns="46038" rIns="92075" bIns="46038">
            <a:spAutoFit/>
          </a:bodyPr>
          <a:lstStyle/>
          <a:p>
            <a:pPr marL="401638" indent="-401638" algn="l">
              <a:buSzPct val="115000"/>
              <a:buFont typeface="Wingdings" pitchFamily="2" charset="2"/>
              <a:buChar char="v"/>
            </a:pPr>
            <a:r>
              <a:rPr lang="en-US" b="0" i="0" dirty="0">
                <a:solidFill>
                  <a:schemeClr val="tx1"/>
                </a:solidFill>
                <a:latin typeface="Arial" pitchFamily="34" charset="0"/>
                <a:cs typeface="Arial" pitchFamily="34" charset="0"/>
              </a:rPr>
              <a:t>What Does The Customer Want</a:t>
            </a:r>
          </a:p>
          <a:p>
            <a:pPr marL="401638" indent="-401638" algn="l">
              <a:buSzPct val="115000"/>
              <a:buFont typeface="Wingdings" pitchFamily="2" charset="2"/>
              <a:buChar char="v"/>
            </a:pPr>
            <a:r>
              <a:rPr lang="en-US" b="0" i="0" dirty="0">
                <a:solidFill>
                  <a:schemeClr val="tx1"/>
                </a:solidFill>
                <a:latin typeface="Arial" pitchFamily="34" charset="0"/>
                <a:cs typeface="Arial" pitchFamily="34" charset="0"/>
              </a:rPr>
              <a:t>Customer Needs</a:t>
            </a:r>
          </a:p>
          <a:p>
            <a:pPr marL="401638" indent="-401638" algn="l">
              <a:buSzPct val="115000"/>
              <a:buFont typeface="Wingdings" pitchFamily="2" charset="2"/>
              <a:buChar char="v"/>
            </a:pPr>
            <a:r>
              <a:rPr lang="en-US" b="0" i="0" dirty="0">
                <a:solidFill>
                  <a:schemeClr val="tx1"/>
                </a:solidFill>
                <a:latin typeface="Arial" pitchFamily="34" charset="0"/>
                <a:cs typeface="Arial" pitchFamily="34" charset="0"/>
              </a:rPr>
              <a:t>CTQs</a:t>
            </a:r>
          </a:p>
          <a:p>
            <a:pPr marL="401638" indent="-401638" algn="l">
              <a:buSzPct val="115000"/>
              <a:buFont typeface="Wingdings" pitchFamily="2" charset="2"/>
              <a:buChar char="v"/>
            </a:pPr>
            <a:r>
              <a:rPr lang="en-US" b="0" i="0" dirty="0">
                <a:solidFill>
                  <a:schemeClr val="tx1"/>
                </a:solidFill>
                <a:latin typeface="Arial" pitchFamily="34" charset="0"/>
                <a:cs typeface="Arial" pitchFamily="34" charset="0"/>
              </a:rPr>
              <a:t>Ys</a:t>
            </a:r>
          </a:p>
        </p:txBody>
      </p:sp>
      <p:sp>
        <p:nvSpPr>
          <p:cNvPr id="40" name="Rectangle 41"/>
          <p:cNvSpPr>
            <a:spLocks noChangeArrowheads="1"/>
          </p:cNvSpPr>
          <p:nvPr/>
        </p:nvSpPr>
        <p:spPr bwMode="auto">
          <a:xfrm rot="19560000">
            <a:off x="3316288" y="3100388"/>
            <a:ext cx="1108075" cy="323850"/>
          </a:xfrm>
          <a:prstGeom prst="rect">
            <a:avLst/>
          </a:prstGeom>
          <a:solidFill>
            <a:schemeClr val="tx2"/>
          </a:solidFill>
          <a:ln w="12699">
            <a:solidFill>
              <a:srgbClr val="00CC66"/>
            </a:solidFill>
            <a:miter lim="800000"/>
            <a:headEnd/>
            <a:tailEnd/>
          </a:ln>
          <a:effectLst>
            <a:outerShdw dist="53882" dir="2700000" algn="ctr" rotWithShape="0">
              <a:srgbClr val="990000"/>
            </a:outerShdw>
          </a:effectLst>
        </p:spPr>
        <p:txBody>
          <a:bodyPr lIns="92075" tIns="46038" rIns="92075" bIns="46038">
            <a:spAutoFit/>
          </a:bodyPr>
          <a:lstStyle/>
          <a:p>
            <a:pPr>
              <a:lnSpc>
                <a:spcPct val="80000"/>
              </a:lnSpc>
              <a:buClrTx/>
              <a:defRPr/>
            </a:pPr>
            <a:r>
              <a:rPr lang="en-US" i="0" dirty="0" smtClean="0">
                <a:solidFill>
                  <a:schemeClr val="bg2"/>
                </a:solidFill>
                <a:latin typeface="Arial" pitchFamily="34" charset="0"/>
                <a:cs typeface="Arial" pitchFamily="34" charset="0"/>
              </a:rPr>
              <a:t>What’s</a:t>
            </a:r>
            <a:endParaRPr lang="en-US" i="0" dirty="0">
              <a:solidFill>
                <a:schemeClr val="bg2"/>
              </a:solidFill>
              <a:latin typeface="Arial" pitchFamily="34" charset="0"/>
              <a:cs typeface="Arial" pitchFamily="34" charset="0"/>
            </a:endParaRPr>
          </a:p>
        </p:txBody>
      </p:sp>
      <p:sp>
        <p:nvSpPr>
          <p:cNvPr id="41" name="Rectangle 39"/>
          <p:cNvSpPr>
            <a:spLocks noChangeArrowheads="1"/>
          </p:cNvSpPr>
          <p:nvPr/>
        </p:nvSpPr>
        <p:spPr bwMode="auto">
          <a:xfrm>
            <a:off x="3263900" y="2478088"/>
            <a:ext cx="1219200" cy="1600200"/>
          </a:xfrm>
          <a:prstGeom prst="rect">
            <a:avLst/>
          </a:prstGeom>
          <a:noFill/>
          <a:ln w="50799">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191000" y="914400"/>
            <a:ext cx="4606925" cy="4148138"/>
            <a:chOff x="2016" y="1029"/>
            <a:chExt cx="2902" cy="2613"/>
          </a:xfrm>
        </p:grpSpPr>
        <p:sp>
          <p:nvSpPr>
            <p:cNvPr id="3" name="Line 3"/>
            <p:cNvSpPr>
              <a:spLocks noChangeShapeType="1"/>
            </p:cNvSpPr>
            <p:nvPr/>
          </p:nvSpPr>
          <p:spPr bwMode="auto">
            <a:xfrm flipV="1">
              <a:off x="3082" y="1029"/>
              <a:ext cx="835" cy="485"/>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4" name="Line 4"/>
            <p:cNvSpPr>
              <a:spLocks noChangeShapeType="1"/>
            </p:cNvSpPr>
            <p:nvPr/>
          </p:nvSpPr>
          <p:spPr bwMode="auto">
            <a:xfrm flipH="1" flipV="1">
              <a:off x="3917" y="1029"/>
              <a:ext cx="851" cy="484"/>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5" name="Line 5"/>
            <p:cNvSpPr>
              <a:spLocks noChangeShapeType="1"/>
            </p:cNvSpPr>
            <p:nvPr/>
          </p:nvSpPr>
          <p:spPr bwMode="auto">
            <a:xfrm>
              <a:off x="3084" y="1616"/>
              <a:ext cx="1684" cy="0"/>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6" name="Rectangle 6"/>
            <p:cNvSpPr>
              <a:spLocks noChangeArrowheads="1"/>
            </p:cNvSpPr>
            <p:nvPr/>
          </p:nvSpPr>
          <p:spPr bwMode="auto">
            <a:xfrm>
              <a:off x="2020" y="2121"/>
              <a:ext cx="2898" cy="1030"/>
            </a:xfrm>
            <a:prstGeom prst="rect">
              <a:avLst/>
            </a:prstGeom>
            <a:noFill/>
            <a:ln w="12699">
              <a:solidFill>
                <a:schemeClr val="tx1"/>
              </a:solidFill>
              <a:miter lim="800000"/>
              <a:headEnd/>
              <a:tailEnd/>
            </a:ln>
            <a:effectLst/>
          </p:spPr>
          <p:txBody>
            <a:bodyPr wrap="none" anchor="ctr"/>
            <a:lstStyle/>
            <a:p>
              <a:endParaRPr lang="en-US"/>
            </a:p>
          </p:txBody>
        </p:sp>
        <p:grpSp>
          <p:nvGrpSpPr>
            <p:cNvPr id="7" name="Group 7"/>
            <p:cNvGrpSpPr>
              <a:grpSpLocks/>
            </p:cNvGrpSpPr>
            <p:nvPr/>
          </p:nvGrpSpPr>
          <p:grpSpPr bwMode="auto">
            <a:xfrm>
              <a:off x="2016" y="2260"/>
              <a:ext cx="2900" cy="749"/>
              <a:chOff x="2016" y="2260"/>
              <a:chExt cx="2900" cy="749"/>
            </a:xfrm>
          </p:grpSpPr>
          <p:sp>
            <p:nvSpPr>
              <p:cNvPr id="31" name="Line 8"/>
              <p:cNvSpPr>
                <a:spLocks noChangeShapeType="1"/>
              </p:cNvSpPr>
              <p:nvPr/>
            </p:nvSpPr>
            <p:spPr bwMode="auto">
              <a:xfrm>
                <a:off x="2016" y="3009"/>
                <a:ext cx="2900" cy="0"/>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32" name="Line 9"/>
              <p:cNvSpPr>
                <a:spLocks noChangeShapeType="1"/>
              </p:cNvSpPr>
              <p:nvPr/>
            </p:nvSpPr>
            <p:spPr bwMode="auto">
              <a:xfrm>
                <a:off x="2016" y="2857"/>
                <a:ext cx="2900" cy="0"/>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33" name="Line 10"/>
              <p:cNvSpPr>
                <a:spLocks noChangeShapeType="1"/>
              </p:cNvSpPr>
              <p:nvPr/>
            </p:nvSpPr>
            <p:spPr bwMode="auto">
              <a:xfrm>
                <a:off x="2016" y="2706"/>
                <a:ext cx="2900" cy="0"/>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34" name="Line 11"/>
              <p:cNvSpPr>
                <a:spLocks noChangeShapeType="1"/>
              </p:cNvSpPr>
              <p:nvPr/>
            </p:nvSpPr>
            <p:spPr bwMode="auto">
              <a:xfrm>
                <a:off x="2016" y="2560"/>
                <a:ext cx="2900" cy="0"/>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35" name="Line 12"/>
              <p:cNvSpPr>
                <a:spLocks noChangeShapeType="1"/>
              </p:cNvSpPr>
              <p:nvPr/>
            </p:nvSpPr>
            <p:spPr bwMode="auto">
              <a:xfrm>
                <a:off x="2016" y="2408"/>
                <a:ext cx="2900" cy="0"/>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36" name="Line 13"/>
              <p:cNvSpPr>
                <a:spLocks noChangeShapeType="1"/>
              </p:cNvSpPr>
              <p:nvPr/>
            </p:nvSpPr>
            <p:spPr bwMode="auto">
              <a:xfrm>
                <a:off x="2016" y="2260"/>
                <a:ext cx="2900" cy="0"/>
              </a:xfrm>
              <a:prstGeom prst="line">
                <a:avLst/>
              </a:prstGeom>
              <a:noFill/>
              <a:ln w="12699">
                <a:solidFill>
                  <a:schemeClr val="tx1"/>
                </a:solidFill>
                <a:round/>
                <a:headEnd type="none" w="sm" len="sm"/>
                <a:tailEnd type="none" w="sm" len="sm"/>
              </a:ln>
              <a:effectLst/>
            </p:spPr>
            <p:txBody>
              <a:bodyPr wrap="none" anchor="ctr"/>
              <a:lstStyle/>
              <a:p>
                <a:endParaRPr lang="en-US"/>
              </a:p>
            </p:txBody>
          </p:sp>
        </p:grpSp>
        <p:sp>
          <p:nvSpPr>
            <p:cNvPr id="8" name="Line 14"/>
            <p:cNvSpPr>
              <a:spLocks noChangeShapeType="1"/>
            </p:cNvSpPr>
            <p:nvPr/>
          </p:nvSpPr>
          <p:spPr bwMode="auto">
            <a:xfrm flipV="1">
              <a:off x="3321" y="1101"/>
              <a:ext cx="710" cy="412"/>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9" name="Line 15"/>
            <p:cNvSpPr>
              <a:spLocks noChangeShapeType="1"/>
            </p:cNvSpPr>
            <p:nvPr/>
          </p:nvSpPr>
          <p:spPr bwMode="auto">
            <a:xfrm flipV="1">
              <a:off x="3557" y="1166"/>
              <a:ext cx="598" cy="347"/>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10" name="Line 16"/>
            <p:cNvSpPr>
              <a:spLocks noChangeShapeType="1"/>
            </p:cNvSpPr>
            <p:nvPr/>
          </p:nvSpPr>
          <p:spPr bwMode="auto">
            <a:xfrm flipV="1">
              <a:off x="3799" y="1240"/>
              <a:ext cx="475" cy="273"/>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11" name="Line 17"/>
            <p:cNvSpPr>
              <a:spLocks noChangeShapeType="1"/>
            </p:cNvSpPr>
            <p:nvPr/>
          </p:nvSpPr>
          <p:spPr bwMode="auto">
            <a:xfrm flipV="1">
              <a:off x="4026" y="1302"/>
              <a:ext cx="365" cy="211"/>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12" name="Line 18"/>
            <p:cNvSpPr>
              <a:spLocks noChangeShapeType="1"/>
            </p:cNvSpPr>
            <p:nvPr/>
          </p:nvSpPr>
          <p:spPr bwMode="auto">
            <a:xfrm flipV="1">
              <a:off x="4289" y="1377"/>
              <a:ext cx="233" cy="136"/>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13" name="Line 19"/>
            <p:cNvSpPr>
              <a:spLocks noChangeShapeType="1"/>
            </p:cNvSpPr>
            <p:nvPr/>
          </p:nvSpPr>
          <p:spPr bwMode="auto">
            <a:xfrm flipV="1">
              <a:off x="4532" y="1447"/>
              <a:ext cx="115" cy="66"/>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14" name="Line 20"/>
            <p:cNvSpPr>
              <a:spLocks noChangeShapeType="1"/>
            </p:cNvSpPr>
            <p:nvPr/>
          </p:nvSpPr>
          <p:spPr bwMode="auto">
            <a:xfrm flipH="1" flipV="1">
              <a:off x="3794" y="1098"/>
              <a:ext cx="731" cy="415"/>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15" name="Line 21"/>
            <p:cNvSpPr>
              <a:spLocks noChangeShapeType="1"/>
            </p:cNvSpPr>
            <p:nvPr/>
          </p:nvSpPr>
          <p:spPr bwMode="auto">
            <a:xfrm flipH="1" flipV="1">
              <a:off x="3681" y="1172"/>
              <a:ext cx="602" cy="341"/>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16" name="Line 22"/>
            <p:cNvSpPr>
              <a:spLocks noChangeShapeType="1"/>
            </p:cNvSpPr>
            <p:nvPr/>
          </p:nvSpPr>
          <p:spPr bwMode="auto">
            <a:xfrm flipH="1" flipV="1">
              <a:off x="3560" y="1244"/>
              <a:ext cx="477" cy="269"/>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17" name="Line 23"/>
            <p:cNvSpPr>
              <a:spLocks noChangeShapeType="1"/>
            </p:cNvSpPr>
            <p:nvPr/>
          </p:nvSpPr>
          <p:spPr bwMode="auto">
            <a:xfrm flipH="1" flipV="1">
              <a:off x="3442" y="1310"/>
              <a:ext cx="357" cy="203"/>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18" name="Line 24"/>
            <p:cNvSpPr>
              <a:spLocks noChangeShapeType="1"/>
            </p:cNvSpPr>
            <p:nvPr/>
          </p:nvSpPr>
          <p:spPr bwMode="auto">
            <a:xfrm flipH="1" flipV="1">
              <a:off x="3331" y="1384"/>
              <a:ext cx="227" cy="129"/>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19" name="Line 25"/>
            <p:cNvSpPr>
              <a:spLocks noChangeShapeType="1"/>
            </p:cNvSpPr>
            <p:nvPr/>
          </p:nvSpPr>
          <p:spPr bwMode="auto">
            <a:xfrm flipH="1" flipV="1">
              <a:off x="3206" y="1444"/>
              <a:ext cx="122" cy="69"/>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20" name="Line 26"/>
            <p:cNvSpPr>
              <a:spLocks noChangeShapeType="1"/>
            </p:cNvSpPr>
            <p:nvPr/>
          </p:nvSpPr>
          <p:spPr bwMode="auto">
            <a:xfrm>
              <a:off x="2812" y="2117"/>
              <a:ext cx="0" cy="1041"/>
            </a:xfrm>
            <a:prstGeom prst="line">
              <a:avLst/>
            </a:prstGeom>
            <a:noFill/>
            <a:ln w="12699">
              <a:solidFill>
                <a:schemeClr val="tx1"/>
              </a:solidFill>
              <a:round/>
              <a:headEnd type="none" w="sm" len="sm"/>
              <a:tailEnd type="none" w="sm" len="sm"/>
            </a:ln>
            <a:effectLst/>
          </p:spPr>
          <p:txBody>
            <a:bodyPr wrap="none" anchor="ctr"/>
            <a:lstStyle/>
            <a:p>
              <a:endParaRPr lang="en-US"/>
            </a:p>
          </p:txBody>
        </p:sp>
        <p:grpSp>
          <p:nvGrpSpPr>
            <p:cNvPr id="21" name="Group 27"/>
            <p:cNvGrpSpPr>
              <a:grpSpLocks/>
            </p:cNvGrpSpPr>
            <p:nvPr/>
          </p:nvGrpSpPr>
          <p:grpSpPr bwMode="auto">
            <a:xfrm>
              <a:off x="3075" y="1522"/>
              <a:ext cx="1687" cy="2120"/>
              <a:chOff x="3075" y="1522"/>
              <a:chExt cx="1687" cy="2120"/>
            </a:xfrm>
          </p:grpSpPr>
          <p:grpSp>
            <p:nvGrpSpPr>
              <p:cNvPr id="22" name="Group 28"/>
              <p:cNvGrpSpPr>
                <a:grpSpLocks/>
              </p:cNvGrpSpPr>
              <p:nvPr/>
            </p:nvGrpSpPr>
            <p:grpSpPr bwMode="auto">
              <a:xfrm>
                <a:off x="3085" y="1522"/>
                <a:ext cx="1672" cy="2120"/>
                <a:chOff x="3085" y="1522"/>
                <a:chExt cx="1672" cy="2120"/>
              </a:xfrm>
            </p:grpSpPr>
            <p:sp>
              <p:nvSpPr>
                <p:cNvPr id="24" name="Rectangle 29"/>
                <p:cNvSpPr>
                  <a:spLocks noChangeArrowheads="1"/>
                </p:cNvSpPr>
                <p:nvPr/>
              </p:nvSpPr>
              <p:spPr bwMode="auto">
                <a:xfrm>
                  <a:off x="3085" y="1526"/>
                  <a:ext cx="1672" cy="2112"/>
                </a:xfrm>
                <a:prstGeom prst="rect">
                  <a:avLst/>
                </a:prstGeom>
                <a:noFill/>
                <a:ln w="12699">
                  <a:solidFill>
                    <a:schemeClr val="tx1"/>
                  </a:solidFill>
                  <a:miter lim="800000"/>
                  <a:headEnd/>
                  <a:tailEnd/>
                </a:ln>
                <a:effectLst/>
              </p:spPr>
              <p:txBody>
                <a:bodyPr wrap="none" anchor="ctr"/>
                <a:lstStyle/>
                <a:p>
                  <a:endParaRPr lang="en-US"/>
                </a:p>
              </p:txBody>
            </p:sp>
            <p:sp>
              <p:nvSpPr>
                <p:cNvPr id="25" name="Line 30"/>
                <p:cNvSpPr>
                  <a:spLocks noChangeShapeType="1"/>
                </p:cNvSpPr>
                <p:nvPr/>
              </p:nvSpPr>
              <p:spPr bwMode="auto">
                <a:xfrm flipV="1">
                  <a:off x="4524" y="1522"/>
                  <a:ext cx="0" cy="2120"/>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26" name="Line 31"/>
                <p:cNvSpPr>
                  <a:spLocks noChangeShapeType="1"/>
                </p:cNvSpPr>
                <p:nvPr/>
              </p:nvSpPr>
              <p:spPr bwMode="auto">
                <a:xfrm flipV="1">
                  <a:off x="4278" y="1522"/>
                  <a:ext cx="0" cy="2120"/>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27" name="Line 32"/>
                <p:cNvSpPr>
                  <a:spLocks noChangeShapeType="1"/>
                </p:cNvSpPr>
                <p:nvPr/>
              </p:nvSpPr>
              <p:spPr bwMode="auto">
                <a:xfrm flipV="1">
                  <a:off x="4033" y="1522"/>
                  <a:ext cx="0" cy="2120"/>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28" name="Line 33"/>
                <p:cNvSpPr>
                  <a:spLocks noChangeShapeType="1"/>
                </p:cNvSpPr>
                <p:nvPr/>
              </p:nvSpPr>
              <p:spPr bwMode="auto">
                <a:xfrm flipV="1">
                  <a:off x="3797" y="1522"/>
                  <a:ext cx="0" cy="2120"/>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29" name="Line 34"/>
                <p:cNvSpPr>
                  <a:spLocks noChangeShapeType="1"/>
                </p:cNvSpPr>
                <p:nvPr/>
              </p:nvSpPr>
              <p:spPr bwMode="auto">
                <a:xfrm flipV="1">
                  <a:off x="3552" y="1522"/>
                  <a:ext cx="0" cy="2120"/>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30" name="Line 35"/>
                <p:cNvSpPr>
                  <a:spLocks noChangeShapeType="1"/>
                </p:cNvSpPr>
                <p:nvPr/>
              </p:nvSpPr>
              <p:spPr bwMode="auto">
                <a:xfrm flipV="1">
                  <a:off x="3315" y="1522"/>
                  <a:ext cx="0" cy="2120"/>
                </a:xfrm>
                <a:prstGeom prst="line">
                  <a:avLst/>
                </a:prstGeom>
                <a:noFill/>
                <a:ln w="12699">
                  <a:solidFill>
                    <a:schemeClr val="tx1"/>
                  </a:solidFill>
                  <a:round/>
                  <a:headEnd type="none" w="sm" len="sm"/>
                  <a:tailEnd type="none" w="sm" len="sm"/>
                </a:ln>
                <a:effectLst/>
              </p:spPr>
              <p:txBody>
                <a:bodyPr wrap="none" anchor="ctr"/>
                <a:lstStyle/>
                <a:p>
                  <a:endParaRPr lang="en-US"/>
                </a:p>
              </p:txBody>
            </p:sp>
          </p:grpSp>
          <p:sp>
            <p:nvSpPr>
              <p:cNvPr id="23" name="Line 36"/>
              <p:cNvSpPr>
                <a:spLocks noChangeShapeType="1"/>
              </p:cNvSpPr>
              <p:nvPr/>
            </p:nvSpPr>
            <p:spPr bwMode="auto">
              <a:xfrm>
                <a:off x="3075" y="3475"/>
                <a:ext cx="1687" cy="0"/>
              </a:xfrm>
              <a:prstGeom prst="line">
                <a:avLst/>
              </a:prstGeom>
              <a:noFill/>
              <a:ln w="12699">
                <a:solidFill>
                  <a:schemeClr val="tx1"/>
                </a:solidFill>
                <a:round/>
                <a:headEnd type="none" w="sm" len="sm"/>
                <a:tailEnd type="none" w="sm" len="sm"/>
              </a:ln>
              <a:effectLst/>
            </p:spPr>
            <p:txBody>
              <a:bodyPr wrap="none" anchor="ctr"/>
              <a:lstStyle/>
              <a:p>
                <a:endParaRPr lang="en-US"/>
              </a:p>
            </p:txBody>
          </p:sp>
        </p:grpSp>
      </p:grpSp>
      <p:sp>
        <p:nvSpPr>
          <p:cNvPr id="37" name="Rectangle 38"/>
          <p:cNvSpPr>
            <a:spLocks noChangeArrowheads="1"/>
          </p:cNvSpPr>
          <p:nvPr/>
        </p:nvSpPr>
        <p:spPr bwMode="auto">
          <a:xfrm rot="16200000">
            <a:off x="-1928019" y="2720182"/>
            <a:ext cx="5616575" cy="1373188"/>
          </a:xfrm>
          <a:prstGeom prst="rect">
            <a:avLst/>
          </a:prstGeom>
          <a:noFill/>
          <a:ln w="9525">
            <a:noFill/>
            <a:miter lim="800000"/>
            <a:headEnd/>
            <a:tailEnd/>
          </a:ln>
          <a:effectLst/>
        </p:spPr>
        <p:txBody>
          <a:bodyPr lIns="92075" tIns="46038" rIns="92075" bIns="46038" anchor="ctr">
            <a:spAutoFit/>
          </a:bodyPr>
          <a:lstStyle/>
          <a:p>
            <a:pPr>
              <a:buClrTx/>
            </a:pPr>
            <a:r>
              <a:rPr lang="en-US" sz="4000" b="0" i="0" dirty="0">
                <a:solidFill>
                  <a:schemeClr val="tx2"/>
                </a:solidFill>
                <a:latin typeface="Arial" pitchFamily="34" charset="0"/>
                <a:cs typeface="Arial" pitchFamily="34" charset="0"/>
              </a:rPr>
              <a:t>Key Elements:</a:t>
            </a:r>
            <a:r>
              <a:rPr lang="en-US" sz="4800" b="0" i="0" dirty="0">
                <a:solidFill>
                  <a:schemeClr val="tx2"/>
                </a:solidFill>
                <a:latin typeface="Arial" pitchFamily="34" charset="0"/>
                <a:cs typeface="Arial" pitchFamily="34" charset="0"/>
              </a:rPr>
              <a:t>          </a:t>
            </a:r>
            <a:r>
              <a:rPr lang="en-US" sz="3600" b="0" i="0" dirty="0">
                <a:solidFill>
                  <a:schemeClr val="tx2"/>
                </a:solidFill>
                <a:latin typeface="Arial" pitchFamily="34" charset="0"/>
                <a:cs typeface="Arial" pitchFamily="34" charset="0"/>
              </a:rPr>
              <a:t>Customer Requirements</a:t>
            </a:r>
          </a:p>
        </p:txBody>
      </p:sp>
      <p:sp>
        <p:nvSpPr>
          <p:cNvPr id="38" name="Rectangle 39"/>
          <p:cNvSpPr>
            <a:spLocks noChangeArrowheads="1"/>
          </p:cNvSpPr>
          <p:nvPr/>
        </p:nvSpPr>
        <p:spPr bwMode="auto">
          <a:xfrm>
            <a:off x="5486400" y="2667000"/>
            <a:ext cx="371475" cy="1600200"/>
          </a:xfrm>
          <a:prstGeom prst="rect">
            <a:avLst/>
          </a:prstGeom>
          <a:noFill/>
          <a:ln w="50799">
            <a:solidFill>
              <a:schemeClr val="tx1"/>
            </a:solidFill>
            <a:miter lim="800000"/>
            <a:headEnd/>
            <a:tailEnd/>
          </a:ln>
          <a:effectLst/>
        </p:spPr>
        <p:txBody>
          <a:bodyPr wrap="none" anchor="ctr"/>
          <a:lstStyle/>
          <a:p>
            <a:endParaRPr lang="en-US"/>
          </a:p>
        </p:txBody>
      </p:sp>
      <p:sp>
        <p:nvSpPr>
          <p:cNvPr id="39" name="Rectangle 40"/>
          <p:cNvSpPr>
            <a:spLocks noChangeArrowheads="1"/>
          </p:cNvSpPr>
          <p:nvPr/>
        </p:nvSpPr>
        <p:spPr bwMode="auto">
          <a:xfrm>
            <a:off x="3886200" y="5334000"/>
            <a:ext cx="4005262" cy="1200971"/>
          </a:xfrm>
          <a:prstGeom prst="rect">
            <a:avLst/>
          </a:prstGeom>
          <a:noFill/>
          <a:ln w="12699">
            <a:noFill/>
            <a:miter lim="800000"/>
            <a:headEnd/>
            <a:tailEnd/>
          </a:ln>
          <a:effectLst>
            <a:outerShdw dist="53882" dir="2700000" algn="ctr" rotWithShape="0">
              <a:srgbClr val="000066"/>
            </a:outerShdw>
          </a:effectLst>
        </p:spPr>
        <p:txBody>
          <a:bodyPr lIns="92075" tIns="46038" rIns="92075" bIns="46038">
            <a:spAutoFit/>
          </a:bodyPr>
          <a:lstStyle/>
          <a:p>
            <a:pPr>
              <a:buClrTx/>
            </a:pPr>
            <a:r>
              <a:rPr lang="en-US" sz="3600" i="0" dirty="0">
                <a:solidFill>
                  <a:schemeClr val="tx2"/>
                </a:solidFill>
                <a:latin typeface="Arial" pitchFamily="34" charset="0"/>
                <a:cs typeface="Arial" pitchFamily="34" charset="0"/>
              </a:rPr>
              <a:t>Voice of the Customer</a:t>
            </a:r>
          </a:p>
        </p:txBody>
      </p:sp>
      <p:sp>
        <p:nvSpPr>
          <p:cNvPr id="40" name="Rectangle 41"/>
          <p:cNvSpPr>
            <a:spLocks noChangeArrowheads="1"/>
          </p:cNvSpPr>
          <p:nvPr/>
        </p:nvSpPr>
        <p:spPr bwMode="auto">
          <a:xfrm>
            <a:off x="1828800" y="838200"/>
            <a:ext cx="3979863" cy="1190625"/>
          </a:xfrm>
          <a:prstGeom prst="rect">
            <a:avLst/>
          </a:prstGeom>
          <a:noFill/>
          <a:ln w="9525">
            <a:noFill/>
            <a:miter lim="800000"/>
            <a:headEnd/>
            <a:tailEnd/>
          </a:ln>
          <a:effectLst/>
        </p:spPr>
        <p:txBody>
          <a:bodyPr lIns="92075" tIns="46038" rIns="92075" bIns="46038">
            <a:spAutoFit/>
          </a:bodyPr>
          <a:lstStyle/>
          <a:p>
            <a:pPr marL="401638" indent="-401638" algn="l">
              <a:buSzPct val="115000"/>
              <a:buFont typeface="Wingdings" pitchFamily="2" charset="2"/>
              <a:buChar char="v"/>
            </a:pPr>
            <a:r>
              <a:rPr lang="en-US" i="0" dirty="0">
                <a:solidFill>
                  <a:schemeClr val="tx1"/>
                </a:solidFill>
                <a:latin typeface="Georgia" pitchFamily="18" charset="0"/>
              </a:rPr>
              <a:t>How  Important the  What’s are </a:t>
            </a:r>
            <a:r>
              <a:rPr lang="en-US" i="0" u="sng" dirty="0">
                <a:solidFill>
                  <a:schemeClr val="tx1"/>
                </a:solidFill>
                <a:latin typeface="Georgia" pitchFamily="18" charset="0"/>
              </a:rPr>
              <a:t>TO THE CUSTOMER</a:t>
            </a:r>
          </a:p>
          <a:p>
            <a:pPr marL="401638" indent="-401638" algn="l">
              <a:buSzPct val="115000"/>
              <a:buFont typeface="Wingdings" pitchFamily="2" charset="2"/>
              <a:buChar char="v"/>
            </a:pPr>
            <a:r>
              <a:rPr lang="en-US" i="0" dirty="0">
                <a:solidFill>
                  <a:schemeClr val="tx1"/>
                </a:solidFill>
                <a:latin typeface="Georgia" pitchFamily="18" charset="0"/>
              </a:rPr>
              <a:t>Customer Ranking of their Needs</a:t>
            </a:r>
          </a:p>
        </p:txBody>
      </p:sp>
      <p:sp>
        <p:nvSpPr>
          <p:cNvPr id="41" name="Rectangle 42"/>
          <p:cNvSpPr>
            <a:spLocks noChangeArrowheads="1"/>
          </p:cNvSpPr>
          <p:nvPr/>
        </p:nvSpPr>
        <p:spPr bwMode="auto">
          <a:xfrm rot="19620000">
            <a:off x="5033975" y="3371071"/>
            <a:ext cx="1612900" cy="495300"/>
          </a:xfrm>
          <a:prstGeom prst="rect">
            <a:avLst/>
          </a:prstGeom>
          <a:solidFill>
            <a:schemeClr val="tx2"/>
          </a:solidFill>
          <a:ln w="12699">
            <a:solidFill>
              <a:schemeClr val="bg1"/>
            </a:solidFill>
            <a:miter lim="800000"/>
            <a:headEnd/>
            <a:tailEnd/>
          </a:ln>
          <a:effectLst>
            <a:outerShdw dist="53882" dir="2700000" algn="ctr" rotWithShape="0">
              <a:srgbClr val="990000"/>
            </a:outerShdw>
          </a:effectLst>
        </p:spPr>
        <p:txBody>
          <a:bodyPr lIns="92075" tIns="46038" rIns="92075" bIns="46038">
            <a:spAutoFit/>
          </a:bodyPr>
          <a:lstStyle/>
          <a:p>
            <a:pPr>
              <a:lnSpc>
                <a:spcPct val="80000"/>
              </a:lnSpc>
              <a:buClrTx/>
            </a:pPr>
            <a:r>
              <a:rPr lang="en-US" sz="1600" i="0" dirty="0">
                <a:solidFill>
                  <a:schemeClr val="bg2"/>
                </a:solidFill>
                <a:latin typeface="Georgia" pitchFamily="18" charset="0"/>
              </a:rPr>
              <a:t>Customer Importance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57200" y="457200"/>
            <a:ext cx="7894638" cy="838200"/>
          </a:xfrm>
          <a:prstGeom prst="rect">
            <a:avLst/>
          </a:prstGeom>
          <a:noFill/>
          <a:ln w="9525">
            <a:noFill/>
            <a:miter lim="800000"/>
            <a:headEnd/>
            <a:tailEnd/>
          </a:ln>
        </p:spPr>
        <p:txBody>
          <a:bodyPr anchor="ctr"/>
          <a:lstStyle/>
          <a:p>
            <a:pPr algn="ctr" eaLnBrk="1" hangingPunct="1">
              <a:buClrTx/>
            </a:pPr>
            <a:r>
              <a:rPr lang="en-US" sz="3600" b="0" i="0" dirty="0">
                <a:solidFill>
                  <a:schemeClr val="tx2"/>
                </a:solidFill>
                <a:latin typeface="Georgia" pitchFamily="18" charset="0"/>
              </a:rPr>
              <a:t>2. </a:t>
            </a:r>
            <a:r>
              <a:rPr lang="en-US" sz="3600" b="0" i="0" dirty="0">
                <a:solidFill>
                  <a:schemeClr val="tx2"/>
                </a:solidFill>
                <a:latin typeface="Arial" pitchFamily="34" charset="0"/>
                <a:cs typeface="Arial" pitchFamily="34" charset="0"/>
              </a:rPr>
              <a:t>Identify Design Attributes</a:t>
            </a:r>
            <a:r>
              <a:rPr lang="en-US" sz="4400" b="0" i="0" dirty="0">
                <a:solidFill>
                  <a:schemeClr val="tx2"/>
                </a:solidFill>
                <a:latin typeface="Arial" pitchFamily="34" charset="0"/>
                <a:cs typeface="Arial" pitchFamily="34" charset="0"/>
              </a:rPr>
              <a:t>.</a:t>
            </a:r>
          </a:p>
        </p:txBody>
      </p:sp>
      <p:sp>
        <p:nvSpPr>
          <p:cNvPr id="3" name="Rectangle 3"/>
          <p:cNvSpPr>
            <a:spLocks noChangeArrowheads="1"/>
          </p:cNvSpPr>
          <p:nvPr/>
        </p:nvSpPr>
        <p:spPr bwMode="auto">
          <a:xfrm>
            <a:off x="1752600" y="1752600"/>
            <a:ext cx="7010400" cy="3962400"/>
          </a:xfrm>
          <a:prstGeom prst="rect">
            <a:avLst/>
          </a:prstGeom>
          <a:noFill/>
          <a:ln w="9525">
            <a:noFill/>
            <a:miter lim="800000"/>
            <a:headEnd/>
            <a:tailEnd/>
          </a:ln>
        </p:spPr>
        <p:txBody>
          <a:bodyPr/>
          <a:lstStyle/>
          <a:p>
            <a:pPr marL="342900" indent="-342900" algn="l" eaLnBrk="1" hangingPunct="1">
              <a:lnSpc>
                <a:spcPct val="90000"/>
              </a:lnSpc>
              <a:spcBef>
                <a:spcPct val="20000"/>
              </a:spcBef>
              <a:buSzPct val="120000"/>
              <a:buFont typeface="Wingdings" pitchFamily="2" charset="2"/>
              <a:buChar char="§"/>
            </a:pPr>
            <a:r>
              <a:rPr lang="en-US" sz="2000" b="0" i="0" dirty="0">
                <a:solidFill>
                  <a:schemeClr val="tx1"/>
                </a:solidFill>
                <a:latin typeface="Arial" pitchFamily="34" charset="0"/>
                <a:cs typeface="Arial" pitchFamily="34" charset="0"/>
              </a:rPr>
              <a:t>Design Attributes are Expressed in the Language of the Designer / Engineer and Represent the </a:t>
            </a:r>
            <a:r>
              <a:rPr lang="en-US" sz="2000" i="0" dirty="0">
                <a:solidFill>
                  <a:schemeClr val="tx1"/>
                </a:solidFill>
                <a:latin typeface="Arial" pitchFamily="34" charset="0"/>
                <a:cs typeface="Arial" pitchFamily="34" charset="0"/>
              </a:rPr>
              <a:t>TECHNICAL</a:t>
            </a:r>
            <a:r>
              <a:rPr lang="en-US" sz="2000" b="0" i="0" dirty="0">
                <a:solidFill>
                  <a:schemeClr val="tx1"/>
                </a:solidFill>
                <a:latin typeface="Arial" pitchFamily="34" charset="0"/>
                <a:cs typeface="Arial" pitchFamily="34" charset="0"/>
              </a:rPr>
              <a:t> Characteristics (Attributes) that must be Deployed throughout the </a:t>
            </a:r>
            <a:r>
              <a:rPr lang="en-US" sz="2000" i="0" dirty="0">
                <a:solidFill>
                  <a:schemeClr val="tx1"/>
                </a:solidFill>
                <a:latin typeface="Arial" pitchFamily="34" charset="0"/>
                <a:cs typeface="Arial" pitchFamily="34" charset="0"/>
              </a:rPr>
              <a:t>DESIGN</a:t>
            </a:r>
            <a:r>
              <a:rPr lang="en-US" sz="2000" b="0" i="0" dirty="0">
                <a:solidFill>
                  <a:schemeClr val="tx1"/>
                </a:solidFill>
                <a:latin typeface="Arial" pitchFamily="34" charset="0"/>
                <a:cs typeface="Arial" pitchFamily="34" charset="0"/>
              </a:rPr>
              <a:t>, </a:t>
            </a:r>
            <a:r>
              <a:rPr lang="en-US" sz="2000" i="0" dirty="0">
                <a:solidFill>
                  <a:schemeClr val="tx1"/>
                </a:solidFill>
                <a:latin typeface="Arial" pitchFamily="34" charset="0"/>
                <a:cs typeface="Arial" pitchFamily="34" charset="0"/>
              </a:rPr>
              <a:t>MANUFACTURING</a:t>
            </a:r>
            <a:r>
              <a:rPr lang="en-US" sz="2000" b="0" i="0" dirty="0">
                <a:solidFill>
                  <a:schemeClr val="tx1"/>
                </a:solidFill>
                <a:latin typeface="Arial" pitchFamily="34" charset="0"/>
                <a:cs typeface="Arial" pitchFamily="34" charset="0"/>
              </a:rPr>
              <a:t>, and </a:t>
            </a:r>
            <a:r>
              <a:rPr lang="en-US" sz="2000" i="0" dirty="0">
                <a:solidFill>
                  <a:schemeClr val="tx1"/>
                </a:solidFill>
                <a:latin typeface="Arial" pitchFamily="34" charset="0"/>
                <a:cs typeface="Arial" pitchFamily="34" charset="0"/>
              </a:rPr>
              <a:t>SERVICE</a:t>
            </a:r>
            <a:r>
              <a:rPr lang="en-US" sz="2000" b="0" i="0" dirty="0">
                <a:solidFill>
                  <a:schemeClr val="tx1"/>
                </a:solidFill>
                <a:latin typeface="Arial" pitchFamily="34" charset="0"/>
                <a:cs typeface="Arial" pitchFamily="34" charset="0"/>
              </a:rPr>
              <a:t> </a:t>
            </a:r>
            <a:r>
              <a:rPr lang="en-US" sz="2000" i="0" dirty="0">
                <a:solidFill>
                  <a:schemeClr val="tx1"/>
                </a:solidFill>
                <a:latin typeface="Arial" pitchFamily="34" charset="0"/>
                <a:cs typeface="Arial" pitchFamily="34" charset="0"/>
              </a:rPr>
              <a:t>PROCESSES</a:t>
            </a:r>
            <a:r>
              <a:rPr lang="en-US" sz="2000" b="0" i="0" dirty="0">
                <a:solidFill>
                  <a:schemeClr val="tx1"/>
                </a:solidFill>
                <a:latin typeface="Arial" pitchFamily="34" charset="0"/>
                <a:cs typeface="Arial" pitchFamily="34" charset="0"/>
              </a:rPr>
              <a:t>.</a:t>
            </a:r>
          </a:p>
          <a:p>
            <a:pPr marL="342900" indent="-342900" algn="l" eaLnBrk="1" hangingPunct="1">
              <a:lnSpc>
                <a:spcPct val="90000"/>
              </a:lnSpc>
              <a:spcBef>
                <a:spcPct val="20000"/>
              </a:spcBef>
              <a:buSzPct val="120000"/>
              <a:buFont typeface="Wingdings" pitchFamily="2" charset="2"/>
              <a:buChar char="§"/>
            </a:pPr>
            <a:endParaRPr lang="en-US" sz="1100" b="0" i="0" dirty="0">
              <a:solidFill>
                <a:schemeClr val="tx1"/>
              </a:solidFill>
              <a:latin typeface="Arial" pitchFamily="34" charset="0"/>
              <a:cs typeface="Arial" pitchFamily="34" charset="0"/>
            </a:endParaRPr>
          </a:p>
          <a:p>
            <a:pPr marL="342900" indent="-342900" algn="l" eaLnBrk="1" hangingPunct="1">
              <a:lnSpc>
                <a:spcPct val="90000"/>
              </a:lnSpc>
              <a:spcBef>
                <a:spcPct val="20000"/>
              </a:spcBef>
              <a:buSzPct val="120000"/>
              <a:buFont typeface="Wingdings" pitchFamily="2" charset="2"/>
              <a:buChar char="§"/>
            </a:pPr>
            <a:r>
              <a:rPr lang="en-US" sz="2000" b="0" i="0" dirty="0">
                <a:solidFill>
                  <a:schemeClr val="tx1"/>
                </a:solidFill>
                <a:latin typeface="Arial" pitchFamily="34" charset="0"/>
                <a:cs typeface="Arial" pitchFamily="34" charset="0"/>
              </a:rPr>
              <a:t>These must be </a:t>
            </a:r>
            <a:r>
              <a:rPr lang="en-US" sz="2000" i="0" dirty="0">
                <a:solidFill>
                  <a:schemeClr val="tx1"/>
                </a:solidFill>
                <a:latin typeface="Arial" pitchFamily="34" charset="0"/>
                <a:cs typeface="Arial" pitchFamily="34" charset="0"/>
              </a:rPr>
              <a:t>MEASURABLE</a:t>
            </a:r>
            <a:r>
              <a:rPr lang="en-US" sz="2000" b="0" i="0" dirty="0">
                <a:solidFill>
                  <a:schemeClr val="tx1"/>
                </a:solidFill>
                <a:latin typeface="Arial" pitchFamily="34" charset="0"/>
                <a:cs typeface="Arial" pitchFamily="34" charset="0"/>
              </a:rPr>
              <a:t> since the Output will be Controlled and Compared to Objective Targets.</a:t>
            </a:r>
          </a:p>
          <a:p>
            <a:pPr marL="342900" indent="-342900" algn="l" eaLnBrk="1" hangingPunct="1">
              <a:lnSpc>
                <a:spcPct val="90000"/>
              </a:lnSpc>
              <a:spcBef>
                <a:spcPct val="20000"/>
              </a:spcBef>
              <a:buSzPct val="120000"/>
              <a:buFont typeface="Wingdings" pitchFamily="2" charset="2"/>
              <a:buChar char="§"/>
            </a:pPr>
            <a:endParaRPr lang="en-US" sz="1100" b="0" i="0" dirty="0">
              <a:solidFill>
                <a:schemeClr val="tx1"/>
              </a:solidFill>
              <a:latin typeface="Arial" pitchFamily="34" charset="0"/>
              <a:cs typeface="Arial" pitchFamily="34" charset="0"/>
            </a:endParaRPr>
          </a:p>
          <a:p>
            <a:pPr marL="342900" indent="-342900" algn="l" eaLnBrk="1" hangingPunct="1">
              <a:lnSpc>
                <a:spcPct val="90000"/>
              </a:lnSpc>
              <a:spcBef>
                <a:spcPct val="20000"/>
              </a:spcBef>
              <a:buSzPct val="120000"/>
              <a:buFont typeface="Wingdings" pitchFamily="2" charset="2"/>
              <a:buChar char="§"/>
            </a:pPr>
            <a:r>
              <a:rPr lang="en-US" sz="2000" b="0" i="0" dirty="0">
                <a:solidFill>
                  <a:schemeClr val="tx1"/>
                </a:solidFill>
                <a:latin typeface="Arial" pitchFamily="34" charset="0"/>
                <a:cs typeface="Arial" pitchFamily="34" charset="0"/>
              </a:rPr>
              <a:t>The </a:t>
            </a:r>
            <a:r>
              <a:rPr lang="en-US" sz="2000" i="0" dirty="0">
                <a:solidFill>
                  <a:schemeClr val="tx1"/>
                </a:solidFill>
                <a:latin typeface="Arial" pitchFamily="34" charset="0"/>
                <a:cs typeface="Arial" pitchFamily="34" charset="0"/>
              </a:rPr>
              <a:t>ROOF</a:t>
            </a:r>
            <a:r>
              <a:rPr lang="en-US" sz="2000" b="0" i="0" dirty="0">
                <a:solidFill>
                  <a:schemeClr val="tx1"/>
                </a:solidFill>
                <a:latin typeface="Arial" pitchFamily="34" charset="0"/>
                <a:cs typeface="Arial" pitchFamily="34" charset="0"/>
              </a:rPr>
              <a:t> of the </a:t>
            </a:r>
            <a:r>
              <a:rPr lang="en-US" sz="2000" i="0" dirty="0">
                <a:solidFill>
                  <a:schemeClr val="tx1"/>
                </a:solidFill>
                <a:latin typeface="Arial" pitchFamily="34" charset="0"/>
                <a:cs typeface="Arial" pitchFamily="34" charset="0"/>
              </a:rPr>
              <a:t>HOUSE</a:t>
            </a:r>
            <a:r>
              <a:rPr lang="en-US" sz="2000" b="0" i="0" dirty="0">
                <a:solidFill>
                  <a:schemeClr val="tx1"/>
                </a:solidFill>
                <a:latin typeface="Arial" pitchFamily="34" charset="0"/>
                <a:cs typeface="Arial" pitchFamily="34" charset="0"/>
              </a:rPr>
              <a:t> </a:t>
            </a:r>
            <a:r>
              <a:rPr lang="en-US" sz="2000" i="0" dirty="0">
                <a:solidFill>
                  <a:schemeClr val="tx1"/>
                </a:solidFill>
                <a:latin typeface="Arial" pitchFamily="34" charset="0"/>
                <a:cs typeface="Arial" pitchFamily="34" charset="0"/>
              </a:rPr>
              <a:t>OF</a:t>
            </a:r>
            <a:r>
              <a:rPr lang="en-US" sz="2000" b="0" i="0" dirty="0">
                <a:solidFill>
                  <a:schemeClr val="tx1"/>
                </a:solidFill>
                <a:latin typeface="Arial" pitchFamily="34" charset="0"/>
                <a:cs typeface="Arial" pitchFamily="34" charset="0"/>
              </a:rPr>
              <a:t> </a:t>
            </a:r>
            <a:r>
              <a:rPr lang="en-US" sz="2000" i="0" dirty="0">
                <a:solidFill>
                  <a:schemeClr val="tx1"/>
                </a:solidFill>
                <a:latin typeface="Arial" pitchFamily="34" charset="0"/>
                <a:cs typeface="Arial" pitchFamily="34" charset="0"/>
              </a:rPr>
              <a:t>QUALITY</a:t>
            </a:r>
            <a:r>
              <a:rPr lang="en-US" sz="2000" b="0" i="0" dirty="0">
                <a:solidFill>
                  <a:schemeClr val="tx1"/>
                </a:solidFill>
                <a:latin typeface="Arial" pitchFamily="34" charset="0"/>
                <a:cs typeface="Arial" pitchFamily="34" charset="0"/>
              </a:rPr>
              <a:t> shows, symbolically, the Interrelationships between Design Attributes.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156075" y="693738"/>
            <a:ext cx="4606925" cy="4148137"/>
            <a:chOff x="2016" y="1029"/>
            <a:chExt cx="2902" cy="2613"/>
          </a:xfrm>
        </p:grpSpPr>
        <p:sp>
          <p:nvSpPr>
            <p:cNvPr id="3" name="Line 3"/>
            <p:cNvSpPr>
              <a:spLocks noChangeShapeType="1"/>
            </p:cNvSpPr>
            <p:nvPr/>
          </p:nvSpPr>
          <p:spPr bwMode="auto">
            <a:xfrm flipV="1">
              <a:off x="3082" y="1029"/>
              <a:ext cx="835" cy="485"/>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4" name="Line 4"/>
            <p:cNvSpPr>
              <a:spLocks noChangeShapeType="1"/>
            </p:cNvSpPr>
            <p:nvPr/>
          </p:nvSpPr>
          <p:spPr bwMode="auto">
            <a:xfrm flipH="1" flipV="1">
              <a:off x="3917" y="1029"/>
              <a:ext cx="851" cy="484"/>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5" name="Line 5"/>
            <p:cNvSpPr>
              <a:spLocks noChangeShapeType="1"/>
            </p:cNvSpPr>
            <p:nvPr/>
          </p:nvSpPr>
          <p:spPr bwMode="auto">
            <a:xfrm>
              <a:off x="3084" y="1616"/>
              <a:ext cx="1684"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6" name="Rectangle 6"/>
            <p:cNvSpPr>
              <a:spLocks noChangeArrowheads="1"/>
            </p:cNvSpPr>
            <p:nvPr/>
          </p:nvSpPr>
          <p:spPr bwMode="auto">
            <a:xfrm>
              <a:off x="2020" y="2121"/>
              <a:ext cx="2898" cy="1030"/>
            </a:xfrm>
            <a:prstGeom prst="rect">
              <a:avLst/>
            </a:prstGeom>
            <a:noFill/>
            <a:ln w="12699">
              <a:solidFill>
                <a:schemeClr val="tx1"/>
              </a:solidFill>
              <a:miter lim="800000"/>
              <a:headEnd/>
              <a:tailEnd/>
            </a:ln>
          </p:spPr>
          <p:txBody>
            <a:bodyPr wrap="none" anchor="ctr"/>
            <a:lstStyle/>
            <a:p>
              <a:endParaRPr lang="en-US"/>
            </a:p>
          </p:txBody>
        </p:sp>
        <p:grpSp>
          <p:nvGrpSpPr>
            <p:cNvPr id="7" name="Group 7"/>
            <p:cNvGrpSpPr>
              <a:grpSpLocks/>
            </p:cNvGrpSpPr>
            <p:nvPr/>
          </p:nvGrpSpPr>
          <p:grpSpPr bwMode="auto">
            <a:xfrm>
              <a:off x="2016" y="2260"/>
              <a:ext cx="2900" cy="749"/>
              <a:chOff x="2016" y="2260"/>
              <a:chExt cx="2900" cy="749"/>
            </a:xfrm>
          </p:grpSpPr>
          <p:sp>
            <p:nvSpPr>
              <p:cNvPr id="31" name="Line 8"/>
              <p:cNvSpPr>
                <a:spLocks noChangeShapeType="1"/>
              </p:cNvSpPr>
              <p:nvPr/>
            </p:nvSpPr>
            <p:spPr bwMode="auto">
              <a:xfrm>
                <a:off x="2016" y="3009"/>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2" name="Line 9"/>
              <p:cNvSpPr>
                <a:spLocks noChangeShapeType="1"/>
              </p:cNvSpPr>
              <p:nvPr/>
            </p:nvSpPr>
            <p:spPr bwMode="auto">
              <a:xfrm>
                <a:off x="2016" y="2857"/>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3" name="Line 10"/>
              <p:cNvSpPr>
                <a:spLocks noChangeShapeType="1"/>
              </p:cNvSpPr>
              <p:nvPr/>
            </p:nvSpPr>
            <p:spPr bwMode="auto">
              <a:xfrm>
                <a:off x="2016" y="2706"/>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4" name="Line 11"/>
              <p:cNvSpPr>
                <a:spLocks noChangeShapeType="1"/>
              </p:cNvSpPr>
              <p:nvPr/>
            </p:nvSpPr>
            <p:spPr bwMode="auto">
              <a:xfrm>
                <a:off x="2016" y="2560"/>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5" name="Line 12"/>
              <p:cNvSpPr>
                <a:spLocks noChangeShapeType="1"/>
              </p:cNvSpPr>
              <p:nvPr/>
            </p:nvSpPr>
            <p:spPr bwMode="auto">
              <a:xfrm>
                <a:off x="2016" y="2408"/>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6" name="Line 13"/>
              <p:cNvSpPr>
                <a:spLocks noChangeShapeType="1"/>
              </p:cNvSpPr>
              <p:nvPr/>
            </p:nvSpPr>
            <p:spPr bwMode="auto">
              <a:xfrm>
                <a:off x="2016" y="2260"/>
                <a:ext cx="2900" cy="0"/>
              </a:xfrm>
              <a:prstGeom prst="line">
                <a:avLst/>
              </a:prstGeom>
              <a:noFill/>
              <a:ln w="12699">
                <a:solidFill>
                  <a:schemeClr val="tx1"/>
                </a:solidFill>
                <a:round/>
                <a:headEnd type="none" w="sm" len="sm"/>
                <a:tailEnd type="none" w="sm" len="sm"/>
              </a:ln>
            </p:spPr>
            <p:txBody>
              <a:bodyPr wrap="none" anchor="ctr"/>
              <a:lstStyle/>
              <a:p>
                <a:endParaRPr lang="en-US"/>
              </a:p>
            </p:txBody>
          </p:sp>
        </p:grpSp>
        <p:sp>
          <p:nvSpPr>
            <p:cNvPr id="8" name="Line 14"/>
            <p:cNvSpPr>
              <a:spLocks noChangeShapeType="1"/>
            </p:cNvSpPr>
            <p:nvPr/>
          </p:nvSpPr>
          <p:spPr bwMode="auto">
            <a:xfrm flipV="1">
              <a:off x="3321" y="1101"/>
              <a:ext cx="710" cy="412"/>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9" name="Line 15"/>
            <p:cNvSpPr>
              <a:spLocks noChangeShapeType="1"/>
            </p:cNvSpPr>
            <p:nvPr/>
          </p:nvSpPr>
          <p:spPr bwMode="auto">
            <a:xfrm flipV="1">
              <a:off x="3557" y="1166"/>
              <a:ext cx="598" cy="347"/>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0" name="Line 16"/>
            <p:cNvSpPr>
              <a:spLocks noChangeShapeType="1"/>
            </p:cNvSpPr>
            <p:nvPr/>
          </p:nvSpPr>
          <p:spPr bwMode="auto">
            <a:xfrm flipV="1">
              <a:off x="3799" y="1240"/>
              <a:ext cx="475" cy="273"/>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1" name="Line 17"/>
            <p:cNvSpPr>
              <a:spLocks noChangeShapeType="1"/>
            </p:cNvSpPr>
            <p:nvPr/>
          </p:nvSpPr>
          <p:spPr bwMode="auto">
            <a:xfrm flipV="1">
              <a:off x="4026" y="1302"/>
              <a:ext cx="365" cy="211"/>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2" name="Line 18"/>
            <p:cNvSpPr>
              <a:spLocks noChangeShapeType="1"/>
            </p:cNvSpPr>
            <p:nvPr/>
          </p:nvSpPr>
          <p:spPr bwMode="auto">
            <a:xfrm flipV="1">
              <a:off x="4289" y="1377"/>
              <a:ext cx="233" cy="136"/>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3" name="Line 19"/>
            <p:cNvSpPr>
              <a:spLocks noChangeShapeType="1"/>
            </p:cNvSpPr>
            <p:nvPr/>
          </p:nvSpPr>
          <p:spPr bwMode="auto">
            <a:xfrm flipV="1">
              <a:off x="4532" y="1447"/>
              <a:ext cx="115" cy="66"/>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4" name="Line 20"/>
            <p:cNvSpPr>
              <a:spLocks noChangeShapeType="1"/>
            </p:cNvSpPr>
            <p:nvPr/>
          </p:nvSpPr>
          <p:spPr bwMode="auto">
            <a:xfrm flipH="1" flipV="1">
              <a:off x="3794" y="1098"/>
              <a:ext cx="731" cy="415"/>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5" name="Line 21"/>
            <p:cNvSpPr>
              <a:spLocks noChangeShapeType="1"/>
            </p:cNvSpPr>
            <p:nvPr/>
          </p:nvSpPr>
          <p:spPr bwMode="auto">
            <a:xfrm flipH="1" flipV="1">
              <a:off x="3681" y="1172"/>
              <a:ext cx="602" cy="341"/>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6" name="Line 22"/>
            <p:cNvSpPr>
              <a:spLocks noChangeShapeType="1"/>
            </p:cNvSpPr>
            <p:nvPr/>
          </p:nvSpPr>
          <p:spPr bwMode="auto">
            <a:xfrm flipH="1" flipV="1">
              <a:off x="3560" y="1244"/>
              <a:ext cx="477" cy="269"/>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7" name="Line 23"/>
            <p:cNvSpPr>
              <a:spLocks noChangeShapeType="1"/>
            </p:cNvSpPr>
            <p:nvPr/>
          </p:nvSpPr>
          <p:spPr bwMode="auto">
            <a:xfrm flipH="1" flipV="1">
              <a:off x="3442" y="1310"/>
              <a:ext cx="357" cy="203"/>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8" name="Line 24"/>
            <p:cNvSpPr>
              <a:spLocks noChangeShapeType="1"/>
            </p:cNvSpPr>
            <p:nvPr/>
          </p:nvSpPr>
          <p:spPr bwMode="auto">
            <a:xfrm flipH="1" flipV="1">
              <a:off x="3331" y="1384"/>
              <a:ext cx="227" cy="129"/>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9" name="Line 25"/>
            <p:cNvSpPr>
              <a:spLocks noChangeShapeType="1"/>
            </p:cNvSpPr>
            <p:nvPr/>
          </p:nvSpPr>
          <p:spPr bwMode="auto">
            <a:xfrm flipH="1" flipV="1">
              <a:off x="3206" y="1444"/>
              <a:ext cx="122" cy="69"/>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20" name="Line 26"/>
            <p:cNvSpPr>
              <a:spLocks noChangeShapeType="1"/>
            </p:cNvSpPr>
            <p:nvPr/>
          </p:nvSpPr>
          <p:spPr bwMode="auto">
            <a:xfrm>
              <a:off x="2812" y="2117"/>
              <a:ext cx="0" cy="1041"/>
            </a:xfrm>
            <a:prstGeom prst="line">
              <a:avLst/>
            </a:prstGeom>
            <a:noFill/>
            <a:ln w="12699">
              <a:solidFill>
                <a:schemeClr val="tx1"/>
              </a:solidFill>
              <a:round/>
              <a:headEnd type="none" w="sm" len="sm"/>
              <a:tailEnd type="none" w="sm" len="sm"/>
            </a:ln>
          </p:spPr>
          <p:txBody>
            <a:bodyPr wrap="none" anchor="ctr"/>
            <a:lstStyle/>
            <a:p>
              <a:endParaRPr lang="en-US"/>
            </a:p>
          </p:txBody>
        </p:sp>
        <p:grpSp>
          <p:nvGrpSpPr>
            <p:cNvPr id="21" name="Group 27"/>
            <p:cNvGrpSpPr>
              <a:grpSpLocks/>
            </p:cNvGrpSpPr>
            <p:nvPr/>
          </p:nvGrpSpPr>
          <p:grpSpPr bwMode="auto">
            <a:xfrm>
              <a:off x="3075" y="1522"/>
              <a:ext cx="1687" cy="2120"/>
              <a:chOff x="3075" y="1522"/>
              <a:chExt cx="1687" cy="2120"/>
            </a:xfrm>
          </p:grpSpPr>
          <p:grpSp>
            <p:nvGrpSpPr>
              <p:cNvPr id="22" name="Group 28"/>
              <p:cNvGrpSpPr>
                <a:grpSpLocks/>
              </p:cNvGrpSpPr>
              <p:nvPr/>
            </p:nvGrpSpPr>
            <p:grpSpPr bwMode="auto">
              <a:xfrm>
                <a:off x="3085" y="1522"/>
                <a:ext cx="1672" cy="2120"/>
                <a:chOff x="3085" y="1522"/>
                <a:chExt cx="1672" cy="2120"/>
              </a:xfrm>
            </p:grpSpPr>
            <p:sp>
              <p:nvSpPr>
                <p:cNvPr id="24" name="Rectangle 29"/>
                <p:cNvSpPr>
                  <a:spLocks noChangeArrowheads="1"/>
                </p:cNvSpPr>
                <p:nvPr/>
              </p:nvSpPr>
              <p:spPr bwMode="auto">
                <a:xfrm>
                  <a:off x="3085" y="1526"/>
                  <a:ext cx="1672" cy="2112"/>
                </a:xfrm>
                <a:prstGeom prst="rect">
                  <a:avLst/>
                </a:prstGeom>
                <a:noFill/>
                <a:ln w="12699">
                  <a:solidFill>
                    <a:schemeClr val="tx1"/>
                  </a:solidFill>
                  <a:miter lim="800000"/>
                  <a:headEnd/>
                  <a:tailEnd/>
                </a:ln>
              </p:spPr>
              <p:txBody>
                <a:bodyPr wrap="none" anchor="ctr"/>
                <a:lstStyle/>
                <a:p>
                  <a:endParaRPr lang="en-US"/>
                </a:p>
              </p:txBody>
            </p:sp>
            <p:sp>
              <p:nvSpPr>
                <p:cNvPr id="25" name="Line 30"/>
                <p:cNvSpPr>
                  <a:spLocks noChangeShapeType="1"/>
                </p:cNvSpPr>
                <p:nvPr/>
              </p:nvSpPr>
              <p:spPr bwMode="auto">
                <a:xfrm flipV="1">
                  <a:off x="4524" y="1522"/>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26" name="Line 31"/>
                <p:cNvSpPr>
                  <a:spLocks noChangeShapeType="1"/>
                </p:cNvSpPr>
                <p:nvPr/>
              </p:nvSpPr>
              <p:spPr bwMode="auto">
                <a:xfrm flipV="1">
                  <a:off x="4278" y="1522"/>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27" name="Line 32"/>
                <p:cNvSpPr>
                  <a:spLocks noChangeShapeType="1"/>
                </p:cNvSpPr>
                <p:nvPr/>
              </p:nvSpPr>
              <p:spPr bwMode="auto">
                <a:xfrm flipV="1">
                  <a:off x="4033" y="1522"/>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28" name="Line 33"/>
                <p:cNvSpPr>
                  <a:spLocks noChangeShapeType="1"/>
                </p:cNvSpPr>
                <p:nvPr/>
              </p:nvSpPr>
              <p:spPr bwMode="auto">
                <a:xfrm flipV="1">
                  <a:off x="3797" y="1522"/>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29" name="Line 34"/>
                <p:cNvSpPr>
                  <a:spLocks noChangeShapeType="1"/>
                </p:cNvSpPr>
                <p:nvPr/>
              </p:nvSpPr>
              <p:spPr bwMode="auto">
                <a:xfrm flipV="1">
                  <a:off x="3552" y="1522"/>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0" name="Line 35"/>
                <p:cNvSpPr>
                  <a:spLocks noChangeShapeType="1"/>
                </p:cNvSpPr>
                <p:nvPr/>
              </p:nvSpPr>
              <p:spPr bwMode="auto">
                <a:xfrm flipV="1">
                  <a:off x="3315" y="1522"/>
                  <a:ext cx="0" cy="2120"/>
                </a:xfrm>
                <a:prstGeom prst="line">
                  <a:avLst/>
                </a:prstGeom>
                <a:noFill/>
                <a:ln w="12699">
                  <a:solidFill>
                    <a:schemeClr val="tx1"/>
                  </a:solidFill>
                  <a:round/>
                  <a:headEnd type="none" w="sm" len="sm"/>
                  <a:tailEnd type="none" w="sm" len="sm"/>
                </a:ln>
              </p:spPr>
              <p:txBody>
                <a:bodyPr wrap="none" anchor="ctr"/>
                <a:lstStyle/>
                <a:p>
                  <a:endParaRPr lang="en-US"/>
                </a:p>
              </p:txBody>
            </p:sp>
          </p:grpSp>
          <p:sp>
            <p:nvSpPr>
              <p:cNvPr id="23" name="Line 36"/>
              <p:cNvSpPr>
                <a:spLocks noChangeShapeType="1"/>
              </p:cNvSpPr>
              <p:nvPr/>
            </p:nvSpPr>
            <p:spPr bwMode="auto">
              <a:xfrm>
                <a:off x="3075" y="3475"/>
                <a:ext cx="1687" cy="0"/>
              </a:xfrm>
              <a:prstGeom prst="line">
                <a:avLst/>
              </a:prstGeom>
              <a:noFill/>
              <a:ln w="12699">
                <a:solidFill>
                  <a:schemeClr val="tx1"/>
                </a:solidFill>
                <a:round/>
                <a:headEnd type="none" w="sm" len="sm"/>
                <a:tailEnd type="none" w="sm" len="sm"/>
              </a:ln>
            </p:spPr>
            <p:txBody>
              <a:bodyPr wrap="none" anchor="ctr"/>
              <a:lstStyle/>
              <a:p>
                <a:endParaRPr lang="en-US"/>
              </a:p>
            </p:txBody>
          </p:sp>
        </p:grpSp>
      </p:grpSp>
      <p:sp>
        <p:nvSpPr>
          <p:cNvPr id="37" name="Rectangle 38"/>
          <p:cNvSpPr>
            <a:spLocks noChangeArrowheads="1"/>
          </p:cNvSpPr>
          <p:nvPr/>
        </p:nvSpPr>
        <p:spPr bwMode="auto">
          <a:xfrm rot="16200000">
            <a:off x="-1816893" y="3031178"/>
            <a:ext cx="5554662" cy="1016305"/>
          </a:xfrm>
          <a:prstGeom prst="rect">
            <a:avLst/>
          </a:prstGeom>
          <a:noFill/>
          <a:ln w="9525">
            <a:noFill/>
            <a:miter lim="800000"/>
            <a:headEnd/>
            <a:tailEnd/>
          </a:ln>
        </p:spPr>
        <p:txBody>
          <a:bodyPr lIns="92075" tIns="46038" rIns="92075" bIns="46038" anchor="ctr">
            <a:spAutoFit/>
          </a:bodyPr>
          <a:lstStyle/>
          <a:p>
            <a:pPr>
              <a:buClrTx/>
            </a:pPr>
            <a:r>
              <a:rPr lang="en-US" sz="3600" b="0" i="0" dirty="0">
                <a:solidFill>
                  <a:schemeClr val="tx2"/>
                </a:solidFill>
                <a:latin typeface="Arial" pitchFamily="34" charset="0"/>
                <a:cs typeface="Arial" pitchFamily="34" charset="0"/>
              </a:rPr>
              <a:t>Key Elements </a:t>
            </a:r>
            <a:r>
              <a:rPr lang="en-US" sz="6000" b="0" i="0" dirty="0">
                <a:solidFill>
                  <a:schemeClr val="tx2"/>
                </a:solidFill>
                <a:latin typeface="Arial" pitchFamily="34" charset="0"/>
                <a:cs typeface="Arial" pitchFamily="34" charset="0"/>
              </a:rPr>
              <a:t>- </a:t>
            </a:r>
            <a:r>
              <a:rPr lang="en-US" sz="4400" b="0" i="0" dirty="0">
                <a:solidFill>
                  <a:schemeClr val="tx2"/>
                </a:solidFill>
                <a:latin typeface="Arial" pitchFamily="34" charset="0"/>
                <a:cs typeface="Arial" pitchFamily="34" charset="0"/>
              </a:rPr>
              <a:t>“How’s</a:t>
            </a:r>
            <a:r>
              <a:rPr lang="en-US" sz="4400" b="0" i="0" dirty="0">
                <a:solidFill>
                  <a:schemeClr val="tx2"/>
                </a:solidFill>
                <a:latin typeface="Georgia" pitchFamily="18" charset="0"/>
              </a:rPr>
              <a:t>”</a:t>
            </a:r>
          </a:p>
        </p:txBody>
      </p:sp>
      <p:sp>
        <p:nvSpPr>
          <p:cNvPr id="38" name="Rectangle 40"/>
          <p:cNvSpPr>
            <a:spLocks noChangeArrowheads="1"/>
          </p:cNvSpPr>
          <p:nvPr/>
        </p:nvSpPr>
        <p:spPr bwMode="auto">
          <a:xfrm>
            <a:off x="2871788" y="5510213"/>
            <a:ext cx="5675312" cy="762000"/>
          </a:xfrm>
          <a:prstGeom prst="rect">
            <a:avLst/>
          </a:prstGeom>
          <a:noFill/>
          <a:ln w="12699">
            <a:noFill/>
            <a:miter lim="800000"/>
            <a:headEnd/>
            <a:tailEnd/>
          </a:ln>
          <a:effectLst>
            <a:outerShdw dist="53882" dir="2700000" algn="ctr" rotWithShape="0">
              <a:srgbClr val="000066"/>
            </a:outerShdw>
          </a:effectLst>
        </p:spPr>
        <p:txBody>
          <a:bodyPr lIns="92075" tIns="46038" rIns="92075" bIns="46038">
            <a:spAutoFit/>
          </a:bodyPr>
          <a:lstStyle/>
          <a:p>
            <a:pPr>
              <a:buClrTx/>
              <a:defRPr/>
            </a:pPr>
            <a:r>
              <a:rPr lang="en-US" sz="4400" b="0" i="0">
                <a:solidFill>
                  <a:schemeClr val="tx2"/>
                </a:solidFill>
                <a:latin typeface="Monotype Corsiva" pitchFamily="66" charset="0"/>
              </a:rPr>
              <a:t>Satisfing Customer Needs</a:t>
            </a:r>
          </a:p>
        </p:txBody>
      </p:sp>
      <p:sp>
        <p:nvSpPr>
          <p:cNvPr id="39" name="Rectangle 41"/>
          <p:cNvSpPr>
            <a:spLocks noChangeArrowheads="1"/>
          </p:cNvSpPr>
          <p:nvPr/>
        </p:nvSpPr>
        <p:spPr bwMode="auto">
          <a:xfrm>
            <a:off x="1717675" y="990600"/>
            <a:ext cx="4495800" cy="1069975"/>
          </a:xfrm>
          <a:prstGeom prst="rect">
            <a:avLst/>
          </a:prstGeom>
          <a:noFill/>
          <a:ln w="9525">
            <a:noFill/>
            <a:miter lim="800000"/>
            <a:headEnd/>
            <a:tailEnd/>
          </a:ln>
        </p:spPr>
        <p:txBody>
          <a:bodyPr lIns="92075" tIns="46038" rIns="92075" bIns="46038">
            <a:spAutoFit/>
          </a:bodyPr>
          <a:lstStyle/>
          <a:p>
            <a:pPr marL="401638" indent="-401638" algn="l">
              <a:buSzPct val="115000"/>
              <a:buFont typeface="Wingdings" pitchFamily="2" charset="2"/>
              <a:buChar char="§"/>
            </a:pPr>
            <a:r>
              <a:rPr lang="en-US" sz="1600" b="0" i="0" dirty="0">
                <a:solidFill>
                  <a:schemeClr val="tx1"/>
                </a:solidFill>
                <a:latin typeface="Arial" pitchFamily="34" charset="0"/>
                <a:cs typeface="Arial" pitchFamily="34" charset="0"/>
              </a:rPr>
              <a:t>How  Do You Satisfy the Customer What’s </a:t>
            </a:r>
          </a:p>
          <a:p>
            <a:pPr marL="401638" indent="-401638" algn="l">
              <a:buSzPct val="115000"/>
              <a:buFont typeface="Wingdings" pitchFamily="2" charset="2"/>
              <a:buChar char="§"/>
            </a:pPr>
            <a:r>
              <a:rPr lang="en-US" sz="1600" b="0" i="0" dirty="0">
                <a:solidFill>
                  <a:schemeClr val="tx1"/>
                </a:solidFill>
                <a:latin typeface="Arial" pitchFamily="34" charset="0"/>
                <a:cs typeface="Arial" pitchFamily="34" charset="0"/>
              </a:rPr>
              <a:t>Product Requirements</a:t>
            </a:r>
          </a:p>
          <a:p>
            <a:pPr marL="401638" indent="-401638" algn="l">
              <a:buSzPct val="115000"/>
              <a:buFont typeface="Wingdings" pitchFamily="2" charset="2"/>
              <a:buChar char="§"/>
            </a:pPr>
            <a:r>
              <a:rPr lang="en-US" sz="1600" b="0" i="0" dirty="0">
                <a:solidFill>
                  <a:schemeClr val="tx1"/>
                </a:solidFill>
                <a:latin typeface="Arial" pitchFamily="34" charset="0"/>
                <a:cs typeface="Arial" pitchFamily="34" charset="0"/>
              </a:rPr>
              <a:t>Translation For Action</a:t>
            </a:r>
          </a:p>
          <a:p>
            <a:pPr marL="401638" indent="-401638" algn="l">
              <a:buSzPct val="115000"/>
              <a:buFont typeface="Wingdings" pitchFamily="2" charset="2"/>
              <a:buChar char="§"/>
            </a:pPr>
            <a:r>
              <a:rPr lang="en-US" sz="1600" b="0" i="0" dirty="0">
                <a:solidFill>
                  <a:schemeClr val="tx1"/>
                </a:solidFill>
                <a:latin typeface="Arial" pitchFamily="34" charset="0"/>
                <a:cs typeface="Arial" pitchFamily="34" charset="0"/>
              </a:rPr>
              <a:t>X’s</a:t>
            </a:r>
          </a:p>
        </p:txBody>
      </p:sp>
      <p:sp>
        <p:nvSpPr>
          <p:cNvPr id="40" name="Rectangle 42"/>
          <p:cNvSpPr>
            <a:spLocks noChangeArrowheads="1"/>
          </p:cNvSpPr>
          <p:nvPr/>
        </p:nvSpPr>
        <p:spPr bwMode="auto">
          <a:xfrm>
            <a:off x="6705600" y="1828800"/>
            <a:ext cx="1031875" cy="379412"/>
          </a:xfrm>
          <a:prstGeom prst="rect">
            <a:avLst/>
          </a:prstGeom>
          <a:solidFill>
            <a:schemeClr val="tx2"/>
          </a:solidFill>
          <a:ln w="12699">
            <a:solidFill>
              <a:schemeClr val="tx1"/>
            </a:solidFill>
            <a:miter lim="800000"/>
            <a:headEnd/>
            <a:tailEnd/>
          </a:ln>
          <a:effectLst>
            <a:outerShdw dist="53882" dir="2700000" algn="ctr" rotWithShape="0">
              <a:srgbClr val="990000"/>
            </a:outerShdw>
          </a:effectLst>
        </p:spPr>
        <p:txBody>
          <a:bodyPr lIns="92075" tIns="46038" rIns="92075" bIns="46038">
            <a:spAutoFit/>
          </a:bodyPr>
          <a:lstStyle/>
          <a:p>
            <a:pPr algn="ctr">
              <a:buClrTx/>
              <a:defRPr/>
            </a:pPr>
            <a:r>
              <a:rPr lang="en-US" i="0" dirty="0" smtClean="0">
                <a:solidFill>
                  <a:schemeClr val="bg2"/>
                </a:solidFill>
                <a:latin typeface="Arial" pitchFamily="34" charset="0"/>
                <a:cs typeface="Arial" pitchFamily="34" charset="0"/>
              </a:rPr>
              <a:t>How’s</a:t>
            </a:r>
            <a:endParaRPr lang="en-US" i="0" dirty="0">
              <a:solidFill>
                <a:schemeClr val="bg2"/>
              </a:solidFill>
              <a:latin typeface="Arial" pitchFamily="34" charset="0"/>
              <a:cs typeface="Arial" pitchFamily="34" charset="0"/>
            </a:endParaRPr>
          </a:p>
        </p:txBody>
      </p:sp>
      <p:grpSp>
        <p:nvGrpSpPr>
          <p:cNvPr id="41" name="Group 43"/>
          <p:cNvGrpSpPr>
            <a:grpSpLocks/>
          </p:cNvGrpSpPr>
          <p:nvPr/>
        </p:nvGrpSpPr>
        <p:grpSpPr bwMode="auto">
          <a:xfrm>
            <a:off x="1752600" y="3086100"/>
            <a:ext cx="2349500" cy="1663700"/>
            <a:chOff x="244" y="2496"/>
            <a:chExt cx="1672" cy="1096"/>
          </a:xfrm>
        </p:grpSpPr>
        <p:sp>
          <p:nvSpPr>
            <p:cNvPr id="42" name="Rectangle 44"/>
            <p:cNvSpPr>
              <a:spLocks noChangeArrowheads="1"/>
            </p:cNvSpPr>
            <p:nvPr/>
          </p:nvSpPr>
          <p:spPr bwMode="auto">
            <a:xfrm>
              <a:off x="484" y="2784"/>
              <a:ext cx="424" cy="712"/>
            </a:xfrm>
            <a:prstGeom prst="rect">
              <a:avLst/>
            </a:prstGeom>
            <a:noFill/>
            <a:ln w="12699">
              <a:solidFill>
                <a:schemeClr val="tx1"/>
              </a:solidFill>
              <a:miter lim="800000"/>
              <a:headEnd/>
              <a:tailEnd/>
            </a:ln>
          </p:spPr>
          <p:txBody>
            <a:bodyPr wrap="none" anchor="ctr"/>
            <a:lstStyle/>
            <a:p>
              <a:endParaRPr lang="en-US"/>
            </a:p>
          </p:txBody>
        </p:sp>
        <p:sp>
          <p:nvSpPr>
            <p:cNvPr id="43" name="Line 45"/>
            <p:cNvSpPr>
              <a:spLocks noChangeShapeType="1"/>
            </p:cNvSpPr>
            <p:nvPr/>
          </p:nvSpPr>
          <p:spPr bwMode="auto">
            <a:xfrm>
              <a:off x="480" y="2924"/>
              <a:ext cx="432"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44" name="Line 46"/>
            <p:cNvSpPr>
              <a:spLocks noChangeShapeType="1"/>
            </p:cNvSpPr>
            <p:nvPr/>
          </p:nvSpPr>
          <p:spPr bwMode="auto">
            <a:xfrm>
              <a:off x="480" y="3068"/>
              <a:ext cx="432"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45" name="Line 47"/>
            <p:cNvSpPr>
              <a:spLocks noChangeShapeType="1"/>
            </p:cNvSpPr>
            <p:nvPr/>
          </p:nvSpPr>
          <p:spPr bwMode="auto">
            <a:xfrm>
              <a:off x="480" y="3212"/>
              <a:ext cx="432"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46" name="Line 48"/>
            <p:cNvSpPr>
              <a:spLocks noChangeShapeType="1"/>
            </p:cNvSpPr>
            <p:nvPr/>
          </p:nvSpPr>
          <p:spPr bwMode="auto">
            <a:xfrm>
              <a:off x="480" y="3356"/>
              <a:ext cx="432"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47" name="Rectangle 49"/>
            <p:cNvSpPr>
              <a:spLocks noChangeArrowheads="1"/>
            </p:cNvSpPr>
            <p:nvPr/>
          </p:nvSpPr>
          <p:spPr bwMode="auto">
            <a:xfrm>
              <a:off x="1300" y="2784"/>
              <a:ext cx="424" cy="712"/>
            </a:xfrm>
            <a:prstGeom prst="rect">
              <a:avLst/>
            </a:prstGeom>
            <a:noFill/>
            <a:ln w="12699">
              <a:solidFill>
                <a:schemeClr val="tx1"/>
              </a:solidFill>
              <a:miter lim="800000"/>
              <a:headEnd/>
              <a:tailEnd/>
            </a:ln>
          </p:spPr>
          <p:txBody>
            <a:bodyPr wrap="none" anchor="ctr"/>
            <a:lstStyle/>
            <a:p>
              <a:endParaRPr lang="en-US"/>
            </a:p>
          </p:txBody>
        </p:sp>
        <p:sp>
          <p:nvSpPr>
            <p:cNvPr id="48" name="Line 50"/>
            <p:cNvSpPr>
              <a:spLocks noChangeShapeType="1"/>
            </p:cNvSpPr>
            <p:nvPr/>
          </p:nvSpPr>
          <p:spPr bwMode="auto">
            <a:xfrm>
              <a:off x="1296" y="2924"/>
              <a:ext cx="432"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49" name="Line 51"/>
            <p:cNvSpPr>
              <a:spLocks noChangeShapeType="1"/>
            </p:cNvSpPr>
            <p:nvPr/>
          </p:nvSpPr>
          <p:spPr bwMode="auto">
            <a:xfrm>
              <a:off x="1296" y="3068"/>
              <a:ext cx="432"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50" name="Line 52"/>
            <p:cNvSpPr>
              <a:spLocks noChangeShapeType="1"/>
            </p:cNvSpPr>
            <p:nvPr/>
          </p:nvSpPr>
          <p:spPr bwMode="auto">
            <a:xfrm>
              <a:off x="1296" y="3212"/>
              <a:ext cx="432"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51" name="Line 53"/>
            <p:cNvSpPr>
              <a:spLocks noChangeShapeType="1"/>
            </p:cNvSpPr>
            <p:nvPr/>
          </p:nvSpPr>
          <p:spPr bwMode="auto">
            <a:xfrm>
              <a:off x="1296" y="3356"/>
              <a:ext cx="432"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52" name="Line 54"/>
            <p:cNvSpPr>
              <a:spLocks noChangeShapeType="1"/>
            </p:cNvSpPr>
            <p:nvPr/>
          </p:nvSpPr>
          <p:spPr bwMode="auto">
            <a:xfrm>
              <a:off x="912" y="2876"/>
              <a:ext cx="384" cy="0"/>
            </a:xfrm>
            <a:prstGeom prst="line">
              <a:avLst/>
            </a:prstGeom>
            <a:noFill/>
            <a:ln w="25399">
              <a:solidFill>
                <a:schemeClr val="tx1"/>
              </a:solidFill>
              <a:round/>
              <a:headEnd type="none" w="sm" len="sm"/>
              <a:tailEnd type="stealth" w="med" len="med"/>
            </a:ln>
          </p:spPr>
          <p:txBody>
            <a:bodyPr wrap="none" anchor="ctr"/>
            <a:lstStyle/>
            <a:p>
              <a:endParaRPr lang="en-US"/>
            </a:p>
          </p:txBody>
        </p:sp>
        <p:sp>
          <p:nvSpPr>
            <p:cNvPr id="53" name="Line 55"/>
            <p:cNvSpPr>
              <a:spLocks noChangeShapeType="1"/>
            </p:cNvSpPr>
            <p:nvPr/>
          </p:nvSpPr>
          <p:spPr bwMode="auto">
            <a:xfrm>
              <a:off x="912" y="3020"/>
              <a:ext cx="384" cy="0"/>
            </a:xfrm>
            <a:prstGeom prst="line">
              <a:avLst/>
            </a:prstGeom>
            <a:noFill/>
            <a:ln w="25399">
              <a:solidFill>
                <a:schemeClr val="tx1"/>
              </a:solidFill>
              <a:round/>
              <a:headEnd type="none" w="sm" len="sm"/>
              <a:tailEnd type="stealth" w="med" len="med"/>
            </a:ln>
          </p:spPr>
          <p:txBody>
            <a:bodyPr wrap="none" anchor="ctr"/>
            <a:lstStyle/>
            <a:p>
              <a:endParaRPr lang="en-US"/>
            </a:p>
          </p:txBody>
        </p:sp>
        <p:sp>
          <p:nvSpPr>
            <p:cNvPr id="54" name="Line 56"/>
            <p:cNvSpPr>
              <a:spLocks noChangeShapeType="1"/>
            </p:cNvSpPr>
            <p:nvPr/>
          </p:nvSpPr>
          <p:spPr bwMode="auto">
            <a:xfrm>
              <a:off x="912" y="3144"/>
              <a:ext cx="384" cy="0"/>
            </a:xfrm>
            <a:prstGeom prst="line">
              <a:avLst/>
            </a:prstGeom>
            <a:noFill/>
            <a:ln w="25399">
              <a:solidFill>
                <a:schemeClr val="tx1"/>
              </a:solidFill>
              <a:round/>
              <a:headEnd type="none" w="sm" len="sm"/>
              <a:tailEnd type="stealth" w="med" len="med"/>
            </a:ln>
          </p:spPr>
          <p:txBody>
            <a:bodyPr wrap="none" anchor="ctr"/>
            <a:lstStyle/>
            <a:p>
              <a:endParaRPr lang="en-US"/>
            </a:p>
          </p:txBody>
        </p:sp>
        <p:sp>
          <p:nvSpPr>
            <p:cNvPr id="55" name="Line 57"/>
            <p:cNvSpPr>
              <a:spLocks noChangeShapeType="1"/>
            </p:cNvSpPr>
            <p:nvPr/>
          </p:nvSpPr>
          <p:spPr bwMode="auto">
            <a:xfrm>
              <a:off x="916" y="3288"/>
              <a:ext cx="384" cy="0"/>
            </a:xfrm>
            <a:prstGeom prst="line">
              <a:avLst/>
            </a:prstGeom>
            <a:noFill/>
            <a:ln w="25399">
              <a:solidFill>
                <a:schemeClr val="tx1"/>
              </a:solidFill>
              <a:round/>
              <a:headEnd type="none" w="sm" len="sm"/>
              <a:tailEnd type="stealth" w="med" len="med"/>
            </a:ln>
          </p:spPr>
          <p:txBody>
            <a:bodyPr wrap="none" anchor="ctr"/>
            <a:lstStyle/>
            <a:p>
              <a:endParaRPr lang="en-US"/>
            </a:p>
          </p:txBody>
        </p:sp>
        <p:sp>
          <p:nvSpPr>
            <p:cNvPr id="56" name="Line 58"/>
            <p:cNvSpPr>
              <a:spLocks noChangeShapeType="1"/>
            </p:cNvSpPr>
            <p:nvPr/>
          </p:nvSpPr>
          <p:spPr bwMode="auto">
            <a:xfrm>
              <a:off x="912" y="3428"/>
              <a:ext cx="384" cy="0"/>
            </a:xfrm>
            <a:prstGeom prst="line">
              <a:avLst/>
            </a:prstGeom>
            <a:noFill/>
            <a:ln w="25399">
              <a:solidFill>
                <a:schemeClr val="tx1"/>
              </a:solidFill>
              <a:round/>
              <a:headEnd type="none" w="sm" len="sm"/>
              <a:tailEnd type="stealth" w="med" len="med"/>
            </a:ln>
          </p:spPr>
          <p:txBody>
            <a:bodyPr wrap="none" anchor="ctr"/>
            <a:lstStyle/>
            <a:p>
              <a:endParaRPr lang="en-US"/>
            </a:p>
          </p:txBody>
        </p:sp>
        <p:sp>
          <p:nvSpPr>
            <p:cNvPr id="57" name="Line 59"/>
            <p:cNvSpPr>
              <a:spLocks noChangeShapeType="1"/>
            </p:cNvSpPr>
            <p:nvPr/>
          </p:nvSpPr>
          <p:spPr bwMode="auto">
            <a:xfrm>
              <a:off x="912" y="2876"/>
              <a:ext cx="384" cy="140"/>
            </a:xfrm>
            <a:prstGeom prst="line">
              <a:avLst/>
            </a:prstGeom>
            <a:noFill/>
            <a:ln w="12699">
              <a:solidFill>
                <a:schemeClr val="tx1"/>
              </a:solidFill>
              <a:round/>
              <a:headEnd type="none" w="sm" len="sm"/>
              <a:tailEnd type="stealth" w="med" len="med"/>
            </a:ln>
          </p:spPr>
          <p:txBody>
            <a:bodyPr wrap="none" anchor="ctr"/>
            <a:lstStyle/>
            <a:p>
              <a:endParaRPr lang="en-US"/>
            </a:p>
          </p:txBody>
        </p:sp>
        <p:sp>
          <p:nvSpPr>
            <p:cNvPr id="58" name="Line 60"/>
            <p:cNvSpPr>
              <a:spLocks noChangeShapeType="1"/>
            </p:cNvSpPr>
            <p:nvPr/>
          </p:nvSpPr>
          <p:spPr bwMode="auto">
            <a:xfrm>
              <a:off x="912" y="3020"/>
              <a:ext cx="384" cy="140"/>
            </a:xfrm>
            <a:prstGeom prst="line">
              <a:avLst/>
            </a:prstGeom>
            <a:noFill/>
            <a:ln w="12699">
              <a:solidFill>
                <a:schemeClr val="tx1"/>
              </a:solidFill>
              <a:round/>
              <a:headEnd type="none" w="sm" len="sm"/>
              <a:tailEnd type="stealth" w="med" len="med"/>
            </a:ln>
          </p:spPr>
          <p:txBody>
            <a:bodyPr wrap="none" anchor="ctr"/>
            <a:lstStyle/>
            <a:p>
              <a:endParaRPr lang="en-US"/>
            </a:p>
          </p:txBody>
        </p:sp>
        <p:sp>
          <p:nvSpPr>
            <p:cNvPr id="59" name="Line 61"/>
            <p:cNvSpPr>
              <a:spLocks noChangeShapeType="1"/>
            </p:cNvSpPr>
            <p:nvPr/>
          </p:nvSpPr>
          <p:spPr bwMode="auto">
            <a:xfrm flipV="1">
              <a:off x="912" y="2876"/>
              <a:ext cx="388" cy="144"/>
            </a:xfrm>
            <a:prstGeom prst="line">
              <a:avLst/>
            </a:prstGeom>
            <a:noFill/>
            <a:ln w="12699">
              <a:solidFill>
                <a:schemeClr val="tx1"/>
              </a:solidFill>
              <a:round/>
              <a:headEnd type="none" w="sm" len="sm"/>
              <a:tailEnd type="stealth" w="med" len="med"/>
            </a:ln>
          </p:spPr>
          <p:txBody>
            <a:bodyPr wrap="none" anchor="ctr"/>
            <a:lstStyle/>
            <a:p>
              <a:endParaRPr lang="en-US"/>
            </a:p>
          </p:txBody>
        </p:sp>
        <p:sp>
          <p:nvSpPr>
            <p:cNvPr id="60" name="Line 62"/>
            <p:cNvSpPr>
              <a:spLocks noChangeShapeType="1"/>
            </p:cNvSpPr>
            <p:nvPr/>
          </p:nvSpPr>
          <p:spPr bwMode="auto">
            <a:xfrm flipV="1">
              <a:off x="908" y="2876"/>
              <a:ext cx="380" cy="264"/>
            </a:xfrm>
            <a:prstGeom prst="line">
              <a:avLst/>
            </a:prstGeom>
            <a:noFill/>
            <a:ln w="12699">
              <a:solidFill>
                <a:schemeClr val="tx1"/>
              </a:solidFill>
              <a:round/>
              <a:headEnd type="none" w="sm" len="sm"/>
              <a:tailEnd type="stealth" w="med" len="med"/>
            </a:ln>
          </p:spPr>
          <p:txBody>
            <a:bodyPr wrap="none" anchor="ctr"/>
            <a:lstStyle/>
            <a:p>
              <a:endParaRPr lang="en-US"/>
            </a:p>
          </p:txBody>
        </p:sp>
        <p:sp>
          <p:nvSpPr>
            <p:cNvPr id="61" name="Line 63"/>
            <p:cNvSpPr>
              <a:spLocks noChangeShapeType="1"/>
            </p:cNvSpPr>
            <p:nvPr/>
          </p:nvSpPr>
          <p:spPr bwMode="auto">
            <a:xfrm flipV="1">
              <a:off x="912" y="3020"/>
              <a:ext cx="384" cy="268"/>
            </a:xfrm>
            <a:prstGeom prst="line">
              <a:avLst/>
            </a:prstGeom>
            <a:noFill/>
            <a:ln w="12699">
              <a:solidFill>
                <a:schemeClr val="tx1"/>
              </a:solidFill>
              <a:round/>
              <a:headEnd type="none" w="sm" len="sm"/>
              <a:tailEnd type="stealth" w="med" len="med"/>
            </a:ln>
          </p:spPr>
          <p:txBody>
            <a:bodyPr wrap="none" anchor="ctr"/>
            <a:lstStyle/>
            <a:p>
              <a:endParaRPr lang="en-US"/>
            </a:p>
          </p:txBody>
        </p:sp>
        <p:sp>
          <p:nvSpPr>
            <p:cNvPr id="62" name="Line 64"/>
            <p:cNvSpPr>
              <a:spLocks noChangeShapeType="1"/>
            </p:cNvSpPr>
            <p:nvPr/>
          </p:nvSpPr>
          <p:spPr bwMode="auto">
            <a:xfrm flipV="1">
              <a:off x="916" y="3148"/>
              <a:ext cx="380" cy="288"/>
            </a:xfrm>
            <a:prstGeom prst="line">
              <a:avLst/>
            </a:prstGeom>
            <a:noFill/>
            <a:ln w="12699">
              <a:solidFill>
                <a:schemeClr val="tx1"/>
              </a:solidFill>
              <a:round/>
              <a:headEnd type="none" w="sm" len="sm"/>
              <a:tailEnd type="stealth" w="med" len="med"/>
            </a:ln>
          </p:spPr>
          <p:txBody>
            <a:bodyPr wrap="none" anchor="ctr"/>
            <a:lstStyle/>
            <a:p>
              <a:endParaRPr lang="en-US"/>
            </a:p>
          </p:txBody>
        </p:sp>
        <p:sp>
          <p:nvSpPr>
            <p:cNvPr id="63" name="Line 65"/>
            <p:cNvSpPr>
              <a:spLocks noChangeShapeType="1"/>
            </p:cNvSpPr>
            <p:nvPr/>
          </p:nvSpPr>
          <p:spPr bwMode="auto">
            <a:xfrm>
              <a:off x="912" y="3152"/>
              <a:ext cx="380" cy="280"/>
            </a:xfrm>
            <a:prstGeom prst="line">
              <a:avLst/>
            </a:prstGeom>
            <a:noFill/>
            <a:ln w="12699">
              <a:solidFill>
                <a:schemeClr val="tx1"/>
              </a:solidFill>
              <a:round/>
              <a:headEnd type="none" w="sm" len="sm"/>
              <a:tailEnd type="stealth" w="med" len="med"/>
            </a:ln>
          </p:spPr>
          <p:txBody>
            <a:bodyPr wrap="none" anchor="ctr"/>
            <a:lstStyle/>
            <a:p>
              <a:endParaRPr lang="en-US"/>
            </a:p>
          </p:txBody>
        </p:sp>
        <p:sp>
          <p:nvSpPr>
            <p:cNvPr id="64" name="Line 66"/>
            <p:cNvSpPr>
              <a:spLocks noChangeShapeType="1"/>
            </p:cNvSpPr>
            <p:nvPr/>
          </p:nvSpPr>
          <p:spPr bwMode="auto">
            <a:xfrm>
              <a:off x="908" y="3288"/>
              <a:ext cx="384" cy="136"/>
            </a:xfrm>
            <a:prstGeom prst="line">
              <a:avLst/>
            </a:prstGeom>
            <a:noFill/>
            <a:ln w="12699">
              <a:solidFill>
                <a:schemeClr val="tx1"/>
              </a:solidFill>
              <a:round/>
              <a:headEnd type="none" w="sm" len="sm"/>
              <a:tailEnd type="stealth" w="med" len="med"/>
            </a:ln>
          </p:spPr>
          <p:txBody>
            <a:bodyPr wrap="none" anchor="ctr"/>
            <a:lstStyle/>
            <a:p>
              <a:endParaRPr lang="en-US"/>
            </a:p>
          </p:txBody>
        </p:sp>
        <p:sp>
          <p:nvSpPr>
            <p:cNvPr id="65" name="Rectangle 67"/>
            <p:cNvSpPr>
              <a:spLocks noChangeArrowheads="1"/>
            </p:cNvSpPr>
            <p:nvPr/>
          </p:nvSpPr>
          <p:spPr bwMode="auto">
            <a:xfrm>
              <a:off x="400" y="2531"/>
              <a:ext cx="633" cy="207"/>
            </a:xfrm>
            <a:prstGeom prst="rect">
              <a:avLst/>
            </a:prstGeom>
            <a:noFill/>
            <a:ln w="9525">
              <a:solidFill>
                <a:schemeClr val="tx1"/>
              </a:solidFill>
              <a:miter lim="800000"/>
              <a:headEnd/>
              <a:tailEnd/>
            </a:ln>
          </p:spPr>
          <p:txBody>
            <a:bodyPr wrap="none" lIns="92075" tIns="46038" rIns="92075" bIns="46038">
              <a:spAutoFit/>
            </a:bodyPr>
            <a:lstStyle/>
            <a:p>
              <a:pPr>
                <a:buClrTx/>
              </a:pPr>
              <a:r>
                <a:rPr lang="en-US" sz="1400" i="0" dirty="0">
                  <a:latin typeface="Arial" charset="0"/>
                </a:rPr>
                <a:t>WHAT'S</a:t>
              </a:r>
            </a:p>
          </p:txBody>
        </p:sp>
        <p:sp>
          <p:nvSpPr>
            <p:cNvPr id="66" name="Rectangle 68"/>
            <p:cNvSpPr>
              <a:spLocks noChangeArrowheads="1"/>
            </p:cNvSpPr>
            <p:nvPr/>
          </p:nvSpPr>
          <p:spPr bwMode="auto">
            <a:xfrm>
              <a:off x="1243" y="2531"/>
              <a:ext cx="585" cy="207"/>
            </a:xfrm>
            <a:prstGeom prst="rect">
              <a:avLst/>
            </a:prstGeom>
            <a:noFill/>
            <a:ln w="9525">
              <a:solidFill>
                <a:schemeClr val="tx1"/>
              </a:solidFill>
              <a:miter lim="800000"/>
              <a:headEnd/>
              <a:tailEnd/>
            </a:ln>
          </p:spPr>
          <p:txBody>
            <a:bodyPr lIns="92075" tIns="46038" rIns="92075" bIns="46038">
              <a:spAutoFit/>
            </a:bodyPr>
            <a:lstStyle/>
            <a:p>
              <a:pPr>
                <a:buClrTx/>
              </a:pPr>
              <a:r>
                <a:rPr lang="en-US" sz="1400" i="0" dirty="0">
                  <a:latin typeface="Arial" charset="0"/>
                </a:rPr>
                <a:t>HOW'S</a:t>
              </a:r>
            </a:p>
          </p:txBody>
        </p:sp>
        <p:sp>
          <p:nvSpPr>
            <p:cNvPr id="67" name="AutoShape 69"/>
            <p:cNvSpPr>
              <a:spLocks noChangeArrowheads="1"/>
            </p:cNvSpPr>
            <p:nvPr/>
          </p:nvSpPr>
          <p:spPr bwMode="auto">
            <a:xfrm>
              <a:off x="244" y="2496"/>
              <a:ext cx="1672" cy="1096"/>
            </a:xfrm>
            <a:prstGeom prst="roundRect">
              <a:avLst>
                <a:gd name="adj" fmla="val 12495"/>
              </a:avLst>
            </a:prstGeom>
            <a:noFill/>
            <a:ln w="12699">
              <a:solidFill>
                <a:schemeClr val="tx1"/>
              </a:solidFill>
              <a:round/>
              <a:headEnd/>
              <a:tailEnd/>
            </a:ln>
          </p:spPr>
          <p:txBody>
            <a:bodyPr wrap="none" anchor="ctr"/>
            <a:lstStyle/>
            <a:p>
              <a:endParaRPr lang="en-US"/>
            </a:p>
          </p:txBody>
        </p:sp>
      </p:grpSp>
      <p:sp>
        <p:nvSpPr>
          <p:cNvPr id="68" name="Rectangle 41"/>
          <p:cNvSpPr>
            <a:spLocks noChangeArrowheads="1"/>
          </p:cNvSpPr>
          <p:nvPr/>
        </p:nvSpPr>
        <p:spPr bwMode="auto">
          <a:xfrm rot="19560000">
            <a:off x="4186828" y="3101529"/>
            <a:ext cx="1108075" cy="323850"/>
          </a:xfrm>
          <a:prstGeom prst="rect">
            <a:avLst/>
          </a:prstGeom>
          <a:solidFill>
            <a:schemeClr val="tx2"/>
          </a:solidFill>
          <a:ln w="12699">
            <a:solidFill>
              <a:srgbClr val="00CC66"/>
            </a:solidFill>
            <a:miter lim="800000"/>
            <a:headEnd/>
            <a:tailEnd/>
          </a:ln>
          <a:effectLst>
            <a:outerShdw dist="53882" dir="2700000" algn="ctr" rotWithShape="0">
              <a:srgbClr val="990000"/>
            </a:outerShdw>
          </a:effectLst>
        </p:spPr>
        <p:txBody>
          <a:bodyPr lIns="92075" tIns="46038" rIns="92075" bIns="46038">
            <a:spAutoFit/>
          </a:bodyPr>
          <a:lstStyle/>
          <a:p>
            <a:pPr>
              <a:lnSpc>
                <a:spcPct val="80000"/>
              </a:lnSpc>
              <a:buClrTx/>
              <a:defRPr/>
            </a:pPr>
            <a:r>
              <a:rPr lang="en-US" i="0" dirty="0" smtClean="0">
                <a:solidFill>
                  <a:schemeClr val="bg2"/>
                </a:solidFill>
                <a:latin typeface="Arial" pitchFamily="34" charset="0"/>
                <a:cs typeface="Arial" pitchFamily="34" charset="0"/>
              </a:rPr>
              <a:t>What’s</a:t>
            </a:r>
            <a:endParaRPr lang="en-US" i="0" dirty="0">
              <a:solidFill>
                <a:schemeClr val="bg2"/>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6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rot="5400000">
            <a:off x="5550510" y="3060090"/>
            <a:ext cx="6095997" cy="585418"/>
          </a:xfrm>
          <a:prstGeom prst="rect">
            <a:avLst/>
          </a:prstGeom>
          <a:noFill/>
          <a:ln w="9525">
            <a:noFill/>
            <a:miter lim="800000"/>
            <a:headEnd/>
            <a:tailEnd/>
          </a:ln>
        </p:spPr>
        <p:txBody>
          <a:bodyPr wrap="square" lIns="92075" tIns="46038" rIns="92075" bIns="46038" anchor="ctr">
            <a:spAutoFit/>
          </a:bodyPr>
          <a:lstStyle/>
          <a:p>
            <a:pPr>
              <a:buClrTx/>
            </a:pPr>
            <a:r>
              <a:rPr lang="en-US" sz="3200" i="0" dirty="0">
                <a:solidFill>
                  <a:schemeClr val="tx2"/>
                </a:solidFill>
                <a:latin typeface="Arial" pitchFamily="34" charset="0"/>
                <a:cs typeface="Arial" pitchFamily="34" charset="0"/>
              </a:rPr>
              <a:t>Information – Correlation Matrix</a:t>
            </a:r>
          </a:p>
        </p:txBody>
      </p:sp>
      <p:sp>
        <p:nvSpPr>
          <p:cNvPr id="3" name="Rectangle 4"/>
          <p:cNvSpPr>
            <a:spLocks noChangeArrowheads="1"/>
          </p:cNvSpPr>
          <p:nvPr/>
        </p:nvSpPr>
        <p:spPr bwMode="auto">
          <a:xfrm>
            <a:off x="2085975" y="5668963"/>
            <a:ext cx="5310188" cy="1006475"/>
          </a:xfrm>
          <a:prstGeom prst="rect">
            <a:avLst/>
          </a:prstGeom>
          <a:noFill/>
          <a:ln w="12699">
            <a:noFill/>
            <a:miter lim="800000"/>
            <a:headEnd/>
            <a:tailEnd/>
          </a:ln>
          <a:effectLst>
            <a:outerShdw dist="53882" dir="2700000" algn="ctr" rotWithShape="0">
              <a:srgbClr val="000066"/>
            </a:outerShdw>
          </a:effectLst>
        </p:spPr>
        <p:txBody>
          <a:bodyPr lIns="92075" tIns="46038" rIns="92075" bIns="46038">
            <a:spAutoFit/>
          </a:bodyPr>
          <a:lstStyle/>
          <a:p>
            <a:pPr>
              <a:buClrTx/>
              <a:defRPr/>
            </a:pPr>
            <a:endParaRPr lang="en-US" sz="1200" b="0" i="0">
              <a:solidFill>
                <a:schemeClr val="tx2"/>
              </a:solidFill>
              <a:latin typeface="Monotype Corsiva" pitchFamily="66" charset="0"/>
            </a:endParaRPr>
          </a:p>
          <a:p>
            <a:pPr>
              <a:buClrTx/>
              <a:defRPr/>
            </a:pPr>
            <a:r>
              <a:rPr lang="en-US" sz="4800" b="0" i="0">
                <a:solidFill>
                  <a:schemeClr val="tx2"/>
                </a:solidFill>
                <a:latin typeface="Monotype Corsiva" pitchFamily="66" charset="0"/>
              </a:rPr>
              <a:t>Conflict Resolution</a:t>
            </a:r>
          </a:p>
        </p:txBody>
      </p:sp>
      <p:grpSp>
        <p:nvGrpSpPr>
          <p:cNvPr id="4" name="Group 43"/>
          <p:cNvGrpSpPr>
            <a:grpSpLocks/>
          </p:cNvGrpSpPr>
          <p:nvPr/>
        </p:nvGrpSpPr>
        <p:grpSpPr bwMode="auto">
          <a:xfrm>
            <a:off x="442913" y="990600"/>
            <a:ext cx="3551237" cy="1970088"/>
            <a:chOff x="278" y="921"/>
            <a:chExt cx="2603" cy="1241"/>
          </a:xfrm>
        </p:grpSpPr>
        <p:sp>
          <p:nvSpPr>
            <p:cNvPr id="5" name="Rectangle 44"/>
            <p:cNvSpPr>
              <a:spLocks noChangeArrowheads="1"/>
            </p:cNvSpPr>
            <p:nvPr/>
          </p:nvSpPr>
          <p:spPr bwMode="auto">
            <a:xfrm>
              <a:off x="278" y="921"/>
              <a:ext cx="2603" cy="1241"/>
            </a:xfrm>
            <a:prstGeom prst="rect">
              <a:avLst/>
            </a:prstGeom>
            <a:noFill/>
            <a:ln w="9525">
              <a:solidFill>
                <a:schemeClr val="tx1"/>
              </a:solidFill>
              <a:miter lim="800000"/>
              <a:headEnd/>
              <a:tailEnd/>
            </a:ln>
          </p:spPr>
          <p:txBody>
            <a:bodyPr lIns="92075" tIns="46038" rIns="92075" bIns="46038">
              <a:spAutoFit/>
            </a:bodyPr>
            <a:lstStyle/>
            <a:p>
              <a:pPr marL="338138" indent="-338138" algn="l">
                <a:buSzPct val="120000"/>
                <a:buFont typeface="Wingdings" pitchFamily="2" charset="2"/>
                <a:buChar char="v"/>
              </a:pPr>
              <a:r>
                <a:rPr lang="en-US" sz="1400" i="0" dirty="0">
                  <a:solidFill>
                    <a:schemeClr val="tx1"/>
                  </a:solidFill>
                  <a:latin typeface="Arial" pitchFamily="34" charset="0"/>
                  <a:cs typeface="Arial" pitchFamily="34" charset="0"/>
                </a:rPr>
                <a:t>Impact Of The How’s On Each Other</a:t>
              </a:r>
            </a:p>
            <a:p>
              <a:pPr marL="338138" indent="-338138" algn="l">
                <a:buClr>
                  <a:srgbClr val="C58B51"/>
                </a:buClr>
                <a:buSzPct val="120000"/>
                <a:buFont typeface="Wingdings" pitchFamily="2" charset="2"/>
                <a:buChar char="v"/>
              </a:pPr>
              <a:endParaRPr lang="en-US" sz="800" b="0" i="0" dirty="0">
                <a:solidFill>
                  <a:schemeClr val="tx1"/>
                </a:solidFill>
                <a:latin typeface="Arial Narrow" pitchFamily="34" charset="0"/>
              </a:endParaRPr>
            </a:p>
            <a:p>
              <a:pPr marL="515938" lvl="1" indent="-63500" algn="l">
                <a:buClr>
                  <a:srgbClr val="C58B51"/>
                </a:buClr>
                <a:buSzPct val="120000"/>
                <a:buFont typeface="Wingdings" pitchFamily="2" charset="2"/>
                <a:buChar char="v"/>
              </a:pPr>
              <a:endParaRPr lang="en-US" sz="600" i="0" dirty="0">
                <a:solidFill>
                  <a:schemeClr val="tx1"/>
                </a:solidFill>
                <a:latin typeface="Arial" charset="0"/>
              </a:endParaRPr>
            </a:p>
            <a:p>
              <a:pPr marL="515938" lvl="1" indent="-63500" algn="l">
                <a:buClr>
                  <a:srgbClr val="C58B51"/>
                </a:buClr>
                <a:buSzPct val="120000"/>
                <a:buFont typeface="Wingdings" pitchFamily="2" charset="2"/>
                <a:buChar char="v"/>
              </a:pPr>
              <a:endParaRPr lang="en-US" i="0" dirty="0">
                <a:solidFill>
                  <a:schemeClr val="tx1"/>
                </a:solidFill>
                <a:latin typeface="Arial" charset="0"/>
              </a:endParaRPr>
            </a:p>
            <a:p>
              <a:pPr marL="515938" lvl="1" indent="-63500" algn="l">
                <a:buClr>
                  <a:srgbClr val="C58B51"/>
                </a:buClr>
                <a:buSzPct val="120000"/>
                <a:buFont typeface="Wingdings" pitchFamily="2" charset="2"/>
                <a:buChar char="v"/>
              </a:pPr>
              <a:endParaRPr lang="en-US" i="0" dirty="0">
                <a:solidFill>
                  <a:schemeClr val="tx1"/>
                </a:solidFill>
                <a:latin typeface="Arial" charset="0"/>
              </a:endParaRPr>
            </a:p>
            <a:p>
              <a:pPr marL="515938" lvl="1" indent="-63500" algn="l">
                <a:buClr>
                  <a:srgbClr val="C58B51"/>
                </a:buClr>
                <a:buSzPct val="120000"/>
                <a:buFont typeface="Wingdings" pitchFamily="2" charset="2"/>
                <a:buChar char="v"/>
              </a:pPr>
              <a:endParaRPr lang="en-US" i="0" dirty="0">
                <a:solidFill>
                  <a:schemeClr val="tx1"/>
                </a:solidFill>
                <a:latin typeface="Arial" charset="0"/>
              </a:endParaRPr>
            </a:p>
            <a:p>
              <a:pPr marL="515938" lvl="1" indent="-63500" algn="l">
                <a:buClr>
                  <a:srgbClr val="C58B51"/>
                </a:buClr>
                <a:buSzPct val="120000"/>
                <a:buFont typeface="Wingdings" pitchFamily="2" charset="2"/>
                <a:buChar char="v"/>
              </a:pPr>
              <a:endParaRPr lang="en-US" sz="1000" i="0" dirty="0">
                <a:solidFill>
                  <a:schemeClr val="tx1"/>
                </a:solidFill>
                <a:latin typeface="Arial" charset="0"/>
              </a:endParaRPr>
            </a:p>
            <a:p>
              <a:pPr marL="515938" lvl="1" indent="-63500" algn="l">
                <a:buClr>
                  <a:srgbClr val="C58B51"/>
                </a:buClr>
                <a:buSzPct val="120000"/>
                <a:buFont typeface="Wingdings" pitchFamily="2" charset="2"/>
                <a:buChar char="v"/>
              </a:pPr>
              <a:endParaRPr lang="en-US" sz="1000" i="0" dirty="0">
                <a:solidFill>
                  <a:schemeClr val="tx1"/>
                </a:solidFill>
                <a:latin typeface="Arial" charset="0"/>
              </a:endParaRPr>
            </a:p>
            <a:p>
              <a:pPr marL="515938" lvl="1" indent="-63500" algn="l">
                <a:buClr>
                  <a:srgbClr val="C58B51"/>
                </a:buClr>
                <a:buSzPct val="120000"/>
                <a:buFont typeface="Wingdings" pitchFamily="2" charset="2"/>
                <a:buChar char="v"/>
              </a:pPr>
              <a:endParaRPr lang="en-US" sz="1000" i="0" dirty="0">
                <a:solidFill>
                  <a:schemeClr val="tx1"/>
                </a:solidFill>
                <a:latin typeface="Arial" charset="0"/>
              </a:endParaRPr>
            </a:p>
            <a:p>
              <a:pPr marL="515938" lvl="1" indent="-63500" algn="l">
                <a:buClr>
                  <a:srgbClr val="C58B51"/>
                </a:buClr>
                <a:buSzPct val="120000"/>
                <a:buFont typeface="Wingdings" pitchFamily="2" charset="2"/>
                <a:buChar char="v"/>
              </a:pPr>
              <a:endParaRPr lang="en-US" sz="1000" i="0" dirty="0">
                <a:solidFill>
                  <a:schemeClr val="tx1"/>
                </a:solidFill>
                <a:latin typeface="Arial" charset="0"/>
              </a:endParaRPr>
            </a:p>
          </p:txBody>
        </p:sp>
        <p:grpSp>
          <p:nvGrpSpPr>
            <p:cNvPr id="6" name="Group 45"/>
            <p:cNvGrpSpPr>
              <a:grpSpLocks/>
            </p:cNvGrpSpPr>
            <p:nvPr/>
          </p:nvGrpSpPr>
          <p:grpSpPr bwMode="auto">
            <a:xfrm>
              <a:off x="831" y="1260"/>
              <a:ext cx="1174" cy="791"/>
              <a:chOff x="831" y="1260"/>
              <a:chExt cx="1174" cy="791"/>
            </a:xfrm>
          </p:grpSpPr>
          <p:sp>
            <p:nvSpPr>
              <p:cNvPr id="7" name="Rectangle 46"/>
              <p:cNvSpPr>
                <a:spLocks noChangeArrowheads="1"/>
              </p:cNvSpPr>
              <p:nvPr/>
            </p:nvSpPr>
            <p:spPr bwMode="auto">
              <a:xfrm>
                <a:off x="990" y="1260"/>
                <a:ext cx="1015" cy="790"/>
              </a:xfrm>
              <a:prstGeom prst="rect">
                <a:avLst/>
              </a:prstGeom>
              <a:noFill/>
              <a:ln w="9525">
                <a:solidFill>
                  <a:schemeClr val="tx1"/>
                </a:solidFill>
                <a:miter lim="800000"/>
                <a:headEnd/>
                <a:tailEnd/>
              </a:ln>
            </p:spPr>
            <p:txBody>
              <a:bodyPr wrap="none" lIns="92075" tIns="46038" rIns="92075" bIns="46038">
                <a:spAutoFit/>
              </a:bodyPr>
              <a:lstStyle/>
              <a:p>
                <a:pPr algn="l">
                  <a:buClrTx/>
                </a:pPr>
                <a:endParaRPr lang="en-US" sz="900" i="0">
                  <a:solidFill>
                    <a:schemeClr val="tx1"/>
                  </a:solidFill>
                  <a:latin typeface="Arial" charset="0"/>
                </a:endParaRPr>
              </a:p>
              <a:p>
                <a:pPr algn="l">
                  <a:spcAft>
                    <a:spcPts val="100"/>
                  </a:spcAft>
                  <a:buClrTx/>
                </a:pPr>
                <a:r>
                  <a:rPr lang="en-US" sz="1600" b="0" i="0">
                    <a:solidFill>
                      <a:schemeClr val="tx1"/>
                    </a:solidFill>
                    <a:latin typeface="Arial Narrow" pitchFamily="34" charset="0"/>
                  </a:rPr>
                  <a:t>Strong Positive</a:t>
                </a:r>
              </a:p>
              <a:p>
                <a:pPr algn="l">
                  <a:spcAft>
                    <a:spcPts val="100"/>
                  </a:spcAft>
                  <a:buClrTx/>
                </a:pPr>
                <a:r>
                  <a:rPr lang="en-US" sz="1600" b="0" i="0">
                    <a:solidFill>
                      <a:schemeClr val="tx1"/>
                    </a:solidFill>
                    <a:latin typeface="Arial Narrow" pitchFamily="34" charset="0"/>
                  </a:rPr>
                  <a:t>Positive</a:t>
                </a:r>
              </a:p>
              <a:p>
                <a:pPr algn="l">
                  <a:spcAft>
                    <a:spcPts val="100"/>
                  </a:spcAft>
                  <a:buClrTx/>
                </a:pPr>
                <a:r>
                  <a:rPr lang="en-US" sz="1600" b="0" i="0">
                    <a:solidFill>
                      <a:schemeClr val="tx1"/>
                    </a:solidFill>
                    <a:latin typeface="Arial Narrow" pitchFamily="34" charset="0"/>
                  </a:rPr>
                  <a:t>Negative</a:t>
                </a:r>
              </a:p>
              <a:p>
                <a:pPr algn="l">
                  <a:buClrTx/>
                </a:pPr>
                <a:r>
                  <a:rPr lang="en-US" sz="1600" b="0" i="0">
                    <a:solidFill>
                      <a:schemeClr val="tx1"/>
                    </a:solidFill>
                    <a:latin typeface="Arial Narrow" pitchFamily="34" charset="0"/>
                  </a:rPr>
                  <a:t>Strong Negative</a:t>
                </a:r>
              </a:p>
            </p:txBody>
          </p:sp>
          <p:grpSp>
            <p:nvGrpSpPr>
              <p:cNvPr id="8" name="Group 47"/>
              <p:cNvGrpSpPr>
                <a:grpSpLocks/>
              </p:cNvGrpSpPr>
              <p:nvPr/>
            </p:nvGrpSpPr>
            <p:grpSpPr bwMode="auto">
              <a:xfrm>
                <a:off x="832" y="1368"/>
                <a:ext cx="120" cy="136"/>
                <a:chOff x="832" y="1368"/>
                <a:chExt cx="120" cy="136"/>
              </a:xfrm>
            </p:grpSpPr>
            <p:sp>
              <p:nvSpPr>
                <p:cNvPr id="16" name="Oval 48"/>
                <p:cNvSpPr>
                  <a:spLocks noChangeArrowheads="1"/>
                </p:cNvSpPr>
                <p:nvPr/>
              </p:nvSpPr>
              <p:spPr bwMode="auto">
                <a:xfrm>
                  <a:off x="856" y="1392"/>
                  <a:ext cx="72" cy="83"/>
                </a:xfrm>
                <a:prstGeom prst="ellipse">
                  <a:avLst/>
                </a:prstGeom>
                <a:solidFill>
                  <a:schemeClr val="bg1"/>
                </a:solidFill>
                <a:ln w="12699">
                  <a:solidFill>
                    <a:schemeClr val="tx1"/>
                  </a:solidFill>
                  <a:round/>
                  <a:headEnd/>
                  <a:tailEnd/>
                </a:ln>
              </p:spPr>
              <p:txBody>
                <a:bodyPr wrap="none" anchor="ctr"/>
                <a:lstStyle/>
                <a:p>
                  <a:endParaRPr lang="en-US"/>
                </a:p>
              </p:txBody>
            </p:sp>
            <p:sp>
              <p:nvSpPr>
                <p:cNvPr id="17" name="Oval 49"/>
                <p:cNvSpPr>
                  <a:spLocks noChangeArrowheads="1"/>
                </p:cNvSpPr>
                <p:nvPr/>
              </p:nvSpPr>
              <p:spPr bwMode="auto">
                <a:xfrm>
                  <a:off x="832" y="1368"/>
                  <a:ext cx="120" cy="136"/>
                </a:xfrm>
                <a:prstGeom prst="ellipse">
                  <a:avLst/>
                </a:prstGeom>
                <a:noFill/>
                <a:ln w="12699">
                  <a:solidFill>
                    <a:schemeClr val="tx1"/>
                  </a:solidFill>
                  <a:round/>
                  <a:headEnd/>
                  <a:tailEnd/>
                </a:ln>
              </p:spPr>
              <p:txBody>
                <a:bodyPr wrap="none" anchor="ctr"/>
                <a:lstStyle/>
                <a:p>
                  <a:endParaRPr lang="en-US"/>
                </a:p>
              </p:txBody>
            </p:sp>
          </p:grpSp>
          <p:sp>
            <p:nvSpPr>
              <p:cNvPr id="9" name="Oval 50"/>
              <p:cNvSpPr>
                <a:spLocks noChangeArrowheads="1"/>
              </p:cNvSpPr>
              <p:nvPr/>
            </p:nvSpPr>
            <p:spPr bwMode="auto">
              <a:xfrm>
                <a:off x="831" y="1545"/>
                <a:ext cx="122" cy="133"/>
              </a:xfrm>
              <a:prstGeom prst="ellipse">
                <a:avLst/>
              </a:prstGeom>
              <a:noFill/>
              <a:ln w="12699">
                <a:solidFill>
                  <a:schemeClr val="tx1"/>
                </a:solidFill>
                <a:round/>
                <a:headEnd/>
                <a:tailEnd/>
              </a:ln>
            </p:spPr>
            <p:txBody>
              <a:bodyPr wrap="none" anchor="ctr"/>
              <a:lstStyle/>
              <a:p>
                <a:endParaRPr lang="en-US"/>
              </a:p>
            </p:txBody>
          </p:sp>
          <p:sp>
            <p:nvSpPr>
              <p:cNvPr id="10" name="Line 51"/>
              <p:cNvSpPr>
                <a:spLocks noChangeShapeType="1"/>
              </p:cNvSpPr>
              <p:nvPr/>
            </p:nvSpPr>
            <p:spPr bwMode="auto">
              <a:xfrm flipV="1">
                <a:off x="835" y="1717"/>
                <a:ext cx="129" cy="144"/>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1" name="Line 52"/>
              <p:cNvSpPr>
                <a:spLocks noChangeShapeType="1"/>
              </p:cNvSpPr>
              <p:nvPr/>
            </p:nvSpPr>
            <p:spPr bwMode="auto">
              <a:xfrm flipH="1" flipV="1">
                <a:off x="835" y="1717"/>
                <a:ext cx="129" cy="144"/>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2" name="Line 53"/>
              <p:cNvSpPr>
                <a:spLocks noChangeShapeType="1"/>
              </p:cNvSpPr>
              <p:nvPr/>
            </p:nvSpPr>
            <p:spPr bwMode="auto">
              <a:xfrm flipV="1">
                <a:off x="835" y="1896"/>
                <a:ext cx="129" cy="145"/>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3" name="Line 54"/>
              <p:cNvSpPr>
                <a:spLocks noChangeShapeType="1"/>
              </p:cNvSpPr>
              <p:nvPr/>
            </p:nvSpPr>
            <p:spPr bwMode="auto">
              <a:xfrm flipH="1" flipV="1">
                <a:off x="835" y="1907"/>
                <a:ext cx="129" cy="144"/>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4" name="Line 55"/>
              <p:cNvSpPr>
                <a:spLocks noChangeShapeType="1"/>
              </p:cNvSpPr>
              <p:nvPr/>
            </p:nvSpPr>
            <p:spPr bwMode="auto">
              <a:xfrm flipH="1" flipV="1">
                <a:off x="855" y="1904"/>
                <a:ext cx="131" cy="143"/>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5" name="Line 56"/>
              <p:cNvSpPr>
                <a:spLocks noChangeShapeType="1"/>
              </p:cNvSpPr>
              <p:nvPr/>
            </p:nvSpPr>
            <p:spPr bwMode="auto">
              <a:xfrm flipV="1">
                <a:off x="851" y="1907"/>
                <a:ext cx="130" cy="144"/>
              </a:xfrm>
              <a:prstGeom prst="line">
                <a:avLst/>
              </a:prstGeom>
              <a:noFill/>
              <a:ln w="12699">
                <a:solidFill>
                  <a:schemeClr val="tx1"/>
                </a:solidFill>
                <a:round/>
                <a:headEnd type="none" w="sm" len="sm"/>
                <a:tailEnd type="none" w="sm" len="sm"/>
              </a:ln>
            </p:spPr>
            <p:txBody>
              <a:bodyPr wrap="none" anchor="ctr"/>
              <a:lstStyle/>
              <a:p>
                <a:endParaRPr lang="en-US"/>
              </a:p>
            </p:txBody>
          </p:sp>
        </p:grpSp>
      </p:grpSp>
      <p:grpSp>
        <p:nvGrpSpPr>
          <p:cNvPr id="18" name="Group 57"/>
          <p:cNvGrpSpPr>
            <a:grpSpLocks/>
          </p:cNvGrpSpPr>
          <p:nvPr/>
        </p:nvGrpSpPr>
        <p:grpSpPr bwMode="auto">
          <a:xfrm>
            <a:off x="2452688" y="1125538"/>
            <a:ext cx="4606925" cy="4233862"/>
            <a:chOff x="2016" y="975"/>
            <a:chExt cx="2902" cy="2667"/>
          </a:xfrm>
        </p:grpSpPr>
        <p:grpSp>
          <p:nvGrpSpPr>
            <p:cNvPr id="19" name="Group 58"/>
            <p:cNvGrpSpPr>
              <a:grpSpLocks/>
            </p:cNvGrpSpPr>
            <p:nvPr/>
          </p:nvGrpSpPr>
          <p:grpSpPr bwMode="auto">
            <a:xfrm>
              <a:off x="2016" y="1522"/>
              <a:ext cx="2902" cy="2120"/>
              <a:chOff x="2016" y="1522"/>
              <a:chExt cx="2902" cy="2120"/>
            </a:xfrm>
          </p:grpSpPr>
          <p:sp>
            <p:nvSpPr>
              <p:cNvPr id="21" name="Line 59"/>
              <p:cNvSpPr>
                <a:spLocks noChangeShapeType="1"/>
              </p:cNvSpPr>
              <p:nvPr/>
            </p:nvSpPr>
            <p:spPr bwMode="auto">
              <a:xfrm>
                <a:off x="3071" y="1683"/>
                <a:ext cx="1684"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22" name="Rectangle 60"/>
              <p:cNvSpPr>
                <a:spLocks noChangeArrowheads="1"/>
              </p:cNvSpPr>
              <p:nvPr/>
            </p:nvSpPr>
            <p:spPr bwMode="auto">
              <a:xfrm>
                <a:off x="2020" y="2121"/>
                <a:ext cx="2898" cy="1030"/>
              </a:xfrm>
              <a:prstGeom prst="rect">
                <a:avLst/>
              </a:prstGeom>
              <a:noFill/>
              <a:ln w="12699">
                <a:solidFill>
                  <a:schemeClr val="tx1"/>
                </a:solidFill>
                <a:miter lim="800000"/>
                <a:headEnd/>
                <a:tailEnd/>
              </a:ln>
            </p:spPr>
            <p:txBody>
              <a:bodyPr wrap="none" anchor="ctr"/>
              <a:lstStyle/>
              <a:p>
                <a:endParaRPr lang="en-US"/>
              </a:p>
            </p:txBody>
          </p:sp>
          <p:grpSp>
            <p:nvGrpSpPr>
              <p:cNvPr id="23" name="Group 61"/>
              <p:cNvGrpSpPr>
                <a:grpSpLocks/>
              </p:cNvGrpSpPr>
              <p:nvPr/>
            </p:nvGrpSpPr>
            <p:grpSpPr bwMode="auto">
              <a:xfrm>
                <a:off x="2016" y="2260"/>
                <a:ext cx="2900" cy="749"/>
                <a:chOff x="2016" y="2260"/>
                <a:chExt cx="2900" cy="749"/>
              </a:xfrm>
            </p:grpSpPr>
            <p:sp>
              <p:nvSpPr>
                <p:cNvPr id="35" name="Line 62"/>
                <p:cNvSpPr>
                  <a:spLocks noChangeShapeType="1"/>
                </p:cNvSpPr>
                <p:nvPr/>
              </p:nvSpPr>
              <p:spPr bwMode="auto">
                <a:xfrm>
                  <a:off x="2016" y="3009"/>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6" name="Line 63"/>
                <p:cNvSpPr>
                  <a:spLocks noChangeShapeType="1"/>
                </p:cNvSpPr>
                <p:nvPr/>
              </p:nvSpPr>
              <p:spPr bwMode="auto">
                <a:xfrm>
                  <a:off x="2016" y="2857"/>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7" name="Line 64"/>
                <p:cNvSpPr>
                  <a:spLocks noChangeShapeType="1"/>
                </p:cNvSpPr>
                <p:nvPr/>
              </p:nvSpPr>
              <p:spPr bwMode="auto">
                <a:xfrm>
                  <a:off x="2016" y="2706"/>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8" name="Line 65"/>
                <p:cNvSpPr>
                  <a:spLocks noChangeShapeType="1"/>
                </p:cNvSpPr>
                <p:nvPr/>
              </p:nvSpPr>
              <p:spPr bwMode="auto">
                <a:xfrm>
                  <a:off x="2016" y="2560"/>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9" name="Line 66"/>
                <p:cNvSpPr>
                  <a:spLocks noChangeShapeType="1"/>
                </p:cNvSpPr>
                <p:nvPr/>
              </p:nvSpPr>
              <p:spPr bwMode="auto">
                <a:xfrm>
                  <a:off x="2016" y="2408"/>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40" name="Line 67"/>
                <p:cNvSpPr>
                  <a:spLocks noChangeShapeType="1"/>
                </p:cNvSpPr>
                <p:nvPr/>
              </p:nvSpPr>
              <p:spPr bwMode="auto">
                <a:xfrm>
                  <a:off x="2016" y="2260"/>
                  <a:ext cx="2900" cy="0"/>
                </a:xfrm>
                <a:prstGeom prst="line">
                  <a:avLst/>
                </a:prstGeom>
                <a:noFill/>
                <a:ln w="12699">
                  <a:solidFill>
                    <a:schemeClr val="tx1"/>
                  </a:solidFill>
                  <a:round/>
                  <a:headEnd type="none" w="sm" len="sm"/>
                  <a:tailEnd type="none" w="sm" len="sm"/>
                </a:ln>
              </p:spPr>
              <p:txBody>
                <a:bodyPr wrap="none" anchor="ctr"/>
                <a:lstStyle/>
                <a:p>
                  <a:endParaRPr lang="en-US"/>
                </a:p>
              </p:txBody>
            </p:sp>
          </p:grpSp>
          <p:sp>
            <p:nvSpPr>
              <p:cNvPr id="24" name="Line 68"/>
              <p:cNvSpPr>
                <a:spLocks noChangeShapeType="1"/>
              </p:cNvSpPr>
              <p:nvPr/>
            </p:nvSpPr>
            <p:spPr bwMode="auto">
              <a:xfrm>
                <a:off x="2812" y="2117"/>
                <a:ext cx="0" cy="1041"/>
              </a:xfrm>
              <a:prstGeom prst="line">
                <a:avLst/>
              </a:prstGeom>
              <a:noFill/>
              <a:ln w="12699">
                <a:solidFill>
                  <a:schemeClr val="tx1"/>
                </a:solidFill>
                <a:round/>
                <a:headEnd type="none" w="sm" len="sm"/>
                <a:tailEnd type="none" w="sm" len="sm"/>
              </a:ln>
            </p:spPr>
            <p:txBody>
              <a:bodyPr wrap="none" anchor="ctr"/>
              <a:lstStyle/>
              <a:p>
                <a:endParaRPr lang="en-US"/>
              </a:p>
            </p:txBody>
          </p:sp>
          <p:grpSp>
            <p:nvGrpSpPr>
              <p:cNvPr id="25" name="Group 69"/>
              <p:cNvGrpSpPr>
                <a:grpSpLocks/>
              </p:cNvGrpSpPr>
              <p:nvPr/>
            </p:nvGrpSpPr>
            <p:grpSpPr bwMode="auto">
              <a:xfrm>
                <a:off x="3075" y="1522"/>
                <a:ext cx="1687" cy="2120"/>
                <a:chOff x="3075" y="1522"/>
                <a:chExt cx="1687" cy="2120"/>
              </a:xfrm>
            </p:grpSpPr>
            <p:grpSp>
              <p:nvGrpSpPr>
                <p:cNvPr id="26" name="Group 70"/>
                <p:cNvGrpSpPr>
                  <a:grpSpLocks/>
                </p:cNvGrpSpPr>
                <p:nvPr/>
              </p:nvGrpSpPr>
              <p:grpSpPr bwMode="auto">
                <a:xfrm>
                  <a:off x="3085" y="1522"/>
                  <a:ext cx="1672" cy="2120"/>
                  <a:chOff x="3085" y="1522"/>
                  <a:chExt cx="1672" cy="2120"/>
                </a:xfrm>
              </p:grpSpPr>
              <p:sp>
                <p:nvSpPr>
                  <p:cNvPr id="28" name="Rectangle 71"/>
                  <p:cNvSpPr>
                    <a:spLocks noChangeArrowheads="1"/>
                  </p:cNvSpPr>
                  <p:nvPr/>
                </p:nvSpPr>
                <p:spPr bwMode="auto">
                  <a:xfrm>
                    <a:off x="3085" y="1526"/>
                    <a:ext cx="1672" cy="2112"/>
                  </a:xfrm>
                  <a:prstGeom prst="rect">
                    <a:avLst/>
                  </a:prstGeom>
                  <a:noFill/>
                  <a:ln w="12699">
                    <a:solidFill>
                      <a:schemeClr val="tx1"/>
                    </a:solidFill>
                    <a:miter lim="800000"/>
                    <a:headEnd/>
                    <a:tailEnd/>
                  </a:ln>
                </p:spPr>
                <p:txBody>
                  <a:bodyPr wrap="none" anchor="ctr"/>
                  <a:lstStyle/>
                  <a:p>
                    <a:endParaRPr lang="en-US"/>
                  </a:p>
                </p:txBody>
              </p:sp>
              <p:sp>
                <p:nvSpPr>
                  <p:cNvPr id="29" name="Line 72"/>
                  <p:cNvSpPr>
                    <a:spLocks noChangeShapeType="1"/>
                  </p:cNvSpPr>
                  <p:nvPr/>
                </p:nvSpPr>
                <p:spPr bwMode="auto">
                  <a:xfrm flipV="1">
                    <a:off x="4524" y="1522"/>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0" name="Line 73"/>
                  <p:cNvSpPr>
                    <a:spLocks noChangeShapeType="1"/>
                  </p:cNvSpPr>
                  <p:nvPr/>
                </p:nvSpPr>
                <p:spPr bwMode="auto">
                  <a:xfrm flipV="1">
                    <a:off x="4278" y="1522"/>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1" name="Line 74"/>
                  <p:cNvSpPr>
                    <a:spLocks noChangeShapeType="1"/>
                  </p:cNvSpPr>
                  <p:nvPr/>
                </p:nvSpPr>
                <p:spPr bwMode="auto">
                  <a:xfrm flipV="1">
                    <a:off x="4033" y="1522"/>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2" name="Line 75"/>
                  <p:cNvSpPr>
                    <a:spLocks noChangeShapeType="1"/>
                  </p:cNvSpPr>
                  <p:nvPr/>
                </p:nvSpPr>
                <p:spPr bwMode="auto">
                  <a:xfrm flipV="1">
                    <a:off x="3797" y="1522"/>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3" name="Line 76"/>
                  <p:cNvSpPr>
                    <a:spLocks noChangeShapeType="1"/>
                  </p:cNvSpPr>
                  <p:nvPr/>
                </p:nvSpPr>
                <p:spPr bwMode="auto">
                  <a:xfrm flipV="1">
                    <a:off x="3552" y="1522"/>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4" name="Line 77"/>
                  <p:cNvSpPr>
                    <a:spLocks noChangeShapeType="1"/>
                  </p:cNvSpPr>
                  <p:nvPr/>
                </p:nvSpPr>
                <p:spPr bwMode="auto">
                  <a:xfrm flipV="1">
                    <a:off x="3315" y="1522"/>
                    <a:ext cx="0" cy="2120"/>
                  </a:xfrm>
                  <a:prstGeom prst="line">
                    <a:avLst/>
                  </a:prstGeom>
                  <a:noFill/>
                  <a:ln w="12699">
                    <a:solidFill>
                      <a:schemeClr val="tx1"/>
                    </a:solidFill>
                    <a:round/>
                    <a:headEnd type="none" w="sm" len="sm"/>
                    <a:tailEnd type="none" w="sm" len="sm"/>
                  </a:ln>
                </p:spPr>
                <p:txBody>
                  <a:bodyPr wrap="none" anchor="ctr"/>
                  <a:lstStyle/>
                  <a:p>
                    <a:endParaRPr lang="en-US"/>
                  </a:p>
                </p:txBody>
              </p:sp>
            </p:grpSp>
            <p:sp>
              <p:nvSpPr>
                <p:cNvPr id="27" name="Line 78"/>
                <p:cNvSpPr>
                  <a:spLocks noChangeShapeType="1"/>
                </p:cNvSpPr>
                <p:nvPr/>
              </p:nvSpPr>
              <p:spPr bwMode="auto">
                <a:xfrm>
                  <a:off x="3075" y="3475"/>
                  <a:ext cx="1687" cy="0"/>
                </a:xfrm>
                <a:prstGeom prst="line">
                  <a:avLst/>
                </a:prstGeom>
                <a:noFill/>
                <a:ln w="12699">
                  <a:solidFill>
                    <a:schemeClr val="tx1"/>
                  </a:solidFill>
                  <a:round/>
                  <a:headEnd type="none" w="sm" len="sm"/>
                  <a:tailEnd type="none" w="sm" len="sm"/>
                </a:ln>
              </p:spPr>
              <p:txBody>
                <a:bodyPr wrap="none" anchor="ctr"/>
                <a:lstStyle/>
                <a:p>
                  <a:endParaRPr lang="en-US"/>
                </a:p>
              </p:txBody>
            </p:sp>
          </p:grpSp>
        </p:grpSp>
        <p:sp>
          <p:nvSpPr>
            <p:cNvPr id="20" name="AutoShape 79"/>
            <p:cNvSpPr>
              <a:spLocks noChangeArrowheads="1"/>
            </p:cNvSpPr>
            <p:nvPr/>
          </p:nvSpPr>
          <p:spPr bwMode="auto">
            <a:xfrm>
              <a:off x="3069" y="975"/>
              <a:ext cx="1715" cy="515"/>
            </a:xfrm>
            <a:prstGeom prst="triangle">
              <a:avLst>
                <a:gd name="adj" fmla="val 49995"/>
              </a:avLst>
            </a:prstGeom>
            <a:noFill/>
            <a:ln w="50799">
              <a:solidFill>
                <a:schemeClr val="tx1"/>
              </a:solidFill>
              <a:miter lim="800000"/>
              <a:headEnd/>
              <a:tailEnd/>
            </a:ln>
          </p:spPr>
          <p:txBody>
            <a:bodyPr wrap="none" anchor="ctr"/>
            <a:lstStyle/>
            <a:p>
              <a:endParaRPr lang="en-US"/>
            </a:p>
          </p:txBody>
        </p:sp>
      </p:grpSp>
      <p:sp>
        <p:nvSpPr>
          <p:cNvPr id="41" name="Rectangle 80"/>
          <p:cNvSpPr>
            <a:spLocks noChangeArrowheads="1"/>
          </p:cNvSpPr>
          <p:nvPr/>
        </p:nvSpPr>
        <p:spPr bwMode="auto">
          <a:xfrm>
            <a:off x="5608638" y="631825"/>
            <a:ext cx="2098675" cy="714375"/>
          </a:xfrm>
          <a:prstGeom prst="rect">
            <a:avLst/>
          </a:prstGeom>
          <a:solidFill>
            <a:schemeClr val="tx2"/>
          </a:solidFill>
          <a:ln w="12699">
            <a:solidFill>
              <a:schemeClr val="tx1"/>
            </a:solidFill>
            <a:miter lim="800000"/>
            <a:headEnd/>
            <a:tailEnd/>
          </a:ln>
          <a:effectLst>
            <a:outerShdw dist="53882" dir="2700000" algn="ctr" rotWithShape="0">
              <a:srgbClr val="990000"/>
            </a:outerShdw>
          </a:effectLst>
        </p:spPr>
        <p:txBody>
          <a:bodyPr lIns="92075" tIns="46038" rIns="92075" bIns="46038">
            <a:spAutoFit/>
          </a:bodyPr>
          <a:lstStyle/>
          <a:p>
            <a:pPr>
              <a:buClrTx/>
              <a:defRPr/>
            </a:pPr>
            <a:r>
              <a:rPr lang="en-US" sz="2000" i="0" dirty="0">
                <a:solidFill>
                  <a:schemeClr val="bg2"/>
                </a:solidFill>
                <a:latin typeface="Arial" pitchFamily="34" charset="0"/>
                <a:cs typeface="Arial" pitchFamily="34" charset="0"/>
              </a:rPr>
              <a:t>Correlation Matrix</a:t>
            </a:r>
          </a:p>
        </p:txBody>
      </p:sp>
      <p:grpSp>
        <p:nvGrpSpPr>
          <p:cNvPr id="42" name="Group 5"/>
          <p:cNvGrpSpPr>
            <a:grpSpLocks/>
          </p:cNvGrpSpPr>
          <p:nvPr/>
        </p:nvGrpSpPr>
        <p:grpSpPr bwMode="auto">
          <a:xfrm>
            <a:off x="4151313" y="1144588"/>
            <a:ext cx="2657475" cy="823912"/>
            <a:chOff x="3086" y="987"/>
            <a:chExt cx="1674" cy="519"/>
          </a:xfrm>
        </p:grpSpPr>
        <p:sp>
          <p:nvSpPr>
            <p:cNvPr id="43" name="Line 6"/>
            <p:cNvSpPr>
              <a:spLocks noChangeShapeType="1"/>
            </p:cNvSpPr>
            <p:nvPr/>
          </p:nvSpPr>
          <p:spPr bwMode="auto">
            <a:xfrm flipV="1">
              <a:off x="3086" y="987"/>
              <a:ext cx="830" cy="519"/>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44" name="Line 7"/>
            <p:cNvSpPr>
              <a:spLocks noChangeShapeType="1"/>
            </p:cNvSpPr>
            <p:nvPr/>
          </p:nvSpPr>
          <p:spPr bwMode="auto">
            <a:xfrm flipH="1" flipV="1">
              <a:off x="3916" y="987"/>
              <a:ext cx="844" cy="518"/>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45" name="Line 8"/>
            <p:cNvSpPr>
              <a:spLocks noChangeShapeType="1"/>
            </p:cNvSpPr>
            <p:nvPr/>
          </p:nvSpPr>
          <p:spPr bwMode="auto">
            <a:xfrm flipV="1">
              <a:off x="3323" y="1065"/>
              <a:ext cx="706" cy="440"/>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46" name="Line 9"/>
            <p:cNvSpPr>
              <a:spLocks noChangeShapeType="1"/>
            </p:cNvSpPr>
            <p:nvPr/>
          </p:nvSpPr>
          <p:spPr bwMode="auto">
            <a:xfrm flipV="1">
              <a:off x="3558" y="1134"/>
              <a:ext cx="592" cy="371"/>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47" name="Line 10"/>
            <p:cNvSpPr>
              <a:spLocks noChangeShapeType="1"/>
            </p:cNvSpPr>
            <p:nvPr/>
          </p:nvSpPr>
          <p:spPr bwMode="auto">
            <a:xfrm flipV="1">
              <a:off x="3797" y="1213"/>
              <a:ext cx="473" cy="292"/>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48" name="Line 11"/>
            <p:cNvSpPr>
              <a:spLocks noChangeShapeType="1"/>
            </p:cNvSpPr>
            <p:nvPr/>
          </p:nvSpPr>
          <p:spPr bwMode="auto">
            <a:xfrm flipV="1">
              <a:off x="4023" y="1278"/>
              <a:ext cx="363" cy="227"/>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49" name="Line 12"/>
            <p:cNvSpPr>
              <a:spLocks noChangeShapeType="1"/>
            </p:cNvSpPr>
            <p:nvPr/>
          </p:nvSpPr>
          <p:spPr bwMode="auto">
            <a:xfrm flipV="1">
              <a:off x="4284" y="1359"/>
              <a:ext cx="233" cy="146"/>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50" name="Line 13"/>
            <p:cNvSpPr>
              <a:spLocks noChangeShapeType="1"/>
            </p:cNvSpPr>
            <p:nvPr/>
          </p:nvSpPr>
          <p:spPr bwMode="auto">
            <a:xfrm flipV="1">
              <a:off x="4525" y="1434"/>
              <a:ext cx="116" cy="71"/>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51" name="Line 14"/>
            <p:cNvSpPr>
              <a:spLocks noChangeShapeType="1"/>
            </p:cNvSpPr>
            <p:nvPr/>
          </p:nvSpPr>
          <p:spPr bwMode="auto">
            <a:xfrm flipH="1" flipV="1">
              <a:off x="3794" y="1061"/>
              <a:ext cx="726" cy="444"/>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52" name="Line 15"/>
            <p:cNvSpPr>
              <a:spLocks noChangeShapeType="1"/>
            </p:cNvSpPr>
            <p:nvPr/>
          </p:nvSpPr>
          <p:spPr bwMode="auto">
            <a:xfrm flipH="1" flipV="1">
              <a:off x="3681" y="1140"/>
              <a:ext cx="598" cy="365"/>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53" name="Line 16"/>
            <p:cNvSpPr>
              <a:spLocks noChangeShapeType="1"/>
            </p:cNvSpPr>
            <p:nvPr/>
          </p:nvSpPr>
          <p:spPr bwMode="auto">
            <a:xfrm flipH="1" flipV="1">
              <a:off x="3562" y="1217"/>
              <a:ext cx="472" cy="288"/>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54" name="Line 17"/>
            <p:cNvSpPr>
              <a:spLocks noChangeShapeType="1"/>
            </p:cNvSpPr>
            <p:nvPr/>
          </p:nvSpPr>
          <p:spPr bwMode="auto">
            <a:xfrm flipH="1" flipV="1">
              <a:off x="3444" y="1289"/>
              <a:ext cx="353" cy="216"/>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55" name="Line 18"/>
            <p:cNvSpPr>
              <a:spLocks noChangeShapeType="1"/>
            </p:cNvSpPr>
            <p:nvPr/>
          </p:nvSpPr>
          <p:spPr bwMode="auto">
            <a:xfrm flipH="1" flipV="1">
              <a:off x="3333" y="1368"/>
              <a:ext cx="227" cy="137"/>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56" name="Line 19"/>
            <p:cNvSpPr>
              <a:spLocks noChangeShapeType="1"/>
            </p:cNvSpPr>
            <p:nvPr/>
          </p:nvSpPr>
          <p:spPr bwMode="auto">
            <a:xfrm flipH="1" flipV="1">
              <a:off x="3210" y="1430"/>
              <a:ext cx="120" cy="75"/>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57" name="Oval 20"/>
            <p:cNvSpPr>
              <a:spLocks noChangeArrowheads="1"/>
            </p:cNvSpPr>
            <p:nvPr/>
          </p:nvSpPr>
          <p:spPr bwMode="auto">
            <a:xfrm>
              <a:off x="3637" y="1324"/>
              <a:ext cx="79" cy="62"/>
            </a:xfrm>
            <a:prstGeom prst="ellipse">
              <a:avLst/>
            </a:prstGeom>
            <a:solidFill>
              <a:schemeClr val="bg1"/>
            </a:solidFill>
            <a:ln w="12699">
              <a:solidFill>
                <a:schemeClr val="tx1"/>
              </a:solidFill>
              <a:round/>
              <a:headEnd/>
              <a:tailEnd/>
            </a:ln>
            <a:effectLst/>
          </p:spPr>
          <p:txBody>
            <a:bodyPr wrap="none" anchor="ctr"/>
            <a:lstStyle/>
            <a:p>
              <a:endParaRPr lang="en-US"/>
            </a:p>
          </p:txBody>
        </p:sp>
        <p:sp>
          <p:nvSpPr>
            <p:cNvPr id="58" name="Oval 21"/>
            <p:cNvSpPr>
              <a:spLocks noChangeArrowheads="1"/>
            </p:cNvSpPr>
            <p:nvPr/>
          </p:nvSpPr>
          <p:spPr bwMode="auto">
            <a:xfrm>
              <a:off x="3890" y="1336"/>
              <a:ext cx="55" cy="42"/>
            </a:xfrm>
            <a:prstGeom prst="ellipse">
              <a:avLst/>
            </a:prstGeom>
            <a:solidFill>
              <a:schemeClr val="bg1"/>
            </a:solidFill>
            <a:ln w="12699">
              <a:solidFill>
                <a:schemeClr val="tx1"/>
              </a:solidFill>
              <a:round/>
              <a:headEnd/>
              <a:tailEnd/>
            </a:ln>
            <a:effectLst/>
          </p:spPr>
          <p:txBody>
            <a:bodyPr wrap="none" anchor="ctr"/>
            <a:lstStyle/>
            <a:p>
              <a:endParaRPr lang="en-US"/>
            </a:p>
          </p:txBody>
        </p:sp>
        <p:sp>
          <p:nvSpPr>
            <p:cNvPr id="59" name="Oval 22"/>
            <p:cNvSpPr>
              <a:spLocks noChangeArrowheads="1"/>
            </p:cNvSpPr>
            <p:nvPr/>
          </p:nvSpPr>
          <p:spPr bwMode="auto">
            <a:xfrm>
              <a:off x="3873" y="1321"/>
              <a:ext cx="90" cy="69"/>
            </a:xfrm>
            <a:prstGeom prst="ellipse">
              <a:avLst/>
            </a:prstGeom>
            <a:noFill/>
            <a:ln w="12699">
              <a:solidFill>
                <a:schemeClr val="tx1"/>
              </a:solidFill>
              <a:round/>
              <a:headEnd/>
              <a:tailEnd/>
            </a:ln>
            <a:effectLst/>
          </p:spPr>
          <p:txBody>
            <a:bodyPr wrap="none" anchor="ctr"/>
            <a:lstStyle/>
            <a:p>
              <a:endParaRPr lang="en-US"/>
            </a:p>
          </p:txBody>
        </p:sp>
        <p:sp>
          <p:nvSpPr>
            <p:cNvPr id="60" name="Oval 23"/>
            <p:cNvSpPr>
              <a:spLocks noChangeArrowheads="1"/>
            </p:cNvSpPr>
            <p:nvPr/>
          </p:nvSpPr>
          <p:spPr bwMode="auto">
            <a:xfrm>
              <a:off x="3890" y="1183"/>
              <a:ext cx="55" cy="42"/>
            </a:xfrm>
            <a:prstGeom prst="ellipse">
              <a:avLst/>
            </a:prstGeom>
            <a:solidFill>
              <a:schemeClr val="bg1"/>
            </a:solidFill>
            <a:ln w="12699">
              <a:solidFill>
                <a:schemeClr val="tx1"/>
              </a:solidFill>
              <a:round/>
              <a:headEnd/>
              <a:tailEnd/>
            </a:ln>
            <a:effectLst/>
          </p:spPr>
          <p:txBody>
            <a:bodyPr wrap="none" anchor="ctr"/>
            <a:lstStyle/>
            <a:p>
              <a:endParaRPr lang="en-US"/>
            </a:p>
          </p:txBody>
        </p:sp>
        <p:sp>
          <p:nvSpPr>
            <p:cNvPr id="61" name="Oval 24"/>
            <p:cNvSpPr>
              <a:spLocks noChangeArrowheads="1"/>
            </p:cNvSpPr>
            <p:nvPr/>
          </p:nvSpPr>
          <p:spPr bwMode="auto">
            <a:xfrm>
              <a:off x="3873" y="1169"/>
              <a:ext cx="90" cy="71"/>
            </a:xfrm>
            <a:prstGeom prst="ellipse">
              <a:avLst/>
            </a:prstGeom>
            <a:noFill/>
            <a:ln w="12699">
              <a:solidFill>
                <a:schemeClr val="tx1"/>
              </a:solidFill>
              <a:round/>
              <a:headEnd/>
              <a:tailEnd/>
            </a:ln>
            <a:effectLst/>
          </p:spPr>
          <p:txBody>
            <a:bodyPr wrap="none" anchor="ctr"/>
            <a:lstStyle/>
            <a:p>
              <a:endParaRPr lang="en-US"/>
            </a:p>
          </p:txBody>
        </p:sp>
        <p:sp>
          <p:nvSpPr>
            <p:cNvPr id="62" name="Line 25"/>
            <p:cNvSpPr>
              <a:spLocks noChangeShapeType="1"/>
            </p:cNvSpPr>
            <p:nvPr/>
          </p:nvSpPr>
          <p:spPr bwMode="auto">
            <a:xfrm flipH="1" flipV="1">
              <a:off x="3854" y="1028"/>
              <a:ext cx="117" cy="71"/>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63" name="Line 26"/>
            <p:cNvSpPr>
              <a:spLocks noChangeShapeType="1"/>
            </p:cNvSpPr>
            <p:nvPr/>
          </p:nvSpPr>
          <p:spPr bwMode="auto">
            <a:xfrm flipV="1">
              <a:off x="3860" y="1028"/>
              <a:ext cx="121" cy="74"/>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64" name="Line 27"/>
            <p:cNvSpPr>
              <a:spLocks noChangeShapeType="1"/>
            </p:cNvSpPr>
            <p:nvPr/>
          </p:nvSpPr>
          <p:spPr bwMode="auto">
            <a:xfrm flipH="1" flipV="1">
              <a:off x="3268" y="1394"/>
              <a:ext cx="118" cy="72"/>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65" name="Line 28"/>
            <p:cNvSpPr>
              <a:spLocks noChangeShapeType="1"/>
            </p:cNvSpPr>
            <p:nvPr/>
          </p:nvSpPr>
          <p:spPr bwMode="auto">
            <a:xfrm flipV="1">
              <a:off x="3275" y="1394"/>
              <a:ext cx="120" cy="75"/>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66" name="Line 29"/>
            <p:cNvSpPr>
              <a:spLocks noChangeShapeType="1"/>
            </p:cNvSpPr>
            <p:nvPr/>
          </p:nvSpPr>
          <p:spPr bwMode="auto">
            <a:xfrm flipH="1" flipV="1">
              <a:off x="4334" y="1315"/>
              <a:ext cx="122" cy="74"/>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67" name="Line 30"/>
            <p:cNvSpPr>
              <a:spLocks noChangeShapeType="1"/>
            </p:cNvSpPr>
            <p:nvPr/>
          </p:nvSpPr>
          <p:spPr bwMode="auto">
            <a:xfrm flipV="1">
              <a:off x="4340" y="1315"/>
              <a:ext cx="122" cy="74"/>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68" name="Line 31"/>
            <p:cNvSpPr>
              <a:spLocks noChangeShapeType="1"/>
            </p:cNvSpPr>
            <p:nvPr/>
          </p:nvSpPr>
          <p:spPr bwMode="auto">
            <a:xfrm flipH="1" flipV="1">
              <a:off x="3977" y="1389"/>
              <a:ext cx="110" cy="67"/>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69" name="Line 32"/>
            <p:cNvSpPr>
              <a:spLocks noChangeShapeType="1"/>
            </p:cNvSpPr>
            <p:nvPr/>
          </p:nvSpPr>
          <p:spPr bwMode="auto">
            <a:xfrm flipV="1">
              <a:off x="3984" y="1389"/>
              <a:ext cx="122" cy="74"/>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70" name="Line 33"/>
            <p:cNvSpPr>
              <a:spLocks noChangeShapeType="1"/>
            </p:cNvSpPr>
            <p:nvPr/>
          </p:nvSpPr>
          <p:spPr bwMode="auto">
            <a:xfrm flipH="1" flipV="1">
              <a:off x="3612" y="1179"/>
              <a:ext cx="116" cy="70"/>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71" name="Line 34"/>
            <p:cNvSpPr>
              <a:spLocks noChangeShapeType="1"/>
            </p:cNvSpPr>
            <p:nvPr/>
          </p:nvSpPr>
          <p:spPr bwMode="auto">
            <a:xfrm flipV="1">
              <a:off x="3607" y="1171"/>
              <a:ext cx="108" cy="66"/>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72" name="Line 35"/>
            <p:cNvSpPr>
              <a:spLocks noChangeShapeType="1"/>
            </p:cNvSpPr>
            <p:nvPr/>
          </p:nvSpPr>
          <p:spPr bwMode="auto">
            <a:xfrm flipH="1" flipV="1">
              <a:off x="3620" y="1163"/>
              <a:ext cx="122" cy="74"/>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73" name="Line 36"/>
            <p:cNvSpPr>
              <a:spLocks noChangeShapeType="1"/>
            </p:cNvSpPr>
            <p:nvPr/>
          </p:nvSpPr>
          <p:spPr bwMode="auto">
            <a:xfrm flipV="1">
              <a:off x="3612" y="1179"/>
              <a:ext cx="122" cy="76"/>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74" name="Line 37"/>
            <p:cNvSpPr>
              <a:spLocks noChangeShapeType="1"/>
            </p:cNvSpPr>
            <p:nvPr/>
          </p:nvSpPr>
          <p:spPr bwMode="auto">
            <a:xfrm flipH="1" flipV="1">
              <a:off x="3503" y="1242"/>
              <a:ext cx="121" cy="74"/>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75" name="Line 38"/>
            <p:cNvSpPr>
              <a:spLocks noChangeShapeType="1"/>
            </p:cNvSpPr>
            <p:nvPr/>
          </p:nvSpPr>
          <p:spPr bwMode="auto">
            <a:xfrm flipV="1">
              <a:off x="3509" y="1242"/>
              <a:ext cx="122" cy="74"/>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76" name="Line 39"/>
            <p:cNvSpPr>
              <a:spLocks noChangeShapeType="1"/>
            </p:cNvSpPr>
            <p:nvPr/>
          </p:nvSpPr>
          <p:spPr bwMode="auto">
            <a:xfrm flipH="1" flipV="1">
              <a:off x="3386" y="1328"/>
              <a:ext cx="115" cy="66"/>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77" name="Line 40"/>
            <p:cNvSpPr>
              <a:spLocks noChangeShapeType="1"/>
            </p:cNvSpPr>
            <p:nvPr/>
          </p:nvSpPr>
          <p:spPr bwMode="auto">
            <a:xfrm flipV="1">
              <a:off x="3377" y="1316"/>
              <a:ext cx="114" cy="69"/>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78" name="Line 41"/>
            <p:cNvSpPr>
              <a:spLocks noChangeShapeType="1"/>
            </p:cNvSpPr>
            <p:nvPr/>
          </p:nvSpPr>
          <p:spPr bwMode="auto">
            <a:xfrm flipH="1" flipV="1">
              <a:off x="3391" y="1310"/>
              <a:ext cx="121" cy="75"/>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79" name="Line 42"/>
            <p:cNvSpPr>
              <a:spLocks noChangeShapeType="1"/>
            </p:cNvSpPr>
            <p:nvPr/>
          </p:nvSpPr>
          <p:spPr bwMode="auto">
            <a:xfrm flipV="1">
              <a:off x="3386" y="1328"/>
              <a:ext cx="122" cy="73"/>
            </a:xfrm>
            <a:prstGeom prst="line">
              <a:avLst/>
            </a:prstGeom>
            <a:noFill/>
            <a:ln w="12699">
              <a:solidFill>
                <a:schemeClr val="tx1"/>
              </a:solidFill>
              <a:round/>
              <a:headEnd type="none" w="sm" len="sm"/>
              <a:tailEnd type="none" w="sm" len="sm"/>
            </a:ln>
            <a:effectLst/>
          </p:spPr>
          <p:txBody>
            <a:bodyPr wrap="none" anchor="ctr"/>
            <a:lstStyle/>
            <a:p>
              <a:endParaRPr lang="en-US"/>
            </a:p>
          </p:txBody>
        </p:sp>
      </p:grpSp>
      <p:sp>
        <p:nvSpPr>
          <p:cNvPr id="80" name="Rectangle 81"/>
          <p:cNvSpPr>
            <a:spLocks noChangeArrowheads="1"/>
          </p:cNvSpPr>
          <p:nvPr/>
        </p:nvSpPr>
        <p:spPr bwMode="auto">
          <a:xfrm>
            <a:off x="2455863" y="2940050"/>
            <a:ext cx="757237" cy="1704975"/>
          </a:xfrm>
          <a:prstGeom prst="rect">
            <a:avLst/>
          </a:prstGeom>
          <a:noFill/>
          <a:ln w="9525">
            <a:noFill/>
            <a:miter lim="800000"/>
            <a:headEnd/>
            <a:tailEnd/>
          </a:ln>
          <a:effectLst/>
        </p:spPr>
        <p:txBody>
          <a:bodyPr wrap="none" lIns="92075" tIns="46038" rIns="92075" bIns="46038">
            <a:spAutoFit/>
          </a:bodyPr>
          <a:lstStyle/>
          <a:p>
            <a:pPr algn="l">
              <a:spcAft>
                <a:spcPct val="10000"/>
              </a:spcAft>
              <a:buClrTx/>
            </a:pPr>
            <a:r>
              <a:rPr lang="en-US" sz="1400" b="0" i="0">
                <a:solidFill>
                  <a:schemeClr val="tx1"/>
                </a:solidFill>
                <a:latin typeface="Arial" charset="0"/>
              </a:rPr>
              <a:t>Need 1</a:t>
            </a:r>
          </a:p>
          <a:p>
            <a:pPr algn="l">
              <a:spcAft>
                <a:spcPct val="10000"/>
              </a:spcAft>
              <a:buClrTx/>
            </a:pPr>
            <a:r>
              <a:rPr lang="en-US" sz="1400" b="0" i="0">
                <a:solidFill>
                  <a:schemeClr val="tx1"/>
                </a:solidFill>
                <a:latin typeface="Arial" charset="0"/>
              </a:rPr>
              <a:t>Need 2</a:t>
            </a:r>
          </a:p>
          <a:p>
            <a:pPr algn="l">
              <a:spcAft>
                <a:spcPct val="10000"/>
              </a:spcAft>
              <a:buClrTx/>
            </a:pPr>
            <a:r>
              <a:rPr lang="en-US" sz="1400" b="0" i="0">
                <a:solidFill>
                  <a:schemeClr val="tx1"/>
                </a:solidFill>
                <a:latin typeface="Arial" charset="0"/>
              </a:rPr>
              <a:t>Need 3</a:t>
            </a:r>
          </a:p>
          <a:p>
            <a:pPr algn="l">
              <a:spcAft>
                <a:spcPct val="10000"/>
              </a:spcAft>
              <a:buClrTx/>
            </a:pPr>
            <a:r>
              <a:rPr lang="en-US" sz="1400" b="0" i="0">
                <a:solidFill>
                  <a:schemeClr val="tx1"/>
                </a:solidFill>
                <a:latin typeface="Arial" charset="0"/>
              </a:rPr>
              <a:t>Need 4</a:t>
            </a:r>
          </a:p>
          <a:p>
            <a:pPr algn="l">
              <a:spcAft>
                <a:spcPct val="10000"/>
              </a:spcAft>
              <a:buClrTx/>
            </a:pPr>
            <a:r>
              <a:rPr lang="en-US" sz="1400" b="0" i="0">
                <a:solidFill>
                  <a:schemeClr val="tx1"/>
                </a:solidFill>
                <a:latin typeface="Arial" charset="0"/>
              </a:rPr>
              <a:t>Need 5</a:t>
            </a:r>
          </a:p>
          <a:p>
            <a:pPr algn="l">
              <a:spcAft>
                <a:spcPct val="10000"/>
              </a:spcAft>
              <a:buClrTx/>
            </a:pPr>
            <a:r>
              <a:rPr lang="en-US" sz="1400" b="0" i="0">
                <a:solidFill>
                  <a:schemeClr val="tx1"/>
                </a:solidFill>
                <a:latin typeface="Arial" charset="0"/>
              </a:rPr>
              <a:t>Need 6</a:t>
            </a:r>
          </a:p>
          <a:p>
            <a:pPr algn="l">
              <a:spcAft>
                <a:spcPct val="10000"/>
              </a:spcAft>
              <a:buClrTx/>
            </a:pPr>
            <a:r>
              <a:rPr lang="en-US" sz="1400" b="0" i="0">
                <a:solidFill>
                  <a:schemeClr val="tx1"/>
                </a:solidFill>
                <a:latin typeface="Arial" charset="0"/>
              </a:rPr>
              <a:t>Need 7</a:t>
            </a:r>
          </a:p>
        </p:txBody>
      </p:sp>
      <p:sp>
        <p:nvSpPr>
          <p:cNvPr id="81" name="Rectangle 82"/>
          <p:cNvSpPr>
            <a:spLocks noChangeArrowheads="1"/>
          </p:cNvSpPr>
          <p:nvPr/>
        </p:nvSpPr>
        <p:spPr bwMode="auto">
          <a:xfrm>
            <a:off x="3738563" y="2927350"/>
            <a:ext cx="282575" cy="1704975"/>
          </a:xfrm>
          <a:prstGeom prst="rect">
            <a:avLst/>
          </a:prstGeom>
          <a:noFill/>
          <a:ln w="9525">
            <a:noFill/>
            <a:miter lim="800000"/>
            <a:headEnd/>
            <a:tailEnd/>
          </a:ln>
          <a:effectLst/>
        </p:spPr>
        <p:txBody>
          <a:bodyPr wrap="none" lIns="92075" tIns="46038" rIns="92075" bIns="46038">
            <a:spAutoFit/>
          </a:bodyPr>
          <a:lstStyle/>
          <a:p>
            <a:pPr algn="l">
              <a:spcAft>
                <a:spcPct val="10000"/>
              </a:spcAft>
              <a:buClrTx/>
            </a:pPr>
            <a:r>
              <a:rPr lang="en-US" sz="1400" b="0" i="0">
                <a:solidFill>
                  <a:schemeClr val="tx1"/>
                </a:solidFill>
                <a:latin typeface="Arial" charset="0"/>
              </a:rPr>
              <a:t>5</a:t>
            </a:r>
          </a:p>
          <a:p>
            <a:pPr algn="l">
              <a:spcAft>
                <a:spcPct val="10000"/>
              </a:spcAft>
              <a:buClrTx/>
            </a:pPr>
            <a:r>
              <a:rPr lang="en-US" sz="1400" b="0" i="0">
                <a:solidFill>
                  <a:schemeClr val="tx1"/>
                </a:solidFill>
                <a:latin typeface="Arial" charset="0"/>
              </a:rPr>
              <a:t>5</a:t>
            </a:r>
          </a:p>
          <a:p>
            <a:pPr algn="l">
              <a:spcAft>
                <a:spcPct val="10000"/>
              </a:spcAft>
              <a:buClrTx/>
            </a:pPr>
            <a:r>
              <a:rPr lang="en-US" sz="1400" b="0" i="0">
                <a:solidFill>
                  <a:schemeClr val="tx1"/>
                </a:solidFill>
                <a:latin typeface="Arial" charset="0"/>
              </a:rPr>
              <a:t>3</a:t>
            </a:r>
          </a:p>
          <a:p>
            <a:pPr algn="l">
              <a:spcAft>
                <a:spcPct val="10000"/>
              </a:spcAft>
              <a:buClrTx/>
            </a:pPr>
            <a:r>
              <a:rPr lang="en-US" sz="1400" b="0" i="0">
                <a:solidFill>
                  <a:schemeClr val="tx1"/>
                </a:solidFill>
                <a:latin typeface="Arial" charset="0"/>
              </a:rPr>
              <a:t>4</a:t>
            </a:r>
          </a:p>
          <a:p>
            <a:pPr algn="l">
              <a:spcAft>
                <a:spcPct val="10000"/>
              </a:spcAft>
              <a:buClrTx/>
            </a:pPr>
            <a:r>
              <a:rPr lang="en-US" sz="1400" b="0" i="0">
                <a:solidFill>
                  <a:schemeClr val="tx1"/>
                </a:solidFill>
                <a:latin typeface="Arial" charset="0"/>
              </a:rPr>
              <a:t>2</a:t>
            </a:r>
          </a:p>
          <a:p>
            <a:pPr algn="l">
              <a:spcAft>
                <a:spcPct val="10000"/>
              </a:spcAft>
              <a:buClrTx/>
            </a:pPr>
            <a:r>
              <a:rPr lang="en-US" sz="1400" b="0" i="0">
                <a:solidFill>
                  <a:schemeClr val="tx1"/>
                </a:solidFill>
                <a:latin typeface="Arial" charset="0"/>
              </a:rPr>
              <a:t>4</a:t>
            </a:r>
          </a:p>
          <a:p>
            <a:pPr algn="l">
              <a:spcAft>
                <a:spcPct val="10000"/>
              </a:spcAft>
              <a:buClrTx/>
            </a:pPr>
            <a:r>
              <a:rPr lang="en-US" sz="1400" b="0" i="0">
                <a:solidFill>
                  <a:schemeClr val="tx1"/>
                </a:solidFill>
                <a:latin typeface="Arial" charset="0"/>
              </a:rPr>
              <a:t>1</a:t>
            </a:r>
          </a:p>
        </p:txBody>
      </p:sp>
      <p:grpSp>
        <p:nvGrpSpPr>
          <p:cNvPr id="82" name="Group 83"/>
          <p:cNvGrpSpPr>
            <a:grpSpLocks/>
          </p:cNvGrpSpPr>
          <p:nvPr/>
        </p:nvGrpSpPr>
        <p:grpSpPr bwMode="auto">
          <a:xfrm>
            <a:off x="4141788" y="2911475"/>
            <a:ext cx="2711450" cy="1776413"/>
            <a:chOff x="3080" y="2100"/>
            <a:chExt cx="1708" cy="1119"/>
          </a:xfrm>
        </p:grpSpPr>
        <p:sp>
          <p:nvSpPr>
            <p:cNvPr id="83" name="Rectangle 84"/>
            <p:cNvSpPr>
              <a:spLocks noChangeArrowheads="1"/>
            </p:cNvSpPr>
            <p:nvPr/>
          </p:nvSpPr>
          <p:spPr bwMode="auto">
            <a:xfrm>
              <a:off x="4058" y="2831"/>
              <a:ext cx="220" cy="231"/>
            </a:xfrm>
            <a:prstGeom prst="rect">
              <a:avLst/>
            </a:prstGeom>
            <a:noFill/>
            <a:ln w="9525">
              <a:noFill/>
              <a:miter lim="800000"/>
              <a:headEnd/>
              <a:tailEnd/>
            </a:ln>
            <a:effectLst/>
          </p:spPr>
          <p:txBody>
            <a:bodyPr wrap="none" lIns="92075" tIns="46038" rIns="92075" bIns="46038">
              <a:spAutoFit/>
            </a:bodyPr>
            <a:lstStyle/>
            <a:p>
              <a:pPr>
                <a:buClrTx/>
              </a:pPr>
              <a:r>
                <a:rPr lang="en-US" i="0">
                  <a:solidFill>
                    <a:schemeClr val="tx1"/>
                  </a:solidFill>
                  <a:latin typeface="Arial" charset="0"/>
                </a:rPr>
                <a:t>H</a:t>
              </a:r>
            </a:p>
          </p:txBody>
        </p:sp>
        <p:sp>
          <p:nvSpPr>
            <p:cNvPr id="84" name="Rectangle 85"/>
            <p:cNvSpPr>
              <a:spLocks noChangeArrowheads="1"/>
            </p:cNvSpPr>
            <p:nvPr/>
          </p:nvSpPr>
          <p:spPr bwMode="auto">
            <a:xfrm>
              <a:off x="3567" y="2231"/>
              <a:ext cx="220" cy="231"/>
            </a:xfrm>
            <a:prstGeom prst="rect">
              <a:avLst/>
            </a:prstGeom>
            <a:noFill/>
            <a:ln w="9525">
              <a:noFill/>
              <a:miter lim="800000"/>
              <a:headEnd/>
              <a:tailEnd/>
            </a:ln>
            <a:effectLst/>
          </p:spPr>
          <p:txBody>
            <a:bodyPr wrap="none" lIns="92075" tIns="46038" rIns="92075" bIns="46038">
              <a:spAutoFit/>
            </a:bodyPr>
            <a:lstStyle/>
            <a:p>
              <a:pPr>
                <a:buClrTx/>
              </a:pPr>
              <a:r>
                <a:rPr lang="en-US" i="0">
                  <a:solidFill>
                    <a:schemeClr val="tx1"/>
                  </a:solidFill>
                  <a:latin typeface="Arial" charset="0"/>
                </a:rPr>
                <a:t>H</a:t>
              </a:r>
            </a:p>
          </p:txBody>
        </p:sp>
        <p:sp>
          <p:nvSpPr>
            <p:cNvPr id="85" name="Rectangle 86"/>
            <p:cNvSpPr>
              <a:spLocks noChangeArrowheads="1"/>
            </p:cNvSpPr>
            <p:nvPr/>
          </p:nvSpPr>
          <p:spPr bwMode="auto">
            <a:xfrm>
              <a:off x="3316" y="2526"/>
              <a:ext cx="220" cy="231"/>
            </a:xfrm>
            <a:prstGeom prst="rect">
              <a:avLst/>
            </a:prstGeom>
            <a:noFill/>
            <a:ln w="9525">
              <a:noFill/>
              <a:miter lim="800000"/>
              <a:headEnd/>
              <a:tailEnd/>
            </a:ln>
            <a:effectLst/>
          </p:spPr>
          <p:txBody>
            <a:bodyPr wrap="none" lIns="92075" tIns="46038" rIns="92075" bIns="46038">
              <a:spAutoFit/>
            </a:bodyPr>
            <a:lstStyle/>
            <a:p>
              <a:pPr>
                <a:buClrTx/>
              </a:pPr>
              <a:r>
                <a:rPr lang="en-US" i="0">
                  <a:solidFill>
                    <a:schemeClr val="tx1"/>
                  </a:solidFill>
                  <a:latin typeface="Arial" charset="0"/>
                </a:rPr>
                <a:t>H</a:t>
              </a:r>
            </a:p>
          </p:txBody>
        </p:sp>
        <p:sp>
          <p:nvSpPr>
            <p:cNvPr id="86" name="Rectangle 87"/>
            <p:cNvSpPr>
              <a:spLocks noChangeArrowheads="1"/>
            </p:cNvSpPr>
            <p:nvPr/>
          </p:nvSpPr>
          <p:spPr bwMode="auto">
            <a:xfrm>
              <a:off x="3088" y="2100"/>
              <a:ext cx="220" cy="231"/>
            </a:xfrm>
            <a:prstGeom prst="rect">
              <a:avLst/>
            </a:prstGeom>
            <a:noFill/>
            <a:ln w="9525">
              <a:noFill/>
              <a:miter lim="800000"/>
              <a:headEnd/>
              <a:tailEnd/>
            </a:ln>
            <a:effectLst/>
          </p:spPr>
          <p:txBody>
            <a:bodyPr wrap="none" lIns="92075" tIns="46038" rIns="92075" bIns="46038">
              <a:spAutoFit/>
            </a:bodyPr>
            <a:lstStyle/>
            <a:p>
              <a:pPr>
                <a:buClrTx/>
              </a:pPr>
              <a:r>
                <a:rPr lang="en-US" i="0">
                  <a:solidFill>
                    <a:schemeClr val="tx1"/>
                  </a:solidFill>
                  <a:latin typeface="Arial" charset="0"/>
                </a:rPr>
                <a:t>H</a:t>
              </a:r>
            </a:p>
          </p:txBody>
        </p:sp>
        <p:sp>
          <p:nvSpPr>
            <p:cNvPr id="87" name="Rectangle 88"/>
            <p:cNvSpPr>
              <a:spLocks noChangeArrowheads="1"/>
            </p:cNvSpPr>
            <p:nvPr/>
          </p:nvSpPr>
          <p:spPr bwMode="auto">
            <a:xfrm>
              <a:off x="3574" y="2988"/>
              <a:ext cx="204" cy="231"/>
            </a:xfrm>
            <a:prstGeom prst="rect">
              <a:avLst/>
            </a:prstGeom>
            <a:noFill/>
            <a:ln w="9525">
              <a:noFill/>
              <a:miter lim="800000"/>
              <a:headEnd/>
              <a:tailEnd/>
            </a:ln>
            <a:effectLst/>
          </p:spPr>
          <p:txBody>
            <a:bodyPr wrap="none" lIns="92075" tIns="46038" rIns="92075" bIns="46038">
              <a:spAutoFit/>
            </a:bodyPr>
            <a:lstStyle/>
            <a:p>
              <a:pPr>
                <a:buClrTx/>
              </a:pPr>
              <a:r>
                <a:rPr lang="en-US" i="0">
                  <a:solidFill>
                    <a:schemeClr val="tx1"/>
                  </a:solidFill>
                  <a:latin typeface="Arial" charset="0"/>
                </a:rPr>
                <a:t>L</a:t>
              </a:r>
            </a:p>
          </p:txBody>
        </p:sp>
        <p:sp>
          <p:nvSpPr>
            <p:cNvPr id="88" name="Rectangle 89"/>
            <p:cNvSpPr>
              <a:spLocks noChangeArrowheads="1"/>
            </p:cNvSpPr>
            <p:nvPr/>
          </p:nvSpPr>
          <p:spPr bwMode="auto">
            <a:xfrm>
              <a:off x="4552" y="2678"/>
              <a:ext cx="236" cy="231"/>
            </a:xfrm>
            <a:prstGeom prst="rect">
              <a:avLst/>
            </a:prstGeom>
            <a:noFill/>
            <a:ln w="9525">
              <a:noFill/>
              <a:miter lim="800000"/>
              <a:headEnd/>
              <a:tailEnd/>
            </a:ln>
            <a:effectLst/>
          </p:spPr>
          <p:txBody>
            <a:bodyPr wrap="none" lIns="92075" tIns="46038" rIns="92075" bIns="46038">
              <a:spAutoFit/>
            </a:bodyPr>
            <a:lstStyle/>
            <a:p>
              <a:pPr>
                <a:buClrTx/>
              </a:pPr>
              <a:r>
                <a:rPr lang="en-US" i="0">
                  <a:solidFill>
                    <a:schemeClr val="tx1"/>
                  </a:solidFill>
                  <a:latin typeface="Arial" charset="0"/>
                </a:rPr>
                <a:t>M</a:t>
              </a:r>
            </a:p>
          </p:txBody>
        </p:sp>
        <p:sp>
          <p:nvSpPr>
            <p:cNvPr id="89" name="Rectangle 90"/>
            <p:cNvSpPr>
              <a:spLocks noChangeArrowheads="1"/>
            </p:cNvSpPr>
            <p:nvPr/>
          </p:nvSpPr>
          <p:spPr bwMode="auto">
            <a:xfrm>
              <a:off x="4552" y="2100"/>
              <a:ext cx="236" cy="231"/>
            </a:xfrm>
            <a:prstGeom prst="rect">
              <a:avLst/>
            </a:prstGeom>
            <a:noFill/>
            <a:ln w="9525">
              <a:noFill/>
              <a:miter lim="800000"/>
              <a:headEnd/>
              <a:tailEnd/>
            </a:ln>
            <a:effectLst/>
          </p:spPr>
          <p:txBody>
            <a:bodyPr wrap="none" lIns="92075" tIns="46038" rIns="92075" bIns="46038">
              <a:spAutoFit/>
            </a:bodyPr>
            <a:lstStyle/>
            <a:p>
              <a:pPr>
                <a:buClrTx/>
              </a:pPr>
              <a:r>
                <a:rPr lang="en-US" i="0">
                  <a:solidFill>
                    <a:schemeClr val="tx1"/>
                  </a:solidFill>
                  <a:latin typeface="Arial" charset="0"/>
                </a:rPr>
                <a:t>M</a:t>
              </a:r>
            </a:p>
          </p:txBody>
        </p:sp>
        <p:sp>
          <p:nvSpPr>
            <p:cNvPr id="90" name="Rectangle 91"/>
            <p:cNvSpPr>
              <a:spLocks noChangeArrowheads="1"/>
            </p:cNvSpPr>
            <p:nvPr/>
          </p:nvSpPr>
          <p:spPr bwMode="auto">
            <a:xfrm>
              <a:off x="4306" y="2988"/>
              <a:ext cx="236" cy="231"/>
            </a:xfrm>
            <a:prstGeom prst="rect">
              <a:avLst/>
            </a:prstGeom>
            <a:noFill/>
            <a:ln w="9525">
              <a:noFill/>
              <a:miter lim="800000"/>
              <a:headEnd/>
              <a:tailEnd/>
            </a:ln>
            <a:effectLst/>
          </p:spPr>
          <p:txBody>
            <a:bodyPr wrap="none" lIns="92075" tIns="46038" rIns="92075" bIns="46038">
              <a:spAutoFit/>
            </a:bodyPr>
            <a:lstStyle/>
            <a:p>
              <a:pPr>
                <a:buClrTx/>
              </a:pPr>
              <a:r>
                <a:rPr lang="en-US" i="0">
                  <a:solidFill>
                    <a:schemeClr val="tx1"/>
                  </a:solidFill>
                  <a:latin typeface="Arial" charset="0"/>
                </a:rPr>
                <a:t>M</a:t>
              </a:r>
            </a:p>
          </p:txBody>
        </p:sp>
        <p:sp>
          <p:nvSpPr>
            <p:cNvPr id="91" name="Rectangle 92"/>
            <p:cNvSpPr>
              <a:spLocks noChangeArrowheads="1"/>
            </p:cNvSpPr>
            <p:nvPr/>
          </p:nvSpPr>
          <p:spPr bwMode="auto">
            <a:xfrm>
              <a:off x="4050" y="2388"/>
              <a:ext cx="236" cy="231"/>
            </a:xfrm>
            <a:prstGeom prst="rect">
              <a:avLst/>
            </a:prstGeom>
            <a:noFill/>
            <a:ln w="9525">
              <a:noFill/>
              <a:miter lim="800000"/>
              <a:headEnd/>
              <a:tailEnd/>
            </a:ln>
            <a:effectLst/>
          </p:spPr>
          <p:txBody>
            <a:bodyPr wrap="none" lIns="92075" tIns="46038" rIns="92075" bIns="46038">
              <a:spAutoFit/>
            </a:bodyPr>
            <a:lstStyle/>
            <a:p>
              <a:pPr>
                <a:buClrTx/>
              </a:pPr>
              <a:r>
                <a:rPr lang="en-US" i="0">
                  <a:solidFill>
                    <a:schemeClr val="tx1"/>
                  </a:solidFill>
                  <a:latin typeface="Arial" charset="0"/>
                </a:rPr>
                <a:t>M</a:t>
              </a:r>
            </a:p>
          </p:txBody>
        </p:sp>
        <p:sp>
          <p:nvSpPr>
            <p:cNvPr id="92" name="Rectangle 93"/>
            <p:cNvSpPr>
              <a:spLocks noChangeArrowheads="1"/>
            </p:cNvSpPr>
            <p:nvPr/>
          </p:nvSpPr>
          <p:spPr bwMode="auto">
            <a:xfrm>
              <a:off x="3787" y="2388"/>
              <a:ext cx="236" cy="231"/>
            </a:xfrm>
            <a:prstGeom prst="rect">
              <a:avLst/>
            </a:prstGeom>
            <a:noFill/>
            <a:ln w="9525">
              <a:noFill/>
              <a:miter lim="800000"/>
              <a:headEnd/>
              <a:tailEnd/>
            </a:ln>
            <a:effectLst/>
          </p:spPr>
          <p:txBody>
            <a:bodyPr wrap="none" lIns="92075" tIns="46038" rIns="92075" bIns="46038">
              <a:spAutoFit/>
            </a:bodyPr>
            <a:lstStyle/>
            <a:p>
              <a:pPr>
                <a:buClrTx/>
              </a:pPr>
              <a:r>
                <a:rPr lang="en-US" i="0">
                  <a:solidFill>
                    <a:schemeClr val="tx1"/>
                  </a:solidFill>
                  <a:latin typeface="Arial" charset="0"/>
                </a:rPr>
                <a:t>M</a:t>
              </a:r>
            </a:p>
          </p:txBody>
        </p:sp>
        <p:sp>
          <p:nvSpPr>
            <p:cNvPr id="93" name="Rectangle 94"/>
            <p:cNvSpPr>
              <a:spLocks noChangeArrowheads="1"/>
            </p:cNvSpPr>
            <p:nvPr/>
          </p:nvSpPr>
          <p:spPr bwMode="auto">
            <a:xfrm>
              <a:off x="3080" y="2831"/>
              <a:ext cx="236" cy="231"/>
            </a:xfrm>
            <a:prstGeom prst="rect">
              <a:avLst/>
            </a:prstGeom>
            <a:noFill/>
            <a:ln w="9525">
              <a:noFill/>
              <a:miter lim="800000"/>
              <a:headEnd/>
              <a:tailEnd/>
            </a:ln>
            <a:effectLst/>
          </p:spPr>
          <p:txBody>
            <a:bodyPr wrap="none" lIns="92075" tIns="46038" rIns="92075" bIns="46038">
              <a:spAutoFit/>
            </a:bodyPr>
            <a:lstStyle/>
            <a:p>
              <a:pPr>
                <a:buClrTx/>
              </a:pPr>
              <a:r>
                <a:rPr lang="en-US" i="0">
                  <a:solidFill>
                    <a:schemeClr val="tx1"/>
                  </a:solidFill>
                  <a:latin typeface="Arial" charset="0"/>
                </a:rPr>
                <a:t>M</a:t>
              </a:r>
            </a:p>
          </p:txBody>
        </p:sp>
        <p:sp>
          <p:nvSpPr>
            <p:cNvPr id="94" name="Rectangle 95"/>
            <p:cNvSpPr>
              <a:spLocks noChangeArrowheads="1"/>
            </p:cNvSpPr>
            <p:nvPr/>
          </p:nvSpPr>
          <p:spPr bwMode="auto">
            <a:xfrm>
              <a:off x="3802" y="2831"/>
              <a:ext cx="204" cy="231"/>
            </a:xfrm>
            <a:prstGeom prst="rect">
              <a:avLst/>
            </a:prstGeom>
            <a:noFill/>
            <a:ln w="9525">
              <a:noFill/>
              <a:miter lim="800000"/>
              <a:headEnd/>
              <a:tailEnd/>
            </a:ln>
            <a:effectLst/>
          </p:spPr>
          <p:txBody>
            <a:bodyPr wrap="none" lIns="92075" tIns="46038" rIns="92075" bIns="46038">
              <a:spAutoFit/>
            </a:bodyPr>
            <a:lstStyle/>
            <a:p>
              <a:pPr>
                <a:buClrTx/>
              </a:pPr>
              <a:r>
                <a:rPr lang="en-US" i="0">
                  <a:solidFill>
                    <a:schemeClr val="tx1"/>
                  </a:solidFill>
                  <a:latin typeface="Arial" charset="0"/>
                </a:rPr>
                <a:t>L</a:t>
              </a:r>
            </a:p>
          </p:txBody>
        </p:sp>
        <p:sp>
          <p:nvSpPr>
            <p:cNvPr id="95" name="Rectangle 96"/>
            <p:cNvSpPr>
              <a:spLocks noChangeArrowheads="1"/>
            </p:cNvSpPr>
            <p:nvPr/>
          </p:nvSpPr>
          <p:spPr bwMode="auto">
            <a:xfrm>
              <a:off x="3323" y="2100"/>
              <a:ext cx="204" cy="231"/>
            </a:xfrm>
            <a:prstGeom prst="rect">
              <a:avLst/>
            </a:prstGeom>
            <a:noFill/>
            <a:ln w="9525">
              <a:noFill/>
              <a:miter lim="800000"/>
              <a:headEnd/>
              <a:tailEnd/>
            </a:ln>
            <a:effectLst/>
          </p:spPr>
          <p:txBody>
            <a:bodyPr wrap="none" lIns="92075" tIns="46038" rIns="92075" bIns="46038">
              <a:spAutoFit/>
            </a:bodyPr>
            <a:lstStyle/>
            <a:p>
              <a:pPr>
                <a:buClrTx/>
              </a:pPr>
              <a:r>
                <a:rPr lang="en-US" i="0">
                  <a:solidFill>
                    <a:schemeClr val="tx1"/>
                  </a:solidFill>
                  <a:latin typeface="Arial" charset="0"/>
                </a:rPr>
                <a:t>L</a:t>
              </a:r>
            </a:p>
          </p:txBody>
        </p:sp>
        <p:sp>
          <p:nvSpPr>
            <p:cNvPr id="96" name="Rectangle 97"/>
            <p:cNvSpPr>
              <a:spLocks noChangeArrowheads="1"/>
            </p:cNvSpPr>
            <p:nvPr/>
          </p:nvSpPr>
          <p:spPr bwMode="auto">
            <a:xfrm>
              <a:off x="4066" y="2100"/>
              <a:ext cx="204" cy="231"/>
            </a:xfrm>
            <a:prstGeom prst="rect">
              <a:avLst/>
            </a:prstGeom>
            <a:noFill/>
            <a:ln w="9525">
              <a:noFill/>
              <a:miter lim="800000"/>
              <a:headEnd/>
              <a:tailEnd/>
            </a:ln>
            <a:effectLst/>
          </p:spPr>
          <p:txBody>
            <a:bodyPr wrap="none" lIns="92075" tIns="46038" rIns="92075" bIns="46038">
              <a:spAutoFit/>
            </a:bodyPr>
            <a:lstStyle/>
            <a:p>
              <a:pPr>
                <a:buClrTx/>
              </a:pPr>
              <a:r>
                <a:rPr lang="en-US" i="0">
                  <a:solidFill>
                    <a:schemeClr val="tx1"/>
                  </a:solidFill>
                  <a:latin typeface="Arial" charset="0"/>
                </a:rPr>
                <a:t>L</a:t>
              </a:r>
            </a:p>
          </p:txBody>
        </p:sp>
        <p:sp>
          <p:nvSpPr>
            <p:cNvPr id="97" name="Rectangle 98"/>
            <p:cNvSpPr>
              <a:spLocks noChangeArrowheads="1"/>
            </p:cNvSpPr>
            <p:nvPr/>
          </p:nvSpPr>
          <p:spPr bwMode="auto">
            <a:xfrm>
              <a:off x="4322" y="2388"/>
              <a:ext cx="204" cy="231"/>
            </a:xfrm>
            <a:prstGeom prst="rect">
              <a:avLst/>
            </a:prstGeom>
            <a:noFill/>
            <a:ln w="9525">
              <a:noFill/>
              <a:miter lim="800000"/>
              <a:headEnd/>
              <a:tailEnd/>
            </a:ln>
            <a:effectLst/>
          </p:spPr>
          <p:txBody>
            <a:bodyPr wrap="none" lIns="92075" tIns="46038" rIns="92075" bIns="46038">
              <a:spAutoFit/>
            </a:bodyPr>
            <a:lstStyle/>
            <a:p>
              <a:pPr>
                <a:buClrTx/>
              </a:pPr>
              <a:r>
                <a:rPr lang="en-US" i="0">
                  <a:solidFill>
                    <a:schemeClr val="tx1"/>
                  </a:solidFill>
                  <a:latin typeface="Arial" charset="0"/>
                </a:rPr>
                <a:t>L</a:t>
              </a:r>
            </a:p>
          </p:txBody>
        </p:sp>
        <p:sp>
          <p:nvSpPr>
            <p:cNvPr id="98" name="Rectangle 99"/>
            <p:cNvSpPr>
              <a:spLocks noChangeArrowheads="1"/>
            </p:cNvSpPr>
            <p:nvPr/>
          </p:nvSpPr>
          <p:spPr bwMode="auto">
            <a:xfrm>
              <a:off x="3574" y="2678"/>
              <a:ext cx="204" cy="231"/>
            </a:xfrm>
            <a:prstGeom prst="rect">
              <a:avLst/>
            </a:prstGeom>
            <a:noFill/>
            <a:ln w="9525">
              <a:noFill/>
              <a:miter lim="800000"/>
              <a:headEnd/>
              <a:tailEnd/>
            </a:ln>
            <a:effectLst/>
          </p:spPr>
          <p:txBody>
            <a:bodyPr wrap="none" lIns="92075" tIns="46038" rIns="92075" bIns="46038">
              <a:spAutoFit/>
            </a:bodyPr>
            <a:lstStyle/>
            <a:p>
              <a:pPr>
                <a:buClrTx/>
              </a:pPr>
              <a:r>
                <a:rPr lang="en-US" i="0">
                  <a:solidFill>
                    <a:schemeClr val="tx1"/>
                  </a:solidFill>
                  <a:latin typeface="Arial" charset="0"/>
                </a:rPr>
                <a:t>L</a:t>
              </a:r>
            </a:p>
          </p:txBody>
        </p:sp>
      </p:grpSp>
      <p:sp>
        <p:nvSpPr>
          <p:cNvPr id="99" name="Rectangle 100"/>
          <p:cNvSpPr>
            <a:spLocks noChangeArrowheads="1"/>
          </p:cNvSpPr>
          <p:nvPr/>
        </p:nvSpPr>
        <p:spPr bwMode="auto">
          <a:xfrm rot="16200000">
            <a:off x="4987132" y="1261269"/>
            <a:ext cx="954087" cy="2613025"/>
          </a:xfrm>
          <a:prstGeom prst="rect">
            <a:avLst/>
          </a:prstGeom>
          <a:noFill/>
          <a:ln w="9525">
            <a:noFill/>
            <a:miter lim="800000"/>
            <a:headEnd/>
            <a:tailEnd/>
          </a:ln>
          <a:effectLst/>
        </p:spPr>
        <p:txBody>
          <a:bodyPr lIns="92075" tIns="46038" rIns="92075" bIns="46038">
            <a:spAutoFit/>
          </a:bodyPr>
          <a:lstStyle/>
          <a:p>
            <a:pPr algn="l">
              <a:spcAft>
                <a:spcPct val="55000"/>
              </a:spcAft>
              <a:buClrTx/>
            </a:pPr>
            <a:r>
              <a:rPr lang="en-US" sz="1600" b="0" i="0">
                <a:solidFill>
                  <a:schemeClr val="tx1"/>
                </a:solidFill>
                <a:latin typeface="Arial" charset="0"/>
              </a:rPr>
              <a:t>HOW 1</a:t>
            </a:r>
          </a:p>
          <a:p>
            <a:pPr algn="l">
              <a:spcAft>
                <a:spcPct val="55000"/>
              </a:spcAft>
              <a:buClrTx/>
            </a:pPr>
            <a:r>
              <a:rPr lang="en-US" sz="1600" b="0" i="0">
                <a:solidFill>
                  <a:schemeClr val="tx1"/>
                </a:solidFill>
                <a:latin typeface="Arial" charset="0"/>
              </a:rPr>
              <a:t>HOW 2</a:t>
            </a:r>
          </a:p>
          <a:p>
            <a:pPr algn="l">
              <a:spcAft>
                <a:spcPct val="55000"/>
              </a:spcAft>
              <a:buClrTx/>
            </a:pPr>
            <a:r>
              <a:rPr lang="en-US" sz="1600" b="0" i="0">
                <a:solidFill>
                  <a:schemeClr val="tx1"/>
                </a:solidFill>
                <a:latin typeface="Arial" charset="0"/>
              </a:rPr>
              <a:t>HOW 3</a:t>
            </a:r>
          </a:p>
          <a:p>
            <a:pPr algn="l">
              <a:spcAft>
                <a:spcPct val="55000"/>
              </a:spcAft>
              <a:buClrTx/>
            </a:pPr>
            <a:r>
              <a:rPr lang="en-US" sz="1600" b="0" i="0">
                <a:solidFill>
                  <a:schemeClr val="tx1"/>
                </a:solidFill>
                <a:latin typeface="Arial" charset="0"/>
              </a:rPr>
              <a:t>HOW 4</a:t>
            </a:r>
          </a:p>
          <a:p>
            <a:pPr algn="l">
              <a:spcAft>
                <a:spcPct val="55000"/>
              </a:spcAft>
              <a:buClrTx/>
            </a:pPr>
            <a:r>
              <a:rPr lang="en-US" sz="1600" b="0" i="0">
                <a:solidFill>
                  <a:schemeClr val="tx1"/>
                </a:solidFill>
                <a:latin typeface="Arial" charset="0"/>
              </a:rPr>
              <a:t>HOW 5</a:t>
            </a:r>
          </a:p>
          <a:p>
            <a:pPr algn="l">
              <a:spcAft>
                <a:spcPct val="55000"/>
              </a:spcAft>
              <a:buClrTx/>
            </a:pPr>
            <a:r>
              <a:rPr lang="en-US" sz="1600" b="0" i="0">
                <a:solidFill>
                  <a:schemeClr val="tx1"/>
                </a:solidFill>
                <a:latin typeface="Arial" charset="0"/>
              </a:rPr>
              <a:t>HOW 6</a:t>
            </a:r>
          </a:p>
          <a:p>
            <a:pPr algn="l">
              <a:spcAft>
                <a:spcPct val="55000"/>
              </a:spcAft>
              <a:buClrTx/>
            </a:pPr>
            <a:r>
              <a:rPr lang="en-US" sz="1600" b="0" i="0">
                <a:solidFill>
                  <a:schemeClr val="tx1"/>
                </a:solidFill>
                <a:latin typeface="Arial" charset="0"/>
              </a:rPr>
              <a:t>HOW 7</a:t>
            </a:r>
          </a:p>
        </p:txBody>
      </p:sp>
      <p:grpSp>
        <p:nvGrpSpPr>
          <p:cNvPr id="100" name="Group 103"/>
          <p:cNvGrpSpPr>
            <a:grpSpLocks/>
          </p:cNvGrpSpPr>
          <p:nvPr/>
        </p:nvGrpSpPr>
        <p:grpSpPr bwMode="auto">
          <a:xfrm>
            <a:off x="4351338" y="1997075"/>
            <a:ext cx="2301875" cy="206375"/>
            <a:chOff x="3212" y="1524"/>
            <a:chExt cx="1450" cy="130"/>
          </a:xfrm>
        </p:grpSpPr>
        <p:sp>
          <p:nvSpPr>
            <p:cNvPr id="101" name="Line 104"/>
            <p:cNvSpPr>
              <a:spLocks noChangeShapeType="1"/>
            </p:cNvSpPr>
            <p:nvPr/>
          </p:nvSpPr>
          <p:spPr bwMode="auto">
            <a:xfrm>
              <a:off x="3428" y="1543"/>
              <a:ext cx="0" cy="111"/>
            </a:xfrm>
            <a:prstGeom prst="line">
              <a:avLst/>
            </a:prstGeom>
            <a:noFill/>
            <a:ln w="25399">
              <a:solidFill>
                <a:schemeClr val="tx1"/>
              </a:solidFill>
              <a:round/>
              <a:headEnd type="none" w="sm" len="sm"/>
              <a:tailEnd type="stealth" w="med" len="med"/>
            </a:ln>
            <a:effectLst/>
          </p:spPr>
          <p:txBody>
            <a:bodyPr wrap="none" anchor="ctr"/>
            <a:lstStyle/>
            <a:p>
              <a:endParaRPr lang="en-US"/>
            </a:p>
          </p:txBody>
        </p:sp>
        <p:sp>
          <p:nvSpPr>
            <p:cNvPr id="102" name="Line 105"/>
            <p:cNvSpPr>
              <a:spLocks noChangeShapeType="1"/>
            </p:cNvSpPr>
            <p:nvPr/>
          </p:nvSpPr>
          <p:spPr bwMode="auto">
            <a:xfrm>
              <a:off x="3660" y="1543"/>
              <a:ext cx="0" cy="111"/>
            </a:xfrm>
            <a:prstGeom prst="line">
              <a:avLst/>
            </a:prstGeom>
            <a:noFill/>
            <a:ln w="25399">
              <a:solidFill>
                <a:schemeClr val="tx1"/>
              </a:solidFill>
              <a:round/>
              <a:headEnd type="none" w="sm" len="sm"/>
              <a:tailEnd type="stealth" w="med" len="med"/>
            </a:ln>
            <a:effectLst/>
          </p:spPr>
          <p:txBody>
            <a:bodyPr wrap="none" anchor="ctr"/>
            <a:lstStyle/>
            <a:p>
              <a:endParaRPr lang="en-US"/>
            </a:p>
          </p:txBody>
        </p:sp>
        <p:sp>
          <p:nvSpPr>
            <p:cNvPr id="103" name="Line 106"/>
            <p:cNvSpPr>
              <a:spLocks noChangeShapeType="1"/>
            </p:cNvSpPr>
            <p:nvPr/>
          </p:nvSpPr>
          <p:spPr bwMode="auto">
            <a:xfrm flipV="1">
              <a:off x="3902" y="1527"/>
              <a:ext cx="0" cy="111"/>
            </a:xfrm>
            <a:prstGeom prst="line">
              <a:avLst/>
            </a:prstGeom>
            <a:noFill/>
            <a:ln w="25399">
              <a:solidFill>
                <a:schemeClr val="tx1"/>
              </a:solidFill>
              <a:round/>
              <a:headEnd type="none" w="sm" len="sm"/>
              <a:tailEnd type="stealth" w="med" len="med"/>
            </a:ln>
            <a:effectLst/>
          </p:spPr>
          <p:txBody>
            <a:bodyPr wrap="none" anchor="ctr"/>
            <a:lstStyle/>
            <a:p>
              <a:endParaRPr lang="en-US"/>
            </a:p>
          </p:txBody>
        </p:sp>
        <p:sp>
          <p:nvSpPr>
            <p:cNvPr id="104" name="Line 107"/>
            <p:cNvSpPr>
              <a:spLocks noChangeShapeType="1"/>
            </p:cNvSpPr>
            <p:nvPr/>
          </p:nvSpPr>
          <p:spPr bwMode="auto">
            <a:xfrm>
              <a:off x="4142" y="1543"/>
              <a:ext cx="0" cy="111"/>
            </a:xfrm>
            <a:prstGeom prst="line">
              <a:avLst/>
            </a:prstGeom>
            <a:noFill/>
            <a:ln w="25399">
              <a:solidFill>
                <a:schemeClr val="tx1"/>
              </a:solidFill>
              <a:round/>
              <a:headEnd type="none" w="sm" len="sm"/>
              <a:tailEnd type="stealth" w="med" len="med"/>
            </a:ln>
            <a:effectLst/>
          </p:spPr>
          <p:txBody>
            <a:bodyPr wrap="none" anchor="ctr"/>
            <a:lstStyle/>
            <a:p>
              <a:endParaRPr lang="en-US"/>
            </a:p>
          </p:txBody>
        </p:sp>
        <p:sp>
          <p:nvSpPr>
            <p:cNvPr id="105" name="Line 108"/>
            <p:cNvSpPr>
              <a:spLocks noChangeShapeType="1"/>
            </p:cNvSpPr>
            <p:nvPr/>
          </p:nvSpPr>
          <p:spPr bwMode="auto">
            <a:xfrm>
              <a:off x="4383" y="1543"/>
              <a:ext cx="0" cy="111"/>
            </a:xfrm>
            <a:prstGeom prst="line">
              <a:avLst/>
            </a:prstGeom>
            <a:noFill/>
            <a:ln w="25399">
              <a:solidFill>
                <a:schemeClr val="tx1"/>
              </a:solidFill>
              <a:round/>
              <a:headEnd type="none" w="sm" len="sm"/>
              <a:tailEnd type="stealth" w="med" len="med"/>
            </a:ln>
            <a:effectLst/>
          </p:spPr>
          <p:txBody>
            <a:bodyPr wrap="none" anchor="ctr"/>
            <a:lstStyle/>
            <a:p>
              <a:endParaRPr lang="en-US"/>
            </a:p>
          </p:txBody>
        </p:sp>
        <p:sp>
          <p:nvSpPr>
            <p:cNvPr id="106" name="Oval 109"/>
            <p:cNvSpPr>
              <a:spLocks noChangeArrowheads="1"/>
            </p:cNvSpPr>
            <p:nvPr/>
          </p:nvSpPr>
          <p:spPr bwMode="auto">
            <a:xfrm>
              <a:off x="4584" y="1572"/>
              <a:ext cx="78" cy="58"/>
            </a:xfrm>
            <a:prstGeom prst="ellipse">
              <a:avLst/>
            </a:prstGeom>
            <a:solidFill>
              <a:schemeClr val="bg1"/>
            </a:solidFill>
            <a:ln w="12699">
              <a:solidFill>
                <a:schemeClr val="tx1"/>
              </a:solidFill>
              <a:round/>
              <a:headEnd/>
              <a:tailEnd/>
            </a:ln>
            <a:effectLst/>
          </p:spPr>
          <p:txBody>
            <a:bodyPr wrap="none" anchor="ctr"/>
            <a:lstStyle/>
            <a:p>
              <a:endParaRPr lang="en-US"/>
            </a:p>
          </p:txBody>
        </p:sp>
        <p:sp>
          <p:nvSpPr>
            <p:cNvPr id="107" name="Line 110"/>
            <p:cNvSpPr>
              <a:spLocks noChangeShapeType="1"/>
            </p:cNvSpPr>
            <p:nvPr/>
          </p:nvSpPr>
          <p:spPr bwMode="auto">
            <a:xfrm flipV="1">
              <a:off x="3212" y="1524"/>
              <a:ext cx="0" cy="110"/>
            </a:xfrm>
            <a:prstGeom prst="line">
              <a:avLst/>
            </a:prstGeom>
            <a:noFill/>
            <a:ln w="25399">
              <a:solidFill>
                <a:schemeClr val="tx1"/>
              </a:solidFill>
              <a:round/>
              <a:headEnd type="none" w="sm" len="sm"/>
              <a:tailEnd type="stealth" w="med" len="med"/>
            </a:ln>
            <a:effectLst/>
          </p:spPr>
          <p:txBody>
            <a:bodyPr wrap="none" anchor="ctr"/>
            <a:lstStyle/>
            <a:p>
              <a:endParaRPr lang="en-US"/>
            </a:p>
          </p:txBody>
        </p:sp>
      </p:grpSp>
      <p:sp>
        <p:nvSpPr>
          <p:cNvPr id="108" name="Rectangle 101"/>
          <p:cNvSpPr>
            <a:spLocks noChangeArrowheads="1"/>
          </p:cNvSpPr>
          <p:nvPr/>
        </p:nvSpPr>
        <p:spPr bwMode="auto">
          <a:xfrm>
            <a:off x="4103688" y="5062538"/>
            <a:ext cx="2735262" cy="336550"/>
          </a:xfrm>
          <a:prstGeom prst="rect">
            <a:avLst/>
          </a:prstGeom>
          <a:noFill/>
          <a:ln w="9525">
            <a:noFill/>
            <a:miter lim="800000"/>
            <a:headEnd/>
            <a:tailEnd/>
          </a:ln>
          <a:effectLst/>
        </p:spPr>
        <p:txBody>
          <a:bodyPr wrap="none" lIns="92075" tIns="46038" rIns="92075" bIns="46038">
            <a:spAutoFit/>
          </a:bodyPr>
          <a:lstStyle/>
          <a:p>
            <a:pPr algn="l">
              <a:buClrTx/>
            </a:pPr>
            <a:r>
              <a:rPr lang="en-US" sz="1600" i="0">
                <a:solidFill>
                  <a:schemeClr val="tx1"/>
                </a:solidFill>
                <a:latin typeface="Arial" charset="0"/>
              </a:rPr>
              <a:t>57   41  48   13   50    6    21</a:t>
            </a:r>
          </a:p>
        </p:txBody>
      </p:sp>
      <p:sp>
        <p:nvSpPr>
          <p:cNvPr id="109" name="Rectangle 111"/>
          <p:cNvSpPr>
            <a:spLocks noChangeArrowheads="1"/>
          </p:cNvSpPr>
          <p:nvPr/>
        </p:nvSpPr>
        <p:spPr bwMode="auto">
          <a:xfrm rot="16200000">
            <a:off x="5182394" y="3625056"/>
            <a:ext cx="590550" cy="2522538"/>
          </a:xfrm>
          <a:prstGeom prst="rect">
            <a:avLst/>
          </a:prstGeom>
          <a:noFill/>
          <a:ln w="9525">
            <a:noFill/>
            <a:miter lim="800000"/>
            <a:headEnd/>
            <a:tailEnd/>
          </a:ln>
          <a:effectLst/>
        </p:spPr>
        <p:txBody>
          <a:bodyPr wrap="none" lIns="92075" tIns="46038" rIns="92075" bIns="46038">
            <a:spAutoFit/>
          </a:bodyPr>
          <a:lstStyle/>
          <a:p>
            <a:pPr algn="l">
              <a:spcAft>
                <a:spcPct val="105000"/>
              </a:spcAft>
              <a:buClrTx/>
            </a:pPr>
            <a:r>
              <a:rPr lang="en-US" sz="1200" b="0" i="0" dirty="0">
                <a:solidFill>
                  <a:schemeClr val="tx1"/>
                </a:solidFill>
                <a:latin typeface="Arial" charset="0"/>
              </a:rPr>
              <a:t>3 lbs</a:t>
            </a:r>
          </a:p>
          <a:p>
            <a:pPr algn="l">
              <a:spcAft>
                <a:spcPct val="105000"/>
              </a:spcAft>
              <a:buClrTx/>
            </a:pPr>
            <a:r>
              <a:rPr lang="en-US" sz="1200" b="0" i="0" dirty="0">
                <a:solidFill>
                  <a:schemeClr val="tx1"/>
                </a:solidFill>
                <a:latin typeface="Arial" charset="0"/>
              </a:rPr>
              <a:t>12 in.</a:t>
            </a:r>
          </a:p>
          <a:p>
            <a:pPr algn="l">
              <a:spcAft>
                <a:spcPct val="105000"/>
              </a:spcAft>
              <a:buClrTx/>
            </a:pPr>
            <a:r>
              <a:rPr lang="en-US" sz="1200" b="0" i="0" dirty="0">
                <a:solidFill>
                  <a:schemeClr val="tx1"/>
                </a:solidFill>
                <a:latin typeface="Arial" charset="0"/>
              </a:rPr>
              <a:t>3 mils</a:t>
            </a:r>
          </a:p>
          <a:p>
            <a:pPr algn="l">
              <a:spcAft>
                <a:spcPct val="105000"/>
              </a:spcAft>
              <a:buClrTx/>
            </a:pPr>
            <a:r>
              <a:rPr lang="en-US" sz="1200" b="0" i="0" dirty="0">
                <a:solidFill>
                  <a:schemeClr val="tx1"/>
                </a:solidFill>
                <a:latin typeface="Arial" charset="0"/>
              </a:rPr>
              <a:t>40 psi</a:t>
            </a:r>
          </a:p>
          <a:p>
            <a:pPr algn="l">
              <a:spcAft>
                <a:spcPct val="105000"/>
              </a:spcAft>
              <a:buClrTx/>
            </a:pPr>
            <a:r>
              <a:rPr lang="en-US" sz="1200" b="0" i="0" dirty="0">
                <a:solidFill>
                  <a:schemeClr val="tx1"/>
                </a:solidFill>
                <a:latin typeface="Arial" charset="0"/>
              </a:rPr>
              <a:t>3</a:t>
            </a:r>
          </a:p>
          <a:p>
            <a:pPr algn="l">
              <a:spcAft>
                <a:spcPct val="105000"/>
              </a:spcAft>
              <a:buClrTx/>
            </a:pPr>
            <a:r>
              <a:rPr lang="en-US" sz="1200" b="0" i="0" dirty="0">
                <a:solidFill>
                  <a:schemeClr val="tx1"/>
                </a:solidFill>
                <a:latin typeface="Arial" charset="0"/>
              </a:rPr>
              <a:t>8 </a:t>
            </a:r>
            <a:r>
              <a:rPr lang="en-US" sz="1200" b="0" i="0" dirty="0" err="1">
                <a:solidFill>
                  <a:schemeClr val="tx1"/>
                </a:solidFill>
                <a:latin typeface="Arial" charset="0"/>
              </a:rPr>
              <a:t>atm</a:t>
            </a:r>
            <a:endParaRPr lang="en-US" sz="1200" b="0" i="0" dirty="0">
              <a:solidFill>
                <a:schemeClr val="tx1"/>
              </a:solidFill>
              <a:latin typeface="Arial" charset="0"/>
            </a:endParaRPr>
          </a:p>
          <a:p>
            <a:pPr algn="l">
              <a:spcAft>
                <a:spcPct val="105000"/>
              </a:spcAft>
              <a:buClrTx/>
            </a:pPr>
            <a:r>
              <a:rPr lang="en-US" sz="1200" b="0" i="0" dirty="0">
                <a:solidFill>
                  <a:schemeClr val="tx1"/>
                </a:solidFill>
                <a:latin typeface="Arial" charset="0"/>
              </a:rPr>
              <a:t>1 mm</a:t>
            </a:r>
          </a:p>
        </p:txBody>
      </p:sp>
      <p:sp>
        <p:nvSpPr>
          <p:cNvPr id="110" name="Rectangle 102"/>
          <p:cNvSpPr>
            <a:spLocks noChangeArrowheads="1"/>
          </p:cNvSpPr>
          <p:nvPr/>
        </p:nvSpPr>
        <p:spPr bwMode="auto">
          <a:xfrm>
            <a:off x="6761163" y="2913063"/>
            <a:ext cx="354012" cy="1703387"/>
          </a:xfrm>
          <a:prstGeom prst="rect">
            <a:avLst/>
          </a:prstGeom>
          <a:noFill/>
          <a:ln w="9525">
            <a:noFill/>
            <a:miter lim="800000"/>
            <a:headEnd/>
            <a:tailEnd/>
          </a:ln>
          <a:effectLst/>
        </p:spPr>
        <p:txBody>
          <a:bodyPr wrap="none" lIns="92075" tIns="46038" rIns="92075" bIns="46038">
            <a:spAutoFit/>
          </a:bodyPr>
          <a:lstStyle/>
          <a:p>
            <a:pPr>
              <a:spcAft>
                <a:spcPct val="30000"/>
              </a:spcAft>
              <a:buClrTx/>
            </a:pPr>
            <a:r>
              <a:rPr lang="en-US" sz="1200" b="0" i="0" dirty="0">
                <a:solidFill>
                  <a:schemeClr val="tx1"/>
                </a:solidFill>
                <a:latin typeface="Arial" charset="0"/>
              </a:rPr>
              <a:t>65</a:t>
            </a:r>
          </a:p>
          <a:p>
            <a:pPr>
              <a:spcAft>
                <a:spcPct val="30000"/>
              </a:spcAft>
              <a:buClrTx/>
            </a:pPr>
            <a:r>
              <a:rPr lang="en-US" sz="1200" b="0" i="0" dirty="0">
                <a:solidFill>
                  <a:schemeClr val="tx1"/>
                </a:solidFill>
                <a:latin typeface="Arial" charset="0"/>
              </a:rPr>
              <a:t>45</a:t>
            </a:r>
          </a:p>
          <a:p>
            <a:pPr>
              <a:spcAft>
                <a:spcPct val="30000"/>
              </a:spcAft>
              <a:buClrTx/>
            </a:pPr>
            <a:r>
              <a:rPr lang="en-US" sz="1200" b="0" i="0" dirty="0">
                <a:solidFill>
                  <a:schemeClr val="tx1"/>
                </a:solidFill>
                <a:latin typeface="Arial" charset="0"/>
              </a:rPr>
              <a:t>21</a:t>
            </a:r>
          </a:p>
          <a:p>
            <a:pPr>
              <a:spcAft>
                <a:spcPct val="30000"/>
              </a:spcAft>
              <a:buClrTx/>
            </a:pPr>
            <a:r>
              <a:rPr lang="en-US" sz="1200" b="0" i="0" dirty="0">
                <a:solidFill>
                  <a:schemeClr val="tx1"/>
                </a:solidFill>
                <a:latin typeface="Arial" charset="0"/>
              </a:rPr>
              <a:t>36</a:t>
            </a:r>
          </a:p>
          <a:p>
            <a:pPr>
              <a:spcAft>
                <a:spcPct val="30000"/>
              </a:spcAft>
              <a:buClrTx/>
            </a:pPr>
            <a:r>
              <a:rPr lang="en-US" sz="1200" b="0" i="0" dirty="0">
                <a:solidFill>
                  <a:schemeClr val="tx1"/>
                </a:solidFill>
                <a:latin typeface="Arial" charset="0"/>
              </a:rPr>
              <a:t>8</a:t>
            </a:r>
          </a:p>
          <a:p>
            <a:pPr>
              <a:spcAft>
                <a:spcPct val="30000"/>
              </a:spcAft>
              <a:buClrTx/>
            </a:pPr>
            <a:r>
              <a:rPr lang="en-US" sz="1200" b="0" i="0" dirty="0">
                <a:solidFill>
                  <a:schemeClr val="tx1"/>
                </a:solidFill>
                <a:latin typeface="Arial" charset="0"/>
              </a:rPr>
              <a:t>52</a:t>
            </a:r>
          </a:p>
          <a:p>
            <a:pPr>
              <a:spcAft>
                <a:spcPct val="30000"/>
              </a:spcAft>
              <a:buClrTx/>
            </a:pPr>
            <a:r>
              <a:rPr lang="en-US" sz="1200" b="0" i="0" dirty="0">
                <a:solidFill>
                  <a:schemeClr val="tx1"/>
                </a:solidFill>
                <a:latin typeface="Arial"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57200" y="304800"/>
            <a:ext cx="7924800" cy="838200"/>
          </a:xfrm>
          <a:prstGeom prst="rect">
            <a:avLst/>
          </a:prstGeom>
          <a:noFill/>
          <a:ln w="9525">
            <a:noFill/>
            <a:miter lim="800000"/>
            <a:headEnd/>
            <a:tailEnd/>
          </a:ln>
        </p:spPr>
        <p:txBody>
          <a:bodyPr anchor="ctr"/>
          <a:lstStyle/>
          <a:p>
            <a:pPr algn="ctr" eaLnBrk="1" hangingPunct="1">
              <a:buClrTx/>
            </a:pPr>
            <a:r>
              <a:rPr lang="en-US" sz="3200" b="0" i="0" dirty="0">
                <a:solidFill>
                  <a:schemeClr val="tx2"/>
                </a:solidFill>
                <a:latin typeface="Arial" pitchFamily="34" charset="0"/>
                <a:cs typeface="Arial" pitchFamily="34" charset="0"/>
              </a:rPr>
              <a:t>3.Relating Customer &amp; Design Attributes</a:t>
            </a:r>
          </a:p>
        </p:txBody>
      </p:sp>
      <p:sp>
        <p:nvSpPr>
          <p:cNvPr id="3" name="Rectangle 3"/>
          <p:cNvSpPr>
            <a:spLocks noChangeArrowheads="1"/>
          </p:cNvSpPr>
          <p:nvPr/>
        </p:nvSpPr>
        <p:spPr bwMode="auto">
          <a:xfrm>
            <a:off x="1905000" y="1317625"/>
            <a:ext cx="7086600" cy="5168900"/>
          </a:xfrm>
          <a:prstGeom prst="rect">
            <a:avLst/>
          </a:prstGeom>
          <a:noFill/>
          <a:ln w="9525">
            <a:noFill/>
            <a:miter lim="800000"/>
            <a:headEnd/>
            <a:tailEnd/>
          </a:ln>
        </p:spPr>
        <p:txBody>
          <a:bodyPr/>
          <a:lstStyle/>
          <a:p>
            <a:pPr marL="342900" indent="-342900" algn="l" eaLnBrk="1" hangingPunct="1">
              <a:lnSpc>
                <a:spcPct val="150000"/>
              </a:lnSpc>
              <a:spcBef>
                <a:spcPct val="20000"/>
              </a:spcBef>
              <a:buSzPct val="125000"/>
              <a:buFont typeface="Wingdings" pitchFamily="2" charset="2"/>
              <a:buChar char="§"/>
            </a:pPr>
            <a:r>
              <a:rPr lang="en-US" sz="1600" b="0" i="0" dirty="0">
                <a:solidFill>
                  <a:schemeClr val="tx1"/>
                </a:solidFill>
                <a:latin typeface="Arial" pitchFamily="34" charset="0"/>
                <a:cs typeface="Arial" pitchFamily="34" charset="0"/>
              </a:rPr>
              <a:t>Symbolically we determine whether there is NO relationship, a WEAK one, MODERATE one, or STRONG relationship between each Customer Attribute and each Design Attribute.</a:t>
            </a:r>
          </a:p>
          <a:p>
            <a:pPr marL="342900" indent="-342900" algn="l" eaLnBrk="1" hangingPunct="1">
              <a:lnSpc>
                <a:spcPct val="150000"/>
              </a:lnSpc>
              <a:spcBef>
                <a:spcPct val="20000"/>
              </a:spcBef>
              <a:buSzPct val="125000"/>
              <a:buFont typeface="Wingdings" pitchFamily="2" charset="2"/>
              <a:buChar char="§"/>
            </a:pPr>
            <a:r>
              <a:rPr lang="en-US" sz="1600" b="0" i="0" dirty="0">
                <a:solidFill>
                  <a:schemeClr val="tx1"/>
                </a:solidFill>
                <a:latin typeface="Arial" pitchFamily="34" charset="0"/>
                <a:cs typeface="Arial" pitchFamily="34" charset="0"/>
              </a:rPr>
              <a:t>The PURPOSE it to determine whether the final Design Attributes adequately cover Customer Attributes.</a:t>
            </a:r>
          </a:p>
          <a:p>
            <a:pPr marL="342900" indent="-342900" algn="l" eaLnBrk="1" hangingPunct="1">
              <a:lnSpc>
                <a:spcPct val="150000"/>
              </a:lnSpc>
              <a:spcBef>
                <a:spcPct val="20000"/>
              </a:spcBef>
              <a:buSzPct val="125000"/>
              <a:buFont typeface="Wingdings" pitchFamily="2" charset="2"/>
              <a:buChar char="§"/>
            </a:pPr>
            <a:r>
              <a:rPr lang="en-US" sz="1600" b="0" i="0" dirty="0">
                <a:solidFill>
                  <a:schemeClr val="tx1"/>
                </a:solidFill>
                <a:latin typeface="Arial" pitchFamily="34" charset="0"/>
                <a:cs typeface="Arial" pitchFamily="34" charset="0"/>
              </a:rPr>
              <a:t>LACK of a strong relationship between </a:t>
            </a:r>
            <a:r>
              <a:rPr lang="en-US" sz="1600" dirty="0">
                <a:solidFill>
                  <a:schemeClr val="tx1"/>
                </a:solidFill>
                <a:latin typeface="Arial" pitchFamily="34" charset="0"/>
                <a:cs typeface="Arial" pitchFamily="34" charset="0"/>
              </a:rPr>
              <a:t>A</a:t>
            </a:r>
            <a:r>
              <a:rPr lang="en-US" sz="1600" b="0" i="0" dirty="0">
                <a:solidFill>
                  <a:schemeClr val="tx1"/>
                </a:solidFill>
                <a:latin typeface="Arial" pitchFamily="34" charset="0"/>
                <a:cs typeface="Arial" pitchFamily="34" charset="0"/>
              </a:rPr>
              <a:t> customer attribute and any design attribute shows that the attribute is not adequately addressed or that the final product will have difficulty in meeting the expressed customer need.</a:t>
            </a:r>
          </a:p>
          <a:p>
            <a:pPr marL="342900" indent="-342900" algn="l" eaLnBrk="1" hangingPunct="1">
              <a:lnSpc>
                <a:spcPct val="150000"/>
              </a:lnSpc>
              <a:spcBef>
                <a:spcPct val="20000"/>
              </a:spcBef>
              <a:buSzPct val="125000"/>
              <a:buFont typeface="Wingdings" pitchFamily="2" charset="2"/>
              <a:buChar char="§"/>
            </a:pPr>
            <a:r>
              <a:rPr lang="en-US" sz="1600" b="0" i="0" dirty="0">
                <a:solidFill>
                  <a:schemeClr val="tx1"/>
                </a:solidFill>
                <a:latin typeface="Arial" pitchFamily="34" charset="0"/>
                <a:cs typeface="Arial" pitchFamily="34" charset="0"/>
              </a:rPr>
              <a:t>Similarly, if a design attribute DOES NOT affect any customer attribute, then it may be redundant or the designers may have missed some important customer attribute.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059238" y="1643063"/>
            <a:ext cx="4606925" cy="4148137"/>
            <a:chOff x="2016" y="1029"/>
            <a:chExt cx="2902" cy="2613"/>
          </a:xfrm>
        </p:grpSpPr>
        <p:sp>
          <p:nvSpPr>
            <p:cNvPr id="3" name="Line 3"/>
            <p:cNvSpPr>
              <a:spLocks noChangeShapeType="1"/>
            </p:cNvSpPr>
            <p:nvPr/>
          </p:nvSpPr>
          <p:spPr bwMode="auto">
            <a:xfrm flipV="1">
              <a:off x="3082" y="1029"/>
              <a:ext cx="835" cy="485"/>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4" name="Line 4"/>
            <p:cNvSpPr>
              <a:spLocks noChangeShapeType="1"/>
            </p:cNvSpPr>
            <p:nvPr/>
          </p:nvSpPr>
          <p:spPr bwMode="auto">
            <a:xfrm flipH="1" flipV="1">
              <a:off x="3917" y="1029"/>
              <a:ext cx="851" cy="484"/>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5" name="Line 5"/>
            <p:cNvSpPr>
              <a:spLocks noChangeShapeType="1"/>
            </p:cNvSpPr>
            <p:nvPr/>
          </p:nvSpPr>
          <p:spPr bwMode="auto">
            <a:xfrm>
              <a:off x="3084" y="1616"/>
              <a:ext cx="1684" cy="0"/>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6" name="Rectangle 6"/>
            <p:cNvSpPr>
              <a:spLocks noChangeArrowheads="1"/>
            </p:cNvSpPr>
            <p:nvPr/>
          </p:nvSpPr>
          <p:spPr bwMode="auto">
            <a:xfrm>
              <a:off x="2020" y="2121"/>
              <a:ext cx="2898" cy="1030"/>
            </a:xfrm>
            <a:prstGeom prst="rect">
              <a:avLst/>
            </a:prstGeom>
            <a:noFill/>
            <a:ln w="28575">
              <a:solidFill>
                <a:schemeClr val="tx1"/>
              </a:solidFill>
              <a:miter lim="800000"/>
              <a:headEnd/>
              <a:tailEnd/>
            </a:ln>
          </p:spPr>
          <p:txBody>
            <a:bodyPr wrap="none" anchor="ctr"/>
            <a:lstStyle/>
            <a:p>
              <a:endParaRPr lang="en-US"/>
            </a:p>
          </p:txBody>
        </p:sp>
        <p:grpSp>
          <p:nvGrpSpPr>
            <p:cNvPr id="7" name="Group 7"/>
            <p:cNvGrpSpPr>
              <a:grpSpLocks/>
            </p:cNvGrpSpPr>
            <p:nvPr/>
          </p:nvGrpSpPr>
          <p:grpSpPr bwMode="auto">
            <a:xfrm>
              <a:off x="2016" y="2260"/>
              <a:ext cx="2900" cy="749"/>
              <a:chOff x="2016" y="2260"/>
              <a:chExt cx="2900" cy="749"/>
            </a:xfrm>
          </p:grpSpPr>
          <p:sp>
            <p:nvSpPr>
              <p:cNvPr id="31" name="Line 8"/>
              <p:cNvSpPr>
                <a:spLocks noChangeShapeType="1"/>
              </p:cNvSpPr>
              <p:nvPr/>
            </p:nvSpPr>
            <p:spPr bwMode="auto">
              <a:xfrm>
                <a:off x="2016" y="3009"/>
                <a:ext cx="2900" cy="0"/>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32" name="Line 9"/>
              <p:cNvSpPr>
                <a:spLocks noChangeShapeType="1"/>
              </p:cNvSpPr>
              <p:nvPr/>
            </p:nvSpPr>
            <p:spPr bwMode="auto">
              <a:xfrm>
                <a:off x="2016" y="2857"/>
                <a:ext cx="2900" cy="0"/>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33" name="Line 10"/>
              <p:cNvSpPr>
                <a:spLocks noChangeShapeType="1"/>
              </p:cNvSpPr>
              <p:nvPr/>
            </p:nvSpPr>
            <p:spPr bwMode="auto">
              <a:xfrm>
                <a:off x="2016" y="2706"/>
                <a:ext cx="2900" cy="0"/>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34" name="Line 11"/>
              <p:cNvSpPr>
                <a:spLocks noChangeShapeType="1"/>
              </p:cNvSpPr>
              <p:nvPr/>
            </p:nvSpPr>
            <p:spPr bwMode="auto">
              <a:xfrm>
                <a:off x="2016" y="2560"/>
                <a:ext cx="2900" cy="0"/>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35" name="Line 12"/>
              <p:cNvSpPr>
                <a:spLocks noChangeShapeType="1"/>
              </p:cNvSpPr>
              <p:nvPr/>
            </p:nvSpPr>
            <p:spPr bwMode="auto">
              <a:xfrm>
                <a:off x="2016" y="2408"/>
                <a:ext cx="2900" cy="0"/>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36" name="Line 13"/>
              <p:cNvSpPr>
                <a:spLocks noChangeShapeType="1"/>
              </p:cNvSpPr>
              <p:nvPr/>
            </p:nvSpPr>
            <p:spPr bwMode="auto">
              <a:xfrm>
                <a:off x="2016" y="2260"/>
                <a:ext cx="2900" cy="0"/>
              </a:xfrm>
              <a:prstGeom prst="line">
                <a:avLst/>
              </a:prstGeom>
              <a:noFill/>
              <a:ln w="28575">
                <a:solidFill>
                  <a:schemeClr val="tx1"/>
                </a:solidFill>
                <a:round/>
                <a:headEnd type="none" w="sm" len="sm"/>
                <a:tailEnd type="none" w="sm" len="sm"/>
              </a:ln>
            </p:spPr>
            <p:txBody>
              <a:bodyPr wrap="none" anchor="ctr"/>
              <a:lstStyle/>
              <a:p>
                <a:endParaRPr lang="en-US"/>
              </a:p>
            </p:txBody>
          </p:sp>
        </p:grpSp>
        <p:sp>
          <p:nvSpPr>
            <p:cNvPr id="8" name="Line 14"/>
            <p:cNvSpPr>
              <a:spLocks noChangeShapeType="1"/>
            </p:cNvSpPr>
            <p:nvPr/>
          </p:nvSpPr>
          <p:spPr bwMode="auto">
            <a:xfrm flipV="1">
              <a:off x="3321" y="1101"/>
              <a:ext cx="710" cy="412"/>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9" name="Line 15"/>
            <p:cNvSpPr>
              <a:spLocks noChangeShapeType="1"/>
            </p:cNvSpPr>
            <p:nvPr/>
          </p:nvSpPr>
          <p:spPr bwMode="auto">
            <a:xfrm flipV="1">
              <a:off x="3557" y="1166"/>
              <a:ext cx="598" cy="347"/>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10" name="Line 16"/>
            <p:cNvSpPr>
              <a:spLocks noChangeShapeType="1"/>
            </p:cNvSpPr>
            <p:nvPr/>
          </p:nvSpPr>
          <p:spPr bwMode="auto">
            <a:xfrm flipV="1">
              <a:off x="3799" y="1240"/>
              <a:ext cx="475" cy="273"/>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11" name="Line 17"/>
            <p:cNvSpPr>
              <a:spLocks noChangeShapeType="1"/>
            </p:cNvSpPr>
            <p:nvPr/>
          </p:nvSpPr>
          <p:spPr bwMode="auto">
            <a:xfrm flipV="1">
              <a:off x="4026" y="1302"/>
              <a:ext cx="365" cy="211"/>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12" name="Line 18"/>
            <p:cNvSpPr>
              <a:spLocks noChangeShapeType="1"/>
            </p:cNvSpPr>
            <p:nvPr/>
          </p:nvSpPr>
          <p:spPr bwMode="auto">
            <a:xfrm flipV="1">
              <a:off x="4289" y="1377"/>
              <a:ext cx="233" cy="136"/>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13" name="Line 19"/>
            <p:cNvSpPr>
              <a:spLocks noChangeShapeType="1"/>
            </p:cNvSpPr>
            <p:nvPr/>
          </p:nvSpPr>
          <p:spPr bwMode="auto">
            <a:xfrm flipV="1">
              <a:off x="4532" y="1447"/>
              <a:ext cx="115" cy="66"/>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14" name="Line 20"/>
            <p:cNvSpPr>
              <a:spLocks noChangeShapeType="1"/>
            </p:cNvSpPr>
            <p:nvPr/>
          </p:nvSpPr>
          <p:spPr bwMode="auto">
            <a:xfrm flipH="1" flipV="1">
              <a:off x="3794" y="1098"/>
              <a:ext cx="731" cy="415"/>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15" name="Line 21"/>
            <p:cNvSpPr>
              <a:spLocks noChangeShapeType="1"/>
            </p:cNvSpPr>
            <p:nvPr/>
          </p:nvSpPr>
          <p:spPr bwMode="auto">
            <a:xfrm flipH="1" flipV="1">
              <a:off x="3681" y="1172"/>
              <a:ext cx="602" cy="341"/>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16" name="Line 22"/>
            <p:cNvSpPr>
              <a:spLocks noChangeShapeType="1"/>
            </p:cNvSpPr>
            <p:nvPr/>
          </p:nvSpPr>
          <p:spPr bwMode="auto">
            <a:xfrm flipH="1" flipV="1">
              <a:off x="3560" y="1244"/>
              <a:ext cx="477" cy="269"/>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17" name="Line 23"/>
            <p:cNvSpPr>
              <a:spLocks noChangeShapeType="1"/>
            </p:cNvSpPr>
            <p:nvPr/>
          </p:nvSpPr>
          <p:spPr bwMode="auto">
            <a:xfrm flipH="1" flipV="1">
              <a:off x="3442" y="1310"/>
              <a:ext cx="357" cy="203"/>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18" name="Line 24"/>
            <p:cNvSpPr>
              <a:spLocks noChangeShapeType="1"/>
            </p:cNvSpPr>
            <p:nvPr/>
          </p:nvSpPr>
          <p:spPr bwMode="auto">
            <a:xfrm flipH="1" flipV="1">
              <a:off x="3331" y="1384"/>
              <a:ext cx="227" cy="129"/>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19" name="Line 25"/>
            <p:cNvSpPr>
              <a:spLocks noChangeShapeType="1"/>
            </p:cNvSpPr>
            <p:nvPr/>
          </p:nvSpPr>
          <p:spPr bwMode="auto">
            <a:xfrm flipH="1" flipV="1">
              <a:off x="3206" y="1444"/>
              <a:ext cx="122" cy="69"/>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20" name="Line 26"/>
            <p:cNvSpPr>
              <a:spLocks noChangeShapeType="1"/>
            </p:cNvSpPr>
            <p:nvPr/>
          </p:nvSpPr>
          <p:spPr bwMode="auto">
            <a:xfrm>
              <a:off x="2812" y="2117"/>
              <a:ext cx="0" cy="1041"/>
            </a:xfrm>
            <a:prstGeom prst="line">
              <a:avLst/>
            </a:prstGeom>
            <a:noFill/>
            <a:ln w="28575">
              <a:solidFill>
                <a:schemeClr val="tx1"/>
              </a:solidFill>
              <a:round/>
              <a:headEnd type="none" w="sm" len="sm"/>
              <a:tailEnd type="none" w="sm" len="sm"/>
            </a:ln>
          </p:spPr>
          <p:txBody>
            <a:bodyPr wrap="none" anchor="ctr"/>
            <a:lstStyle/>
            <a:p>
              <a:endParaRPr lang="en-US"/>
            </a:p>
          </p:txBody>
        </p:sp>
        <p:grpSp>
          <p:nvGrpSpPr>
            <p:cNvPr id="21" name="Group 27"/>
            <p:cNvGrpSpPr>
              <a:grpSpLocks/>
            </p:cNvGrpSpPr>
            <p:nvPr/>
          </p:nvGrpSpPr>
          <p:grpSpPr bwMode="auto">
            <a:xfrm>
              <a:off x="3075" y="1522"/>
              <a:ext cx="1687" cy="2120"/>
              <a:chOff x="3075" y="1522"/>
              <a:chExt cx="1687" cy="2120"/>
            </a:xfrm>
          </p:grpSpPr>
          <p:grpSp>
            <p:nvGrpSpPr>
              <p:cNvPr id="22" name="Group 28"/>
              <p:cNvGrpSpPr>
                <a:grpSpLocks/>
              </p:cNvGrpSpPr>
              <p:nvPr/>
            </p:nvGrpSpPr>
            <p:grpSpPr bwMode="auto">
              <a:xfrm>
                <a:off x="3085" y="1522"/>
                <a:ext cx="1672" cy="2120"/>
                <a:chOff x="3085" y="1522"/>
                <a:chExt cx="1672" cy="2120"/>
              </a:xfrm>
            </p:grpSpPr>
            <p:sp>
              <p:nvSpPr>
                <p:cNvPr id="24" name="Rectangle 29"/>
                <p:cNvSpPr>
                  <a:spLocks noChangeArrowheads="1"/>
                </p:cNvSpPr>
                <p:nvPr/>
              </p:nvSpPr>
              <p:spPr bwMode="auto">
                <a:xfrm>
                  <a:off x="3085" y="1526"/>
                  <a:ext cx="1672" cy="2112"/>
                </a:xfrm>
                <a:prstGeom prst="rect">
                  <a:avLst/>
                </a:prstGeom>
                <a:noFill/>
                <a:ln w="28575">
                  <a:solidFill>
                    <a:schemeClr val="tx1"/>
                  </a:solidFill>
                  <a:miter lim="800000"/>
                  <a:headEnd/>
                  <a:tailEnd/>
                </a:ln>
              </p:spPr>
              <p:txBody>
                <a:bodyPr wrap="none" anchor="ctr"/>
                <a:lstStyle/>
                <a:p>
                  <a:endParaRPr lang="en-US"/>
                </a:p>
              </p:txBody>
            </p:sp>
            <p:sp>
              <p:nvSpPr>
                <p:cNvPr id="25" name="Line 30"/>
                <p:cNvSpPr>
                  <a:spLocks noChangeShapeType="1"/>
                </p:cNvSpPr>
                <p:nvPr/>
              </p:nvSpPr>
              <p:spPr bwMode="auto">
                <a:xfrm flipV="1">
                  <a:off x="4524" y="1522"/>
                  <a:ext cx="0" cy="2120"/>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26" name="Line 31"/>
                <p:cNvSpPr>
                  <a:spLocks noChangeShapeType="1"/>
                </p:cNvSpPr>
                <p:nvPr/>
              </p:nvSpPr>
              <p:spPr bwMode="auto">
                <a:xfrm flipV="1">
                  <a:off x="4278" y="1522"/>
                  <a:ext cx="0" cy="2120"/>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27" name="Line 32"/>
                <p:cNvSpPr>
                  <a:spLocks noChangeShapeType="1"/>
                </p:cNvSpPr>
                <p:nvPr/>
              </p:nvSpPr>
              <p:spPr bwMode="auto">
                <a:xfrm flipV="1">
                  <a:off x="4033" y="1522"/>
                  <a:ext cx="0" cy="2120"/>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28" name="Line 33"/>
                <p:cNvSpPr>
                  <a:spLocks noChangeShapeType="1"/>
                </p:cNvSpPr>
                <p:nvPr/>
              </p:nvSpPr>
              <p:spPr bwMode="auto">
                <a:xfrm flipV="1">
                  <a:off x="3797" y="1522"/>
                  <a:ext cx="0" cy="2120"/>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29" name="Line 34"/>
                <p:cNvSpPr>
                  <a:spLocks noChangeShapeType="1"/>
                </p:cNvSpPr>
                <p:nvPr/>
              </p:nvSpPr>
              <p:spPr bwMode="auto">
                <a:xfrm flipV="1">
                  <a:off x="3552" y="1522"/>
                  <a:ext cx="0" cy="2120"/>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30" name="Line 35"/>
                <p:cNvSpPr>
                  <a:spLocks noChangeShapeType="1"/>
                </p:cNvSpPr>
                <p:nvPr/>
              </p:nvSpPr>
              <p:spPr bwMode="auto">
                <a:xfrm flipV="1">
                  <a:off x="3315" y="1522"/>
                  <a:ext cx="0" cy="2120"/>
                </a:xfrm>
                <a:prstGeom prst="line">
                  <a:avLst/>
                </a:prstGeom>
                <a:noFill/>
                <a:ln w="28575">
                  <a:solidFill>
                    <a:schemeClr val="tx1"/>
                  </a:solidFill>
                  <a:round/>
                  <a:headEnd type="none" w="sm" len="sm"/>
                  <a:tailEnd type="none" w="sm" len="sm"/>
                </a:ln>
              </p:spPr>
              <p:txBody>
                <a:bodyPr wrap="none" anchor="ctr"/>
                <a:lstStyle/>
                <a:p>
                  <a:endParaRPr lang="en-US"/>
                </a:p>
              </p:txBody>
            </p:sp>
          </p:grpSp>
          <p:sp>
            <p:nvSpPr>
              <p:cNvPr id="23" name="Line 36"/>
              <p:cNvSpPr>
                <a:spLocks noChangeShapeType="1"/>
              </p:cNvSpPr>
              <p:nvPr/>
            </p:nvSpPr>
            <p:spPr bwMode="auto">
              <a:xfrm>
                <a:off x="3075" y="3475"/>
                <a:ext cx="1687" cy="0"/>
              </a:xfrm>
              <a:prstGeom prst="line">
                <a:avLst/>
              </a:prstGeom>
              <a:noFill/>
              <a:ln w="28575">
                <a:solidFill>
                  <a:schemeClr val="tx1"/>
                </a:solidFill>
                <a:round/>
                <a:headEnd type="none" w="sm" len="sm"/>
                <a:tailEnd type="none" w="sm" len="sm"/>
              </a:ln>
            </p:spPr>
            <p:txBody>
              <a:bodyPr wrap="none" anchor="ctr"/>
              <a:lstStyle/>
              <a:p>
                <a:endParaRPr lang="en-US"/>
              </a:p>
            </p:txBody>
          </p:sp>
        </p:grpSp>
      </p:grpSp>
      <p:sp>
        <p:nvSpPr>
          <p:cNvPr id="37" name="Rectangle 37"/>
          <p:cNvSpPr>
            <a:spLocks noChangeArrowheads="1"/>
          </p:cNvSpPr>
          <p:nvPr/>
        </p:nvSpPr>
        <p:spPr bwMode="auto">
          <a:xfrm rot="16200000">
            <a:off x="-2412391" y="2686414"/>
            <a:ext cx="6019804" cy="646973"/>
          </a:xfrm>
          <a:prstGeom prst="rect">
            <a:avLst/>
          </a:prstGeom>
          <a:noFill/>
          <a:ln w="9525">
            <a:noFill/>
            <a:miter lim="800000"/>
            <a:headEnd/>
            <a:tailEnd/>
          </a:ln>
        </p:spPr>
        <p:txBody>
          <a:bodyPr wrap="square" lIns="92075" tIns="46038" rIns="92075" bIns="46038" anchor="ctr">
            <a:spAutoFit/>
          </a:bodyPr>
          <a:lstStyle/>
          <a:p>
            <a:pPr>
              <a:buClrTx/>
            </a:pPr>
            <a:r>
              <a:rPr lang="en-US" sz="3600" b="0" i="0" dirty="0">
                <a:solidFill>
                  <a:schemeClr val="tx2"/>
                </a:solidFill>
                <a:latin typeface="Arial" pitchFamily="34" charset="0"/>
                <a:cs typeface="Arial" pitchFamily="34" charset="0"/>
              </a:rPr>
              <a:t>Key Elements: Relationship</a:t>
            </a:r>
          </a:p>
        </p:txBody>
      </p:sp>
      <p:sp>
        <p:nvSpPr>
          <p:cNvPr id="38" name="Rectangle 39"/>
          <p:cNvSpPr>
            <a:spLocks noChangeArrowheads="1"/>
          </p:cNvSpPr>
          <p:nvPr/>
        </p:nvSpPr>
        <p:spPr bwMode="auto">
          <a:xfrm>
            <a:off x="1054100" y="5592763"/>
            <a:ext cx="4572000" cy="701675"/>
          </a:xfrm>
          <a:prstGeom prst="rect">
            <a:avLst/>
          </a:prstGeom>
          <a:noFill/>
          <a:ln w="76200" cmpd="tri">
            <a:noFill/>
            <a:miter lim="800000"/>
            <a:headEnd/>
            <a:tailEnd/>
          </a:ln>
          <a:effectLst>
            <a:outerShdw dist="53882" dir="2700000" algn="ctr" rotWithShape="0">
              <a:srgbClr val="000066"/>
            </a:outerShdw>
          </a:effectLst>
        </p:spPr>
        <p:txBody>
          <a:bodyPr lIns="92075" tIns="46038" rIns="92075" bIns="46038">
            <a:spAutoFit/>
          </a:bodyPr>
          <a:lstStyle/>
          <a:p>
            <a:pPr>
              <a:buClrTx/>
              <a:defRPr/>
            </a:pPr>
            <a:r>
              <a:rPr lang="en-US" sz="4000" i="0">
                <a:solidFill>
                  <a:schemeClr val="tx2"/>
                </a:solidFill>
                <a:latin typeface="Monotype Corsiva" pitchFamily="66" charset="0"/>
              </a:rPr>
              <a:t>Untangling The Web</a:t>
            </a:r>
          </a:p>
        </p:txBody>
      </p:sp>
      <p:sp>
        <p:nvSpPr>
          <p:cNvPr id="39" name="Rectangle 40"/>
          <p:cNvSpPr>
            <a:spLocks noChangeArrowheads="1"/>
          </p:cNvSpPr>
          <p:nvPr/>
        </p:nvSpPr>
        <p:spPr bwMode="auto">
          <a:xfrm>
            <a:off x="2012950" y="935038"/>
            <a:ext cx="3635375" cy="2439987"/>
          </a:xfrm>
          <a:prstGeom prst="rect">
            <a:avLst/>
          </a:prstGeom>
          <a:noFill/>
          <a:ln w="9525">
            <a:noFill/>
            <a:miter lim="800000"/>
            <a:headEnd/>
            <a:tailEnd/>
          </a:ln>
        </p:spPr>
        <p:txBody>
          <a:bodyPr lIns="92075" tIns="46038" rIns="92075" bIns="46038">
            <a:spAutoFit/>
          </a:bodyPr>
          <a:lstStyle/>
          <a:p>
            <a:pPr marL="401638" indent="-401638" algn="l">
              <a:buSzPct val="120000"/>
              <a:buFont typeface="Wingdings" pitchFamily="2" charset="2"/>
              <a:buChar char="v"/>
              <a:tabLst>
                <a:tab pos="1376363" algn="l"/>
                <a:tab pos="2519363" algn="l"/>
              </a:tabLst>
            </a:pPr>
            <a:r>
              <a:rPr lang="en-US" sz="2000" i="0">
                <a:solidFill>
                  <a:schemeClr val="tx1"/>
                </a:solidFill>
                <a:latin typeface="Arial Narrow" pitchFamily="34" charset="0"/>
              </a:rPr>
              <a:t>Strength of the Interrelation Between the What’s and the How’s </a:t>
            </a:r>
          </a:p>
          <a:p>
            <a:pPr marL="909638" lvl="1" indent="-393700" algn="l">
              <a:buSzPct val="120000"/>
              <a:buFont typeface="Wingdings" pitchFamily="2" charset="2"/>
              <a:buChar char="v"/>
              <a:tabLst>
                <a:tab pos="1376363" algn="l"/>
                <a:tab pos="2519363" algn="l"/>
              </a:tabLst>
            </a:pPr>
            <a:r>
              <a:rPr lang="en-US" i="0">
                <a:solidFill>
                  <a:schemeClr val="tx1"/>
                </a:solidFill>
                <a:latin typeface="Arial Narrow" pitchFamily="34" charset="0"/>
              </a:rPr>
              <a:t>H	Strong	9</a:t>
            </a:r>
          </a:p>
          <a:p>
            <a:pPr marL="909638" lvl="1" indent="-393700" algn="l">
              <a:buSzPct val="120000"/>
              <a:buFont typeface="Wingdings" pitchFamily="2" charset="2"/>
              <a:buChar char="v"/>
              <a:tabLst>
                <a:tab pos="1376363" algn="l"/>
                <a:tab pos="2519363" algn="l"/>
              </a:tabLst>
            </a:pPr>
            <a:r>
              <a:rPr lang="en-US" i="0">
                <a:solidFill>
                  <a:schemeClr val="tx1"/>
                </a:solidFill>
                <a:latin typeface="Arial Narrow" pitchFamily="34" charset="0"/>
              </a:rPr>
              <a:t>M	Medium	3</a:t>
            </a:r>
          </a:p>
          <a:p>
            <a:pPr marL="909638" lvl="1" indent="-393700" algn="l">
              <a:buSzPct val="120000"/>
              <a:buFont typeface="Wingdings" pitchFamily="2" charset="2"/>
              <a:buChar char="v"/>
              <a:tabLst>
                <a:tab pos="1376363" algn="l"/>
                <a:tab pos="2519363" algn="l"/>
              </a:tabLst>
            </a:pPr>
            <a:r>
              <a:rPr lang="en-US" i="0">
                <a:solidFill>
                  <a:schemeClr val="tx1"/>
                </a:solidFill>
                <a:latin typeface="Arial Narrow" pitchFamily="34" charset="0"/>
              </a:rPr>
              <a:t>L	Weak	1</a:t>
            </a:r>
          </a:p>
          <a:p>
            <a:pPr marL="401638" indent="-401638" algn="l">
              <a:buSzPct val="120000"/>
              <a:buFont typeface="Wingdings" pitchFamily="2" charset="2"/>
              <a:buChar char="v"/>
              <a:tabLst>
                <a:tab pos="1376363" algn="l"/>
                <a:tab pos="2519363" algn="l"/>
              </a:tabLst>
            </a:pPr>
            <a:r>
              <a:rPr lang="en-US" sz="2000" i="0">
                <a:solidFill>
                  <a:schemeClr val="tx1"/>
                </a:solidFill>
                <a:latin typeface="Arial Narrow" pitchFamily="34" charset="0"/>
              </a:rPr>
              <a:t>Transfer Function</a:t>
            </a:r>
          </a:p>
          <a:p>
            <a:pPr marL="401638" indent="-401638" algn="l">
              <a:buSzPct val="120000"/>
              <a:buFont typeface="Wingdings" pitchFamily="2" charset="2"/>
              <a:buChar char="v"/>
              <a:tabLst>
                <a:tab pos="1376363" algn="l"/>
                <a:tab pos="2519363" algn="l"/>
              </a:tabLst>
            </a:pPr>
            <a:r>
              <a:rPr lang="en-US" sz="2000" i="0">
                <a:solidFill>
                  <a:schemeClr val="tx1"/>
                </a:solidFill>
                <a:latin typeface="Arial Narrow" pitchFamily="34" charset="0"/>
              </a:rPr>
              <a:t>Y = f(X)</a:t>
            </a:r>
          </a:p>
        </p:txBody>
      </p:sp>
      <p:sp>
        <p:nvSpPr>
          <p:cNvPr id="40" name="Rectangle 58"/>
          <p:cNvSpPr>
            <a:spLocks noChangeArrowheads="1"/>
          </p:cNvSpPr>
          <p:nvPr/>
        </p:nvSpPr>
        <p:spPr bwMode="auto">
          <a:xfrm rot="19740000">
            <a:off x="5845497" y="3757000"/>
            <a:ext cx="1674813" cy="379412"/>
          </a:xfrm>
          <a:prstGeom prst="rect">
            <a:avLst/>
          </a:prstGeom>
          <a:solidFill>
            <a:schemeClr val="tx2"/>
          </a:solidFill>
          <a:ln w="12699">
            <a:solidFill>
              <a:schemeClr val="tx1"/>
            </a:solidFill>
            <a:miter lim="800000"/>
            <a:headEnd/>
            <a:tailEnd/>
          </a:ln>
          <a:effectLst>
            <a:outerShdw dist="53882" dir="2700000" algn="ctr" rotWithShape="0">
              <a:srgbClr val="990000"/>
            </a:outerShdw>
          </a:effectLst>
        </p:spPr>
        <p:txBody>
          <a:bodyPr lIns="92075" tIns="46038" rIns="92075" bIns="46038">
            <a:spAutoFit/>
          </a:bodyPr>
          <a:lstStyle/>
          <a:p>
            <a:pPr>
              <a:buClrTx/>
              <a:defRPr/>
            </a:pPr>
            <a:r>
              <a:rPr lang="en-US" b="0" i="0" dirty="0">
                <a:solidFill>
                  <a:schemeClr val="bg2"/>
                </a:solidFill>
                <a:latin typeface="Arial" charset="0"/>
              </a:rPr>
              <a:t>Relationships</a:t>
            </a:r>
          </a:p>
        </p:txBody>
      </p:sp>
      <p:sp>
        <p:nvSpPr>
          <p:cNvPr id="41" name="Rectangle 61"/>
          <p:cNvSpPr>
            <a:spLocks noChangeArrowheads="1"/>
          </p:cNvSpPr>
          <p:nvPr/>
        </p:nvSpPr>
        <p:spPr bwMode="auto">
          <a:xfrm rot="16200000">
            <a:off x="6645275" y="1646238"/>
            <a:ext cx="860425" cy="2622550"/>
          </a:xfrm>
          <a:prstGeom prst="rect">
            <a:avLst/>
          </a:prstGeom>
          <a:noFill/>
          <a:ln w="9525">
            <a:solidFill>
              <a:srgbClr val="641800"/>
            </a:solidFill>
            <a:miter lim="800000"/>
            <a:headEnd/>
            <a:tailEnd/>
          </a:ln>
        </p:spPr>
        <p:txBody>
          <a:bodyPr wrap="none" lIns="92075" tIns="46038" rIns="92075" bIns="46038">
            <a:spAutoFit/>
          </a:bodyPr>
          <a:lstStyle/>
          <a:p>
            <a:pPr algn="l">
              <a:spcAft>
                <a:spcPct val="55000"/>
              </a:spcAft>
              <a:buClrTx/>
            </a:pPr>
            <a:r>
              <a:rPr lang="en-US" sz="1600" b="0" i="0">
                <a:solidFill>
                  <a:schemeClr val="tx1"/>
                </a:solidFill>
                <a:latin typeface="Arial" charset="0"/>
              </a:rPr>
              <a:t>HOW 1</a:t>
            </a:r>
          </a:p>
          <a:p>
            <a:pPr algn="l">
              <a:spcAft>
                <a:spcPct val="55000"/>
              </a:spcAft>
              <a:buClrTx/>
            </a:pPr>
            <a:r>
              <a:rPr lang="en-US" sz="1600" b="0" i="0">
                <a:solidFill>
                  <a:schemeClr val="tx1"/>
                </a:solidFill>
                <a:latin typeface="Arial" charset="0"/>
              </a:rPr>
              <a:t>HOW 2</a:t>
            </a:r>
          </a:p>
          <a:p>
            <a:pPr algn="l">
              <a:spcAft>
                <a:spcPct val="55000"/>
              </a:spcAft>
              <a:buClrTx/>
            </a:pPr>
            <a:r>
              <a:rPr lang="en-US" sz="1600" b="0" i="0">
                <a:solidFill>
                  <a:schemeClr val="tx1"/>
                </a:solidFill>
                <a:latin typeface="Arial" charset="0"/>
              </a:rPr>
              <a:t>HOW 3</a:t>
            </a:r>
          </a:p>
          <a:p>
            <a:pPr algn="l">
              <a:spcAft>
                <a:spcPct val="55000"/>
              </a:spcAft>
              <a:buClrTx/>
            </a:pPr>
            <a:r>
              <a:rPr lang="en-US" sz="1600" b="0" i="0">
                <a:solidFill>
                  <a:schemeClr val="tx1"/>
                </a:solidFill>
                <a:latin typeface="Arial" charset="0"/>
              </a:rPr>
              <a:t>HOW 4</a:t>
            </a:r>
          </a:p>
          <a:p>
            <a:pPr algn="l">
              <a:spcAft>
                <a:spcPct val="55000"/>
              </a:spcAft>
              <a:buClrTx/>
            </a:pPr>
            <a:r>
              <a:rPr lang="en-US" sz="1600" b="0" i="0">
                <a:solidFill>
                  <a:schemeClr val="tx1"/>
                </a:solidFill>
                <a:latin typeface="Arial" charset="0"/>
              </a:rPr>
              <a:t>HOW 5</a:t>
            </a:r>
          </a:p>
          <a:p>
            <a:pPr algn="l">
              <a:spcAft>
                <a:spcPct val="55000"/>
              </a:spcAft>
              <a:buClrTx/>
            </a:pPr>
            <a:r>
              <a:rPr lang="en-US" sz="1600" b="0" i="0">
                <a:solidFill>
                  <a:schemeClr val="tx1"/>
                </a:solidFill>
                <a:latin typeface="Arial" charset="0"/>
              </a:rPr>
              <a:t>HOW 6</a:t>
            </a:r>
          </a:p>
          <a:p>
            <a:pPr algn="l">
              <a:spcAft>
                <a:spcPct val="55000"/>
              </a:spcAft>
              <a:buClrTx/>
            </a:pPr>
            <a:r>
              <a:rPr lang="en-US" sz="1600" b="0" i="0">
                <a:solidFill>
                  <a:schemeClr val="tx1"/>
                </a:solidFill>
                <a:latin typeface="Arial" charset="0"/>
              </a:rPr>
              <a:t>HOW 7</a:t>
            </a:r>
          </a:p>
        </p:txBody>
      </p:sp>
      <p:sp>
        <p:nvSpPr>
          <p:cNvPr id="42" name="Rectangle 59"/>
          <p:cNvSpPr>
            <a:spLocks noChangeArrowheads="1"/>
          </p:cNvSpPr>
          <p:nvPr/>
        </p:nvSpPr>
        <p:spPr bwMode="auto">
          <a:xfrm>
            <a:off x="4062413" y="3371850"/>
            <a:ext cx="765175" cy="1704975"/>
          </a:xfrm>
          <a:prstGeom prst="rect">
            <a:avLst/>
          </a:prstGeom>
          <a:noFill/>
          <a:ln w="9525">
            <a:noFill/>
            <a:miter lim="800000"/>
            <a:headEnd/>
            <a:tailEnd/>
          </a:ln>
          <a:effectLst/>
        </p:spPr>
        <p:txBody>
          <a:bodyPr wrap="none" lIns="92075" tIns="46038" rIns="92075" bIns="46038">
            <a:spAutoFit/>
          </a:bodyPr>
          <a:lstStyle/>
          <a:p>
            <a:pPr algn="l">
              <a:spcAft>
                <a:spcPct val="10000"/>
              </a:spcAft>
              <a:buClrTx/>
            </a:pPr>
            <a:r>
              <a:rPr lang="en-US" sz="1400" i="0" dirty="0">
                <a:solidFill>
                  <a:schemeClr val="tx1"/>
                </a:solidFill>
                <a:latin typeface="Arial" charset="0"/>
              </a:rPr>
              <a:t>Need 1</a:t>
            </a:r>
          </a:p>
          <a:p>
            <a:pPr algn="l">
              <a:spcAft>
                <a:spcPct val="10000"/>
              </a:spcAft>
              <a:buClrTx/>
            </a:pPr>
            <a:r>
              <a:rPr lang="en-US" sz="1400" i="0" dirty="0">
                <a:solidFill>
                  <a:schemeClr val="tx1"/>
                </a:solidFill>
                <a:latin typeface="Arial" charset="0"/>
              </a:rPr>
              <a:t>Need 2</a:t>
            </a:r>
          </a:p>
          <a:p>
            <a:pPr algn="l">
              <a:spcAft>
                <a:spcPct val="10000"/>
              </a:spcAft>
              <a:buClrTx/>
            </a:pPr>
            <a:r>
              <a:rPr lang="en-US" sz="1400" i="0" dirty="0">
                <a:solidFill>
                  <a:schemeClr val="tx1"/>
                </a:solidFill>
                <a:latin typeface="Arial" charset="0"/>
              </a:rPr>
              <a:t>Need 3</a:t>
            </a:r>
          </a:p>
          <a:p>
            <a:pPr algn="l">
              <a:spcAft>
                <a:spcPct val="10000"/>
              </a:spcAft>
              <a:buClrTx/>
            </a:pPr>
            <a:r>
              <a:rPr lang="en-US" sz="1400" i="0" dirty="0">
                <a:solidFill>
                  <a:schemeClr val="tx1"/>
                </a:solidFill>
                <a:latin typeface="Arial" charset="0"/>
              </a:rPr>
              <a:t>Need 4</a:t>
            </a:r>
          </a:p>
          <a:p>
            <a:pPr algn="l">
              <a:spcAft>
                <a:spcPct val="10000"/>
              </a:spcAft>
              <a:buClrTx/>
            </a:pPr>
            <a:r>
              <a:rPr lang="en-US" sz="1400" i="0" dirty="0">
                <a:solidFill>
                  <a:schemeClr val="tx1"/>
                </a:solidFill>
                <a:latin typeface="Arial" charset="0"/>
              </a:rPr>
              <a:t>Need 5</a:t>
            </a:r>
          </a:p>
          <a:p>
            <a:pPr algn="l">
              <a:spcAft>
                <a:spcPct val="10000"/>
              </a:spcAft>
              <a:buClrTx/>
            </a:pPr>
            <a:r>
              <a:rPr lang="en-US" sz="1400" i="0" dirty="0">
                <a:solidFill>
                  <a:schemeClr val="tx1"/>
                </a:solidFill>
                <a:latin typeface="Arial" charset="0"/>
              </a:rPr>
              <a:t>Need 6</a:t>
            </a:r>
          </a:p>
          <a:p>
            <a:pPr algn="l">
              <a:spcAft>
                <a:spcPct val="10000"/>
              </a:spcAft>
              <a:buClrTx/>
            </a:pPr>
            <a:r>
              <a:rPr lang="en-US" sz="1400" i="0" dirty="0">
                <a:solidFill>
                  <a:schemeClr val="tx1"/>
                </a:solidFill>
                <a:latin typeface="Arial" charset="0"/>
              </a:rPr>
              <a:t>Need 7</a:t>
            </a:r>
          </a:p>
        </p:txBody>
      </p:sp>
      <p:sp>
        <p:nvSpPr>
          <p:cNvPr id="43" name="Rectangle 60"/>
          <p:cNvSpPr>
            <a:spLocks noChangeArrowheads="1"/>
          </p:cNvSpPr>
          <p:nvPr/>
        </p:nvSpPr>
        <p:spPr bwMode="auto">
          <a:xfrm>
            <a:off x="5345113" y="3359150"/>
            <a:ext cx="292100" cy="1714500"/>
          </a:xfrm>
          <a:prstGeom prst="rect">
            <a:avLst/>
          </a:prstGeom>
          <a:noFill/>
          <a:ln w="9525">
            <a:solidFill>
              <a:srgbClr val="641800"/>
            </a:solidFill>
            <a:miter lim="800000"/>
            <a:headEnd/>
            <a:tailEnd/>
          </a:ln>
          <a:effectLst/>
        </p:spPr>
        <p:txBody>
          <a:bodyPr wrap="none" lIns="92075" tIns="46038" rIns="92075" bIns="46038">
            <a:spAutoFit/>
          </a:bodyPr>
          <a:lstStyle/>
          <a:p>
            <a:pPr algn="l">
              <a:spcAft>
                <a:spcPct val="10000"/>
              </a:spcAft>
              <a:buClrTx/>
            </a:pPr>
            <a:r>
              <a:rPr lang="en-US" sz="1400" b="0" i="0">
                <a:solidFill>
                  <a:schemeClr val="tx1"/>
                </a:solidFill>
                <a:latin typeface="Arial" charset="0"/>
              </a:rPr>
              <a:t>5</a:t>
            </a:r>
          </a:p>
          <a:p>
            <a:pPr algn="l">
              <a:spcAft>
                <a:spcPct val="10000"/>
              </a:spcAft>
              <a:buClrTx/>
            </a:pPr>
            <a:r>
              <a:rPr lang="en-US" sz="1400" b="0" i="0">
                <a:solidFill>
                  <a:schemeClr val="tx1"/>
                </a:solidFill>
                <a:latin typeface="Arial" charset="0"/>
              </a:rPr>
              <a:t>5</a:t>
            </a:r>
          </a:p>
          <a:p>
            <a:pPr algn="l">
              <a:spcAft>
                <a:spcPct val="10000"/>
              </a:spcAft>
              <a:buClrTx/>
            </a:pPr>
            <a:r>
              <a:rPr lang="en-US" sz="1400" b="0" i="0">
                <a:solidFill>
                  <a:schemeClr val="tx1"/>
                </a:solidFill>
                <a:latin typeface="Arial" charset="0"/>
              </a:rPr>
              <a:t>3</a:t>
            </a:r>
          </a:p>
          <a:p>
            <a:pPr algn="l">
              <a:spcAft>
                <a:spcPct val="10000"/>
              </a:spcAft>
              <a:buClrTx/>
            </a:pPr>
            <a:r>
              <a:rPr lang="en-US" sz="1400" b="0" i="0">
                <a:solidFill>
                  <a:schemeClr val="tx1"/>
                </a:solidFill>
                <a:latin typeface="Arial" charset="0"/>
              </a:rPr>
              <a:t>4</a:t>
            </a:r>
          </a:p>
          <a:p>
            <a:pPr algn="l">
              <a:spcAft>
                <a:spcPct val="10000"/>
              </a:spcAft>
              <a:buClrTx/>
            </a:pPr>
            <a:r>
              <a:rPr lang="en-US" sz="1400" b="0" i="0">
                <a:solidFill>
                  <a:schemeClr val="tx1"/>
                </a:solidFill>
                <a:latin typeface="Arial" charset="0"/>
              </a:rPr>
              <a:t>2</a:t>
            </a:r>
          </a:p>
          <a:p>
            <a:pPr algn="l">
              <a:spcAft>
                <a:spcPct val="10000"/>
              </a:spcAft>
              <a:buClrTx/>
            </a:pPr>
            <a:r>
              <a:rPr lang="en-US" sz="1400" b="0" i="0">
                <a:solidFill>
                  <a:schemeClr val="tx1"/>
                </a:solidFill>
                <a:latin typeface="Arial" charset="0"/>
              </a:rPr>
              <a:t>4</a:t>
            </a:r>
          </a:p>
          <a:p>
            <a:pPr algn="l">
              <a:spcAft>
                <a:spcPct val="10000"/>
              </a:spcAft>
              <a:buClrTx/>
            </a:pPr>
            <a:r>
              <a:rPr lang="en-US" sz="1400" b="0" i="0">
                <a:solidFill>
                  <a:schemeClr val="tx1"/>
                </a:solidFill>
                <a:latin typeface="Arial" charset="0"/>
              </a:rPr>
              <a:t>1</a:t>
            </a:r>
          </a:p>
        </p:txBody>
      </p:sp>
      <p:grpSp>
        <p:nvGrpSpPr>
          <p:cNvPr id="44" name="Group 41"/>
          <p:cNvGrpSpPr>
            <a:grpSpLocks/>
          </p:cNvGrpSpPr>
          <p:nvPr/>
        </p:nvGrpSpPr>
        <p:grpSpPr bwMode="auto">
          <a:xfrm>
            <a:off x="5748338" y="3343275"/>
            <a:ext cx="2711450" cy="1776413"/>
            <a:chOff x="3080" y="2100"/>
            <a:chExt cx="1708" cy="1119"/>
          </a:xfrm>
        </p:grpSpPr>
        <p:sp>
          <p:nvSpPr>
            <p:cNvPr id="45" name="Rectangle 42"/>
            <p:cNvSpPr>
              <a:spLocks noChangeArrowheads="1"/>
            </p:cNvSpPr>
            <p:nvPr/>
          </p:nvSpPr>
          <p:spPr bwMode="auto">
            <a:xfrm>
              <a:off x="4058" y="2831"/>
              <a:ext cx="220" cy="231"/>
            </a:xfrm>
            <a:prstGeom prst="rect">
              <a:avLst/>
            </a:prstGeom>
            <a:noFill/>
            <a:ln w="9525">
              <a:noFill/>
              <a:miter lim="800000"/>
              <a:headEnd/>
              <a:tailEnd/>
            </a:ln>
            <a:effectLst/>
          </p:spPr>
          <p:txBody>
            <a:bodyPr wrap="none" lIns="92075" tIns="46038" rIns="92075" bIns="46038">
              <a:spAutoFit/>
            </a:bodyPr>
            <a:lstStyle/>
            <a:p>
              <a:pPr>
                <a:buClrTx/>
              </a:pPr>
              <a:r>
                <a:rPr lang="en-US" i="0">
                  <a:solidFill>
                    <a:schemeClr val="tx1"/>
                  </a:solidFill>
                  <a:latin typeface="Arial" charset="0"/>
                </a:rPr>
                <a:t>H</a:t>
              </a:r>
            </a:p>
          </p:txBody>
        </p:sp>
        <p:sp>
          <p:nvSpPr>
            <p:cNvPr id="46" name="Rectangle 43"/>
            <p:cNvSpPr>
              <a:spLocks noChangeArrowheads="1"/>
            </p:cNvSpPr>
            <p:nvPr/>
          </p:nvSpPr>
          <p:spPr bwMode="auto">
            <a:xfrm>
              <a:off x="3567" y="2231"/>
              <a:ext cx="220" cy="231"/>
            </a:xfrm>
            <a:prstGeom prst="rect">
              <a:avLst/>
            </a:prstGeom>
            <a:noFill/>
            <a:ln w="9525">
              <a:noFill/>
              <a:miter lim="800000"/>
              <a:headEnd/>
              <a:tailEnd/>
            </a:ln>
            <a:effectLst/>
          </p:spPr>
          <p:txBody>
            <a:bodyPr wrap="none" lIns="92075" tIns="46038" rIns="92075" bIns="46038">
              <a:spAutoFit/>
            </a:bodyPr>
            <a:lstStyle/>
            <a:p>
              <a:pPr>
                <a:buClrTx/>
              </a:pPr>
              <a:r>
                <a:rPr lang="en-US" i="0">
                  <a:solidFill>
                    <a:schemeClr val="tx1"/>
                  </a:solidFill>
                  <a:latin typeface="Arial" charset="0"/>
                </a:rPr>
                <a:t>H</a:t>
              </a:r>
            </a:p>
          </p:txBody>
        </p:sp>
        <p:sp>
          <p:nvSpPr>
            <p:cNvPr id="47" name="Rectangle 44"/>
            <p:cNvSpPr>
              <a:spLocks noChangeArrowheads="1"/>
            </p:cNvSpPr>
            <p:nvPr/>
          </p:nvSpPr>
          <p:spPr bwMode="auto">
            <a:xfrm>
              <a:off x="3316" y="2526"/>
              <a:ext cx="220" cy="231"/>
            </a:xfrm>
            <a:prstGeom prst="rect">
              <a:avLst/>
            </a:prstGeom>
            <a:noFill/>
            <a:ln w="9525">
              <a:noFill/>
              <a:miter lim="800000"/>
              <a:headEnd/>
              <a:tailEnd/>
            </a:ln>
            <a:effectLst/>
          </p:spPr>
          <p:txBody>
            <a:bodyPr wrap="none" lIns="92075" tIns="46038" rIns="92075" bIns="46038">
              <a:spAutoFit/>
            </a:bodyPr>
            <a:lstStyle/>
            <a:p>
              <a:pPr>
                <a:buClrTx/>
              </a:pPr>
              <a:r>
                <a:rPr lang="en-US" i="0">
                  <a:solidFill>
                    <a:schemeClr val="tx1"/>
                  </a:solidFill>
                  <a:latin typeface="Arial" charset="0"/>
                </a:rPr>
                <a:t>H</a:t>
              </a:r>
            </a:p>
          </p:txBody>
        </p:sp>
        <p:sp>
          <p:nvSpPr>
            <p:cNvPr id="48" name="Rectangle 45"/>
            <p:cNvSpPr>
              <a:spLocks noChangeArrowheads="1"/>
            </p:cNvSpPr>
            <p:nvPr/>
          </p:nvSpPr>
          <p:spPr bwMode="auto">
            <a:xfrm>
              <a:off x="3088" y="2100"/>
              <a:ext cx="220" cy="231"/>
            </a:xfrm>
            <a:prstGeom prst="rect">
              <a:avLst/>
            </a:prstGeom>
            <a:noFill/>
            <a:ln w="9525">
              <a:noFill/>
              <a:miter lim="800000"/>
              <a:headEnd/>
              <a:tailEnd/>
            </a:ln>
            <a:effectLst/>
          </p:spPr>
          <p:txBody>
            <a:bodyPr wrap="none" lIns="92075" tIns="46038" rIns="92075" bIns="46038">
              <a:spAutoFit/>
            </a:bodyPr>
            <a:lstStyle/>
            <a:p>
              <a:pPr>
                <a:buClrTx/>
              </a:pPr>
              <a:r>
                <a:rPr lang="en-US" i="0">
                  <a:solidFill>
                    <a:schemeClr val="tx1"/>
                  </a:solidFill>
                  <a:latin typeface="Arial" charset="0"/>
                </a:rPr>
                <a:t>H</a:t>
              </a:r>
            </a:p>
          </p:txBody>
        </p:sp>
        <p:sp>
          <p:nvSpPr>
            <p:cNvPr id="49" name="Rectangle 46"/>
            <p:cNvSpPr>
              <a:spLocks noChangeArrowheads="1"/>
            </p:cNvSpPr>
            <p:nvPr/>
          </p:nvSpPr>
          <p:spPr bwMode="auto">
            <a:xfrm>
              <a:off x="3574" y="2988"/>
              <a:ext cx="204" cy="231"/>
            </a:xfrm>
            <a:prstGeom prst="rect">
              <a:avLst/>
            </a:prstGeom>
            <a:noFill/>
            <a:ln w="9525">
              <a:noFill/>
              <a:miter lim="800000"/>
              <a:headEnd/>
              <a:tailEnd/>
            </a:ln>
            <a:effectLst/>
          </p:spPr>
          <p:txBody>
            <a:bodyPr wrap="none" lIns="92075" tIns="46038" rIns="92075" bIns="46038">
              <a:spAutoFit/>
            </a:bodyPr>
            <a:lstStyle/>
            <a:p>
              <a:pPr>
                <a:buClrTx/>
              </a:pPr>
              <a:r>
                <a:rPr lang="en-US" i="0">
                  <a:solidFill>
                    <a:schemeClr val="tx1"/>
                  </a:solidFill>
                  <a:latin typeface="Arial" charset="0"/>
                </a:rPr>
                <a:t>L</a:t>
              </a:r>
            </a:p>
          </p:txBody>
        </p:sp>
        <p:sp>
          <p:nvSpPr>
            <p:cNvPr id="50" name="Rectangle 47"/>
            <p:cNvSpPr>
              <a:spLocks noChangeArrowheads="1"/>
            </p:cNvSpPr>
            <p:nvPr/>
          </p:nvSpPr>
          <p:spPr bwMode="auto">
            <a:xfrm>
              <a:off x="4552" y="2678"/>
              <a:ext cx="236" cy="231"/>
            </a:xfrm>
            <a:prstGeom prst="rect">
              <a:avLst/>
            </a:prstGeom>
            <a:noFill/>
            <a:ln w="9525">
              <a:noFill/>
              <a:miter lim="800000"/>
              <a:headEnd/>
              <a:tailEnd/>
            </a:ln>
            <a:effectLst/>
          </p:spPr>
          <p:txBody>
            <a:bodyPr wrap="none" lIns="92075" tIns="46038" rIns="92075" bIns="46038">
              <a:spAutoFit/>
            </a:bodyPr>
            <a:lstStyle/>
            <a:p>
              <a:pPr>
                <a:buClrTx/>
              </a:pPr>
              <a:r>
                <a:rPr lang="en-US" i="0">
                  <a:solidFill>
                    <a:schemeClr val="tx1"/>
                  </a:solidFill>
                  <a:latin typeface="Arial" charset="0"/>
                </a:rPr>
                <a:t>M</a:t>
              </a:r>
            </a:p>
          </p:txBody>
        </p:sp>
        <p:sp>
          <p:nvSpPr>
            <p:cNvPr id="51" name="Rectangle 48"/>
            <p:cNvSpPr>
              <a:spLocks noChangeArrowheads="1"/>
            </p:cNvSpPr>
            <p:nvPr/>
          </p:nvSpPr>
          <p:spPr bwMode="auto">
            <a:xfrm>
              <a:off x="4552" y="2100"/>
              <a:ext cx="236" cy="231"/>
            </a:xfrm>
            <a:prstGeom prst="rect">
              <a:avLst/>
            </a:prstGeom>
            <a:noFill/>
            <a:ln w="9525">
              <a:noFill/>
              <a:miter lim="800000"/>
              <a:headEnd/>
              <a:tailEnd/>
            </a:ln>
            <a:effectLst/>
          </p:spPr>
          <p:txBody>
            <a:bodyPr wrap="none" lIns="92075" tIns="46038" rIns="92075" bIns="46038">
              <a:spAutoFit/>
            </a:bodyPr>
            <a:lstStyle/>
            <a:p>
              <a:pPr>
                <a:buClrTx/>
              </a:pPr>
              <a:r>
                <a:rPr lang="en-US" i="0">
                  <a:solidFill>
                    <a:schemeClr val="tx1"/>
                  </a:solidFill>
                  <a:latin typeface="Arial" charset="0"/>
                </a:rPr>
                <a:t>M</a:t>
              </a:r>
            </a:p>
          </p:txBody>
        </p:sp>
        <p:sp>
          <p:nvSpPr>
            <p:cNvPr id="52" name="Rectangle 49"/>
            <p:cNvSpPr>
              <a:spLocks noChangeArrowheads="1"/>
            </p:cNvSpPr>
            <p:nvPr/>
          </p:nvSpPr>
          <p:spPr bwMode="auto">
            <a:xfrm>
              <a:off x="4306" y="2988"/>
              <a:ext cx="236" cy="231"/>
            </a:xfrm>
            <a:prstGeom prst="rect">
              <a:avLst/>
            </a:prstGeom>
            <a:noFill/>
            <a:ln w="9525">
              <a:noFill/>
              <a:miter lim="800000"/>
              <a:headEnd/>
              <a:tailEnd/>
            </a:ln>
            <a:effectLst/>
          </p:spPr>
          <p:txBody>
            <a:bodyPr wrap="none" lIns="92075" tIns="46038" rIns="92075" bIns="46038">
              <a:spAutoFit/>
            </a:bodyPr>
            <a:lstStyle/>
            <a:p>
              <a:pPr>
                <a:buClrTx/>
              </a:pPr>
              <a:r>
                <a:rPr lang="en-US" i="0">
                  <a:solidFill>
                    <a:schemeClr val="tx1"/>
                  </a:solidFill>
                  <a:latin typeface="Arial" charset="0"/>
                </a:rPr>
                <a:t>M</a:t>
              </a:r>
            </a:p>
          </p:txBody>
        </p:sp>
        <p:sp>
          <p:nvSpPr>
            <p:cNvPr id="53" name="Rectangle 50"/>
            <p:cNvSpPr>
              <a:spLocks noChangeArrowheads="1"/>
            </p:cNvSpPr>
            <p:nvPr/>
          </p:nvSpPr>
          <p:spPr bwMode="auto">
            <a:xfrm>
              <a:off x="4047" y="2388"/>
              <a:ext cx="242" cy="237"/>
            </a:xfrm>
            <a:prstGeom prst="rect">
              <a:avLst/>
            </a:prstGeom>
            <a:noFill/>
            <a:ln w="9525">
              <a:solidFill>
                <a:srgbClr val="641800"/>
              </a:solidFill>
              <a:miter lim="800000"/>
              <a:headEnd/>
              <a:tailEnd/>
            </a:ln>
            <a:effectLst/>
          </p:spPr>
          <p:txBody>
            <a:bodyPr wrap="none" lIns="92075" tIns="46038" rIns="92075" bIns="46038">
              <a:spAutoFit/>
            </a:bodyPr>
            <a:lstStyle/>
            <a:p>
              <a:pPr>
                <a:buClrTx/>
              </a:pPr>
              <a:r>
                <a:rPr lang="en-US" i="0">
                  <a:solidFill>
                    <a:schemeClr val="tx1"/>
                  </a:solidFill>
                  <a:latin typeface="Arial" charset="0"/>
                </a:rPr>
                <a:t>M</a:t>
              </a:r>
            </a:p>
          </p:txBody>
        </p:sp>
        <p:sp>
          <p:nvSpPr>
            <p:cNvPr id="54" name="Rectangle 51"/>
            <p:cNvSpPr>
              <a:spLocks noChangeArrowheads="1"/>
            </p:cNvSpPr>
            <p:nvPr/>
          </p:nvSpPr>
          <p:spPr bwMode="auto">
            <a:xfrm>
              <a:off x="3787" y="2388"/>
              <a:ext cx="236" cy="231"/>
            </a:xfrm>
            <a:prstGeom prst="rect">
              <a:avLst/>
            </a:prstGeom>
            <a:noFill/>
            <a:ln w="9525">
              <a:noFill/>
              <a:miter lim="800000"/>
              <a:headEnd/>
              <a:tailEnd/>
            </a:ln>
            <a:effectLst/>
          </p:spPr>
          <p:txBody>
            <a:bodyPr wrap="none" lIns="92075" tIns="46038" rIns="92075" bIns="46038">
              <a:spAutoFit/>
            </a:bodyPr>
            <a:lstStyle/>
            <a:p>
              <a:pPr>
                <a:buClrTx/>
              </a:pPr>
              <a:r>
                <a:rPr lang="en-US" i="0">
                  <a:solidFill>
                    <a:schemeClr val="tx1"/>
                  </a:solidFill>
                  <a:latin typeface="Arial" charset="0"/>
                </a:rPr>
                <a:t>M</a:t>
              </a:r>
            </a:p>
          </p:txBody>
        </p:sp>
        <p:sp>
          <p:nvSpPr>
            <p:cNvPr id="55" name="Rectangle 52"/>
            <p:cNvSpPr>
              <a:spLocks noChangeArrowheads="1"/>
            </p:cNvSpPr>
            <p:nvPr/>
          </p:nvSpPr>
          <p:spPr bwMode="auto">
            <a:xfrm>
              <a:off x="3080" y="2831"/>
              <a:ext cx="236" cy="231"/>
            </a:xfrm>
            <a:prstGeom prst="rect">
              <a:avLst/>
            </a:prstGeom>
            <a:noFill/>
            <a:ln w="9525">
              <a:noFill/>
              <a:miter lim="800000"/>
              <a:headEnd/>
              <a:tailEnd/>
            </a:ln>
            <a:effectLst/>
          </p:spPr>
          <p:txBody>
            <a:bodyPr wrap="none" lIns="92075" tIns="46038" rIns="92075" bIns="46038">
              <a:spAutoFit/>
            </a:bodyPr>
            <a:lstStyle/>
            <a:p>
              <a:pPr>
                <a:buClrTx/>
              </a:pPr>
              <a:r>
                <a:rPr lang="en-US" i="0">
                  <a:solidFill>
                    <a:schemeClr val="tx1"/>
                  </a:solidFill>
                  <a:latin typeface="Arial" charset="0"/>
                </a:rPr>
                <a:t>M</a:t>
              </a:r>
            </a:p>
          </p:txBody>
        </p:sp>
        <p:sp>
          <p:nvSpPr>
            <p:cNvPr id="56" name="Rectangle 53"/>
            <p:cNvSpPr>
              <a:spLocks noChangeArrowheads="1"/>
            </p:cNvSpPr>
            <p:nvPr/>
          </p:nvSpPr>
          <p:spPr bwMode="auto">
            <a:xfrm>
              <a:off x="3802" y="2831"/>
              <a:ext cx="204" cy="231"/>
            </a:xfrm>
            <a:prstGeom prst="rect">
              <a:avLst/>
            </a:prstGeom>
            <a:noFill/>
            <a:ln w="9525">
              <a:noFill/>
              <a:miter lim="800000"/>
              <a:headEnd/>
              <a:tailEnd/>
            </a:ln>
            <a:effectLst/>
          </p:spPr>
          <p:txBody>
            <a:bodyPr wrap="none" lIns="92075" tIns="46038" rIns="92075" bIns="46038">
              <a:spAutoFit/>
            </a:bodyPr>
            <a:lstStyle/>
            <a:p>
              <a:pPr>
                <a:buClrTx/>
              </a:pPr>
              <a:r>
                <a:rPr lang="en-US" i="0">
                  <a:solidFill>
                    <a:schemeClr val="tx1"/>
                  </a:solidFill>
                  <a:latin typeface="Arial" charset="0"/>
                </a:rPr>
                <a:t>L</a:t>
              </a:r>
            </a:p>
          </p:txBody>
        </p:sp>
        <p:sp>
          <p:nvSpPr>
            <p:cNvPr id="57" name="Rectangle 54"/>
            <p:cNvSpPr>
              <a:spLocks noChangeArrowheads="1"/>
            </p:cNvSpPr>
            <p:nvPr/>
          </p:nvSpPr>
          <p:spPr bwMode="auto">
            <a:xfrm>
              <a:off x="3323" y="2100"/>
              <a:ext cx="204" cy="231"/>
            </a:xfrm>
            <a:prstGeom prst="rect">
              <a:avLst/>
            </a:prstGeom>
            <a:noFill/>
            <a:ln w="9525">
              <a:noFill/>
              <a:miter lim="800000"/>
              <a:headEnd/>
              <a:tailEnd/>
            </a:ln>
            <a:effectLst/>
          </p:spPr>
          <p:txBody>
            <a:bodyPr wrap="none" lIns="92075" tIns="46038" rIns="92075" bIns="46038">
              <a:spAutoFit/>
            </a:bodyPr>
            <a:lstStyle/>
            <a:p>
              <a:pPr>
                <a:buClrTx/>
              </a:pPr>
              <a:r>
                <a:rPr lang="en-US" i="0">
                  <a:solidFill>
                    <a:schemeClr val="tx1"/>
                  </a:solidFill>
                  <a:latin typeface="Arial" charset="0"/>
                </a:rPr>
                <a:t>L</a:t>
              </a:r>
            </a:p>
          </p:txBody>
        </p:sp>
        <p:sp>
          <p:nvSpPr>
            <p:cNvPr id="58" name="Rectangle 55"/>
            <p:cNvSpPr>
              <a:spLocks noChangeArrowheads="1"/>
            </p:cNvSpPr>
            <p:nvPr/>
          </p:nvSpPr>
          <p:spPr bwMode="auto">
            <a:xfrm>
              <a:off x="4063" y="2100"/>
              <a:ext cx="210" cy="237"/>
            </a:xfrm>
            <a:prstGeom prst="rect">
              <a:avLst/>
            </a:prstGeom>
            <a:noFill/>
            <a:ln w="9525">
              <a:solidFill>
                <a:srgbClr val="641800"/>
              </a:solidFill>
              <a:miter lim="800000"/>
              <a:headEnd/>
              <a:tailEnd/>
            </a:ln>
            <a:effectLst/>
          </p:spPr>
          <p:txBody>
            <a:bodyPr wrap="none" lIns="92075" tIns="46038" rIns="92075" bIns="46038">
              <a:spAutoFit/>
            </a:bodyPr>
            <a:lstStyle/>
            <a:p>
              <a:pPr>
                <a:buClrTx/>
              </a:pPr>
              <a:r>
                <a:rPr lang="en-US" i="0">
                  <a:solidFill>
                    <a:schemeClr val="tx1"/>
                  </a:solidFill>
                  <a:latin typeface="Arial" charset="0"/>
                </a:rPr>
                <a:t>L</a:t>
              </a:r>
            </a:p>
          </p:txBody>
        </p:sp>
        <p:sp>
          <p:nvSpPr>
            <p:cNvPr id="59" name="Rectangle 56"/>
            <p:cNvSpPr>
              <a:spLocks noChangeArrowheads="1"/>
            </p:cNvSpPr>
            <p:nvPr/>
          </p:nvSpPr>
          <p:spPr bwMode="auto">
            <a:xfrm>
              <a:off x="4322" y="2388"/>
              <a:ext cx="204" cy="231"/>
            </a:xfrm>
            <a:prstGeom prst="rect">
              <a:avLst/>
            </a:prstGeom>
            <a:noFill/>
            <a:ln w="9525">
              <a:noFill/>
              <a:miter lim="800000"/>
              <a:headEnd/>
              <a:tailEnd/>
            </a:ln>
            <a:effectLst/>
          </p:spPr>
          <p:txBody>
            <a:bodyPr wrap="none" lIns="92075" tIns="46038" rIns="92075" bIns="46038">
              <a:spAutoFit/>
            </a:bodyPr>
            <a:lstStyle/>
            <a:p>
              <a:pPr>
                <a:buClrTx/>
              </a:pPr>
              <a:r>
                <a:rPr lang="en-US" i="0">
                  <a:solidFill>
                    <a:schemeClr val="tx1"/>
                  </a:solidFill>
                  <a:latin typeface="Arial" charset="0"/>
                </a:rPr>
                <a:t>L</a:t>
              </a:r>
            </a:p>
          </p:txBody>
        </p:sp>
        <p:sp>
          <p:nvSpPr>
            <p:cNvPr id="60" name="Rectangle 57"/>
            <p:cNvSpPr>
              <a:spLocks noChangeArrowheads="1"/>
            </p:cNvSpPr>
            <p:nvPr/>
          </p:nvSpPr>
          <p:spPr bwMode="auto">
            <a:xfrm>
              <a:off x="3571" y="2678"/>
              <a:ext cx="210" cy="237"/>
            </a:xfrm>
            <a:prstGeom prst="rect">
              <a:avLst/>
            </a:prstGeom>
            <a:noFill/>
            <a:ln w="9525">
              <a:solidFill>
                <a:srgbClr val="641800"/>
              </a:solidFill>
              <a:miter lim="800000"/>
              <a:headEnd/>
              <a:tailEnd/>
            </a:ln>
            <a:effectLst/>
          </p:spPr>
          <p:txBody>
            <a:bodyPr wrap="none" lIns="92075" tIns="46038" rIns="92075" bIns="46038">
              <a:spAutoFit/>
            </a:bodyPr>
            <a:lstStyle/>
            <a:p>
              <a:pPr>
                <a:buClrTx/>
              </a:pPr>
              <a:r>
                <a:rPr lang="en-US" i="0">
                  <a:solidFill>
                    <a:schemeClr val="tx1"/>
                  </a:solidFill>
                  <a:latin typeface="Arial" charset="0"/>
                </a:rPr>
                <a:t>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Arc 2"/>
          <p:cNvSpPr>
            <a:spLocks/>
          </p:cNvSpPr>
          <p:nvPr/>
        </p:nvSpPr>
        <p:spPr bwMode="auto">
          <a:xfrm flipH="1">
            <a:off x="2325688" y="1441450"/>
            <a:ext cx="2130425" cy="2055813"/>
          </a:xfrm>
          <a:custGeom>
            <a:avLst/>
            <a:gdLst>
              <a:gd name="G0" fmla="+- 0 0 0"/>
              <a:gd name="G1" fmla="+- 21576 0 0"/>
              <a:gd name="G2" fmla="+- 21600 0 0"/>
              <a:gd name="T0" fmla="*/ 1019 w 21566"/>
              <a:gd name="T1" fmla="*/ 0 h 21576"/>
              <a:gd name="T2" fmla="*/ 21566 w 21566"/>
              <a:gd name="T3" fmla="*/ 20370 h 21576"/>
              <a:gd name="T4" fmla="*/ 0 w 21566"/>
              <a:gd name="T5" fmla="*/ 21576 h 21576"/>
            </a:gdLst>
            <a:ahLst/>
            <a:cxnLst>
              <a:cxn ang="0">
                <a:pos x="T0" y="T1"/>
              </a:cxn>
              <a:cxn ang="0">
                <a:pos x="T2" y="T3"/>
              </a:cxn>
              <a:cxn ang="0">
                <a:pos x="T4" y="T5"/>
              </a:cxn>
            </a:cxnLst>
            <a:rect l="0" t="0" r="r" b="b"/>
            <a:pathLst>
              <a:path w="21566" h="21576" fill="none" extrusionOk="0">
                <a:moveTo>
                  <a:pt x="1018" y="0"/>
                </a:moveTo>
                <a:cubicBezTo>
                  <a:pt x="12075" y="522"/>
                  <a:pt x="20948" y="9318"/>
                  <a:pt x="21566" y="20369"/>
                </a:cubicBezTo>
              </a:path>
              <a:path w="21566" h="21576" stroke="0" extrusionOk="0">
                <a:moveTo>
                  <a:pt x="1018" y="0"/>
                </a:moveTo>
                <a:cubicBezTo>
                  <a:pt x="12075" y="522"/>
                  <a:pt x="20948" y="9318"/>
                  <a:pt x="21566" y="20369"/>
                </a:cubicBezTo>
                <a:lnTo>
                  <a:pt x="0" y="21576"/>
                </a:lnTo>
                <a:close/>
              </a:path>
            </a:pathLst>
          </a:custGeom>
          <a:noFill/>
          <a:ln w="57150">
            <a:solidFill>
              <a:schemeClr val="tx1"/>
            </a:solidFill>
            <a:round/>
            <a:headEnd type="triangle" w="med" len="med"/>
            <a:tailEnd/>
          </a:ln>
          <a:effectLst/>
        </p:spPr>
        <p:txBody>
          <a:bodyPr wrap="none" anchor="ctr"/>
          <a:lstStyle/>
          <a:p>
            <a:endParaRPr lang="en-US"/>
          </a:p>
        </p:txBody>
      </p:sp>
      <p:sp>
        <p:nvSpPr>
          <p:cNvPr id="12291" name="Text Box 3"/>
          <p:cNvSpPr txBox="1">
            <a:spLocks noChangeArrowheads="1"/>
          </p:cNvSpPr>
          <p:nvPr/>
        </p:nvSpPr>
        <p:spPr bwMode="auto">
          <a:xfrm>
            <a:off x="3160713" y="908050"/>
            <a:ext cx="2514600" cy="457200"/>
          </a:xfrm>
          <a:prstGeom prst="rect">
            <a:avLst/>
          </a:prstGeom>
          <a:solidFill>
            <a:schemeClr val="bg1"/>
          </a:solidFill>
          <a:ln w="9525">
            <a:noFill/>
            <a:miter lim="800000"/>
            <a:headEnd/>
            <a:tailEnd/>
          </a:ln>
          <a:effectLst/>
        </p:spPr>
        <p:txBody>
          <a:bodyPr>
            <a:spAutoFit/>
          </a:bodyPr>
          <a:lstStyle/>
          <a:p>
            <a:pPr eaLnBrk="0" hangingPunct="0">
              <a:spcBef>
                <a:spcPct val="50000"/>
              </a:spcBef>
            </a:pPr>
            <a:r>
              <a:rPr lang="en-US">
                <a:latin typeface="Arial Black" pitchFamily="34" charset="0"/>
              </a:rPr>
              <a:t>Measurement</a:t>
            </a:r>
          </a:p>
        </p:txBody>
      </p:sp>
      <p:sp>
        <p:nvSpPr>
          <p:cNvPr id="12292" name="Text Box 4"/>
          <p:cNvSpPr txBox="1">
            <a:spLocks noChangeArrowheads="1"/>
          </p:cNvSpPr>
          <p:nvPr/>
        </p:nvSpPr>
        <p:spPr bwMode="auto">
          <a:xfrm rot="16200000">
            <a:off x="760413" y="3232150"/>
            <a:ext cx="2514600" cy="457200"/>
          </a:xfrm>
          <a:prstGeom prst="rect">
            <a:avLst/>
          </a:prstGeom>
          <a:noFill/>
          <a:ln w="9525">
            <a:noFill/>
            <a:miter lim="800000"/>
            <a:headEnd/>
            <a:tailEnd/>
          </a:ln>
          <a:effectLst/>
        </p:spPr>
        <p:txBody>
          <a:bodyPr>
            <a:spAutoFit/>
          </a:bodyPr>
          <a:lstStyle/>
          <a:p>
            <a:pPr eaLnBrk="0" hangingPunct="0">
              <a:spcBef>
                <a:spcPct val="50000"/>
              </a:spcBef>
            </a:pPr>
            <a:r>
              <a:rPr lang="en-US" dirty="0">
                <a:latin typeface="Arial Black" pitchFamily="34" charset="0"/>
              </a:rPr>
              <a:t>Measurement</a:t>
            </a:r>
          </a:p>
        </p:txBody>
      </p:sp>
      <p:sp>
        <p:nvSpPr>
          <p:cNvPr id="12293" name="Text Box 5"/>
          <p:cNvSpPr txBox="1">
            <a:spLocks noChangeArrowheads="1"/>
          </p:cNvSpPr>
          <p:nvPr/>
        </p:nvSpPr>
        <p:spPr bwMode="auto">
          <a:xfrm rot="5400000">
            <a:off x="5981700" y="3695700"/>
            <a:ext cx="2514600" cy="457200"/>
          </a:xfrm>
          <a:prstGeom prst="rect">
            <a:avLst/>
          </a:prstGeom>
          <a:noFill/>
          <a:ln w="9525">
            <a:noFill/>
            <a:miter lim="800000"/>
            <a:headEnd/>
            <a:tailEnd/>
          </a:ln>
          <a:effectLst/>
        </p:spPr>
        <p:txBody>
          <a:bodyPr>
            <a:spAutoFit/>
          </a:bodyPr>
          <a:lstStyle/>
          <a:p>
            <a:pPr eaLnBrk="0" hangingPunct="0">
              <a:spcBef>
                <a:spcPct val="50000"/>
              </a:spcBef>
            </a:pPr>
            <a:r>
              <a:rPr lang="en-US">
                <a:latin typeface="Arial Black" pitchFamily="34" charset="0"/>
              </a:rPr>
              <a:t>Measurement</a:t>
            </a:r>
          </a:p>
        </p:txBody>
      </p:sp>
      <p:sp>
        <p:nvSpPr>
          <p:cNvPr id="12294" name="Text Box 6"/>
          <p:cNvSpPr txBox="1">
            <a:spLocks noChangeArrowheads="1"/>
          </p:cNvSpPr>
          <p:nvPr/>
        </p:nvSpPr>
        <p:spPr bwMode="auto">
          <a:xfrm>
            <a:off x="3505200" y="6019800"/>
            <a:ext cx="2514600" cy="457200"/>
          </a:xfrm>
          <a:prstGeom prst="rect">
            <a:avLst/>
          </a:prstGeom>
          <a:noFill/>
          <a:ln w="9525">
            <a:noFill/>
            <a:miter lim="800000"/>
            <a:headEnd/>
            <a:tailEnd/>
          </a:ln>
          <a:effectLst/>
        </p:spPr>
        <p:txBody>
          <a:bodyPr>
            <a:spAutoFit/>
          </a:bodyPr>
          <a:lstStyle/>
          <a:p>
            <a:pPr eaLnBrk="0" hangingPunct="0">
              <a:spcBef>
                <a:spcPct val="50000"/>
              </a:spcBef>
            </a:pPr>
            <a:r>
              <a:rPr lang="en-US">
                <a:latin typeface="Arial Black" pitchFamily="34" charset="0"/>
              </a:rPr>
              <a:t>Measurement</a:t>
            </a:r>
          </a:p>
        </p:txBody>
      </p:sp>
      <p:sp>
        <p:nvSpPr>
          <p:cNvPr id="12295" name="Oval 7"/>
          <p:cNvSpPr>
            <a:spLocks noChangeArrowheads="1"/>
          </p:cNvSpPr>
          <p:nvPr/>
        </p:nvSpPr>
        <p:spPr bwMode="auto">
          <a:xfrm>
            <a:off x="2703513" y="1746250"/>
            <a:ext cx="3581400" cy="3514725"/>
          </a:xfrm>
          <a:prstGeom prst="ellipse">
            <a:avLst/>
          </a:prstGeom>
          <a:solidFill>
            <a:srgbClr val="CC0000"/>
          </a:solidFill>
          <a:ln w="28575">
            <a:solidFill>
              <a:schemeClr val="tx1"/>
            </a:solidFill>
            <a:round/>
            <a:headEnd/>
            <a:tailEnd/>
          </a:ln>
          <a:effectLst/>
        </p:spPr>
        <p:txBody>
          <a:bodyPr wrap="none" anchor="ctr"/>
          <a:lstStyle/>
          <a:p>
            <a:endParaRPr lang="en-US"/>
          </a:p>
        </p:txBody>
      </p:sp>
      <p:sp>
        <p:nvSpPr>
          <p:cNvPr id="12296" name="Text Box 8"/>
          <p:cNvSpPr txBox="1">
            <a:spLocks noChangeArrowheads="1"/>
          </p:cNvSpPr>
          <p:nvPr/>
        </p:nvSpPr>
        <p:spPr bwMode="auto">
          <a:xfrm>
            <a:off x="3543300" y="2225675"/>
            <a:ext cx="1851025" cy="503238"/>
          </a:xfrm>
          <a:prstGeom prst="rect">
            <a:avLst/>
          </a:prstGeom>
          <a:noFill/>
          <a:ln w="9525">
            <a:noFill/>
            <a:miter lim="800000"/>
            <a:headEnd/>
            <a:tailEnd/>
          </a:ln>
          <a:effectLst/>
        </p:spPr>
        <p:txBody>
          <a:bodyPr>
            <a:spAutoFit/>
          </a:bodyPr>
          <a:lstStyle/>
          <a:p>
            <a:pPr algn="ctr" eaLnBrk="0" hangingPunct="0">
              <a:spcBef>
                <a:spcPct val="25000"/>
              </a:spcBef>
            </a:pPr>
            <a:r>
              <a:rPr lang="en-US" sz="1200">
                <a:solidFill>
                  <a:schemeClr val="bg1"/>
                </a:solidFill>
                <a:latin typeface="Arial Black" pitchFamily="34" charset="0"/>
              </a:rPr>
              <a:t>Empowerment/ </a:t>
            </a:r>
          </a:p>
          <a:p>
            <a:pPr algn="ctr" eaLnBrk="0" hangingPunct="0">
              <a:spcBef>
                <a:spcPct val="25000"/>
              </a:spcBef>
            </a:pPr>
            <a:r>
              <a:rPr lang="en-US" sz="1200">
                <a:solidFill>
                  <a:schemeClr val="bg1"/>
                </a:solidFill>
                <a:latin typeface="Arial Black" pitchFamily="34" charset="0"/>
              </a:rPr>
              <a:t>Shared Leadership</a:t>
            </a:r>
          </a:p>
        </p:txBody>
      </p:sp>
      <p:sp>
        <p:nvSpPr>
          <p:cNvPr id="12297" name="Text Box 9"/>
          <p:cNvSpPr txBox="1">
            <a:spLocks noChangeArrowheads="1"/>
          </p:cNvSpPr>
          <p:nvPr/>
        </p:nvSpPr>
        <p:spPr bwMode="auto">
          <a:xfrm>
            <a:off x="4822825" y="3817938"/>
            <a:ext cx="1416050" cy="868362"/>
          </a:xfrm>
          <a:prstGeom prst="rect">
            <a:avLst/>
          </a:prstGeom>
          <a:noFill/>
          <a:ln w="9525">
            <a:noFill/>
            <a:miter lim="800000"/>
            <a:headEnd/>
            <a:tailEnd/>
          </a:ln>
          <a:effectLst/>
        </p:spPr>
        <p:txBody>
          <a:bodyPr>
            <a:spAutoFit/>
          </a:bodyPr>
          <a:lstStyle/>
          <a:p>
            <a:pPr algn="ctr" eaLnBrk="0" hangingPunct="0">
              <a:spcBef>
                <a:spcPct val="25000"/>
              </a:spcBef>
            </a:pPr>
            <a:r>
              <a:rPr lang="en-US" sz="1200">
                <a:solidFill>
                  <a:schemeClr val="bg1"/>
                </a:solidFill>
                <a:latin typeface="Arial Black" pitchFamily="34" charset="0"/>
              </a:rPr>
              <a:t>Process Improvement/ </a:t>
            </a:r>
          </a:p>
          <a:p>
            <a:pPr algn="ctr" eaLnBrk="0" hangingPunct="0">
              <a:spcBef>
                <a:spcPct val="25000"/>
              </a:spcBef>
            </a:pPr>
            <a:r>
              <a:rPr lang="en-US" sz="1200">
                <a:solidFill>
                  <a:schemeClr val="bg1"/>
                </a:solidFill>
                <a:latin typeface="Arial Black" pitchFamily="34" charset="0"/>
              </a:rPr>
              <a:t>Problem Solving</a:t>
            </a:r>
          </a:p>
        </p:txBody>
      </p:sp>
      <p:sp>
        <p:nvSpPr>
          <p:cNvPr id="12298" name="Text Box 10"/>
          <p:cNvSpPr txBox="1">
            <a:spLocks noChangeArrowheads="1"/>
          </p:cNvSpPr>
          <p:nvPr/>
        </p:nvSpPr>
        <p:spPr bwMode="auto">
          <a:xfrm>
            <a:off x="2932113" y="3956050"/>
            <a:ext cx="1336675" cy="457200"/>
          </a:xfrm>
          <a:prstGeom prst="rect">
            <a:avLst/>
          </a:prstGeom>
          <a:noFill/>
          <a:ln w="9525">
            <a:noFill/>
            <a:miter lim="800000"/>
            <a:headEnd/>
            <a:tailEnd/>
          </a:ln>
          <a:effectLst/>
        </p:spPr>
        <p:txBody>
          <a:bodyPr>
            <a:spAutoFit/>
          </a:bodyPr>
          <a:lstStyle/>
          <a:p>
            <a:pPr algn="ctr" eaLnBrk="0" hangingPunct="0">
              <a:spcBef>
                <a:spcPct val="50000"/>
              </a:spcBef>
            </a:pPr>
            <a:r>
              <a:rPr lang="en-US" sz="1200" dirty="0">
                <a:solidFill>
                  <a:schemeClr val="bg1"/>
                </a:solidFill>
                <a:latin typeface="Arial Black" pitchFamily="34" charset="0"/>
              </a:rPr>
              <a:t>Team Management</a:t>
            </a:r>
          </a:p>
        </p:txBody>
      </p:sp>
      <p:sp>
        <p:nvSpPr>
          <p:cNvPr id="12299" name="Line 11"/>
          <p:cNvSpPr>
            <a:spLocks noChangeShapeType="1"/>
          </p:cNvSpPr>
          <p:nvPr/>
        </p:nvSpPr>
        <p:spPr bwMode="auto">
          <a:xfrm>
            <a:off x="4502150" y="3529013"/>
            <a:ext cx="0" cy="1712912"/>
          </a:xfrm>
          <a:prstGeom prst="line">
            <a:avLst/>
          </a:prstGeom>
          <a:noFill/>
          <a:ln w="9525">
            <a:solidFill>
              <a:schemeClr val="tx1"/>
            </a:solidFill>
            <a:round/>
            <a:headEnd/>
            <a:tailEnd/>
          </a:ln>
          <a:effectLst/>
        </p:spPr>
        <p:txBody>
          <a:bodyPr/>
          <a:lstStyle/>
          <a:p>
            <a:endParaRPr lang="en-US"/>
          </a:p>
        </p:txBody>
      </p:sp>
      <p:sp>
        <p:nvSpPr>
          <p:cNvPr id="12300" name="Line 12"/>
          <p:cNvSpPr>
            <a:spLocks noChangeShapeType="1"/>
          </p:cNvSpPr>
          <p:nvPr/>
        </p:nvSpPr>
        <p:spPr bwMode="auto">
          <a:xfrm flipH="1">
            <a:off x="4502150" y="2568575"/>
            <a:ext cx="1508125" cy="960438"/>
          </a:xfrm>
          <a:prstGeom prst="line">
            <a:avLst/>
          </a:prstGeom>
          <a:noFill/>
          <a:ln w="9525">
            <a:solidFill>
              <a:schemeClr val="tx1"/>
            </a:solidFill>
            <a:round/>
            <a:headEnd/>
            <a:tailEnd/>
          </a:ln>
          <a:effectLst/>
        </p:spPr>
        <p:txBody>
          <a:bodyPr/>
          <a:lstStyle/>
          <a:p>
            <a:endParaRPr lang="en-US"/>
          </a:p>
        </p:txBody>
      </p:sp>
      <p:sp>
        <p:nvSpPr>
          <p:cNvPr id="12301" name="Line 13"/>
          <p:cNvSpPr>
            <a:spLocks noChangeShapeType="1"/>
          </p:cNvSpPr>
          <p:nvPr/>
        </p:nvSpPr>
        <p:spPr bwMode="auto">
          <a:xfrm>
            <a:off x="2995613" y="2568575"/>
            <a:ext cx="1506537" cy="960438"/>
          </a:xfrm>
          <a:prstGeom prst="line">
            <a:avLst/>
          </a:prstGeom>
          <a:noFill/>
          <a:ln w="9525">
            <a:solidFill>
              <a:schemeClr val="tx1"/>
            </a:solidFill>
            <a:round/>
            <a:headEnd/>
            <a:tailEnd/>
          </a:ln>
          <a:effectLst/>
        </p:spPr>
        <p:txBody>
          <a:bodyPr/>
          <a:lstStyle/>
          <a:p>
            <a:endParaRPr lang="en-US"/>
          </a:p>
        </p:txBody>
      </p:sp>
      <p:sp>
        <p:nvSpPr>
          <p:cNvPr id="12302" name="Oval 14"/>
          <p:cNvSpPr>
            <a:spLocks noChangeArrowheads="1"/>
          </p:cNvSpPr>
          <p:nvPr/>
        </p:nvSpPr>
        <p:spPr bwMode="auto">
          <a:xfrm>
            <a:off x="3817938" y="2940050"/>
            <a:ext cx="1301750" cy="127476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2303" name="Text Box 15"/>
          <p:cNvSpPr txBox="1">
            <a:spLocks noChangeArrowheads="1"/>
          </p:cNvSpPr>
          <p:nvPr/>
        </p:nvSpPr>
        <p:spPr bwMode="auto">
          <a:xfrm>
            <a:off x="3886200" y="3048000"/>
            <a:ext cx="1165225" cy="428625"/>
          </a:xfrm>
          <a:prstGeom prst="rect">
            <a:avLst/>
          </a:prstGeom>
          <a:noFill/>
          <a:ln w="9525">
            <a:noFill/>
            <a:miter lim="800000"/>
            <a:headEnd/>
            <a:tailEnd/>
          </a:ln>
          <a:effectLst/>
        </p:spPr>
        <p:txBody>
          <a:bodyPr>
            <a:spAutoFit/>
          </a:bodyPr>
          <a:lstStyle/>
          <a:p>
            <a:pPr algn="ctr" eaLnBrk="0" hangingPunct="0">
              <a:spcBef>
                <a:spcPct val="50000"/>
              </a:spcBef>
            </a:pPr>
            <a:r>
              <a:rPr lang="en-US" sz="1100">
                <a:latin typeface="Arial Black" pitchFamily="34" charset="0"/>
              </a:rPr>
              <a:t>Customer Satisfaction</a:t>
            </a:r>
          </a:p>
        </p:txBody>
      </p:sp>
      <p:sp>
        <p:nvSpPr>
          <p:cNvPr id="12304" name="AutoShape 16"/>
          <p:cNvSpPr>
            <a:spLocks noChangeArrowheads="1"/>
          </p:cNvSpPr>
          <p:nvPr/>
        </p:nvSpPr>
        <p:spPr bwMode="auto">
          <a:xfrm>
            <a:off x="4321175" y="3421063"/>
            <a:ext cx="342900" cy="274637"/>
          </a:xfrm>
          <a:prstGeom prst="upDownArrow">
            <a:avLst>
              <a:gd name="adj1" fmla="val 50000"/>
              <a:gd name="adj2" fmla="val 20000"/>
            </a:avLst>
          </a:prstGeom>
          <a:solidFill>
            <a:srgbClr val="CC0000"/>
          </a:solidFill>
          <a:ln w="9525">
            <a:solidFill>
              <a:schemeClr val="tx1"/>
            </a:solidFill>
            <a:miter lim="800000"/>
            <a:headEnd/>
            <a:tailEnd/>
          </a:ln>
          <a:effectLst/>
        </p:spPr>
        <p:txBody>
          <a:bodyPr vert="eaVert" wrap="none" anchor="ctr"/>
          <a:lstStyle/>
          <a:p>
            <a:endParaRPr lang="en-US"/>
          </a:p>
        </p:txBody>
      </p:sp>
      <p:sp>
        <p:nvSpPr>
          <p:cNvPr id="12305" name="Text Box 17"/>
          <p:cNvSpPr txBox="1">
            <a:spLocks noChangeArrowheads="1"/>
          </p:cNvSpPr>
          <p:nvPr/>
        </p:nvSpPr>
        <p:spPr bwMode="auto">
          <a:xfrm>
            <a:off x="3886200" y="3665538"/>
            <a:ext cx="1165225" cy="703262"/>
          </a:xfrm>
          <a:prstGeom prst="rect">
            <a:avLst/>
          </a:prstGeom>
          <a:noFill/>
          <a:ln w="9525">
            <a:noFill/>
            <a:miter lim="800000"/>
            <a:headEnd/>
            <a:tailEnd/>
          </a:ln>
          <a:effectLst/>
        </p:spPr>
        <p:txBody>
          <a:bodyPr>
            <a:spAutoFit/>
          </a:bodyPr>
          <a:lstStyle/>
          <a:p>
            <a:pPr algn="ctr" eaLnBrk="0" hangingPunct="0">
              <a:spcBef>
                <a:spcPct val="50000"/>
              </a:spcBef>
            </a:pPr>
            <a:r>
              <a:rPr lang="en-US" sz="1100">
                <a:latin typeface="Arial Black" pitchFamily="34" charset="0"/>
              </a:rPr>
              <a:t>Business Results</a:t>
            </a:r>
          </a:p>
          <a:p>
            <a:pPr algn="ctr" eaLnBrk="0" hangingPunct="0">
              <a:spcBef>
                <a:spcPct val="50000"/>
              </a:spcBef>
            </a:pPr>
            <a:endParaRPr lang="en-US" sz="1200">
              <a:latin typeface="Arial Black" pitchFamily="34" charset="0"/>
            </a:endParaRPr>
          </a:p>
        </p:txBody>
      </p:sp>
      <p:sp>
        <p:nvSpPr>
          <p:cNvPr id="12306" name="Arc 18"/>
          <p:cNvSpPr>
            <a:spLocks/>
          </p:cNvSpPr>
          <p:nvPr/>
        </p:nvSpPr>
        <p:spPr bwMode="auto">
          <a:xfrm rot="10800000" flipH="1">
            <a:off x="4532313" y="3575050"/>
            <a:ext cx="2133600" cy="2055813"/>
          </a:xfrm>
          <a:custGeom>
            <a:avLst/>
            <a:gdLst>
              <a:gd name="G0" fmla="+- 0 0 0"/>
              <a:gd name="G1" fmla="+- 21576 0 0"/>
              <a:gd name="G2" fmla="+- 21600 0 0"/>
              <a:gd name="T0" fmla="*/ 1019 w 21595"/>
              <a:gd name="T1" fmla="*/ 0 h 21576"/>
              <a:gd name="T2" fmla="*/ 21595 w 21595"/>
              <a:gd name="T3" fmla="*/ 21109 h 21576"/>
              <a:gd name="T4" fmla="*/ 0 w 21595"/>
              <a:gd name="T5" fmla="*/ 21576 h 21576"/>
            </a:gdLst>
            <a:ahLst/>
            <a:cxnLst>
              <a:cxn ang="0">
                <a:pos x="T0" y="T1"/>
              </a:cxn>
              <a:cxn ang="0">
                <a:pos x="T2" y="T3"/>
              </a:cxn>
              <a:cxn ang="0">
                <a:pos x="T4" y="T5"/>
              </a:cxn>
            </a:cxnLst>
            <a:rect l="0" t="0" r="r" b="b"/>
            <a:pathLst>
              <a:path w="21595" h="21576" fill="none" extrusionOk="0">
                <a:moveTo>
                  <a:pt x="1018" y="0"/>
                </a:moveTo>
                <a:cubicBezTo>
                  <a:pt x="12359" y="535"/>
                  <a:pt x="21349" y="9758"/>
                  <a:pt x="21594" y="21109"/>
                </a:cubicBezTo>
              </a:path>
              <a:path w="21595" h="21576" stroke="0" extrusionOk="0">
                <a:moveTo>
                  <a:pt x="1018" y="0"/>
                </a:moveTo>
                <a:cubicBezTo>
                  <a:pt x="12359" y="535"/>
                  <a:pt x="21349" y="9758"/>
                  <a:pt x="21594" y="21109"/>
                </a:cubicBezTo>
                <a:lnTo>
                  <a:pt x="0" y="21576"/>
                </a:lnTo>
                <a:close/>
              </a:path>
            </a:pathLst>
          </a:custGeom>
          <a:noFill/>
          <a:ln w="57150">
            <a:solidFill>
              <a:schemeClr val="tx1"/>
            </a:solidFill>
            <a:round/>
            <a:headEnd type="triangle" w="med" len="med"/>
            <a:tailEnd/>
          </a:ln>
          <a:effectLst/>
        </p:spPr>
        <p:txBody>
          <a:bodyPr wrap="none" anchor="ctr"/>
          <a:lstStyle/>
          <a:p>
            <a:endParaRPr lang="en-US"/>
          </a:p>
        </p:txBody>
      </p:sp>
      <p:sp>
        <p:nvSpPr>
          <p:cNvPr id="12307" name="Arc 19"/>
          <p:cNvSpPr>
            <a:spLocks/>
          </p:cNvSpPr>
          <p:nvPr/>
        </p:nvSpPr>
        <p:spPr bwMode="auto">
          <a:xfrm rot="5400000" flipH="1">
            <a:off x="4569619" y="1480344"/>
            <a:ext cx="2133600" cy="2055812"/>
          </a:xfrm>
          <a:custGeom>
            <a:avLst/>
            <a:gdLst>
              <a:gd name="G0" fmla="+- 0 0 0"/>
              <a:gd name="G1" fmla="+- 21576 0 0"/>
              <a:gd name="G2" fmla="+- 21600 0 0"/>
              <a:gd name="T0" fmla="*/ 1019 w 21600"/>
              <a:gd name="T1" fmla="*/ 0 h 21576"/>
              <a:gd name="T2" fmla="*/ 21600 w 21600"/>
              <a:gd name="T3" fmla="*/ 21576 h 21576"/>
              <a:gd name="T4" fmla="*/ 0 w 21600"/>
              <a:gd name="T5" fmla="*/ 21576 h 21576"/>
            </a:gdLst>
            <a:ahLst/>
            <a:cxnLst>
              <a:cxn ang="0">
                <a:pos x="T0" y="T1"/>
              </a:cxn>
              <a:cxn ang="0">
                <a:pos x="T2" y="T3"/>
              </a:cxn>
              <a:cxn ang="0">
                <a:pos x="T4" y="T5"/>
              </a:cxn>
            </a:cxnLst>
            <a:rect l="0" t="0" r="r" b="b"/>
            <a:pathLst>
              <a:path w="21600" h="21576" fill="none" extrusionOk="0">
                <a:moveTo>
                  <a:pt x="1018" y="0"/>
                </a:moveTo>
                <a:cubicBezTo>
                  <a:pt x="12539" y="544"/>
                  <a:pt x="21600" y="10042"/>
                  <a:pt x="21600" y="21576"/>
                </a:cubicBezTo>
              </a:path>
              <a:path w="21600" h="21576" stroke="0" extrusionOk="0">
                <a:moveTo>
                  <a:pt x="1018" y="0"/>
                </a:moveTo>
                <a:cubicBezTo>
                  <a:pt x="12539" y="544"/>
                  <a:pt x="21600" y="10042"/>
                  <a:pt x="21600" y="21576"/>
                </a:cubicBezTo>
                <a:lnTo>
                  <a:pt x="0" y="21576"/>
                </a:lnTo>
                <a:close/>
              </a:path>
            </a:pathLst>
          </a:custGeom>
          <a:noFill/>
          <a:ln w="57150">
            <a:solidFill>
              <a:srgbClr val="CC0000"/>
            </a:solidFill>
            <a:round/>
            <a:headEnd type="triangle" w="med" len="med"/>
            <a:tailEnd/>
          </a:ln>
          <a:effectLst/>
        </p:spPr>
        <p:txBody>
          <a:bodyPr wrap="none" anchor="ctr"/>
          <a:lstStyle/>
          <a:p>
            <a:endParaRPr lang="en-US"/>
          </a:p>
        </p:txBody>
      </p:sp>
      <p:sp>
        <p:nvSpPr>
          <p:cNvPr id="12308" name="Arc 20"/>
          <p:cNvSpPr>
            <a:spLocks/>
          </p:cNvSpPr>
          <p:nvPr/>
        </p:nvSpPr>
        <p:spPr bwMode="auto">
          <a:xfrm rot="16200000" flipH="1">
            <a:off x="2283619" y="3537744"/>
            <a:ext cx="2133600" cy="2055812"/>
          </a:xfrm>
          <a:custGeom>
            <a:avLst/>
            <a:gdLst>
              <a:gd name="G0" fmla="+- 0 0 0"/>
              <a:gd name="G1" fmla="+- 21576 0 0"/>
              <a:gd name="G2" fmla="+- 21600 0 0"/>
              <a:gd name="T0" fmla="*/ 1019 w 21600"/>
              <a:gd name="T1" fmla="*/ 0 h 21576"/>
              <a:gd name="T2" fmla="*/ 21600 w 21600"/>
              <a:gd name="T3" fmla="*/ 21576 h 21576"/>
              <a:gd name="T4" fmla="*/ 0 w 21600"/>
              <a:gd name="T5" fmla="*/ 21576 h 21576"/>
            </a:gdLst>
            <a:ahLst/>
            <a:cxnLst>
              <a:cxn ang="0">
                <a:pos x="T0" y="T1"/>
              </a:cxn>
              <a:cxn ang="0">
                <a:pos x="T2" y="T3"/>
              </a:cxn>
              <a:cxn ang="0">
                <a:pos x="T4" y="T5"/>
              </a:cxn>
            </a:cxnLst>
            <a:rect l="0" t="0" r="r" b="b"/>
            <a:pathLst>
              <a:path w="21600" h="21576" fill="none" extrusionOk="0">
                <a:moveTo>
                  <a:pt x="1018" y="0"/>
                </a:moveTo>
                <a:cubicBezTo>
                  <a:pt x="12539" y="544"/>
                  <a:pt x="21600" y="10042"/>
                  <a:pt x="21600" y="21576"/>
                </a:cubicBezTo>
              </a:path>
              <a:path w="21600" h="21576" stroke="0" extrusionOk="0">
                <a:moveTo>
                  <a:pt x="1018" y="0"/>
                </a:moveTo>
                <a:cubicBezTo>
                  <a:pt x="12539" y="544"/>
                  <a:pt x="21600" y="10042"/>
                  <a:pt x="21600" y="21576"/>
                </a:cubicBezTo>
                <a:lnTo>
                  <a:pt x="0" y="21576"/>
                </a:lnTo>
                <a:close/>
              </a:path>
            </a:pathLst>
          </a:custGeom>
          <a:noFill/>
          <a:ln w="57150">
            <a:solidFill>
              <a:srgbClr val="CC0000"/>
            </a:solidFill>
            <a:round/>
            <a:headEnd type="triangle" w="med" len="med"/>
            <a:tailEnd/>
          </a:ln>
          <a:effectLst/>
        </p:spPr>
        <p:txBody>
          <a:bodyPr wrap="none" anchor="ctr"/>
          <a:lstStyle/>
          <a:p>
            <a:endParaRPr lang="en-US"/>
          </a:p>
        </p:txBody>
      </p:sp>
      <p:sp>
        <p:nvSpPr>
          <p:cNvPr id="12309" name="Arc 21"/>
          <p:cNvSpPr>
            <a:spLocks/>
          </p:cNvSpPr>
          <p:nvPr/>
        </p:nvSpPr>
        <p:spPr bwMode="auto">
          <a:xfrm rot="4833892" flipH="1">
            <a:off x="4852194" y="1273969"/>
            <a:ext cx="1762125" cy="1944687"/>
          </a:xfrm>
          <a:custGeom>
            <a:avLst/>
            <a:gdLst>
              <a:gd name="G0" fmla="+- 0 0 0"/>
              <a:gd name="G1" fmla="+- 20409 0 0"/>
              <a:gd name="G2" fmla="+- 21600 0 0"/>
              <a:gd name="T0" fmla="*/ 7075 w 17842"/>
              <a:gd name="T1" fmla="*/ 0 h 20409"/>
              <a:gd name="T2" fmla="*/ 17842 w 17842"/>
              <a:gd name="T3" fmla="*/ 8235 h 20409"/>
              <a:gd name="T4" fmla="*/ 0 w 17842"/>
              <a:gd name="T5" fmla="*/ 20409 h 20409"/>
            </a:gdLst>
            <a:ahLst/>
            <a:cxnLst>
              <a:cxn ang="0">
                <a:pos x="T0" y="T1"/>
              </a:cxn>
              <a:cxn ang="0">
                <a:pos x="T2" y="T3"/>
              </a:cxn>
              <a:cxn ang="0">
                <a:pos x="T4" y="T5"/>
              </a:cxn>
            </a:cxnLst>
            <a:rect l="0" t="0" r="r" b="b"/>
            <a:pathLst>
              <a:path w="17842" h="20409" fill="none" extrusionOk="0">
                <a:moveTo>
                  <a:pt x="7074" y="0"/>
                </a:moveTo>
                <a:cubicBezTo>
                  <a:pt x="11454" y="1518"/>
                  <a:pt x="15229" y="4405"/>
                  <a:pt x="17842" y="8234"/>
                </a:cubicBezTo>
              </a:path>
              <a:path w="17842" h="20409" stroke="0" extrusionOk="0">
                <a:moveTo>
                  <a:pt x="7074" y="0"/>
                </a:moveTo>
                <a:cubicBezTo>
                  <a:pt x="11454" y="1518"/>
                  <a:pt x="15229" y="4405"/>
                  <a:pt x="17842" y="8234"/>
                </a:cubicBezTo>
                <a:lnTo>
                  <a:pt x="0" y="20409"/>
                </a:lnTo>
                <a:close/>
              </a:path>
            </a:pathLst>
          </a:custGeom>
          <a:noFill/>
          <a:ln w="57150">
            <a:solidFill>
              <a:schemeClr val="tx1"/>
            </a:solidFill>
            <a:round/>
            <a:headEnd type="triangle" w="med" len="med"/>
            <a:tailEnd/>
          </a:ln>
          <a:effectLst/>
        </p:spPr>
        <p:txBody>
          <a:bodyPr rot="10800000" vert="eaVert" wrap="none" anchor="ctr"/>
          <a:lstStyle/>
          <a:p>
            <a:pPr algn="ctr" eaLnBrk="0" hangingPunct="0"/>
            <a:endParaRPr lang="en-US">
              <a:latin typeface="Times" charset="0"/>
            </a:endParaRPr>
          </a:p>
        </p:txBody>
      </p:sp>
      <p:sp>
        <p:nvSpPr>
          <p:cNvPr id="12310" name="Arc 22"/>
          <p:cNvSpPr>
            <a:spLocks/>
          </p:cNvSpPr>
          <p:nvPr/>
        </p:nvSpPr>
        <p:spPr bwMode="auto">
          <a:xfrm rot="15633892" flipH="1">
            <a:off x="2337594" y="3864769"/>
            <a:ext cx="1762125" cy="1944687"/>
          </a:xfrm>
          <a:custGeom>
            <a:avLst/>
            <a:gdLst>
              <a:gd name="G0" fmla="+- 0 0 0"/>
              <a:gd name="G1" fmla="+- 20409 0 0"/>
              <a:gd name="G2" fmla="+- 21600 0 0"/>
              <a:gd name="T0" fmla="*/ 7075 w 17842"/>
              <a:gd name="T1" fmla="*/ 0 h 20409"/>
              <a:gd name="T2" fmla="*/ 17842 w 17842"/>
              <a:gd name="T3" fmla="*/ 8235 h 20409"/>
              <a:gd name="T4" fmla="*/ 0 w 17842"/>
              <a:gd name="T5" fmla="*/ 20409 h 20409"/>
            </a:gdLst>
            <a:ahLst/>
            <a:cxnLst>
              <a:cxn ang="0">
                <a:pos x="T0" y="T1"/>
              </a:cxn>
              <a:cxn ang="0">
                <a:pos x="T2" y="T3"/>
              </a:cxn>
              <a:cxn ang="0">
                <a:pos x="T4" y="T5"/>
              </a:cxn>
            </a:cxnLst>
            <a:rect l="0" t="0" r="r" b="b"/>
            <a:pathLst>
              <a:path w="17842" h="20409" fill="none" extrusionOk="0">
                <a:moveTo>
                  <a:pt x="7074" y="0"/>
                </a:moveTo>
                <a:cubicBezTo>
                  <a:pt x="11454" y="1518"/>
                  <a:pt x="15229" y="4405"/>
                  <a:pt x="17842" y="8234"/>
                </a:cubicBezTo>
              </a:path>
              <a:path w="17842" h="20409" stroke="0" extrusionOk="0">
                <a:moveTo>
                  <a:pt x="7074" y="0"/>
                </a:moveTo>
                <a:cubicBezTo>
                  <a:pt x="11454" y="1518"/>
                  <a:pt x="15229" y="4405"/>
                  <a:pt x="17842" y="8234"/>
                </a:cubicBezTo>
                <a:lnTo>
                  <a:pt x="0" y="20409"/>
                </a:lnTo>
                <a:close/>
              </a:path>
            </a:pathLst>
          </a:custGeom>
          <a:noFill/>
          <a:ln w="57150">
            <a:solidFill>
              <a:schemeClr val="tx1"/>
            </a:solidFill>
            <a:round/>
            <a:headEnd type="triangle" w="med" len="med"/>
            <a:tailEnd/>
          </a:ln>
          <a:effectLst/>
        </p:spPr>
        <p:txBody>
          <a:bodyPr vert="eaVert" wrap="none" anchor="ctr"/>
          <a:lstStyle/>
          <a:p>
            <a:pPr algn="ctr" eaLnBrk="0" hangingPunct="0"/>
            <a:endParaRPr lang="en-US">
              <a:latin typeface="Times" charset="0"/>
            </a:endParaRPr>
          </a:p>
        </p:txBody>
      </p:sp>
      <p:sp>
        <p:nvSpPr>
          <p:cNvPr id="12311" name="Arc 23"/>
          <p:cNvSpPr>
            <a:spLocks/>
          </p:cNvSpPr>
          <p:nvPr/>
        </p:nvSpPr>
        <p:spPr bwMode="auto">
          <a:xfrm rot="21033892" flipH="1">
            <a:off x="2246313" y="1365250"/>
            <a:ext cx="1762125" cy="1944688"/>
          </a:xfrm>
          <a:custGeom>
            <a:avLst/>
            <a:gdLst>
              <a:gd name="G0" fmla="+- 0 0 0"/>
              <a:gd name="G1" fmla="+- 20409 0 0"/>
              <a:gd name="G2" fmla="+- 21600 0 0"/>
              <a:gd name="T0" fmla="*/ 7075 w 17842"/>
              <a:gd name="T1" fmla="*/ 0 h 20409"/>
              <a:gd name="T2" fmla="*/ 17842 w 17842"/>
              <a:gd name="T3" fmla="*/ 8235 h 20409"/>
              <a:gd name="T4" fmla="*/ 0 w 17842"/>
              <a:gd name="T5" fmla="*/ 20409 h 20409"/>
            </a:gdLst>
            <a:ahLst/>
            <a:cxnLst>
              <a:cxn ang="0">
                <a:pos x="T0" y="T1"/>
              </a:cxn>
              <a:cxn ang="0">
                <a:pos x="T2" y="T3"/>
              </a:cxn>
              <a:cxn ang="0">
                <a:pos x="T4" y="T5"/>
              </a:cxn>
            </a:cxnLst>
            <a:rect l="0" t="0" r="r" b="b"/>
            <a:pathLst>
              <a:path w="17842" h="20409" fill="none" extrusionOk="0">
                <a:moveTo>
                  <a:pt x="7074" y="0"/>
                </a:moveTo>
                <a:cubicBezTo>
                  <a:pt x="11454" y="1518"/>
                  <a:pt x="15229" y="4405"/>
                  <a:pt x="17842" y="8234"/>
                </a:cubicBezTo>
              </a:path>
              <a:path w="17842" h="20409" stroke="0" extrusionOk="0">
                <a:moveTo>
                  <a:pt x="7074" y="0"/>
                </a:moveTo>
                <a:cubicBezTo>
                  <a:pt x="11454" y="1518"/>
                  <a:pt x="15229" y="4405"/>
                  <a:pt x="17842" y="8234"/>
                </a:cubicBezTo>
                <a:lnTo>
                  <a:pt x="0" y="20409"/>
                </a:lnTo>
                <a:close/>
              </a:path>
            </a:pathLst>
          </a:custGeom>
          <a:noFill/>
          <a:ln w="57150">
            <a:solidFill>
              <a:srgbClr val="CC0000"/>
            </a:solidFill>
            <a:round/>
            <a:headEnd type="triangle" w="med" len="med"/>
            <a:tailEnd/>
          </a:ln>
          <a:effectLst/>
        </p:spPr>
        <p:txBody>
          <a:bodyPr wrap="none" anchor="ctr"/>
          <a:lstStyle/>
          <a:p>
            <a:pPr algn="ctr" eaLnBrk="0" hangingPunct="0"/>
            <a:endParaRPr lang="en-US">
              <a:latin typeface="Times" charset="0"/>
            </a:endParaRPr>
          </a:p>
        </p:txBody>
      </p:sp>
      <p:sp>
        <p:nvSpPr>
          <p:cNvPr id="12312" name="Arc 24"/>
          <p:cNvSpPr>
            <a:spLocks/>
          </p:cNvSpPr>
          <p:nvPr/>
        </p:nvSpPr>
        <p:spPr bwMode="auto">
          <a:xfrm rot="10233892" flipH="1">
            <a:off x="4989513" y="3727450"/>
            <a:ext cx="1762125" cy="1944688"/>
          </a:xfrm>
          <a:custGeom>
            <a:avLst/>
            <a:gdLst>
              <a:gd name="G0" fmla="+- 0 0 0"/>
              <a:gd name="G1" fmla="+- 20409 0 0"/>
              <a:gd name="G2" fmla="+- 21600 0 0"/>
              <a:gd name="T0" fmla="*/ 7075 w 17842"/>
              <a:gd name="T1" fmla="*/ 0 h 20409"/>
              <a:gd name="T2" fmla="*/ 17842 w 17842"/>
              <a:gd name="T3" fmla="*/ 8235 h 20409"/>
              <a:gd name="T4" fmla="*/ 0 w 17842"/>
              <a:gd name="T5" fmla="*/ 20409 h 20409"/>
            </a:gdLst>
            <a:ahLst/>
            <a:cxnLst>
              <a:cxn ang="0">
                <a:pos x="T0" y="T1"/>
              </a:cxn>
              <a:cxn ang="0">
                <a:pos x="T2" y="T3"/>
              </a:cxn>
              <a:cxn ang="0">
                <a:pos x="T4" y="T5"/>
              </a:cxn>
            </a:cxnLst>
            <a:rect l="0" t="0" r="r" b="b"/>
            <a:pathLst>
              <a:path w="17842" h="20409" fill="none" extrusionOk="0">
                <a:moveTo>
                  <a:pt x="7074" y="0"/>
                </a:moveTo>
                <a:cubicBezTo>
                  <a:pt x="11454" y="1518"/>
                  <a:pt x="15229" y="4405"/>
                  <a:pt x="17842" y="8234"/>
                </a:cubicBezTo>
              </a:path>
              <a:path w="17842" h="20409" stroke="0" extrusionOk="0">
                <a:moveTo>
                  <a:pt x="7074" y="0"/>
                </a:moveTo>
                <a:cubicBezTo>
                  <a:pt x="11454" y="1518"/>
                  <a:pt x="15229" y="4405"/>
                  <a:pt x="17842" y="8234"/>
                </a:cubicBezTo>
                <a:lnTo>
                  <a:pt x="0" y="20409"/>
                </a:lnTo>
                <a:close/>
              </a:path>
            </a:pathLst>
          </a:custGeom>
          <a:noFill/>
          <a:ln w="57150">
            <a:solidFill>
              <a:srgbClr val="CC0000"/>
            </a:solidFill>
            <a:round/>
            <a:headEnd type="triangle" w="med" len="med"/>
            <a:tailEnd/>
          </a:ln>
          <a:effectLst/>
        </p:spPr>
        <p:txBody>
          <a:bodyPr rot="10800000" wrap="none" anchor="ctr"/>
          <a:lstStyle/>
          <a:p>
            <a:pPr algn="ctr" eaLnBrk="0" hangingPunct="0"/>
            <a:endParaRPr lang="en-US">
              <a:latin typeface="Times" charset="0"/>
            </a:endParaRPr>
          </a:p>
        </p:txBody>
      </p:sp>
      <p:sp>
        <p:nvSpPr>
          <p:cNvPr id="12313" name="Rectangle 25"/>
          <p:cNvSpPr>
            <a:spLocks noChangeArrowheads="1"/>
          </p:cNvSpPr>
          <p:nvPr/>
        </p:nvSpPr>
        <p:spPr bwMode="auto">
          <a:xfrm>
            <a:off x="533400" y="228600"/>
            <a:ext cx="7793038" cy="623888"/>
          </a:xfrm>
          <a:prstGeom prst="rect">
            <a:avLst/>
          </a:prstGeom>
          <a:noFill/>
          <a:ln w="9525">
            <a:noFill/>
            <a:miter lim="800000"/>
            <a:headEnd/>
            <a:tailEnd/>
          </a:ln>
          <a:effectLst/>
        </p:spPr>
        <p:txBody>
          <a:bodyPr anchor="b"/>
          <a:lstStyle/>
          <a:p>
            <a:pPr algn="ctr"/>
            <a:r>
              <a:rPr lang="en-US" sz="3600">
                <a:solidFill>
                  <a:schemeClr val="accent2"/>
                </a:solidFill>
              </a:rPr>
              <a:t>The Continuous Improvement Process</a:t>
            </a:r>
          </a:p>
        </p:txBody>
      </p:sp>
      <p:sp>
        <p:nvSpPr>
          <p:cNvPr id="12314" name="Rectangle 26"/>
          <p:cNvSpPr>
            <a:spLocks noChangeArrowheads="1"/>
          </p:cNvSpPr>
          <p:nvPr/>
        </p:nvSpPr>
        <p:spPr bwMode="auto">
          <a:xfrm>
            <a:off x="6705600" y="5181600"/>
            <a:ext cx="963613" cy="701675"/>
          </a:xfrm>
          <a:prstGeom prst="rect">
            <a:avLst/>
          </a:prstGeom>
          <a:noFill/>
          <a:ln w="9525">
            <a:noFill/>
            <a:miter lim="800000"/>
            <a:headEnd/>
            <a:tailEnd/>
          </a:ln>
          <a:effectLst/>
        </p:spPr>
        <p:txBody>
          <a:bodyPr wrap="none">
            <a:spAutoFit/>
          </a:bodyPr>
          <a:lstStyle/>
          <a:p>
            <a:pPr eaLnBrk="0" hangingPunct="0"/>
            <a:r>
              <a:rPr lang="en-US" sz="4000">
                <a:latin typeface="Tahoma" pitchFamily="34" charset="0"/>
              </a:rPr>
              <a:t>.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wedge">
                                      <p:cBhvr>
                                        <p:cTn id="7" dur="2000"/>
                                        <p:tgtEl>
                                          <p:spTgt spid="122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wipe(down)">
                                      <p:cBhvr>
                                        <p:cTn id="12" dur="500"/>
                                        <p:tgtEl>
                                          <p:spTgt spid="122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307"/>
                                        </p:tgtEl>
                                        <p:attrNameLst>
                                          <p:attrName>style.visibility</p:attrName>
                                        </p:attrNameLst>
                                      </p:cBhvr>
                                      <p:to>
                                        <p:strVal val="visible"/>
                                      </p:to>
                                    </p:set>
                                    <p:animEffect transition="in" filter="wipe(left)">
                                      <p:cBhvr>
                                        <p:cTn id="17" dur="500"/>
                                        <p:tgtEl>
                                          <p:spTgt spid="1230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306"/>
                                        </p:tgtEl>
                                        <p:attrNameLst>
                                          <p:attrName>style.visibility</p:attrName>
                                        </p:attrNameLst>
                                      </p:cBhvr>
                                      <p:to>
                                        <p:strVal val="visible"/>
                                      </p:to>
                                    </p:set>
                                    <p:animEffect transition="in" filter="wipe(up)">
                                      <p:cBhvr>
                                        <p:cTn id="22" dur="500"/>
                                        <p:tgtEl>
                                          <p:spTgt spid="1230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308"/>
                                        </p:tgtEl>
                                        <p:attrNameLst>
                                          <p:attrName>style.visibility</p:attrName>
                                        </p:attrNameLst>
                                      </p:cBhvr>
                                      <p:to>
                                        <p:strVal val="visible"/>
                                      </p:to>
                                    </p:set>
                                    <p:animEffect transition="in" filter="wipe(down)">
                                      <p:cBhvr>
                                        <p:cTn id="27" dur="500"/>
                                        <p:tgtEl>
                                          <p:spTgt spid="1230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311"/>
                                        </p:tgtEl>
                                        <p:attrNameLst>
                                          <p:attrName>style.visibility</p:attrName>
                                        </p:attrNameLst>
                                      </p:cBhvr>
                                      <p:to>
                                        <p:strVal val="visible"/>
                                      </p:to>
                                    </p:set>
                                    <p:animEffect transition="in" filter="wipe(down)">
                                      <p:cBhvr>
                                        <p:cTn id="32" dur="500"/>
                                        <p:tgtEl>
                                          <p:spTgt spid="123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309"/>
                                        </p:tgtEl>
                                        <p:attrNameLst>
                                          <p:attrName>style.visibility</p:attrName>
                                        </p:attrNameLst>
                                      </p:cBhvr>
                                      <p:to>
                                        <p:strVal val="visible"/>
                                      </p:to>
                                    </p:set>
                                    <p:animEffect transition="in" filter="wipe(left)">
                                      <p:cBhvr>
                                        <p:cTn id="37" dur="500"/>
                                        <p:tgtEl>
                                          <p:spTgt spid="1230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2312"/>
                                        </p:tgtEl>
                                        <p:attrNameLst>
                                          <p:attrName>style.visibility</p:attrName>
                                        </p:attrNameLst>
                                      </p:cBhvr>
                                      <p:to>
                                        <p:strVal val="visible"/>
                                      </p:to>
                                    </p:set>
                                    <p:animEffect transition="in" filter="wipe(up)">
                                      <p:cBhvr>
                                        <p:cTn id="42" dur="500"/>
                                        <p:tgtEl>
                                          <p:spTgt spid="123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310"/>
                                        </p:tgtEl>
                                        <p:attrNameLst>
                                          <p:attrName>style.visibility</p:attrName>
                                        </p:attrNameLst>
                                      </p:cBhvr>
                                      <p:to>
                                        <p:strVal val="visible"/>
                                      </p:to>
                                    </p:set>
                                    <p:animEffect transition="in" filter="wipe(down)">
                                      <p:cBhvr>
                                        <p:cTn id="47" dur="500"/>
                                        <p:tgtEl>
                                          <p:spTgt spid="12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5" grpId="0" animBg="1"/>
      <p:bldP spid="12306" grpId="0" animBg="1"/>
      <p:bldP spid="12307" grpId="0" animBg="1"/>
      <p:bldP spid="12308" grpId="0" animBg="1"/>
      <p:bldP spid="12309" grpId="0" animBg="1"/>
      <p:bldP spid="12310" grpId="0" animBg="1"/>
      <p:bldP spid="12311" grpId="0" animBg="1"/>
      <p:bldP spid="123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57175" y="379413"/>
            <a:ext cx="8686800" cy="838200"/>
          </a:xfrm>
          <a:prstGeom prst="rect">
            <a:avLst/>
          </a:prstGeom>
          <a:noFill/>
          <a:ln w="9525">
            <a:noFill/>
            <a:miter lim="800000"/>
            <a:headEnd/>
            <a:tailEnd/>
          </a:ln>
        </p:spPr>
        <p:txBody>
          <a:bodyPr anchor="ctr"/>
          <a:lstStyle/>
          <a:p>
            <a:pPr algn="ctr" eaLnBrk="1" hangingPunct="1">
              <a:buClrTx/>
            </a:pPr>
            <a:r>
              <a:rPr lang="en-US" sz="2800" b="0" i="0" dirty="0">
                <a:solidFill>
                  <a:schemeClr val="tx2"/>
                </a:solidFill>
                <a:latin typeface="Arial" pitchFamily="34" charset="0"/>
                <a:cs typeface="Arial" pitchFamily="34" charset="0"/>
              </a:rPr>
              <a:t>4. Add Market Evaluation &amp; Key Selling Points</a:t>
            </a:r>
          </a:p>
        </p:txBody>
      </p:sp>
      <p:sp>
        <p:nvSpPr>
          <p:cNvPr id="3" name="Rectangle 3"/>
          <p:cNvSpPr>
            <a:spLocks noChangeArrowheads="1"/>
          </p:cNvSpPr>
          <p:nvPr/>
        </p:nvSpPr>
        <p:spPr bwMode="auto">
          <a:xfrm>
            <a:off x="1828800" y="1371600"/>
            <a:ext cx="7086600" cy="5137150"/>
          </a:xfrm>
          <a:prstGeom prst="rect">
            <a:avLst/>
          </a:prstGeom>
          <a:noFill/>
          <a:ln w="9525">
            <a:noFill/>
            <a:miter lim="800000"/>
            <a:headEnd/>
            <a:tailEnd/>
          </a:ln>
        </p:spPr>
        <p:txBody>
          <a:bodyPr/>
          <a:lstStyle/>
          <a:p>
            <a:pPr marL="342900" indent="-342900" algn="l" eaLnBrk="1" hangingPunct="1">
              <a:spcBef>
                <a:spcPct val="20000"/>
              </a:spcBef>
              <a:buSzPct val="125000"/>
              <a:buFont typeface="Wingdings" pitchFamily="2" charset="2"/>
              <a:buChar char="§"/>
            </a:pPr>
            <a:r>
              <a:rPr lang="en-US" sz="2000" b="0" i="0" dirty="0">
                <a:solidFill>
                  <a:schemeClr val="tx1"/>
                </a:solidFill>
                <a:latin typeface="Arial" pitchFamily="34" charset="0"/>
                <a:cs typeface="Arial" pitchFamily="34" charset="0"/>
              </a:rPr>
              <a:t>This step includes identifying importance ratings for each customer attribute AND evaluating existing products / services for each of the attributes</a:t>
            </a:r>
            <a:r>
              <a:rPr lang="en-US" sz="2000" b="0" i="0" dirty="0" smtClean="0">
                <a:solidFill>
                  <a:schemeClr val="tx1"/>
                </a:solidFill>
                <a:latin typeface="Arial" pitchFamily="34" charset="0"/>
                <a:cs typeface="Arial" pitchFamily="34" charset="0"/>
              </a:rPr>
              <a:t>.</a:t>
            </a:r>
          </a:p>
          <a:p>
            <a:pPr marL="342900" indent="-342900" algn="l" eaLnBrk="1" hangingPunct="1">
              <a:spcBef>
                <a:spcPct val="20000"/>
              </a:spcBef>
              <a:buSzPct val="125000"/>
              <a:buFont typeface="Wingdings" pitchFamily="2" charset="2"/>
              <a:buChar char="§"/>
            </a:pPr>
            <a:endParaRPr lang="en-US" sz="700" b="0" i="0" dirty="0">
              <a:solidFill>
                <a:schemeClr val="tx1"/>
              </a:solidFill>
              <a:latin typeface="Arial" pitchFamily="34" charset="0"/>
              <a:cs typeface="Arial" pitchFamily="34" charset="0"/>
            </a:endParaRPr>
          </a:p>
          <a:p>
            <a:pPr marL="342900" indent="-342900" algn="l" eaLnBrk="1" hangingPunct="1">
              <a:spcBef>
                <a:spcPct val="20000"/>
              </a:spcBef>
              <a:buSzPct val="125000"/>
              <a:buFont typeface="Wingdings" pitchFamily="2" charset="2"/>
              <a:buChar char="§"/>
            </a:pPr>
            <a:r>
              <a:rPr lang="en-US" sz="2000" b="0" i="0" dirty="0">
                <a:solidFill>
                  <a:schemeClr val="tx1"/>
                </a:solidFill>
                <a:latin typeface="Arial" pitchFamily="34" charset="0"/>
                <a:cs typeface="Arial" pitchFamily="34" charset="0"/>
              </a:rPr>
              <a:t>Customer importance ratings represent the areas of greatest interest and highest expectations AS EXPRESSED BY THE CUSTOMER</a:t>
            </a:r>
            <a:r>
              <a:rPr lang="en-US" sz="2000" b="0" i="0" dirty="0" smtClean="0">
                <a:solidFill>
                  <a:schemeClr val="tx1"/>
                </a:solidFill>
                <a:latin typeface="Arial" pitchFamily="34" charset="0"/>
                <a:cs typeface="Arial" pitchFamily="34" charset="0"/>
              </a:rPr>
              <a:t>.</a:t>
            </a:r>
          </a:p>
          <a:p>
            <a:pPr marL="342900" indent="-342900" algn="l" eaLnBrk="1" hangingPunct="1">
              <a:spcBef>
                <a:spcPct val="20000"/>
              </a:spcBef>
              <a:buSzPct val="125000"/>
              <a:buFont typeface="Wingdings" pitchFamily="2" charset="2"/>
              <a:buChar char="§"/>
            </a:pPr>
            <a:endParaRPr lang="en-US" sz="700" b="0" i="0" dirty="0">
              <a:solidFill>
                <a:schemeClr val="tx1"/>
              </a:solidFill>
              <a:latin typeface="Arial" pitchFamily="34" charset="0"/>
              <a:cs typeface="Arial" pitchFamily="34" charset="0"/>
            </a:endParaRPr>
          </a:p>
          <a:p>
            <a:pPr marL="342900" indent="-342900" algn="l" eaLnBrk="1" hangingPunct="1">
              <a:spcBef>
                <a:spcPct val="20000"/>
              </a:spcBef>
              <a:buSzPct val="125000"/>
              <a:buFont typeface="Wingdings" pitchFamily="2" charset="2"/>
              <a:buChar char="§"/>
            </a:pPr>
            <a:r>
              <a:rPr lang="en-US" sz="2000" b="0" i="0" dirty="0">
                <a:solidFill>
                  <a:schemeClr val="tx1"/>
                </a:solidFill>
                <a:latin typeface="Arial" pitchFamily="34" charset="0"/>
                <a:cs typeface="Arial" pitchFamily="34" charset="0"/>
              </a:rPr>
              <a:t>Competitive evaluation helps to highlight the absolute strengths and weaknesses in competing products</a:t>
            </a:r>
            <a:r>
              <a:rPr lang="en-US" sz="2000" b="0" i="0" dirty="0" smtClean="0">
                <a:solidFill>
                  <a:schemeClr val="tx1"/>
                </a:solidFill>
                <a:latin typeface="Arial" pitchFamily="34" charset="0"/>
                <a:cs typeface="Arial" pitchFamily="34" charset="0"/>
              </a:rPr>
              <a:t>.</a:t>
            </a:r>
          </a:p>
          <a:p>
            <a:pPr marL="342900" indent="-342900" algn="l" eaLnBrk="1" hangingPunct="1">
              <a:spcBef>
                <a:spcPct val="20000"/>
              </a:spcBef>
              <a:buSzPct val="125000"/>
              <a:buFont typeface="Wingdings" pitchFamily="2" charset="2"/>
              <a:buChar char="§"/>
            </a:pPr>
            <a:endParaRPr lang="en-US" sz="700" b="0" i="0" dirty="0">
              <a:solidFill>
                <a:schemeClr val="tx1"/>
              </a:solidFill>
              <a:latin typeface="Arial" pitchFamily="34" charset="0"/>
              <a:cs typeface="Arial" pitchFamily="34" charset="0"/>
            </a:endParaRPr>
          </a:p>
          <a:p>
            <a:pPr marL="342900" indent="-342900" algn="l" eaLnBrk="1" hangingPunct="1">
              <a:spcBef>
                <a:spcPct val="20000"/>
              </a:spcBef>
              <a:buSzPct val="125000"/>
              <a:buFont typeface="Wingdings" pitchFamily="2" charset="2"/>
              <a:buChar char="§"/>
            </a:pPr>
            <a:r>
              <a:rPr lang="en-US" sz="2000" b="0" i="0" dirty="0">
                <a:solidFill>
                  <a:schemeClr val="tx1"/>
                </a:solidFill>
                <a:latin typeface="Arial" pitchFamily="34" charset="0"/>
                <a:cs typeface="Arial" pitchFamily="34" charset="0"/>
              </a:rPr>
              <a:t>This step enables designers to seek opportunities for improvement and links QFD to a company’s strategic vision and allows priorities to be set in the design process</a:t>
            </a:r>
            <a:r>
              <a:rPr lang="en-US" b="0" i="0" dirty="0">
                <a:solidFill>
                  <a:schemeClr val="tx1"/>
                </a:solidFill>
                <a:latin typeface="Georgia" pitchFamily="18" charset="0"/>
              </a:rPr>
              <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15938" y="0"/>
            <a:ext cx="7791450" cy="1066800"/>
          </a:xfrm>
          <a:prstGeom prst="rect">
            <a:avLst/>
          </a:prstGeom>
          <a:noFill/>
          <a:ln w="9525">
            <a:noFill/>
            <a:miter lim="800000"/>
            <a:headEnd/>
            <a:tailEnd/>
          </a:ln>
        </p:spPr>
        <p:txBody>
          <a:bodyPr anchor="ctr"/>
          <a:lstStyle/>
          <a:p>
            <a:pPr algn="ctr" eaLnBrk="1" hangingPunct="1">
              <a:buClrTx/>
            </a:pPr>
            <a:r>
              <a:rPr lang="en-US" sz="2800" b="0" i="0" dirty="0">
                <a:solidFill>
                  <a:schemeClr val="tx2"/>
                </a:solidFill>
                <a:latin typeface="Arial" pitchFamily="34" charset="0"/>
                <a:cs typeface="Arial" pitchFamily="34" charset="0"/>
              </a:rPr>
              <a:t>5. Evaluate Design Attributes of Competitive Products &amp; Set Targets.</a:t>
            </a:r>
          </a:p>
        </p:txBody>
      </p:sp>
      <p:sp>
        <p:nvSpPr>
          <p:cNvPr id="5" name="Rectangle 3"/>
          <p:cNvSpPr>
            <a:spLocks noChangeArrowheads="1"/>
          </p:cNvSpPr>
          <p:nvPr/>
        </p:nvSpPr>
        <p:spPr bwMode="auto">
          <a:xfrm>
            <a:off x="228600" y="1143000"/>
            <a:ext cx="8686799" cy="5402261"/>
          </a:xfrm>
          <a:prstGeom prst="rect">
            <a:avLst/>
          </a:prstGeom>
          <a:noFill/>
          <a:ln w="9525">
            <a:noFill/>
            <a:miter lim="800000"/>
            <a:headEnd/>
            <a:tailEnd/>
          </a:ln>
        </p:spPr>
        <p:txBody>
          <a:bodyPr anchor="ctr"/>
          <a:lstStyle/>
          <a:p>
            <a:pPr marL="342900" indent="-342900" eaLnBrk="1" hangingPunct="1">
              <a:spcBef>
                <a:spcPct val="20000"/>
              </a:spcBef>
              <a:buSzPct val="125000"/>
              <a:buFont typeface="Wingdings" pitchFamily="2" charset="2"/>
              <a:buChar char="§"/>
            </a:pPr>
            <a:r>
              <a:rPr lang="en-US" sz="2200" b="0" i="0" dirty="0">
                <a:solidFill>
                  <a:schemeClr val="tx1"/>
                </a:solidFill>
                <a:latin typeface="Arial" pitchFamily="34" charset="0"/>
                <a:cs typeface="Arial" pitchFamily="34" charset="0"/>
              </a:rPr>
              <a:t>This is </a:t>
            </a:r>
            <a:r>
              <a:rPr lang="en-US" sz="2200" b="0" i="0" dirty="0">
                <a:solidFill>
                  <a:schemeClr val="tx2"/>
                </a:solidFill>
                <a:latin typeface="Arial" pitchFamily="34" charset="0"/>
                <a:cs typeface="Arial" pitchFamily="34" charset="0"/>
              </a:rPr>
              <a:t>USUALLY</a:t>
            </a:r>
            <a:r>
              <a:rPr lang="en-US" sz="2200" b="0" i="0" dirty="0">
                <a:solidFill>
                  <a:schemeClr val="tx1"/>
                </a:solidFill>
                <a:latin typeface="Arial" pitchFamily="34" charset="0"/>
                <a:cs typeface="Arial" pitchFamily="34" charset="0"/>
              </a:rPr>
              <a:t> accomplished through in-house testing and then translated into </a:t>
            </a:r>
            <a:r>
              <a:rPr lang="en-US" sz="2200" b="0" i="0" dirty="0">
                <a:solidFill>
                  <a:schemeClr val="tx2"/>
                </a:solidFill>
                <a:latin typeface="Arial" pitchFamily="34" charset="0"/>
                <a:cs typeface="Arial" pitchFamily="34" charset="0"/>
              </a:rPr>
              <a:t>MEASURABLE</a:t>
            </a:r>
            <a:r>
              <a:rPr lang="en-US" sz="2200" b="0" i="0" dirty="0">
                <a:solidFill>
                  <a:schemeClr val="tx1"/>
                </a:solidFill>
                <a:latin typeface="Arial" pitchFamily="34" charset="0"/>
                <a:cs typeface="Arial" pitchFamily="34" charset="0"/>
              </a:rPr>
              <a:t> </a:t>
            </a:r>
            <a:r>
              <a:rPr lang="en-US" sz="2200" b="0" i="0" dirty="0">
                <a:solidFill>
                  <a:schemeClr val="tx2"/>
                </a:solidFill>
                <a:latin typeface="Arial" pitchFamily="34" charset="0"/>
                <a:cs typeface="Arial" pitchFamily="34" charset="0"/>
              </a:rPr>
              <a:t>TERMS</a:t>
            </a:r>
            <a:r>
              <a:rPr lang="en-US" sz="2200" b="0" i="0" dirty="0">
                <a:solidFill>
                  <a:schemeClr val="tx1"/>
                </a:solidFill>
                <a:latin typeface="Arial" pitchFamily="34" charset="0"/>
                <a:cs typeface="Arial" pitchFamily="34" charset="0"/>
              </a:rPr>
              <a:t>. </a:t>
            </a:r>
          </a:p>
          <a:p>
            <a:pPr marL="342900" indent="-342900" eaLnBrk="1" hangingPunct="1">
              <a:spcBef>
                <a:spcPct val="20000"/>
              </a:spcBef>
              <a:buSzPct val="125000"/>
              <a:buFont typeface="Wingdings" pitchFamily="2" charset="2"/>
              <a:buChar char="§"/>
            </a:pPr>
            <a:r>
              <a:rPr lang="en-US" sz="2200" b="0" i="0" dirty="0">
                <a:solidFill>
                  <a:schemeClr val="tx1"/>
                </a:solidFill>
                <a:latin typeface="Arial" pitchFamily="34" charset="0"/>
                <a:cs typeface="Arial" pitchFamily="34" charset="0"/>
              </a:rPr>
              <a:t>The evaluations are compared with the competitive evaluation of customer attributes  to determine inconsistency between customer evaluations and technical evaluations. </a:t>
            </a:r>
          </a:p>
          <a:p>
            <a:pPr marL="342900" indent="-342900" eaLnBrk="1" hangingPunct="1">
              <a:spcBef>
                <a:spcPct val="20000"/>
              </a:spcBef>
              <a:buSzPct val="125000"/>
              <a:buFont typeface="Wingdings" pitchFamily="2" charset="2"/>
              <a:buChar char="§"/>
            </a:pPr>
            <a:r>
              <a:rPr lang="en-US" sz="2200" b="0" i="0" dirty="0">
                <a:solidFill>
                  <a:schemeClr val="tx1"/>
                </a:solidFill>
                <a:latin typeface="Arial" pitchFamily="34" charset="0"/>
                <a:cs typeface="Arial" pitchFamily="34" charset="0"/>
              </a:rPr>
              <a:t>For example, if a competing product is found to best satisfy a customer attribute, but the evaluation of the related design attribute indicates otherwise, then </a:t>
            </a:r>
            <a:r>
              <a:rPr lang="en-US" sz="2200" b="0" i="0" dirty="0">
                <a:solidFill>
                  <a:schemeClr val="tx2"/>
                </a:solidFill>
                <a:latin typeface="Arial" pitchFamily="34" charset="0"/>
                <a:cs typeface="Arial" pitchFamily="34" charset="0"/>
              </a:rPr>
              <a:t>EITHER</a:t>
            </a:r>
            <a:r>
              <a:rPr lang="en-US" sz="2200" b="0" i="0" dirty="0">
                <a:solidFill>
                  <a:schemeClr val="tx1"/>
                </a:solidFill>
                <a:latin typeface="Arial" pitchFamily="34" charset="0"/>
                <a:cs typeface="Arial" pitchFamily="34" charset="0"/>
              </a:rPr>
              <a:t> the measures used are faulty, OR else the product has an image difference that is affecting customer perceptions. </a:t>
            </a:r>
          </a:p>
          <a:p>
            <a:pPr marL="342900" indent="-342900" eaLnBrk="1" hangingPunct="1">
              <a:spcBef>
                <a:spcPct val="20000"/>
              </a:spcBef>
              <a:buSzPct val="125000"/>
              <a:buFont typeface="Wingdings" pitchFamily="2" charset="2"/>
              <a:buChar char="§"/>
            </a:pPr>
            <a:r>
              <a:rPr lang="en-US" sz="2200" b="0" i="0" dirty="0">
                <a:solidFill>
                  <a:schemeClr val="tx1"/>
                </a:solidFill>
                <a:latin typeface="Arial" pitchFamily="34" charset="0"/>
                <a:cs typeface="Arial" pitchFamily="34" charset="0"/>
              </a:rPr>
              <a:t>On the basis of customer importance ratings and existing product strengths and weaknesses, </a:t>
            </a:r>
            <a:r>
              <a:rPr lang="en-US" sz="2200" b="0" i="0" dirty="0">
                <a:solidFill>
                  <a:schemeClr val="tx2"/>
                </a:solidFill>
                <a:latin typeface="Arial" pitchFamily="34" charset="0"/>
                <a:cs typeface="Arial" pitchFamily="34" charset="0"/>
              </a:rPr>
              <a:t>TARGETS</a:t>
            </a:r>
            <a:r>
              <a:rPr lang="en-US" sz="2200" b="0" i="0" dirty="0">
                <a:solidFill>
                  <a:schemeClr val="tx1"/>
                </a:solidFill>
                <a:latin typeface="Arial" pitchFamily="34" charset="0"/>
                <a:cs typeface="Arial" pitchFamily="34" charset="0"/>
              </a:rPr>
              <a:t> and </a:t>
            </a:r>
            <a:r>
              <a:rPr lang="en-US" sz="2200" b="0" i="0" dirty="0">
                <a:solidFill>
                  <a:schemeClr val="tx2"/>
                </a:solidFill>
                <a:latin typeface="Arial" pitchFamily="34" charset="0"/>
                <a:cs typeface="Arial" pitchFamily="34" charset="0"/>
              </a:rPr>
              <a:t>DIRECTIONS</a:t>
            </a:r>
            <a:r>
              <a:rPr lang="en-US" sz="2200" b="0" i="0" dirty="0">
                <a:solidFill>
                  <a:schemeClr val="tx1"/>
                </a:solidFill>
                <a:latin typeface="Arial" pitchFamily="34" charset="0"/>
                <a:cs typeface="Arial" pitchFamily="34" charset="0"/>
              </a:rPr>
              <a:t> for each design attribute are set.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37"/>
          <p:cNvSpPr>
            <a:spLocks noChangeArrowheads="1"/>
          </p:cNvSpPr>
          <p:nvPr/>
        </p:nvSpPr>
        <p:spPr bwMode="auto">
          <a:xfrm rot="16200000">
            <a:off x="-2122236" y="2808036"/>
            <a:ext cx="5867400" cy="708528"/>
          </a:xfrm>
          <a:prstGeom prst="rect">
            <a:avLst/>
          </a:prstGeom>
          <a:noFill/>
          <a:ln w="9525">
            <a:noFill/>
            <a:miter lim="800000"/>
            <a:headEnd/>
            <a:tailEnd/>
          </a:ln>
        </p:spPr>
        <p:txBody>
          <a:bodyPr wrap="square" lIns="92075" tIns="46038" rIns="92075" bIns="46038" anchor="ctr">
            <a:spAutoFit/>
          </a:bodyPr>
          <a:lstStyle/>
          <a:p>
            <a:pPr>
              <a:buClrTx/>
            </a:pPr>
            <a:r>
              <a:rPr lang="en-US" sz="4000" b="0" i="0" dirty="0">
                <a:solidFill>
                  <a:schemeClr val="tx2"/>
                </a:solidFill>
                <a:latin typeface="Arial" pitchFamily="34" charset="0"/>
                <a:cs typeface="Arial" pitchFamily="34" charset="0"/>
              </a:rPr>
              <a:t>Information: How Much</a:t>
            </a:r>
          </a:p>
        </p:txBody>
      </p:sp>
      <p:sp>
        <p:nvSpPr>
          <p:cNvPr id="42" name="Rectangle 40"/>
          <p:cNvSpPr>
            <a:spLocks noChangeArrowheads="1"/>
          </p:cNvSpPr>
          <p:nvPr/>
        </p:nvSpPr>
        <p:spPr bwMode="auto">
          <a:xfrm>
            <a:off x="3021013" y="5776913"/>
            <a:ext cx="5297487" cy="641350"/>
          </a:xfrm>
          <a:prstGeom prst="rect">
            <a:avLst/>
          </a:prstGeom>
          <a:noFill/>
          <a:ln w="12699">
            <a:noFill/>
            <a:miter lim="800000"/>
            <a:headEnd/>
            <a:tailEnd/>
          </a:ln>
          <a:effectLst>
            <a:outerShdw dist="53882" dir="2700000" algn="ctr" rotWithShape="0">
              <a:srgbClr val="000066"/>
            </a:outerShdw>
          </a:effectLst>
        </p:spPr>
        <p:txBody>
          <a:bodyPr lIns="92075" tIns="46038" rIns="92075" bIns="46038">
            <a:spAutoFit/>
          </a:bodyPr>
          <a:lstStyle/>
          <a:p>
            <a:pPr>
              <a:buClrTx/>
              <a:defRPr/>
            </a:pPr>
            <a:r>
              <a:rPr lang="en-US" sz="3600" b="0" i="0">
                <a:solidFill>
                  <a:schemeClr val="tx2"/>
                </a:solidFill>
                <a:latin typeface="Monotype Corsiva" pitchFamily="66" charset="0"/>
              </a:rPr>
              <a:t>Consistent Comparison</a:t>
            </a:r>
          </a:p>
        </p:txBody>
      </p:sp>
      <p:sp>
        <p:nvSpPr>
          <p:cNvPr id="43" name="Rectangle 41"/>
          <p:cNvSpPr>
            <a:spLocks noChangeArrowheads="1"/>
          </p:cNvSpPr>
          <p:nvPr/>
        </p:nvSpPr>
        <p:spPr bwMode="auto">
          <a:xfrm>
            <a:off x="1547813" y="1458913"/>
            <a:ext cx="2971800" cy="915987"/>
          </a:xfrm>
          <a:prstGeom prst="rect">
            <a:avLst/>
          </a:prstGeom>
          <a:noFill/>
          <a:ln w="9525">
            <a:noFill/>
            <a:miter lim="800000"/>
            <a:headEnd/>
            <a:tailEnd/>
          </a:ln>
        </p:spPr>
        <p:txBody>
          <a:bodyPr lIns="92075" tIns="46038" rIns="92075" bIns="46038">
            <a:spAutoFit/>
          </a:bodyPr>
          <a:lstStyle/>
          <a:p>
            <a:pPr marL="401638" indent="-401638" algn="l">
              <a:buSzPct val="120000"/>
              <a:buFont typeface="Wingdings" pitchFamily="2" charset="2"/>
              <a:buChar char="v"/>
            </a:pPr>
            <a:r>
              <a:rPr lang="en-US" b="0" i="0" dirty="0">
                <a:solidFill>
                  <a:schemeClr val="tx1"/>
                </a:solidFill>
                <a:latin typeface="Arial" pitchFamily="34" charset="0"/>
                <a:cs typeface="Arial" pitchFamily="34" charset="0"/>
              </a:rPr>
              <a:t>Target Values for the How’s</a:t>
            </a:r>
          </a:p>
          <a:p>
            <a:pPr marL="401638" indent="-401638" algn="l">
              <a:buSzPct val="120000"/>
              <a:buFont typeface="Wingdings" pitchFamily="2" charset="2"/>
              <a:buChar char="v"/>
            </a:pPr>
            <a:r>
              <a:rPr lang="en-US" b="0" i="0" dirty="0">
                <a:solidFill>
                  <a:schemeClr val="tx1"/>
                </a:solidFill>
                <a:latin typeface="Arial" pitchFamily="34" charset="0"/>
                <a:cs typeface="Arial" pitchFamily="34" charset="0"/>
              </a:rPr>
              <a:t>Note the Units</a:t>
            </a:r>
          </a:p>
        </p:txBody>
      </p:sp>
      <p:sp>
        <p:nvSpPr>
          <p:cNvPr id="44" name="Rectangle 42"/>
          <p:cNvSpPr>
            <a:spLocks noChangeArrowheads="1"/>
          </p:cNvSpPr>
          <p:nvPr/>
        </p:nvSpPr>
        <p:spPr bwMode="auto">
          <a:xfrm>
            <a:off x="7239000" y="4724400"/>
            <a:ext cx="1412875" cy="349250"/>
          </a:xfrm>
          <a:prstGeom prst="rect">
            <a:avLst/>
          </a:prstGeom>
          <a:solidFill>
            <a:schemeClr val="tx2"/>
          </a:solidFill>
          <a:ln w="12699">
            <a:solidFill>
              <a:schemeClr val="tx1"/>
            </a:solidFill>
            <a:miter lim="800000"/>
            <a:headEnd/>
            <a:tailEnd/>
          </a:ln>
          <a:effectLst>
            <a:outerShdw dist="53882" dir="2700000" algn="ctr" rotWithShape="0">
              <a:srgbClr val="990000"/>
            </a:outerShdw>
          </a:effectLst>
        </p:spPr>
        <p:txBody>
          <a:bodyPr lIns="92075" tIns="46038" rIns="92075" bIns="46038">
            <a:spAutoFit/>
          </a:bodyPr>
          <a:lstStyle/>
          <a:p>
            <a:pPr>
              <a:buClrTx/>
              <a:defRPr/>
            </a:pPr>
            <a:r>
              <a:rPr lang="en-US" sz="1600" i="0" dirty="0">
                <a:solidFill>
                  <a:schemeClr val="bg1"/>
                </a:solidFill>
                <a:latin typeface="Arial" charset="0"/>
              </a:rPr>
              <a:t>How Much</a:t>
            </a:r>
          </a:p>
        </p:txBody>
      </p:sp>
      <p:grpSp>
        <p:nvGrpSpPr>
          <p:cNvPr id="2" name="Group 44"/>
          <p:cNvGrpSpPr/>
          <p:nvPr/>
        </p:nvGrpSpPr>
        <p:grpSpPr>
          <a:xfrm>
            <a:off x="2968627" y="1243011"/>
            <a:ext cx="4606928" cy="4213227"/>
            <a:chOff x="2968627" y="1243011"/>
            <a:chExt cx="4606928" cy="4213227"/>
          </a:xfrm>
        </p:grpSpPr>
        <p:grpSp>
          <p:nvGrpSpPr>
            <p:cNvPr id="3" name="Group 2"/>
            <p:cNvGrpSpPr>
              <a:grpSpLocks/>
            </p:cNvGrpSpPr>
            <p:nvPr/>
          </p:nvGrpSpPr>
          <p:grpSpPr bwMode="auto">
            <a:xfrm>
              <a:off x="2968627" y="1243011"/>
              <a:ext cx="4606928" cy="4148133"/>
              <a:chOff x="2016" y="1029"/>
              <a:chExt cx="2902" cy="2613"/>
            </a:xfrm>
          </p:grpSpPr>
          <p:sp>
            <p:nvSpPr>
              <p:cNvPr id="67" name="Line 3"/>
              <p:cNvSpPr>
                <a:spLocks noChangeShapeType="1"/>
              </p:cNvSpPr>
              <p:nvPr/>
            </p:nvSpPr>
            <p:spPr bwMode="auto">
              <a:xfrm flipV="1">
                <a:off x="3082" y="1029"/>
                <a:ext cx="835" cy="485"/>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68" name="Line 4"/>
              <p:cNvSpPr>
                <a:spLocks noChangeShapeType="1"/>
              </p:cNvSpPr>
              <p:nvPr/>
            </p:nvSpPr>
            <p:spPr bwMode="auto">
              <a:xfrm flipH="1" flipV="1">
                <a:off x="3917" y="1029"/>
                <a:ext cx="851" cy="484"/>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69" name="Line 5"/>
              <p:cNvSpPr>
                <a:spLocks noChangeShapeType="1"/>
              </p:cNvSpPr>
              <p:nvPr/>
            </p:nvSpPr>
            <p:spPr bwMode="auto">
              <a:xfrm>
                <a:off x="3071" y="1683"/>
                <a:ext cx="1684"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70" name="Rectangle 6"/>
              <p:cNvSpPr>
                <a:spLocks noChangeArrowheads="1"/>
              </p:cNvSpPr>
              <p:nvPr/>
            </p:nvSpPr>
            <p:spPr bwMode="auto">
              <a:xfrm>
                <a:off x="2020" y="2121"/>
                <a:ext cx="2898" cy="1030"/>
              </a:xfrm>
              <a:prstGeom prst="rect">
                <a:avLst/>
              </a:prstGeom>
              <a:noFill/>
              <a:ln w="12699">
                <a:solidFill>
                  <a:schemeClr val="tx1"/>
                </a:solidFill>
                <a:miter lim="800000"/>
                <a:headEnd/>
                <a:tailEnd/>
              </a:ln>
            </p:spPr>
            <p:txBody>
              <a:bodyPr wrap="none" anchor="ctr"/>
              <a:lstStyle/>
              <a:p>
                <a:endParaRPr lang="en-US"/>
              </a:p>
            </p:txBody>
          </p:sp>
          <p:grpSp>
            <p:nvGrpSpPr>
              <p:cNvPr id="4" name="Group 7"/>
              <p:cNvGrpSpPr>
                <a:grpSpLocks/>
              </p:cNvGrpSpPr>
              <p:nvPr/>
            </p:nvGrpSpPr>
            <p:grpSpPr bwMode="auto">
              <a:xfrm>
                <a:off x="2016" y="2260"/>
                <a:ext cx="2900" cy="749"/>
                <a:chOff x="2016" y="2260"/>
                <a:chExt cx="2900" cy="749"/>
              </a:xfrm>
            </p:grpSpPr>
            <p:sp>
              <p:nvSpPr>
                <p:cNvPr id="95" name="Line 8"/>
                <p:cNvSpPr>
                  <a:spLocks noChangeShapeType="1"/>
                </p:cNvSpPr>
                <p:nvPr/>
              </p:nvSpPr>
              <p:spPr bwMode="auto">
                <a:xfrm>
                  <a:off x="2016" y="3009"/>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96" name="Line 9"/>
                <p:cNvSpPr>
                  <a:spLocks noChangeShapeType="1"/>
                </p:cNvSpPr>
                <p:nvPr/>
              </p:nvSpPr>
              <p:spPr bwMode="auto">
                <a:xfrm>
                  <a:off x="2016" y="2857"/>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97" name="Line 10"/>
                <p:cNvSpPr>
                  <a:spLocks noChangeShapeType="1"/>
                </p:cNvSpPr>
                <p:nvPr/>
              </p:nvSpPr>
              <p:spPr bwMode="auto">
                <a:xfrm>
                  <a:off x="2016" y="2706"/>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98" name="Line 11"/>
                <p:cNvSpPr>
                  <a:spLocks noChangeShapeType="1"/>
                </p:cNvSpPr>
                <p:nvPr/>
              </p:nvSpPr>
              <p:spPr bwMode="auto">
                <a:xfrm>
                  <a:off x="2016" y="2560"/>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99" name="Line 12"/>
                <p:cNvSpPr>
                  <a:spLocks noChangeShapeType="1"/>
                </p:cNvSpPr>
                <p:nvPr/>
              </p:nvSpPr>
              <p:spPr bwMode="auto">
                <a:xfrm>
                  <a:off x="2016" y="2408"/>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00" name="Line 13"/>
                <p:cNvSpPr>
                  <a:spLocks noChangeShapeType="1"/>
                </p:cNvSpPr>
                <p:nvPr/>
              </p:nvSpPr>
              <p:spPr bwMode="auto">
                <a:xfrm>
                  <a:off x="2016" y="2260"/>
                  <a:ext cx="2900" cy="0"/>
                </a:xfrm>
                <a:prstGeom prst="line">
                  <a:avLst/>
                </a:prstGeom>
                <a:noFill/>
                <a:ln w="12699">
                  <a:solidFill>
                    <a:schemeClr val="tx1"/>
                  </a:solidFill>
                  <a:round/>
                  <a:headEnd type="none" w="sm" len="sm"/>
                  <a:tailEnd type="none" w="sm" len="sm"/>
                </a:ln>
              </p:spPr>
              <p:txBody>
                <a:bodyPr wrap="none" anchor="ctr"/>
                <a:lstStyle/>
                <a:p>
                  <a:endParaRPr lang="en-US"/>
                </a:p>
              </p:txBody>
            </p:sp>
          </p:grpSp>
          <p:sp>
            <p:nvSpPr>
              <p:cNvPr id="72" name="Line 14"/>
              <p:cNvSpPr>
                <a:spLocks noChangeShapeType="1"/>
              </p:cNvSpPr>
              <p:nvPr/>
            </p:nvSpPr>
            <p:spPr bwMode="auto">
              <a:xfrm flipV="1">
                <a:off x="3321" y="1101"/>
                <a:ext cx="710" cy="412"/>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73" name="Line 15"/>
              <p:cNvSpPr>
                <a:spLocks noChangeShapeType="1"/>
              </p:cNvSpPr>
              <p:nvPr/>
            </p:nvSpPr>
            <p:spPr bwMode="auto">
              <a:xfrm flipV="1">
                <a:off x="3557" y="1166"/>
                <a:ext cx="598" cy="347"/>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74" name="Line 16"/>
              <p:cNvSpPr>
                <a:spLocks noChangeShapeType="1"/>
              </p:cNvSpPr>
              <p:nvPr/>
            </p:nvSpPr>
            <p:spPr bwMode="auto">
              <a:xfrm flipV="1">
                <a:off x="3799" y="1240"/>
                <a:ext cx="475" cy="273"/>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75" name="Line 17"/>
              <p:cNvSpPr>
                <a:spLocks noChangeShapeType="1"/>
              </p:cNvSpPr>
              <p:nvPr/>
            </p:nvSpPr>
            <p:spPr bwMode="auto">
              <a:xfrm flipV="1">
                <a:off x="4026" y="1302"/>
                <a:ext cx="365" cy="211"/>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76" name="Line 18"/>
              <p:cNvSpPr>
                <a:spLocks noChangeShapeType="1"/>
              </p:cNvSpPr>
              <p:nvPr/>
            </p:nvSpPr>
            <p:spPr bwMode="auto">
              <a:xfrm flipV="1">
                <a:off x="4289" y="1377"/>
                <a:ext cx="233" cy="136"/>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77" name="Line 19"/>
              <p:cNvSpPr>
                <a:spLocks noChangeShapeType="1"/>
              </p:cNvSpPr>
              <p:nvPr/>
            </p:nvSpPr>
            <p:spPr bwMode="auto">
              <a:xfrm flipV="1">
                <a:off x="4532" y="1447"/>
                <a:ext cx="115" cy="66"/>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78" name="Line 20"/>
              <p:cNvSpPr>
                <a:spLocks noChangeShapeType="1"/>
              </p:cNvSpPr>
              <p:nvPr/>
            </p:nvSpPr>
            <p:spPr bwMode="auto">
              <a:xfrm flipH="1" flipV="1">
                <a:off x="3794" y="1098"/>
                <a:ext cx="731" cy="415"/>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79" name="Line 21"/>
              <p:cNvSpPr>
                <a:spLocks noChangeShapeType="1"/>
              </p:cNvSpPr>
              <p:nvPr/>
            </p:nvSpPr>
            <p:spPr bwMode="auto">
              <a:xfrm flipH="1" flipV="1">
                <a:off x="3681" y="1172"/>
                <a:ext cx="602" cy="341"/>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80" name="Line 22"/>
              <p:cNvSpPr>
                <a:spLocks noChangeShapeType="1"/>
              </p:cNvSpPr>
              <p:nvPr/>
            </p:nvSpPr>
            <p:spPr bwMode="auto">
              <a:xfrm flipH="1" flipV="1">
                <a:off x="3560" y="1244"/>
                <a:ext cx="477" cy="269"/>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81" name="Line 23"/>
              <p:cNvSpPr>
                <a:spLocks noChangeShapeType="1"/>
              </p:cNvSpPr>
              <p:nvPr/>
            </p:nvSpPr>
            <p:spPr bwMode="auto">
              <a:xfrm flipH="1" flipV="1">
                <a:off x="3442" y="1310"/>
                <a:ext cx="357" cy="203"/>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82" name="Line 24"/>
              <p:cNvSpPr>
                <a:spLocks noChangeShapeType="1"/>
              </p:cNvSpPr>
              <p:nvPr/>
            </p:nvSpPr>
            <p:spPr bwMode="auto">
              <a:xfrm flipH="1" flipV="1">
                <a:off x="3331" y="1384"/>
                <a:ext cx="227" cy="129"/>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83" name="Line 25"/>
              <p:cNvSpPr>
                <a:spLocks noChangeShapeType="1"/>
              </p:cNvSpPr>
              <p:nvPr/>
            </p:nvSpPr>
            <p:spPr bwMode="auto">
              <a:xfrm flipH="1" flipV="1">
                <a:off x="3206" y="1444"/>
                <a:ext cx="122" cy="69"/>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84" name="Line 26"/>
              <p:cNvSpPr>
                <a:spLocks noChangeShapeType="1"/>
              </p:cNvSpPr>
              <p:nvPr/>
            </p:nvSpPr>
            <p:spPr bwMode="auto">
              <a:xfrm>
                <a:off x="2812" y="2117"/>
                <a:ext cx="0" cy="1041"/>
              </a:xfrm>
              <a:prstGeom prst="line">
                <a:avLst/>
              </a:prstGeom>
              <a:noFill/>
              <a:ln w="12699">
                <a:solidFill>
                  <a:schemeClr val="tx1"/>
                </a:solidFill>
                <a:round/>
                <a:headEnd type="none" w="sm" len="sm"/>
                <a:tailEnd type="none" w="sm" len="sm"/>
              </a:ln>
            </p:spPr>
            <p:txBody>
              <a:bodyPr wrap="none" anchor="ctr"/>
              <a:lstStyle/>
              <a:p>
                <a:endParaRPr lang="en-US"/>
              </a:p>
            </p:txBody>
          </p:sp>
          <p:grpSp>
            <p:nvGrpSpPr>
              <p:cNvPr id="5" name="Group 27"/>
              <p:cNvGrpSpPr>
                <a:grpSpLocks/>
              </p:cNvGrpSpPr>
              <p:nvPr/>
            </p:nvGrpSpPr>
            <p:grpSpPr bwMode="auto">
              <a:xfrm>
                <a:off x="3075" y="1522"/>
                <a:ext cx="1687" cy="2120"/>
                <a:chOff x="3075" y="1522"/>
                <a:chExt cx="1687" cy="2120"/>
              </a:xfrm>
            </p:grpSpPr>
            <p:grpSp>
              <p:nvGrpSpPr>
                <p:cNvPr id="6" name="Group 28"/>
                <p:cNvGrpSpPr>
                  <a:grpSpLocks/>
                </p:cNvGrpSpPr>
                <p:nvPr/>
              </p:nvGrpSpPr>
              <p:grpSpPr bwMode="auto">
                <a:xfrm>
                  <a:off x="3085" y="1522"/>
                  <a:ext cx="1672" cy="2120"/>
                  <a:chOff x="3085" y="1522"/>
                  <a:chExt cx="1672" cy="2120"/>
                </a:xfrm>
              </p:grpSpPr>
              <p:sp>
                <p:nvSpPr>
                  <p:cNvPr id="88" name="Rectangle 29"/>
                  <p:cNvSpPr>
                    <a:spLocks noChangeArrowheads="1"/>
                  </p:cNvSpPr>
                  <p:nvPr/>
                </p:nvSpPr>
                <p:spPr bwMode="auto">
                  <a:xfrm>
                    <a:off x="3085" y="1526"/>
                    <a:ext cx="1672" cy="2112"/>
                  </a:xfrm>
                  <a:prstGeom prst="rect">
                    <a:avLst/>
                  </a:prstGeom>
                  <a:noFill/>
                  <a:ln w="12699">
                    <a:solidFill>
                      <a:schemeClr val="tx1"/>
                    </a:solidFill>
                    <a:miter lim="800000"/>
                    <a:headEnd/>
                    <a:tailEnd/>
                  </a:ln>
                </p:spPr>
                <p:txBody>
                  <a:bodyPr wrap="none" anchor="ctr"/>
                  <a:lstStyle/>
                  <a:p>
                    <a:endParaRPr lang="en-US"/>
                  </a:p>
                </p:txBody>
              </p:sp>
              <p:sp>
                <p:nvSpPr>
                  <p:cNvPr id="89" name="Line 30"/>
                  <p:cNvSpPr>
                    <a:spLocks noChangeShapeType="1"/>
                  </p:cNvSpPr>
                  <p:nvPr/>
                </p:nvSpPr>
                <p:spPr bwMode="auto">
                  <a:xfrm flipV="1">
                    <a:off x="4524" y="1522"/>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90" name="Line 31"/>
                  <p:cNvSpPr>
                    <a:spLocks noChangeShapeType="1"/>
                  </p:cNvSpPr>
                  <p:nvPr/>
                </p:nvSpPr>
                <p:spPr bwMode="auto">
                  <a:xfrm flipV="1">
                    <a:off x="4278" y="1522"/>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91" name="Line 32"/>
                  <p:cNvSpPr>
                    <a:spLocks noChangeShapeType="1"/>
                  </p:cNvSpPr>
                  <p:nvPr/>
                </p:nvSpPr>
                <p:spPr bwMode="auto">
                  <a:xfrm flipV="1">
                    <a:off x="4033" y="1522"/>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92" name="Line 33"/>
                  <p:cNvSpPr>
                    <a:spLocks noChangeShapeType="1"/>
                  </p:cNvSpPr>
                  <p:nvPr/>
                </p:nvSpPr>
                <p:spPr bwMode="auto">
                  <a:xfrm flipV="1">
                    <a:off x="3797" y="1522"/>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93" name="Line 34"/>
                  <p:cNvSpPr>
                    <a:spLocks noChangeShapeType="1"/>
                  </p:cNvSpPr>
                  <p:nvPr/>
                </p:nvSpPr>
                <p:spPr bwMode="auto">
                  <a:xfrm flipV="1">
                    <a:off x="3552" y="1522"/>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94" name="Line 35"/>
                  <p:cNvSpPr>
                    <a:spLocks noChangeShapeType="1"/>
                  </p:cNvSpPr>
                  <p:nvPr/>
                </p:nvSpPr>
                <p:spPr bwMode="auto">
                  <a:xfrm flipV="1">
                    <a:off x="3315" y="1522"/>
                    <a:ext cx="0" cy="2120"/>
                  </a:xfrm>
                  <a:prstGeom prst="line">
                    <a:avLst/>
                  </a:prstGeom>
                  <a:noFill/>
                  <a:ln w="12699">
                    <a:solidFill>
                      <a:schemeClr val="tx1"/>
                    </a:solidFill>
                    <a:round/>
                    <a:headEnd type="none" w="sm" len="sm"/>
                    <a:tailEnd type="none" w="sm" len="sm"/>
                  </a:ln>
                </p:spPr>
                <p:txBody>
                  <a:bodyPr wrap="none" anchor="ctr"/>
                  <a:lstStyle/>
                  <a:p>
                    <a:endParaRPr lang="en-US"/>
                  </a:p>
                </p:txBody>
              </p:sp>
            </p:grpSp>
            <p:sp>
              <p:nvSpPr>
                <p:cNvPr id="87" name="Line 36"/>
                <p:cNvSpPr>
                  <a:spLocks noChangeShapeType="1"/>
                </p:cNvSpPr>
                <p:nvPr/>
              </p:nvSpPr>
              <p:spPr bwMode="auto">
                <a:xfrm>
                  <a:off x="3075" y="3475"/>
                  <a:ext cx="1687" cy="0"/>
                </a:xfrm>
                <a:prstGeom prst="line">
                  <a:avLst/>
                </a:prstGeom>
                <a:noFill/>
                <a:ln w="12699">
                  <a:solidFill>
                    <a:schemeClr val="tx1"/>
                  </a:solidFill>
                  <a:round/>
                  <a:headEnd type="none" w="sm" len="sm"/>
                  <a:tailEnd type="none" w="sm" len="sm"/>
                </a:ln>
              </p:spPr>
              <p:txBody>
                <a:bodyPr wrap="none" anchor="ctr"/>
                <a:lstStyle/>
                <a:p>
                  <a:endParaRPr lang="en-US"/>
                </a:p>
              </p:txBody>
            </p:sp>
          </p:grpSp>
        </p:grpSp>
        <p:sp>
          <p:nvSpPr>
            <p:cNvPr id="47" name="Rectangle 39"/>
            <p:cNvSpPr>
              <a:spLocks noChangeArrowheads="1"/>
            </p:cNvSpPr>
            <p:nvPr/>
          </p:nvSpPr>
          <p:spPr bwMode="auto">
            <a:xfrm rot="16200000">
              <a:off x="5698332" y="3656806"/>
              <a:ext cx="590550" cy="2522537"/>
            </a:xfrm>
            <a:prstGeom prst="rect">
              <a:avLst/>
            </a:prstGeom>
            <a:noFill/>
            <a:ln w="9525">
              <a:noFill/>
              <a:miter lim="800000"/>
              <a:headEnd/>
              <a:tailEnd/>
            </a:ln>
          </p:spPr>
          <p:txBody>
            <a:bodyPr wrap="none" lIns="92075" tIns="46038" rIns="92075" bIns="46038">
              <a:spAutoFit/>
            </a:bodyPr>
            <a:lstStyle/>
            <a:p>
              <a:pPr algn="l">
                <a:spcAft>
                  <a:spcPct val="105000"/>
                </a:spcAft>
                <a:buClrTx/>
              </a:pPr>
              <a:r>
                <a:rPr lang="en-US" sz="1200" b="0" i="0">
                  <a:solidFill>
                    <a:schemeClr val="tx1"/>
                  </a:solidFill>
                  <a:latin typeface="Arial" charset="0"/>
                </a:rPr>
                <a:t>3 lbs</a:t>
              </a:r>
            </a:p>
            <a:p>
              <a:pPr algn="l">
                <a:spcAft>
                  <a:spcPct val="105000"/>
                </a:spcAft>
                <a:buClrTx/>
              </a:pPr>
              <a:r>
                <a:rPr lang="en-US" sz="1200" b="0" i="0">
                  <a:solidFill>
                    <a:schemeClr val="tx1"/>
                  </a:solidFill>
                  <a:latin typeface="Arial" charset="0"/>
                </a:rPr>
                <a:t>12 in.</a:t>
              </a:r>
            </a:p>
            <a:p>
              <a:pPr algn="l">
                <a:spcAft>
                  <a:spcPct val="105000"/>
                </a:spcAft>
                <a:buClrTx/>
              </a:pPr>
              <a:r>
                <a:rPr lang="en-US" sz="1200" b="0" i="0">
                  <a:solidFill>
                    <a:schemeClr val="tx1"/>
                  </a:solidFill>
                  <a:latin typeface="Arial" charset="0"/>
                </a:rPr>
                <a:t>3 mils</a:t>
              </a:r>
            </a:p>
            <a:p>
              <a:pPr algn="l">
                <a:spcAft>
                  <a:spcPct val="105000"/>
                </a:spcAft>
                <a:buClrTx/>
              </a:pPr>
              <a:r>
                <a:rPr lang="en-US" sz="1200" b="0" i="0">
                  <a:solidFill>
                    <a:schemeClr val="tx1"/>
                  </a:solidFill>
                  <a:latin typeface="Arial" charset="0"/>
                </a:rPr>
                <a:t>40 psi</a:t>
              </a:r>
            </a:p>
            <a:p>
              <a:pPr algn="l">
                <a:spcAft>
                  <a:spcPct val="105000"/>
                </a:spcAft>
                <a:buClrTx/>
              </a:pPr>
              <a:r>
                <a:rPr lang="en-US" sz="1200" b="0" i="0">
                  <a:solidFill>
                    <a:schemeClr val="tx1"/>
                  </a:solidFill>
                  <a:latin typeface="Arial" charset="0"/>
                </a:rPr>
                <a:t>3</a:t>
              </a:r>
            </a:p>
            <a:p>
              <a:pPr algn="l">
                <a:spcAft>
                  <a:spcPct val="105000"/>
                </a:spcAft>
                <a:buClrTx/>
              </a:pPr>
              <a:r>
                <a:rPr lang="en-US" sz="1200" b="0" i="0">
                  <a:solidFill>
                    <a:schemeClr val="tx1"/>
                  </a:solidFill>
                  <a:latin typeface="Arial" charset="0"/>
                </a:rPr>
                <a:t>8 atm</a:t>
              </a:r>
            </a:p>
            <a:p>
              <a:pPr algn="l">
                <a:spcAft>
                  <a:spcPct val="105000"/>
                </a:spcAft>
                <a:buClrTx/>
              </a:pPr>
              <a:r>
                <a:rPr lang="en-US" sz="1200" b="0" i="0">
                  <a:solidFill>
                    <a:schemeClr val="tx1"/>
                  </a:solidFill>
                  <a:latin typeface="Arial" charset="0"/>
                </a:rPr>
                <a:t>1 mm</a:t>
              </a:r>
            </a:p>
          </p:txBody>
        </p:sp>
        <p:grpSp>
          <p:nvGrpSpPr>
            <p:cNvPr id="7" name="Group 45"/>
            <p:cNvGrpSpPr>
              <a:grpSpLocks/>
            </p:cNvGrpSpPr>
            <p:nvPr/>
          </p:nvGrpSpPr>
          <p:grpSpPr bwMode="auto">
            <a:xfrm>
              <a:off x="4657726" y="2943230"/>
              <a:ext cx="2735264" cy="1809753"/>
              <a:chOff x="3080" y="2100"/>
              <a:chExt cx="1723" cy="1140"/>
            </a:xfrm>
          </p:grpSpPr>
          <p:sp>
            <p:nvSpPr>
              <p:cNvPr id="51" name="Rectangle 46"/>
              <p:cNvSpPr>
                <a:spLocks noChangeArrowheads="1"/>
              </p:cNvSpPr>
              <p:nvPr/>
            </p:nvSpPr>
            <p:spPr bwMode="auto">
              <a:xfrm>
                <a:off x="4058" y="2831"/>
                <a:ext cx="234" cy="252"/>
              </a:xfrm>
              <a:prstGeom prst="rect">
                <a:avLst/>
              </a:prstGeom>
              <a:noFill/>
              <a:ln w="9525">
                <a:noFill/>
                <a:miter lim="800000"/>
                <a:headEnd/>
                <a:tailEnd/>
              </a:ln>
            </p:spPr>
            <p:txBody>
              <a:bodyPr wrap="none" lIns="92075" tIns="46038" rIns="92075" bIns="46038">
                <a:spAutoFit/>
              </a:bodyPr>
              <a:lstStyle/>
              <a:p>
                <a:pPr>
                  <a:buClrTx/>
                </a:pPr>
                <a:r>
                  <a:rPr lang="en-US" sz="2000" i="0">
                    <a:solidFill>
                      <a:schemeClr val="tx1"/>
                    </a:solidFill>
                    <a:latin typeface="Arial" charset="0"/>
                  </a:rPr>
                  <a:t>H</a:t>
                </a:r>
              </a:p>
            </p:txBody>
          </p:sp>
          <p:sp>
            <p:nvSpPr>
              <p:cNvPr id="52" name="Rectangle 47"/>
              <p:cNvSpPr>
                <a:spLocks noChangeArrowheads="1"/>
              </p:cNvSpPr>
              <p:nvPr/>
            </p:nvSpPr>
            <p:spPr bwMode="auto">
              <a:xfrm>
                <a:off x="3567" y="2231"/>
                <a:ext cx="234" cy="252"/>
              </a:xfrm>
              <a:prstGeom prst="rect">
                <a:avLst/>
              </a:prstGeom>
              <a:noFill/>
              <a:ln w="9525">
                <a:noFill/>
                <a:miter lim="800000"/>
                <a:headEnd/>
                <a:tailEnd/>
              </a:ln>
            </p:spPr>
            <p:txBody>
              <a:bodyPr wrap="none" lIns="92075" tIns="46038" rIns="92075" bIns="46038">
                <a:spAutoFit/>
              </a:bodyPr>
              <a:lstStyle/>
              <a:p>
                <a:pPr>
                  <a:buClrTx/>
                </a:pPr>
                <a:r>
                  <a:rPr lang="en-US" sz="2000" i="0" dirty="0">
                    <a:solidFill>
                      <a:schemeClr val="tx1"/>
                    </a:solidFill>
                    <a:latin typeface="Arial" charset="0"/>
                  </a:rPr>
                  <a:t>H</a:t>
                </a:r>
              </a:p>
            </p:txBody>
          </p:sp>
          <p:sp>
            <p:nvSpPr>
              <p:cNvPr id="53" name="Rectangle 48"/>
              <p:cNvSpPr>
                <a:spLocks noChangeArrowheads="1"/>
              </p:cNvSpPr>
              <p:nvPr/>
            </p:nvSpPr>
            <p:spPr bwMode="auto">
              <a:xfrm>
                <a:off x="3316" y="2526"/>
                <a:ext cx="234" cy="252"/>
              </a:xfrm>
              <a:prstGeom prst="rect">
                <a:avLst/>
              </a:prstGeom>
              <a:noFill/>
              <a:ln w="9525">
                <a:noFill/>
                <a:miter lim="800000"/>
                <a:headEnd/>
                <a:tailEnd/>
              </a:ln>
            </p:spPr>
            <p:txBody>
              <a:bodyPr wrap="none" lIns="92075" tIns="46038" rIns="92075" bIns="46038">
                <a:spAutoFit/>
              </a:bodyPr>
              <a:lstStyle/>
              <a:p>
                <a:pPr>
                  <a:buClrTx/>
                </a:pPr>
                <a:r>
                  <a:rPr lang="en-US" sz="2000" i="0">
                    <a:solidFill>
                      <a:schemeClr val="tx1"/>
                    </a:solidFill>
                    <a:latin typeface="Arial" charset="0"/>
                  </a:rPr>
                  <a:t>H</a:t>
                </a:r>
              </a:p>
            </p:txBody>
          </p:sp>
          <p:sp>
            <p:nvSpPr>
              <p:cNvPr id="54" name="Rectangle 49"/>
              <p:cNvSpPr>
                <a:spLocks noChangeArrowheads="1"/>
              </p:cNvSpPr>
              <p:nvPr/>
            </p:nvSpPr>
            <p:spPr bwMode="auto">
              <a:xfrm>
                <a:off x="3088" y="2100"/>
                <a:ext cx="234" cy="252"/>
              </a:xfrm>
              <a:prstGeom prst="rect">
                <a:avLst/>
              </a:prstGeom>
              <a:noFill/>
              <a:ln w="9525">
                <a:noFill/>
                <a:miter lim="800000"/>
                <a:headEnd/>
                <a:tailEnd/>
              </a:ln>
            </p:spPr>
            <p:txBody>
              <a:bodyPr wrap="none" lIns="92075" tIns="46038" rIns="92075" bIns="46038">
                <a:spAutoFit/>
              </a:bodyPr>
              <a:lstStyle/>
              <a:p>
                <a:pPr>
                  <a:buClrTx/>
                </a:pPr>
                <a:r>
                  <a:rPr lang="en-US" sz="2000" i="0" dirty="0">
                    <a:solidFill>
                      <a:schemeClr val="tx1"/>
                    </a:solidFill>
                    <a:latin typeface="Arial" charset="0"/>
                  </a:rPr>
                  <a:t>H</a:t>
                </a:r>
              </a:p>
            </p:txBody>
          </p:sp>
          <p:sp>
            <p:nvSpPr>
              <p:cNvPr id="55" name="Rectangle 50"/>
              <p:cNvSpPr>
                <a:spLocks noChangeArrowheads="1"/>
              </p:cNvSpPr>
              <p:nvPr/>
            </p:nvSpPr>
            <p:spPr bwMode="auto">
              <a:xfrm>
                <a:off x="3574" y="2988"/>
                <a:ext cx="207" cy="252"/>
              </a:xfrm>
              <a:prstGeom prst="rect">
                <a:avLst/>
              </a:prstGeom>
              <a:noFill/>
              <a:ln w="9525">
                <a:noFill/>
                <a:miter lim="800000"/>
                <a:headEnd/>
                <a:tailEnd/>
              </a:ln>
            </p:spPr>
            <p:txBody>
              <a:bodyPr wrap="none" lIns="92075" tIns="46038" rIns="92075" bIns="46038">
                <a:spAutoFit/>
              </a:bodyPr>
              <a:lstStyle/>
              <a:p>
                <a:pPr>
                  <a:buClrTx/>
                </a:pPr>
                <a:r>
                  <a:rPr lang="en-US" sz="2000" i="0">
                    <a:solidFill>
                      <a:schemeClr val="tx1"/>
                    </a:solidFill>
                    <a:latin typeface="Arial" charset="0"/>
                  </a:rPr>
                  <a:t>L</a:t>
                </a:r>
              </a:p>
            </p:txBody>
          </p:sp>
          <p:sp>
            <p:nvSpPr>
              <p:cNvPr id="56" name="Rectangle 51"/>
              <p:cNvSpPr>
                <a:spLocks noChangeArrowheads="1"/>
              </p:cNvSpPr>
              <p:nvPr/>
            </p:nvSpPr>
            <p:spPr bwMode="auto">
              <a:xfrm>
                <a:off x="4552" y="2678"/>
                <a:ext cx="251" cy="252"/>
              </a:xfrm>
              <a:prstGeom prst="rect">
                <a:avLst/>
              </a:prstGeom>
              <a:noFill/>
              <a:ln w="9525">
                <a:noFill/>
                <a:miter lim="800000"/>
                <a:headEnd/>
                <a:tailEnd/>
              </a:ln>
            </p:spPr>
            <p:txBody>
              <a:bodyPr wrap="none" lIns="92075" tIns="46038" rIns="92075" bIns="46038">
                <a:spAutoFit/>
              </a:bodyPr>
              <a:lstStyle/>
              <a:p>
                <a:pPr>
                  <a:buClrTx/>
                </a:pPr>
                <a:r>
                  <a:rPr lang="en-US" sz="2000" i="0">
                    <a:solidFill>
                      <a:schemeClr val="tx1"/>
                    </a:solidFill>
                    <a:latin typeface="Arial" charset="0"/>
                  </a:rPr>
                  <a:t>M</a:t>
                </a:r>
              </a:p>
            </p:txBody>
          </p:sp>
          <p:sp>
            <p:nvSpPr>
              <p:cNvPr id="57" name="Rectangle 52"/>
              <p:cNvSpPr>
                <a:spLocks noChangeArrowheads="1"/>
              </p:cNvSpPr>
              <p:nvPr/>
            </p:nvSpPr>
            <p:spPr bwMode="auto">
              <a:xfrm>
                <a:off x="4552" y="2100"/>
                <a:ext cx="251" cy="252"/>
              </a:xfrm>
              <a:prstGeom prst="rect">
                <a:avLst/>
              </a:prstGeom>
              <a:noFill/>
              <a:ln w="9525">
                <a:noFill/>
                <a:miter lim="800000"/>
                <a:headEnd/>
                <a:tailEnd/>
              </a:ln>
            </p:spPr>
            <p:txBody>
              <a:bodyPr wrap="none" lIns="92075" tIns="46038" rIns="92075" bIns="46038">
                <a:spAutoFit/>
              </a:bodyPr>
              <a:lstStyle/>
              <a:p>
                <a:pPr>
                  <a:buClrTx/>
                </a:pPr>
                <a:r>
                  <a:rPr lang="en-US" sz="2000" i="0">
                    <a:solidFill>
                      <a:schemeClr val="tx1"/>
                    </a:solidFill>
                    <a:latin typeface="Arial" charset="0"/>
                  </a:rPr>
                  <a:t>M</a:t>
                </a:r>
              </a:p>
            </p:txBody>
          </p:sp>
          <p:sp>
            <p:nvSpPr>
              <p:cNvPr id="58" name="Rectangle 53"/>
              <p:cNvSpPr>
                <a:spLocks noChangeArrowheads="1"/>
              </p:cNvSpPr>
              <p:nvPr/>
            </p:nvSpPr>
            <p:spPr bwMode="auto">
              <a:xfrm>
                <a:off x="4306" y="2988"/>
                <a:ext cx="251" cy="252"/>
              </a:xfrm>
              <a:prstGeom prst="rect">
                <a:avLst/>
              </a:prstGeom>
              <a:noFill/>
              <a:ln w="9525">
                <a:noFill/>
                <a:miter lim="800000"/>
                <a:headEnd/>
                <a:tailEnd/>
              </a:ln>
            </p:spPr>
            <p:txBody>
              <a:bodyPr wrap="none" lIns="92075" tIns="46038" rIns="92075" bIns="46038">
                <a:spAutoFit/>
              </a:bodyPr>
              <a:lstStyle/>
              <a:p>
                <a:pPr>
                  <a:buClrTx/>
                </a:pPr>
                <a:r>
                  <a:rPr lang="en-US" sz="2000" i="0">
                    <a:solidFill>
                      <a:schemeClr val="tx1"/>
                    </a:solidFill>
                    <a:latin typeface="Arial" charset="0"/>
                  </a:rPr>
                  <a:t>M</a:t>
                </a:r>
              </a:p>
            </p:txBody>
          </p:sp>
          <p:sp>
            <p:nvSpPr>
              <p:cNvPr id="59" name="Rectangle 54"/>
              <p:cNvSpPr>
                <a:spLocks noChangeArrowheads="1"/>
              </p:cNvSpPr>
              <p:nvPr/>
            </p:nvSpPr>
            <p:spPr bwMode="auto">
              <a:xfrm>
                <a:off x="4050" y="2388"/>
                <a:ext cx="251" cy="252"/>
              </a:xfrm>
              <a:prstGeom prst="rect">
                <a:avLst/>
              </a:prstGeom>
              <a:noFill/>
              <a:ln w="9525">
                <a:noFill/>
                <a:miter lim="800000"/>
                <a:headEnd/>
                <a:tailEnd/>
              </a:ln>
            </p:spPr>
            <p:txBody>
              <a:bodyPr wrap="none" lIns="92075" tIns="46038" rIns="92075" bIns="46038">
                <a:spAutoFit/>
              </a:bodyPr>
              <a:lstStyle/>
              <a:p>
                <a:pPr>
                  <a:buClrTx/>
                </a:pPr>
                <a:r>
                  <a:rPr lang="en-US" sz="2000" i="0">
                    <a:solidFill>
                      <a:schemeClr val="tx1"/>
                    </a:solidFill>
                    <a:latin typeface="Arial" charset="0"/>
                  </a:rPr>
                  <a:t>M</a:t>
                </a:r>
              </a:p>
            </p:txBody>
          </p:sp>
          <p:sp>
            <p:nvSpPr>
              <p:cNvPr id="60" name="Rectangle 55"/>
              <p:cNvSpPr>
                <a:spLocks noChangeArrowheads="1"/>
              </p:cNvSpPr>
              <p:nvPr/>
            </p:nvSpPr>
            <p:spPr bwMode="auto">
              <a:xfrm>
                <a:off x="3787" y="2388"/>
                <a:ext cx="251" cy="252"/>
              </a:xfrm>
              <a:prstGeom prst="rect">
                <a:avLst/>
              </a:prstGeom>
              <a:noFill/>
              <a:ln w="9525">
                <a:noFill/>
                <a:miter lim="800000"/>
                <a:headEnd/>
                <a:tailEnd/>
              </a:ln>
            </p:spPr>
            <p:txBody>
              <a:bodyPr wrap="none" lIns="92075" tIns="46038" rIns="92075" bIns="46038">
                <a:spAutoFit/>
              </a:bodyPr>
              <a:lstStyle/>
              <a:p>
                <a:pPr>
                  <a:buClrTx/>
                </a:pPr>
                <a:r>
                  <a:rPr lang="en-US" sz="2000" i="0">
                    <a:solidFill>
                      <a:schemeClr val="tx1"/>
                    </a:solidFill>
                    <a:latin typeface="Arial" charset="0"/>
                  </a:rPr>
                  <a:t>M</a:t>
                </a:r>
              </a:p>
            </p:txBody>
          </p:sp>
          <p:sp>
            <p:nvSpPr>
              <p:cNvPr id="61" name="Rectangle 56"/>
              <p:cNvSpPr>
                <a:spLocks noChangeArrowheads="1"/>
              </p:cNvSpPr>
              <p:nvPr/>
            </p:nvSpPr>
            <p:spPr bwMode="auto">
              <a:xfrm>
                <a:off x="3080" y="2831"/>
                <a:ext cx="251" cy="252"/>
              </a:xfrm>
              <a:prstGeom prst="rect">
                <a:avLst/>
              </a:prstGeom>
              <a:noFill/>
              <a:ln w="9525">
                <a:noFill/>
                <a:miter lim="800000"/>
                <a:headEnd/>
                <a:tailEnd/>
              </a:ln>
            </p:spPr>
            <p:txBody>
              <a:bodyPr wrap="none" lIns="92075" tIns="46038" rIns="92075" bIns="46038">
                <a:spAutoFit/>
              </a:bodyPr>
              <a:lstStyle/>
              <a:p>
                <a:pPr>
                  <a:buClrTx/>
                </a:pPr>
                <a:r>
                  <a:rPr lang="en-US" sz="2000" i="0">
                    <a:solidFill>
                      <a:schemeClr val="tx1"/>
                    </a:solidFill>
                    <a:latin typeface="Arial" charset="0"/>
                  </a:rPr>
                  <a:t>M</a:t>
                </a:r>
              </a:p>
            </p:txBody>
          </p:sp>
          <p:sp>
            <p:nvSpPr>
              <p:cNvPr id="62" name="Rectangle 57"/>
              <p:cNvSpPr>
                <a:spLocks noChangeArrowheads="1"/>
              </p:cNvSpPr>
              <p:nvPr/>
            </p:nvSpPr>
            <p:spPr bwMode="auto">
              <a:xfrm>
                <a:off x="3802" y="2831"/>
                <a:ext cx="207" cy="252"/>
              </a:xfrm>
              <a:prstGeom prst="rect">
                <a:avLst/>
              </a:prstGeom>
              <a:noFill/>
              <a:ln w="9525">
                <a:noFill/>
                <a:miter lim="800000"/>
                <a:headEnd/>
                <a:tailEnd/>
              </a:ln>
            </p:spPr>
            <p:txBody>
              <a:bodyPr wrap="none" lIns="92075" tIns="46038" rIns="92075" bIns="46038">
                <a:spAutoFit/>
              </a:bodyPr>
              <a:lstStyle/>
              <a:p>
                <a:pPr>
                  <a:buClrTx/>
                </a:pPr>
                <a:r>
                  <a:rPr lang="en-US" sz="2000" i="0">
                    <a:solidFill>
                      <a:schemeClr val="tx1"/>
                    </a:solidFill>
                    <a:latin typeface="Arial" charset="0"/>
                  </a:rPr>
                  <a:t>L</a:t>
                </a:r>
              </a:p>
            </p:txBody>
          </p:sp>
          <p:sp>
            <p:nvSpPr>
              <p:cNvPr id="63" name="Rectangle 58"/>
              <p:cNvSpPr>
                <a:spLocks noChangeArrowheads="1"/>
              </p:cNvSpPr>
              <p:nvPr/>
            </p:nvSpPr>
            <p:spPr bwMode="auto">
              <a:xfrm>
                <a:off x="3323" y="2100"/>
                <a:ext cx="207" cy="252"/>
              </a:xfrm>
              <a:prstGeom prst="rect">
                <a:avLst/>
              </a:prstGeom>
              <a:noFill/>
              <a:ln w="9525">
                <a:noFill/>
                <a:miter lim="800000"/>
                <a:headEnd/>
                <a:tailEnd/>
              </a:ln>
            </p:spPr>
            <p:txBody>
              <a:bodyPr wrap="none" lIns="92075" tIns="46038" rIns="92075" bIns="46038">
                <a:spAutoFit/>
              </a:bodyPr>
              <a:lstStyle/>
              <a:p>
                <a:pPr>
                  <a:buClrTx/>
                </a:pPr>
                <a:r>
                  <a:rPr lang="en-US" sz="2000" i="0">
                    <a:solidFill>
                      <a:schemeClr val="tx1"/>
                    </a:solidFill>
                    <a:latin typeface="Arial" charset="0"/>
                  </a:rPr>
                  <a:t>L</a:t>
                </a:r>
              </a:p>
            </p:txBody>
          </p:sp>
          <p:sp>
            <p:nvSpPr>
              <p:cNvPr id="64" name="Rectangle 59"/>
              <p:cNvSpPr>
                <a:spLocks noChangeArrowheads="1"/>
              </p:cNvSpPr>
              <p:nvPr/>
            </p:nvSpPr>
            <p:spPr bwMode="auto">
              <a:xfrm>
                <a:off x="4066" y="2100"/>
                <a:ext cx="207" cy="252"/>
              </a:xfrm>
              <a:prstGeom prst="rect">
                <a:avLst/>
              </a:prstGeom>
              <a:noFill/>
              <a:ln w="9525">
                <a:noFill/>
                <a:miter lim="800000"/>
                <a:headEnd/>
                <a:tailEnd/>
              </a:ln>
            </p:spPr>
            <p:txBody>
              <a:bodyPr wrap="none" lIns="92075" tIns="46038" rIns="92075" bIns="46038">
                <a:spAutoFit/>
              </a:bodyPr>
              <a:lstStyle/>
              <a:p>
                <a:pPr>
                  <a:buClrTx/>
                </a:pPr>
                <a:r>
                  <a:rPr lang="en-US" sz="2000" i="0" dirty="0">
                    <a:solidFill>
                      <a:schemeClr val="tx1"/>
                    </a:solidFill>
                    <a:latin typeface="Arial" charset="0"/>
                  </a:rPr>
                  <a:t>L</a:t>
                </a:r>
              </a:p>
            </p:txBody>
          </p:sp>
          <p:sp>
            <p:nvSpPr>
              <p:cNvPr id="65" name="Rectangle 60"/>
              <p:cNvSpPr>
                <a:spLocks noChangeArrowheads="1"/>
              </p:cNvSpPr>
              <p:nvPr/>
            </p:nvSpPr>
            <p:spPr bwMode="auto">
              <a:xfrm>
                <a:off x="4322" y="2388"/>
                <a:ext cx="204"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L</a:t>
                </a:r>
              </a:p>
            </p:txBody>
          </p:sp>
          <p:sp>
            <p:nvSpPr>
              <p:cNvPr id="66" name="Rectangle 61"/>
              <p:cNvSpPr>
                <a:spLocks noChangeArrowheads="1"/>
              </p:cNvSpPr>
              <p:nvPr/>
            </p:nvSpPr>
            <p:spPr bwMode="auto">
              <a:xfrm>
                <a:off x="3574" y="2678"/>
                <a:ext cx="207" cy="252"/>
              </a:xfrm>
              <a:prstGeom prst="rect">
                <a:avLst/>
              </a:prstGeom>
              <a:noFill/>
              <a:ln w="9525">
                <a:noFill/>
                <a:miter lim="800000"/>
                <a:headEnd/>
                <a:tailEnd/>
              </a:ln>
            </p:spPr>
            <p:txBody>
              <a:bodyPr wrap="none" lIns="92075" tIns="46038" rIns="92075" bIns="46038">
                <a:spAutoFit/>
              </a:bodyPr>
              <a:lstStyle/>
              <a:p>
                <a:pPr>
                  <a:buClrTx/>
                </a:pPr>
                <a:r>
                  <a:rPr lang="en-US" sz="2000" i="0">
                    <a:solidFill>
                      <a:schemeClr val="tx1"/>
                    </a:solidFill>
                    <a:latin typeface="Arial" charset="0"/>
                  </a:rPr>
                  <a:t>L</a:t>
                </a:r>
              </a:p>
            </p:txBody>
          </p:sp>
        </p:grpSp>
        <p:sp>
          <p:nvSpPr>
            <p:cNvPr id="49" name="Rectangle 62"/>
            <p:cNvSpPr>
              <a:spLocks noChangeArrowheads="1"/>
            </p:cNvSpPr>
            <p:nvPr/>
          </p:nvSpPr>
          <p:spPr bwMode="auto">
            <a:xfrm rot="16200000">
              <a:off x="5580063" y="1320800"/>
              <a:ext cx="850900" cy="2613025"/>
            </a:xfrm>
            <a:prstGeom prst="rect">
              <a:avLst/>
            </a:prstGeom>
            <a:noFill/>
            <a:ln w="9525">
              <a:noFill/>
              <a:miter lim="800000"/>
              <a:headEnd/>
              <a:tailEnd/>
            </a:ln>
          </p:spPr>
          <p:txBody>
            <a:bodyPr wrap="none" lIns="92075" tIns="46038" rIns="92075" bIns="46038">
              <a:spAutoFit/>
            </a:bodyPr>
            <a:lstStyle/>
            <a:p>
              <a:pPr algn="l">
                <a:spcAft>
                  <a:spcPct val="55000"/>
                </a:spcAft>
                <a:buClrTx/>
              </a:pPr>
              <a:r>
                <a:rPr lang="en-US" sz="1600" b="0" i="0" dirty="0">
                  <a:solidFill>
                    <a:schemeClr val="tx1"/>
                  </a:solidFill>
                  <a:latin typeface="Arial" charset="0"/>
                </a:rPr>
                <a:t>HOW 1</a:t>
              </a:r>
            </a:p>
            <a:p>
              <a:pPr algn="l">
                <a:spcAft>
                  <a:spcPct val="55000"/>
                </a:spcAft>
                <a:buClrTx/>
              </a:pPr>
              <a:r>
                <a:rPr lang="en-US" sz="1600" b="0" i="0" dirty="0">
                  <a:solidFill>
                    <a:schemeClr val="tx1"/>
                  </a:solidFill>
                  <a:latin typeface="Arial" charset="0"/>
                </a:rPr>
                <a:t>HOW 2</a:t>
              </a:r>
            </a:p>
            <a:p>
              <a:pPr algn="l">
                <a:spcAft>
                  <a:spcPct val="55000"/>
                </a:spcAft>
                <a:buClrTx/>
              </a:pPr>
              <a:r>
                <a:rPr lang="en-US" sz="1600" b="0" i="0" dirty="0">
                  <a:solidFill>
                    <a:schemeClr val="tx1"/>
                  </a:solidFill>
                  <a:latin typeface="Arial" charset="0"/>
                </a:rPr>
                <a:t>HOW 3</a:t>
              </a:r>
            </a:p>
            <a:p>
              <a:pPr algn="l">
                <a:spcAft>
                  <a:spcPct val="55000"/>
                </a:spcAft>
                <a:buClrTx/>
              </a:pPr>
              <a:r>
                <a:rPr lang="en-US" sz="1600" b="0" i="0" dirty="0">
                  <a:solidFill>
                    <a:schemeClr val="tx1"/>
                  </a:solidFill>
                  <a:latin typeface="Arial" charset="0"/>
                </a:rPr>
                <a:t>HOW 4</a:t>
              </a:r>
            </a:p>
            <a:p>
              <a:pPr algn="l">
                <a:spcAft>
                  <a:spcPct val="55000"/>
                </a:spcAft>
                <a:buClrTx/>
              </a:pPr>
              <a:r>
                <a:rPr lang="en-US" sz="1600" b="0" i="0" dirty="0">
                  <a:solidFill>
                    <a:schemeClr val="tx1"/>
                  </a:solidFill>
                  <a:latin typeface="Arial" charset="0"/>
                </a:rPr>
                <a:t>HOW 5</a:t>
              </a:r>
            </a:p>
            <a:p>
              <a:pPr algn="l">
                <a:spcAft>
                  <a:spcPct val="55000"/>
                </a:spcAft>
                <a:buClrTx/>
              </a:pPr>
              <a:r>
                <a:rPr lang="en-US" sz="1600" b="0" i="0" dirty="0">
                  <a:solidFill>
                    <a:schemeClr val="tx1"/>
                  </a:solidFill>
                  <a:latin typeface="Arial" charset="0"/>
                </a:rPr>
                <a:t>HOW 6</a:t>
              </a:r>
            </a:p>
            <a:p>
              <a:pPr algn="l">
                <a:spcAft>
                  <a:spcPct val="55000"/>
                </a:spcAft>
                <a:buClrTx/>
              </a:pPr>
              <a:r>
                <a:rPr lang="en-US" sz="1600" b="0" i="0" dirty="0">
                  <a:solidFill>
                    <a:schemeClr val="tx1"/>
                  </a:solidFill>
                  <a:latin typeface="Arial" charset="0"/>
                </a:rPr>
                <a:t>HOW 7</a:t>
              </a:r>
            </a:p>
          </p:txBody>
        </p:sp>
        <p:sp>
          <p:nvSpPr>
            <p:cNvPr id="50" name="Rectangle 63"/>
            <p:cNvSpPr>
              <a:spLocks noChangeArrowheads="1"/>
            </p:cNvSpPr>
            <p:nvPr/>
          </p:nvSpPr>
          <p:spPr bwMode="auto">
            <a:xfrm>
              <a:off x="4632325" y="5119688"/>
              <a:ext cx="2735263" cy="336550"/>
            </a:xfrm>
            <a:prstGeom prst="rect">
              <a:avLst/>
            </a:prstGeom>
            <a:noFill/>
            <a:ln w="9525">
              <a:noFill/>
              <a:miter lim="800000"/>
              <a:headEnd/>
              <a:tailEnd/>
            </a:ln>
          </p:spPr>
          <p:txBody>
            <a:bodyPr wrap="none" lIns="92075" tIns="46038" rIns="92075" bIns="46038">
              <a:spAutoFit/>
            </a:bodyPr>
            <a:lstStyle/>
            <a:p>
              <a:pPr algn="l">
                <a:buClrTx/>
              </a:pPr>
              <a:r>
                <a:rPr lang="en-US" sz="1600" i="0" dirty="0">
                  <a:solidFill>
                    <a:schemeClr val="tx1"/>
                  </a:solidFill>
                  <a:latin typeface="Arial" charset="0"/>
                </a:rPr>
                <a:t>57   41  48   13   50    6    21</a:t>
              </a:r>
            </a:p>
          </p:txBody>
        </p:sp>
      </p:grpSp>
      <p:sp>
        <p:nvSpPr>
          <p:cNvPr id="101" name="Rectangle 43"/>
          <p:cNvSpPr>
            <a:spLocks noChangeArrowheads="1"/>
          </p:cNvSpPr>
          <p:nvPr/>
        </p:nvSpPr>
        <p:spPr bwMode="auto">
          <a:xfrm>
            <a:off x="2971800" y="2971800"/>
            <a:ext cx="757238" cy="1704975"/>
          </a:xfrm>
          <a:prstGeom prst="rect">
            <a:avLst/>
          </a:prstGeom>
          <a:noFill/>
          <a:ln w="9525">
            <a:noFill/>
            <a:miter lim="800000"/>
            <a:headEnd/>
            <a:tailEnd/>
          </a:ln>
        </p:spPr>
        <p:txBody>
          <a:bodyPr wrap="none" lIns="92075" tIns="46038" rIns="92075" bIns="46038">
            <a:spAutoFit/>
          </a:bodyPr>
          <a:lstStyle/>
          <a:p>
            <a:pPr algn="l">
              <a:spcAft>
                <a:spcPct val="10000"/>
              </a:spcAft>
              <a:buClrTx/>
            </a:pPr>
            <a:r>
              <a:rPr lang="en-US" sz="1400" b="0" i="0" dirty="0">
                <a:solidFill>
                  <a:schemeClr val="tx1"/>
                </a:solidFill>
                <a:latin typeface="Arial" charset="0"/>
              </a:rPr>
              <a:t>Need 1</a:t>
            </a:r>
          </a:p>
          <a:p>
            <a:pPr algn="l">
              <a:spcAft>
                <a:spcPct val="10000"/>
              </a:spcAft>
              <a:buClrTx/>
            </a:pPr>
            <a:r>
              <a:rPr lang="en-US" sz="1400" b="0" i="0" dirty="0">
                <a:solidFill>
                  <a:schemeClr val="tx1"/>
                </a:solidFill>
                <a:latin typeface="Arial" charset="0"/>
              </a:rPr>
              <a:t>Need 2</a:t>
            </a:r>
          </a:p>
          <a:p>
            <a:pPr algn="l">
              <a:spcAft>
                <a:spcPct val="10000"/>
              </a:spcAft>
              <a:buClrTx/>
            </a:pPr>
            <a:r>
              <a:rPr lang="en-US" sz="1400" b="0" i="0" dirty="0">
                <a:solidFill>
                  <a:schemeClr val="tx1"/>
                </a:solidFill>
                <a:latin typeface="Arial" charset="0"/>
              </a:rPr>
              <a:t>Need 3</a:t>
            </a:r>
          </a:p>
          <a:p>
            <a:pPr algn="l">
              <a:spcAft>
                <a:spcPct val="10000"/>
              </a:spcAft>
              <a:buClrTx/>
            </a:pPr>
            <a:r>
              <a:rPr lang="en-US" sz="1400" b="0" i="0" dirty="0">
                <a:solidFill>
                  <a:schemeClr val="tx1"/>
                </a:solidFill>
                <a:latin typeface="Arial" charset="0"/>
              </a:rPr>
              <a:t>Need 4</a:t>
            </a:r>
          </a:p>
          <a:p>
            <a:pPr algn="l">
              <a:spcAft>
                <a:spcPct val="10000"/>
              </a:spcAft>
              <a:buClrTx/>
            </a:pPr>
            <a:r>
              <a:rPr lang="en-US" sz="1400" b="0" i="0" dirty="0">
                <a:solidFill>
                  <a:schemeClr val="tx1"/>
                </a:solidFill>
                <a:latin typeface="Arial" charset="0"/>
              </a:rPr>
              <a:t>Need 5</a:t>
            </a:r>
          </a:p>
          <a:p>
            <a:pPr algn="l">
              <a:spcAft>
                <a:spcPct val="10000"/>
              </a:spcAft>
              <a:buClrTx/>
            </a:pPr>
            <a:r>
              <a:rPr lang="en-US" sz="1400" b="0" i="0" dirty="0">
                <a:solidFill>
                  <a:schemeClr val="tx1"/>
                </a:solidFill>
                <a:latin typeface="Arial" charset="0"/>
              </a:rPr>
              <a:t>Need 6</a:t>
            </a:r>
          </a:p>
          <a:p>
            <a:pPr algn="l">
              <a:spcAft>
                <a:spcPct val="10000"/>
              </a:spcAft>
              <a:buClrTx/>
            </a:pPr>
            <a:r>
              <a:rPr lang="en-US" sz="1400" b="0" i="0" dirty="0">
                <a:solidFill>
                  <a:schemeClr val="tx1"/>
                </a:solidFill>
                <a:latin typeface="Arial" charset="0"/>
              </a:rPr>
              <a:t>Need 7</a:t>
            </a:r>
          </a:p>
        </p:txBody>
      </p:sp>
      <p:sp>
        <p:nvSpPr>
          <p:cNvPr id="102" name="Rectangle 44"/>
          <p:cNvSpPr>
            <a:spLocks noChangeArrowheads="1"/>
          </p:cNvSpPr>
          <p:nvPr/>
        </p:nvSpPr>
        <p:spPr bwMode="auto">
          <a:xfrm>
            <a:off x="4254500" y="2959100"/>
            <a:ext cx="282575" cy="1704975"/>
          </a:xfrm>
          <a:prstGeom prst="rect">
            <a:avLst/>
          </a:prstGeom>
          <a:noFill/>
          <a:ln w="9525">
            <a:noFill/>
            <a:miter lim="800000"/>
            <a:headEnd/>
            <a:tailEnd/>
          </a:ln>
        </p:spPr>
        <p:txBody>
          <a:bodyPr wrap="none" lIns="92075" tIns="46038" rIns="92075" bIns="46038">
            <a:spAutoFit/>
          </a:bodyPr>
          <a:lstStyle/>
          <a:p>
            <a:pPr algn="l">
              <a:spcAft>
                <a:spcPct val="10000"/>
              </a:spcAft>
              <a:buClrTx/>
            </a:pPr>
            <a:r>
              <a:rPr lang="en-US" sz="1400" b="0" i="0" dirty="0">
                <a:solidFill>
                  <a:schemeClr val="tx1"/>
                </a:solidFill>
                <a:latin typeface="Arial" charset="0"/>
              </a:rPr>
              <a:t>5</a:t>
            </a:r>
          </a:p>
          <a:p>
            <a:pPr algn="l">
              <a:spcAft>
                <a:spcPct val="10000"/>
              </a:spcAft>
              <a:buClrTx/>
            </a:pPr>
            <a:r>
              <a:rPr lang="en-US" sz="1400" b="0" i="0" dirty="0">
                <a:solidFill>
                  <a:schemeClr val="tx1"/>
                </a:solidFill>
                <a:latin typeface="Arial" charset="0"/>
              </a:rPr>
              <a:t>5</a:t>
            </a:r>
          </a:p>
          <a:p>
            <a:pPr algn="l">
              <a:spcAft>
                <a:spcPct val="10000"/>
              </a:spcAft>
              <a:buClrTx/>
            </a:pPr>
            <a:r>
              <a:rPr lang="en-US" sz="1400" b="0" i="0" dirty="0">
                <a:solidFill>
                  <a:schemeClr val="tx1"/>
                </a:solidFill>
                <a:latin typeface="Arial" charset="0"/>
              </a:rPr>
              <a:t>3</a:t>
            </a:r>
          </a:p>
          <a:p>
            <a:pPr algn="l">
              <a:spcAft>
                <a:spcPct val="10000"/>
              </a:spcAft>
              <a:buClrTx/>
            </a:pPr>
            <a:r>
              <a:rPr lang="en-US" sz="1400" b="0" i="0" dirty="0">
                <a:solidFill>
                  <a:schemeClr val="tx1"/>
                </a:solidFill>
                <a:latin typeface="Arial" charset="0"/>
              </a:rPr>
              <a:t>4</a:t>
            </a:r>
          </a:p>
          <a:p>
            <a:pPr algn="l">
              <a:spcAft>
                <a:spcPct val="10000"/>
              </a:spcAft>
              <a:buClrTx/>
            </a:pPr>
            <a:r>
              <a:rPr lang="en-US" sz="1400" b="0" i="0" dirty="0">
                <a:solidFill>
                  <a:schemeClr val="tx1"/>
                </a:solidFill>
                <a:latin typeface="Arial" charset="0"/>
              </a:rPr>
              <a:t>2</a:t>
            </a:r>
          </a:p>
          <a:p>
            <a:pPr algn="l">
              <a:spcAft>
                <a:spcPct val="10000"/>
              </a:spcAft>
              <a:buClrTx/>
            </a:pPr>
            <a:r>
              <a:rPr lang="en-US" sz="1400" b="0" i="0" dirty="0">
                <a:solidFill>
                  <a:schemeClr val="tx1"/>
                </a:solidFill>
                <a:latin typeface="Arial" charset="0"/>
              </a:rPr>
              <a:t>4</a:t>
            </a:r>
          </a:p>
          <a:p>
            <a:pPr algn="l">
              <a:spcAft>
                <a:spcPct val="10000"/>
              </a:spcAft>
              <a:buClrTx/>
            </a:pPr>
            <a:r>
              <a:rPr lang="en-US" sz="1400" b="0" i="0" dirty="0">
                <a:solidFill>
                  <a:schemeClr val="tx1"/>
                </a:solidFill>
                <a:latin typeface="Arial" charset="0"/>
              </a:rPr>
              <a:t>1</a:t>
            </a:r>
          </a:p>
        </p:txBody>
      </p:sp>
      <p:sp>
        <p:nvSpPr>
          <p:cNvPr id="103" name="Rectangle 64"/>
          <p:cNvSpPr>
            <a:spLocks noChangeArrowheads="1"/>
          </p:cNvSpPr>
          <p:nvPr/>
        </p:nvSpPr>
        <p:spPr bwMode="auto">
          <a:xfrm>
            <a:off x="7277100" y="2944813"/>
            <a:ext cx="354013" cy="1703387"/>
          </a:xfrm>
          <a:prstGeom prst="rect">
            <a:avLst/>
          </a:prstGeom>
          <a:noFill/>
          <a:ln w="9525">
            <a:noFill/>
            <a:miter lim="800000"/>
            <a:headEnd/>
            <a:tailEnd/>
          </a:ln>
        </p:spPr>
        <p:txBody>
          <a:bodyPr wrap="none" lIns="92075" tIns="46038" rIns="92075" bIns="46038">
            <a:spAutoFit/>
          </a:bodyPr>
          <a:lstStyle/>
          <a:p>
            <a:pPr>
              <a:spcAft>
                <a:spcPct val="30000"/>
              </a:spcAft>
              <a:buClrTx/>
            </a:pPr>
            <a:r>
              <a:rPr lang="en-US" sz="1200" b="0" i="0" dirty="0">
                <a:solidFill>
                  <a:schemeClr val="tx1"/>
                </a:solidFill>
                <a:latin typeface="Arial" charset="0"/>
              </a:rPr>
              <a:t>65</a:t>
            </a:r>
          </a:p>
          <a:p>
            <a:pPr>
              <a:spcAft>
                <a:spcPct val="30000"/>
              </a:spcAft>
              <a:buClrTx/>
            </a:pPr>
            <a:r>
              <a:rPr lang="en-US" sz="1200" b="0" i="0" dirty="0">
                <a:solidFill>
                  <a:schemeClr val="tx1"/>
                </a:solidFill>
                <a:latin typeface="Arial" charset="0"/>
              </a:rPr>
              <a:t>45</a:t>
            </a:r>
          </a:p>
          <a:p>
            <a:pPr>
              <a:spcAft>
                <a:spcPct val="30000"/>
              </a:spcAft>
              <a:buClrTx/>
            </a:pPr>
            <a:r>
              <a:rPr lang="en-US" sz="1200" b="0" i="0" dirty="0">
                <a:solidFill>
                  <a:schemeClr val="tx1"/>
                </a:solidFill>
                <a:latin typeface="Arial" charset="0"/>
              </a:rPr>
              <a:t>21</a:t>
            </a:r>
          </a:p>
          <a:p>
            <a:pPr>
              <a:spcAft>
                <a:spcPct val="30000"/>
              </a:spcAft>
              <a:buClrTx/>
            </a:pPr>
            <a:r>
              <a:rPr lang="en-US" sz="1200" b="0" i="0" dirty="0">
                <a:solidFill>
                  <a:schemeClr val="tx1"/>
                </a:solidFill>
                <a:latin typeface="Arial" charset="0"/>
              </a:rPr>
              <a:t>36</a:t>
            </a:r>
          </a:p>
          <a:p>
            <a:pPr>
              <a:spcAft>
                <a:spcPct val="30000"/>
              </a:spcAft>
              <a:buClrTx/>
            </a:pPr>
            <a:r>
              <a:rPr lang="en-US" sz="1200" b="0" i="0" dirty="0">
                <a:solidFill>
                  <a:schemeClr val="tx1"/>
                </a:solidFill>
                <a:latin typeface="Arial" charset="0"/>
              </a:rPr>
              <a:t>8</a:t>
            </a:r>
          </a:p>
          <a:p>
            <a:pPr>
              <a:spcAft>
                <a:spcPct val="30000"/>
              </a:spcAft>
              <a:buClrTx/>
            </a:pPr>
            <a:r>
              <a:rPr lang="en-US" sz="1200" b="0" i="0" dirty="0">
                <a:solidFill>
                  <a:schemeClr val="tx1"/>
                </a:solidFill>
                <a:latin typeface="Arial" charset="0"/>
              </a:rPr>
              <a:t>52</a:t>
            </a:r>
          </a:p>
          <a:p>
            <a:pPr>
              <a:spcAft>
                <a:spcPct val="30000"/>
              </a:spcAft>
              <a:buClrTx/>
            </a:pPr>
            <a:r>
              <a:rPr lang="en-US" sz="1200" b="0" i="0" dirty="0">
                <a:solidFill>
                  <a:schemeClr val="tx1"/>
                </a:solidFill>
                <a:latin typeface="Arial" charset="0"/>
              </a:rPr>
              <a:t>4</a:t>
            </a:r>
          </a:p>
        </p:txBody>
      </p:sp>
      <p:sp>
        <p:nvSpPr>
          <p:cNvPr id="104" name="Rectangle 62"/>
          <p:cNvSpPr>
            <a:spLocks noChangeArrowheads="1"/>
          </p:cNvSpPr>
          <p:nvPr/>
        </p:nvSpPr>
        <p:spPr bwMode="auto">
          <a:xfrm rot="16200000">
            <a:off x="5580063" y="1320800"/>
            <a:ext cx="850900" cy="2613025"/>
          </a:xfrm>
          <a:prstGeom prst="rect">
            <a:avLst/>
          </a:prstGeom>
          <a:noFill/>
          <a:ln w="9525">
            <a:noFill/>
            <a:miter lim="800000"/>
            <a:headEnd/>
            <a:tailEnd/>
          </a:ln>
          <a:effectLst/>
        </p:spPr>
        <p:txBody>
          <a:bodyPr wrap="none" lIns="92075" tIns="46038" rIns="92075" bIns="46038">
            <a:spAutoFit/>
          </a:bodyPr>
          <a:lstStyle/>
          <a:p>
            <a:pPr algn="l">
              <a:spcAft>
                <a:spcPct val="55000"/>
              </a:spcAft>
              <a:buClrTx/>
            </a:pPr>
            <a:r>
              <a:rPr lang="en-US" sz="1600" b="0" i="0" dirty="0">
                <a:solidFill>
                  <a:schemeClr val="tx1"/>
                </a:solidFill>
                <a:latin typeface="Arial" charset="0"/>
              </a:rPr>
              <a:t>HOW 1</a:t>
            </a:r>
          </a:p>
          <a:p>
            <a:pPr algn="l">
              <a:spcAft>
                <a:spcPct val="55000"/>
              </a:spcAft>
              <a:buClrTx/>
            </a:pPr>
            <a:r>
              <a:rPr lang="en-US" sz="1600" b="0" i="0" dirty="0">
                <a:solidFill>
                  <a:schemeClr val="tx1"/>
                </a:solidFill>
                <a:latin typeface="Arial" charset="0"/>
              </a:rPr>
              <a:t>HOW 2</a:t>
            </a:r>
          </a:p>
          <a:p>
            <a:pPr algn="l">
              <a:spcAft>
                <a:spcPct val="55000"/>
              </a:spcAft>
              <a:buClrTx/>
            </a:pPr>
            <a:r>
              <a:rPr lang="en-US" sz="1600" b="0" i="0" dirty="0">
                <a:solidFill>
                  <a:schemeClr val="tx1"/>
                </a:solidFill>
                <a:latin typeface="Arial" charset="0"/>
              </a:rPr>
              <a:t>HOW 3</a:t>
            </a:r>
          </a:p>
          <a:p>
            <a:pPr algn="l">
              <a:spcAft>
                <a:spcPct val="55000"/>
              </a:spcAft>
              <a:buClrTx/>
            </a:pPr>
            <a:r>
              <a:rPr lang="en-US" sz="1600" b="0" i="0" dirty="0">
                <a:solidFill>
                  <a:schemeClr val="tx1"/>
                </a:solidFill>
                <a:latin typeface="Arial" charset="0"/>
              </a:rPr>
              <a:t>HOW 4</a:t>
            </a:r>
          </a:p>
          <a:p>
            <a:pPr algn="l">
              <a:spcAft>
                <a:spcPct val="55000"/>
              </a:spcAft>
              <a:buClrTx/>
            </a:pPr>
            <a:r>
              <a:rPr lang="en-US" sz="1600" b="0" i="0" dirty="0">
                <a:solidFill>
                  <a:schemeClr val="tx1"/>
                </a:solidFill>
                <a:latin typeface="Arial" charset="0"/>
              </a:rPr>
              <a:t>HOW 5</a:t>
            </a:r>
          </a:p>
          <a:p>
            <a:pPr algn="l">
              <a:spcAft>
                <a:spcPct val="55000"/>
              </a:spcAft>
              <a:buClrTx/>
            </a:pPr>
            <a:r>
              <a:rPr lang="en-US" sz="1600" b="0" i="0" dirty="0">
                <a:solidFill>
                  <a:schemeClr val="tx1"/>
                </a:solidFill>
                <a:latin typeface="Arial" charset="0"/>
              </a:rPr>
              <a:t>HOW 6</a:t>
            </a:r>
          </a:p>
          <a:p>
            <a:pPr algn="l">
              <a:spcAft>
                <a:spcPct val="55000"/>
              </a:spcAft>
              <a:buClrTx/>
            </a:pPr>
            <a:r>
              <a:rPr lang="en-US" sz="1600" b="0" i="0" dirty="0">
                <a:solidFill>
                  <a:schemeClr val="tx1"/>
                </a:solidFill>
                <a:latin typeface="Arial" charset="0"/>
              </a:rPr>
              <a:t>HOW 7</a:t>
            </a:r>
          </a:p>
        </p:txBody>
      </p:sp>
      <p:grpSp>
        <p:nvGrpSpPr>
          <p:cNvPr id="8" name="Group 65"/>
          <p:cNvGrpSpPr>
            <a:grpSpLocks/>
          </p:cNvGrpSpPr>
          <p:nvPr/>
        </p:nvGrpSpPr>
        <p:grpSpPr bwMode="auto">
          <a:xfrm>
            <a:off x="4867275" y="2028825"/>
            <a:ext cx="2301875" cy="206375"/>
            <a:chOff x="3212" y="1524"/>
            <a:chExt cx="1450" cy="130"/>
          </a:xfrm>
        </p:grpSpPr>
        <p:sp>
          <p:nvSpPr>
            <p:cNvPr id="106" name="Line 66"/>
            <p:cNvSpPr>
              <a:spLocks noChangeShapeType="1"/>
            </p:cNvSpPr>
            <p:nvPr/>
          </p:nvSpPr>
          <p:spPr bwMode="auto">
            <a:xfrm>
              <a:off x="3428" y="1543"/>
              <a:ext cx="0" cy="111"/>
            </a:xfrm>
            <a:prstGeom prst="line">
              <a:avLst/>
            </a:prstGeom>
            <a:noFill/>
            <a:ln w="28575">
              <a:solidFill>
                <a:schemeClr val="tx1"/>
              </a:solidFill>
              <a:round/>
              <a:headEnd type="none" w="sm" len="sm"/>
              <a:tailEnd type="stealth" w="med" len="med"/>
            </a:ln>
            <a:effectLst/>
          </p:spPr>
          <p:txBody>
            <a:bodyPr wrap="none" anchor="ctr"/>
            <a:lstStyle/>
            <a:p>
              <a:endParaRPr lang="en-US"/>
            </a:p>
          </p:txBody>
        </p:sp>
        <p:sp>
          <p:nvSpPr>
            <p:cNvPr id="107" name="Line 67"/>
            <p:cNvSpPr>
              <a:spLocks noChangeShapeType="1"/>
            </p:cNvSpPr>
            <p:nvPr/>
          </p:nvSpPr>
          <p:spPr bwMode="auto">
            <a:xfrm>
              <a:off x="3660" y="1543"/>
              <a:ext cx="0" cy="111"/>
            </a:xfrm>
            <a:prstGeom prst="line">
              <a:avLst/>
            </a:prstGeom>
            <a:noFill/>
            <a:ln w="28575">
              <a:solidFill>
                <a:schemeClr val="tx1"/>
              </a:solidFill>
              <a:round/>
              <a:headEnd type="none" w="sm" len="sm"/>
              <a:tailEnd type="stealth" w="med" len="med"/>
            </a:ln>
            <a:effectLst/>
          </p:spPr>
          <p:txBody>
            <a:bodyPr wrap="none" anchor="ctr"/>
            <a:lstStyle/>
            <a:p>
              <a:endParaRPr lang="en-US"/>
            </a:p>
          </p:txBody>
        </p:sp>
        <p:sp>
          <p:nvSpPr>
            <p:cNvPr id="108" name="Line 68"/>
            <p:cNvSpPr>
              <a:spLocks noChangeShapeType="1"/>
            </p:cNvSpPr>
            <p:nvPr/>
          </p:nvSpPr>
          <p:spPr bwMode="auto">
            <a:xfrm flipV="1">
              <a:off x="3902" y="1527"/>
              <a:ext cx="0" cy="111"/>
            </a:xfrm>
            <a:prstGeom prst="line">
              <a:avLst/>
            </a:prstGeom>
            <a:noFill/>
            <a:ln w="28575">
              <a:solidFill>
                <a:schemeClr val="tx1"/>
              </a:solidFill>
              <a:round/>
              <a:headEnd type="none" w="sm" len="sm"/>
              <a:tailEnd type="stealth" w="med" len="med"/>
            </a:ln>
            <a:effectLst/>
          </p:spPr>
          <p:txBody>
            <a:bodyPr wrap="none" anchor="ctr"/>
            <a:lstStyle/>
            <a:p>
              <a:endParaRPr lang="en-US"/>
            </a:p>
          </p:txBody>
        </p:sp>
        <p:sp>
          <p:nvSpPr>
            <p:cNvPr id="109" name="Line 69"/>
            <p:cNvSpPr>
              <a:spLocks noChangeShapeType="1"/>
            </p:cNvSpPr>
            <p:nvPr/>
          </p:nvSpPr>
          <p:spPr bwMode="auto">
            <a:xfrm>
              <a:off x="4142" y="1543"/>
              <a:ext cx="0" cy="111"/>
            </a:xfrm>
            <a:prstGeom prst="line">
              <a:avLst/>
            </a:prstGeom>
            <a:noFill/>
            <a:ln w="28575">
              <a:solidFill>
                <a:schemeClr val="tx1"/>
              </a:solidFill>
              <a:round/>
              <a:headEnd type="none" w="sm" len="sm"/>
              <a:tailEnd type="stealth" w="med" len="med"/>
            </a:ln>
            <a:effectLst/>
          </p:spPr>
          <p:txBody>
            <a:bodyPr wrap="none" anchor="ctr"/>
            <a:lstStyle/>
            <a:p>
              <a:endParaRPr lang="en-US"/>
            </a:p>
          </p:txBody>
        </p:sp>
        <p:sp>
          <p:nvSpPr>
            <p:cNvPr id="110" name="Line 70"/>
            <p:cNvSpPr>
              <a:spLocks noChangeShapeType="1"/>
            </p:cNvSpPr>
            <p:nvPr/>
          </p:nvSpPr>
          <p:spPr bwMode="auto">
            <a:xfrm>
              <a:off x="4383" y="1543"/>
              <a:ext cx="0" cy="111"/>
            </a:xfrm>
            <a:prstGeom prst="line">
              <a:avLst/>
            </a:prstGeom>
            <a:noFill/>
            <a:ln w="28575">
              <a:solidFill>
                <a:schemeClr val="tx1"/>
              </a:solidFill>
              <a:round/>
              <a:headEnd type="none" w="sm" len="sm"/>
              <a:tailEnd type="stealth" w="med" len="med"/>
            </a:ln>
            <a:effectLst/>
          </p:spPr>
          <p:txBody>
            <a:bodyPr wrap="none" anchor="ctr"/>
            <a:lstStyle/>
            <a:p>
              <a:endParaRPr lang="en-US"/>
            </a:p>
          </p:txBody>
        </p:sp>
        <p:sp>
          <p:nvSpPr>
            <p:cNvPr id="111" name="Oval 71"/>
            <p:cNvSpPr>
              <a:spLocks noChangeArrowheads="1"/>
            </p:cNvSpPr>
            <p:nvPr/>
          </p:nvSpPr>
          <p:spPr bwMode="auto">
            <a:xfrm>
              <a:off x="4584" y="1572"/>
              <a:ext cx="78" cy="58"/>
            </a:xfrm>
            <a:prstGeom prst="ellipse">
              <a:avLst/>
            </a:prstGeom>
            <a:solidFill>
              <a:srgbClr val="D8B18A"/>
            </a:solidFill>
            <a:ln w="28575">
              <a:solidFill>
                <a:schemeClr val="tx1"/>
              </a:solidFill>
              <a:round/>
              <a:headEnd/>
              <a:tailEnd/>
            </a:ln>
            <a:effectLst/>
          </p:spPr>
          <p:txBody>
            <a:bodyPr wrap="none" anchor="ctr"/>
            <a:lstStyle/>
            <a:p>
              <a:endParaRPr lang="en-US"/>
            </a:p>
          </p:txBody>
        </p:sp>
        <p:sp>
          <p:nvSpPr>
            <p:cNvPr id="112" name="Line 72"/>
            <p:cNvSpPr>
              <a:spLocks noChangeShapeType="1"/>
            </p:cNvSpPr>
            <p:nvPr/>
          </p:nvSpPr>
          <p:spPr bwMode="auto">
            <a:xfrm flipV="1">
              <a:off x="3212" y="1524"/>
              <a:ext cx="0" cy="110"/>
            </a:xfrm>
            <a:prstGeom prst="line">
              <a:avLst/>
            </a:prstGeom>
            <a:noFill/>
            <a:ln w="28575">
              <a:solidFill>
                <a:schemeClr val="tx1"/>
              </a:solidFill>
              <a:round/>
              <a:headEnd type="none" w="sm" len="sm"/>
              <a:tailEnd type="stealth" w="med" len="me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079875" y="1285875"/>
            <a:ext cx="4606925" cy="4148138"/>
            <a:chOff x="2016" y="1029"/>
            <a:chExt cx="2902" cy="2613"/>
          </a:xfrm>
        </p:grpSpPr>
        <p:sp>
          <p:nvSpPr>
            <p:cNvPr id="3" name="Line 3"/>
            <p:cNvSpPr>
              <a:spLocks noChangeShapeType="1"/>
            </p:cNvSpPr>
            <p:nvPr/>
          </p:nvSpPr>
          <p:spPr bwMode="auto">
            <a:xfrm flipV="1">
              <a:off x="3082" y="1029"/>
              <a:ext cx="835" cy="485"/>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4" name="Line 4"/>
            <p:cNvSpPr>
              <a:spLocks noChangeShapeType="1"/>
            </p:cNvSpPr>
            <p:nvPr/>
          </p:nvSpPr>
          <p:spPr bwMode="auto">
            <a:xfrm flipH="1" flipV="1">
              <a:off x="3917" y="1029"/>
              <a:ext cx="851" cy="484"/>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5" name="Line 5"/>
            <p:cNvSpPr>
              <a:spLocks noChangeShapeType="1"/>
            </p:cNvSpPr>
            <p:nvPr/>
          </p:nvSpPr>
          <p:spPr bwMode="auto">
            <a:xfrm>
              <a:off x="3071" y="1683"/>
              <a:ext cx="1684"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6" name="Rectangle 6"/>
            <p:cNvSpPr>
              <a:spLocks noChangeArrowheads="1"/>
            </p:cNvSpPr>
            <p:nvPr/>
          </p:nvSpPr>
          <p:spPr bwMode="auto">
            <a:xfrm>
              <a:off x="2020" y="2121"/>
              <a:ext cx="2898" cy="1030"/>
            </a:xfrm>
            <a:prstGeom prst="rect">
              <a:avLst/>
            </a:prstGeom>
            <a:noFill/>
            <a:ln w="12699">
              <a:solidFill>
                <a:schemeClr val="tx1"/>
              </a:solidFill>
              <a:miter lim="800000"/>
              <a:headEnd/>
              <a:tailEnd/>
            </a:ln>
          </p:spPr>
          <p:txBody>
            <a:bodyPr wrap="none" anchor="ctr"/>
            <a:lstStyle/>
            <a:p>
              <a:endParaRPr lang="en-US"/>
            </a:p>
          </p:txBody>
        </p:sp>
        <p:grpSp>
          <p:nvGrpSpPr>
            <p:cNvPr id="7" name="Group 7"/>
            <p:cNvGrpSpPr>
              <a:grpSpLocks/>
            </p:cNvGrpSpPr>
            <p:nvPr/>
          </p:nvGrpSpPr>
          <p:grpSpPr bwMode="auto">
            <a:xfrm>
              <a:off x="2016" y="2260"/>
              <a:ext cx="2900" cy="749"/>
              <a:chOff x="2016" y="2260"/>
              <a:chExt cx="2900" cy="749"/>
            </a:xfrm>
          </p:grpSpPr>
          <p:sp>
            <p:nvSpPr>
              <p:cNvPr id="31" name="Line 8"/>
              <p:cNvSpPr>
                <a:spLocks noChangeShapeType="1"/>
              </p:cNvSpPr>
              <p:nvPr/>
            </p:nvSpPr>
            <p:spPr bwMode="auto">
              <a:xfrm>
                <a:off x="2016" y="3009"/>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2" name="Line 9"/>
              <p:cNvSpPr>
                <a:spLocks noChangeShapeType="1"/>
              </p:cNvSpPr>
              <p:nvPr/>
            </p:nvSpPr>
            <p:spPr bwMode="auto">
              <a:xfrm>
                <a:off x="2016" y="2857"/>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3" name="Line 10"/>
              <p:cNvSpPr>
                <a:spLocks noChangeShapeType="1"/>
              </p:cNvSpPr>
              <p:nvPr/>
            </p:nvSpPr>
            <p:spPr bwMode="auto">
              <a:xfrm>
                <a:off x="2016" y="2706"/>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4" name="Line 11"/>
              <p:cNvSpPr>
                <a:spLocks noChangeShapeType="1"/>
              </p:cNvSpPr>
              <p:nvPr/>
            </p:nvSpPr>
            <p:spPr bwMode="auto">
              <a:xfrm>
                <a:off x="2016" y="2560"/>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5" name="Line 12"/>
              <p:cNvSpPr>
                <a:spLocks noChangeShapeType="1"/>
              </p:cNvSpPr>
              <p:nvPr/>
            </p:nvSpPr>
            <p:spPr bwMode="auto">
              <a:xfrm>
                <a:off x="2016" y="2408"/>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6" name="Line 13"/>
              <p:cNvSpPr>
                <a:spLocks noChangeShapeType="1"/>
              </p:cNvSpPr>
              <p:nvPr/>
            </p:nvSpPr>
            <p:spPr bwMode="auto">
              <a:xfrm>
                <a:off x="2016" y="2260"/>
                <a:ext cx="2900" cy="0"/>
              </a:xfrm>
              <a:prstGeom prst="line">
                <a:avLst/>
              </a:prstGeom>
              <a:noFill/>
              <a:ln w="12699">
                <a:solidFill>
                  <a:schemeClr val="tx1"/>
                </a:solidFill>
                <a:round/>
                <a:headEnd type="none" w="sm" len="sm"/>
                <a:tailEnd type="none" w="sm" len="sm"/>
              </a:ln>
            </p:spPr>
            <p:txBody>
              <a:bodyPr wrap="none" anchor="ctr"/>
              <a:lstStyle/>
              <a:p>
                <a:endParaRPr lang="en-US"/>
              </a:p>
            </p:txBody>
          </p:sp>
        </p:grpSp>
        <p:sp>
          <p:nvSpPr>
            <p:cNvPr id="8" name="Line 14"/>
            <p:cNvSpPr>
              <a:spLocks noChangeShapeType="1"/>
            </p:cNvSpPr>
            <p:nvPr/>
          </p:nvSpPr>
          <p:spPr bwMode="auto">
            <a:xfrm flipV="1">
              <a:off x="3321" y="1101"/>
              <a:ext cx="710" cy="412"/>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9" name="Line 15"/>
            <p:cNvSpPr>
              <a:spLocks noChangeShapeType="1"/>
            </p:cNvSpPr>
            <p:nvPr/>
          </p:nvSpPr>
          <p:spPr bwMode="auto">
            <a:xfrm flipV="1">
              <a:off x="3557" y="1166"/>
              <a:ext cx="598" cy="347"/>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0" name="Line 16"/>
            <p:cNvSpPr>
              <a:spLocks noChangeShapeType="1"/>
            </p:cNvSpPr>
            <p:nvPr/>
          </p:nvSpPr>
          <p:spPr bwMode="auto">
            <a:xfrm flipV="1">
              <a:off x="3799" y="1240"/>
              <a:ext cx="475" cy="273"/>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1" name="Line 17"/>
            <p:cNvSpPr>
              <a:spLocks noChangeShapeType="1"/>
            </p:cNvSpPr>
            <p:nvPr/>
          </p:nvSpPr>
          <p:spPr bwMode="auto">
            <a:xfrm flipV="1">
              <a:off x="4026" y="1302"/>
              <a:ext cx="365" cy="211"/>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2" name="Line 18"/>
            <p:cNvSpPr>
              <a:spLocks noChangeShapeType="1"/>
            </p:cNvSpPr>
            <p:nvPr/>
          </p:nvSpPr>
          <p:spPr bwMode="auto">
            <a:xfrm flipV="1">
              <a:off x="4289" y="1377"/>
              <a:ext cx="233" cy="136"/>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3" name="Line 19"/>
            <p:cNvSpPr>
              <a:spLocks noChangeShapeType="1"/>
            </p:cNvSpPr>
            <p:nvPr/>
          </p:nvSpPr>
          <p:spPr bwMode="auto">
            <a:xfrm flipV="1">
              <a:off x="4532" y="1447"/>
              <a:ext cx="115" cy="66"/>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4" name="Line 20"/>
            <p:cNvSpPr>
              <a:spLocks noChangeShapeType="1"/>
            </p:cNvSpPr>
            <p:nvPr/>
          </p:nvSpPr>
          <p:spPr bwMode="auto">
            <a:xfrm flipH="1" flipV="1">
              <a:off x="3794" y="1098"/>
              <a:ext cx="731" cy="415"/>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5" name="Line 21"/>
            <p:cNvSpPr>
              <a:spLocks noChangeShapeType="1"/>
            </p:cNvSpPr>
            <p:nvPr/>
          </p:nvSpPr>
          <p:spPr bwMode="auto">
            <a:xfrm flipH="1" flipV="1">
              <a:off x="3681" y="1172"/>
              <a:ext cx="602" cy="341"/>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6" name="Line 22"/>
            <p:cNvSpPr>
              <a:spLocks noChangeShapeType="1"/>
            </p:cNvSpPr>
            <p:nvPr/>
          </p:nvSpPr>
          <p:spPr bwMode="auto">
            <a:xfrm flipH="1" flipV="1">
              <a:off x="3560" y="1244"/>
              <a:ext cx="477" cy="269"/>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7" name="Line 23"/>
            <p:cNvSpPr>
              <a:spLocks noChangeShapeType="1"/>
            </p:cNvSpPr>
            <p:nvPr/>
          </p:nvSpPr>
          <p:spPr bwMode="auto">
            <a:xfrm flipH="1" flipV="1">
              <a:off x="3442" y="1310"/>
              <a:ext cx="357" cy="203"/>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8" name="Line 24"/>
            <p:cNvSpPr>
              <a:spLocks noChangeShapeType="1"/>
            </p:cNvSpPr>
            <p:nvPr/>
          </p:nvSpPr>
          <p:spPr bwMode="auto">
            <a:xfrm flipH="1" flipV="1">
              <a:off x="3331" y="1384"/>
              <a:ext cx="227" cy="129"/>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9" name="Line 25"/>
            <p:cNvSpPr>
              <a:spLocks noChangeShapeType="1"/>
            </p:cNvSpPr>
            <p:nvPr/>
          </p:nvSpPr>
          <p:spPr bwMode="auto">
            <a:xfrm flipH="1" flipV="1">
              <a:off x="3206" y="1444"/>
              <a:ext cx="122" cy="69"/>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20" name="Line 26"/>
            <p:cNvSpPr>
              <a:spLocks noChangeShapeType="1"/>
            </p:cNvSpPr>
            <p:nvPr/>
          </p:nvSpPr>
          <p:spPr bwMode="auto">
            <a:xfrm>
              <a:off x="2812" y="2117"/>
              <a:ext cx="0" cy="1041"/>
            </a:xfrm>
            <a:prstGeom prst="line">
              <a:avLst/>
            </a:prstGeom>
            <a:noFill/>
            <a:ln w="12699">
              <a:solidFill>
                <a:schemeClr val="tx1"/>
              </a:solidFill>
              <a:round/>
              <a:headEnd type="none" w="sm" len="sm"/>
              <a:tailEnd type="none" w="sm" len="sm"/>
            </a:ln>
          </p:spPr>
          <p:txBody>
            <a:bodyPr wrap="none" anchor="ctr"/>
            <a:lstStyle/>
            <a:p>
              <a:endParaRPr lang="en-US"/>
            </a:p>
          </p:txBody>
        </p:sp>
        <p:grpSp>
          <p:nvGrpSpPr>
            <p:cNvPr id="21" name="Group 27"/>
            <p:cNvGrpSpPr>
              <a:grpSpLocks/>
            </p:cNvGrpSpPr>
            <p:nvPr/>
          </p:nvGrpSpPr>
          <p:grpSpPr bwMode="auto">
            <a:xfrm>
              <a:off x="3075" y="1522"/>
              <a:ext cx="1687" cy="2120"/>
              <a:chOff x="3075" y="1522"/>
              <a:chExt cx="1687" cy="2120"/>
            </a:xfrm>
          </p:grpSpPr>
          <p:grpSp>
            <p:nvGrpSpPr>
              <p:cNvPr id="22" name="Group 28"/>
              <p:cNvGrpSpPr>
                <a:grpSpLocks/>
              </p:cNvGrpSpPr>
              <p:nvPr/>
            </p:nvGrpSpPr>
            <p:grpSpPr bwMode="auto">
              <a:xfrm>
                <a:off x="3085" y="1522"/>
                <a:ext cx="1672" cy="2120"/>
                <a:chOff x="3085" y="1522"/>
                <a:chExt cx="1672" cy="2120"/>
              </a:xfrm>
            </p:grpSpPr>
            <p:sp>
              <p:nvSpPr>
                <p:cNvPr id="24" name="Rectangle 29"/>
                <p:cNvSpPr>
                  <a:spLocks noChangeArrowheads="1"/>
                </p:cNvSpPr>
                <p:nvPr/>
              </p:nvSpPr>
              <p:spPr bwMode="auto">
                <a:xfrm>
                  <a:off x="3085" y="1526"/>
                  <a:ext cx="1672" cy="2112"/>
                </a:xfrm>
                <a:prstGeom prst="rect">
                  <a:avLst/>
                </a:prstGeom>
                <a:noFill/>
                <a:ln w="12699">
                  <a:solidFill>
                    <a:schemeClr val="tx1"/>
                  </a:solidFill>
                  <a:miter lim="800000"/>
                  <a:headEnd/>
                  <a:tailEnd/>
                </a:ln>
              </p:spPr>
              <p:txBody>
                <a:bodyPr wrap="none" anchor="ctr"/>
                <a:lstStyle/>
                <a:p>
                  <a:endParaRPr lang="en-US"/>
                </a:p>
              </p:txBody>
            </p:sp>
            <p:sp>
              <p:nvSpPr>
                <p:cNvPr id="25" name="Line 30"/>
                <p:cNvSpPr>
                  <a:spLocks noChangeShapeType="1"/>
                </p:cNvSpPr>
                <p:nvPr/>
              </p:nvSpPr>
              <p:spPr bwMode="auto">
                <a:xfrm flipV="1">
                  <a:off x="4524" y="1522"/>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26" name="Line 31"/>
                <p:cNvSpPr>
                  <a:spLocks noChangeShapeType="1"/>
                </p:cNvSpPr>
                <p:nvPr/>
              </p:nvSpPr>
              <p:spPr bwMode="auto">
                <a:xfrm flipV="1">
                  <a:off x="4278" y="1522"/>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27" name="Line 32"/>
                <p:cNvSpPr>
                  <a:spLocks noChangeShapeType="1"/>
                </p:cNvSpPr>
                <p:nvPr/>
              </p:nvSpPr>
              <p:spPr bwMode="auto">
                <a:xfrm flipV="1">
                  <a:off x="4033" y="1522"/>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28" name="Line 33"/>
                <p:cNvSpPr>
                  <a:spLocks noChangeShapeType="1"/>
                </p:cNvSpPr>
                <p:nvPr/>
              </p:nvSpPr>
              <p:spPr bwMode="auto">
                <a:xfrm flipV="1">
                  <a:off x="3797" y="1522"/>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29" name="Line 34"/>
                <p:cNvSpPr>
                  <a:spLocks noChangeShapeType="1"/>
                </p:cNvSpPr>
                <p:nvPr/>
              </p:nvSpPr>
              <p:spPr bwMode="auto">
                <a:xfrm flipV="1">
                  <a:off x="3552" y="1522"/>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0" name="Line 35"/>
                <p:cNvSpPr>
                  <a:spLocks noChangeShapeType="1"/>
                </p:cNvSpPr>
                <p:nvPr/>
              </p:nvSpPr>
              <p:spPr bwMode="auto">
                <a:xfrm flipV="1">
                  <a:off x="3315" y="1522"/>
                  <a:ext cx="0" cy="2120"/>
                </a:xfrm>
                <a:prstGeom prst="line">
                  <a:avLst/>
                </a:prstGeom>
                <a:noFill/>
                <a:ln w="12699">
                  <a:solidFill>
                    <a:schemeClr val="tx1"/>
                  </a:solidFill>
                  <a:round/>
                  <a:headEnd type="none" w="sm" len="sm"/>
                  <a:tailEnd type="none" w="sm" len="sm"/>
                </a:ln>
              </p:spPr>
              <p:txBody>
                <a:bodyPr wrap="none" anchor="ctr"/>
                <a:lstStyle/>
                <a:p>
                  <a:endParaRPr lang="en-US"/>
                </a:p>
              </p:txBody>
            </p:sp>
          </p:grpSp>
          <p:sp>
            <p:nvSpPr>
              <p:cNvPr id="23" name="Line 36"/>
              <p:cNvSpPr>
                <a:spLocks noChangeShapeType="1"/>
              </p:cNvSpPr>
              <p:nvPr/>
            </p:nvSpPr>
            <p:spPr bwMode="auto">
              <a:xfrm>
                <a:off x="3075" y="3475"/>
                <a:ext cx="1687" cy="0"/>
              </a:xfrm>
              <a:prstGeom prst="line">
                <a:avLst/>
              </a:prstGeom>
              <a:noFill/>
              <a:ln w="12699">
                <a:solidFill>
                  <a:schemeClr val="tx1"/>
                </a:solidFill>
                <a:round/>
                <a:headEnd type="none" w="sm" len="sm"/>
                <a:tailEnd type="none" w="sm" len="sm"/>
              </a:ln>
            </p:spPr>
            <p:txBody>
              <a:bodyPr wrap="none" anchor="ctr"/>
              <a:lstStyle/>
              <a:p>
                <a:endParaRPr lang="en-US"/>
              </a:p>
            </p:txBody>
          </p:sp>
        </p:grpSp>
      </p:grpSp>
      <p:sp>
        <p:nvSpPr>
          <p:cNvPr id="37" name="Rectangle 37"/>
          <p:cNvSpPr>
            <a:spLocks noChangeArrowheads="1"/>
          </p:cNvSpPr>
          <p:nvPr/>
        </p:nvSpPr>
        <p:spPr bwMode="auto">
          <a:xfrm rot="16200000">
            <a:off x="-2145689" y="2679091"/>
            <a:ext cx="5943599" cy="585418"/>
          </a:xfrm>
          <a:prstGeom prst="rect">
            <a:avLst/>
          </a:prstGeom>
          <a:noFill/>
          <a:ln w="9525">
            <a:noFill/>
            <a:miter lim="800000"/>
            <a:headEnd/>
            <a:tailEnd/>
          </a:ln>
        </p:spPr>
        <p:txBody>
          <a:bodyPr wrap="square" lIns="92075" tIns="46038" rIns="92075" bIns="46038" anchor="ctr">
            <a:spAutoFit/>
          </a:bodyPr>
          <a:lstStyle/>
          <a:p>
            <a:pPr>
              <a:buClrTx/>
            </a:pPr>
            <a:r>
              <a:rPr lang="en-US" sz="3200" b="0" i="0" dirty="0" smtClean="0">
                <a:solidFill>
                  <a:schemeClr val="tx2"/>
                </a:solidFill>
                <a:latin typeface="Arial" pitchFamily="34" charset="0"/>
                <a:cs typeface="Arial" pitchFamily="34" charset="0"/>
              </a:rPr>
              <a:t>Information: Target </a:t>
            </a:r>
            <a:r>
              <a:rPr lang="en-US" sz="3200" b="0" i="0" dirty="0">
                <a:solidFill>
                  <a:schemeClr val="tx2"/>
                </a:solidFill>
                <a:latin typeface="Arial" pitchFamily="34" charset="0"/>
                <a:cs typeface="Arial" pitchFamily="34" charset="0"/>
              </a:rPr>
              <a:t>Direction</a:t>
            </a:r>
          </a:p>
        </p:txBody>
      </p:sp>
      <p:sp>
        <p:nvSpPr>
          <p:cNvPr id="38" name="Rectangle 38"/>
          <p:cNvSpPr>
            <a:spLocks noChangeArrowheads="1"/>
          </p:cNvSpPr>
          <p:nvPr/>
        </p:nvSpPr>
        <p:spPr bwMode="auto">
          <a:xfrm>
            <a:off x="5775325" y="2070100"/>
            <a:ext cx="2655888" cy="223838"/>
          </a:xfrm>
          <a:prstGeom prst="rect">
            <a:avLst/>
          </a:prstGeom>
          <a:noFill/>
          <a:ln w="50799">
            <a:solidFill>
              <a:schemeClr val="tx1"/>
            </a:solidFill>
            <a:miter lim="800000"/>
            <a:headEnd/>
            <a:tailEnd/>
          </a:ln>
        </p:spPr>
        <p:txBody>
          <a:bodyPr wrap="none" anchor="ctr"/>
          <a:lstStyle/>
          <a:p>
            <a:endParaRPr lang="en-US"/>
          </a:p>
        </p:txBody>
      </p:sp>
      <p:sp>
        <p:nvSpPr>
          <p:cNvPr id="39" name="Rectangle 39"/>
          <p:cNvSpPr>
            <a:spLocks noChangeArrowheads="1"/>
          </p:cNvSpPr>
          <p:nvPr/>
        </p:nvSpPr>
        <p:spPr bwMode="auto">
          <a:xfrm>
            <a:off x="3600450" y="5649913"/>
            <a:ext cx="4535488" cy="762000"/>
          </a:xfrm>
          <a:prstGeom prst="rect">
            <a:avLst/>
          </a:prstGeom>
          <a:noFill/>
          <a:ln w="12699">
            <a:noFill/>
            <a:miter lim="800000"/>
            <a:headEnd/>
            <a:tailEnd/>
          </a:ln>
          <a:effectLst>
            <a:outerShdw dist="53882" dir="2700000" algn="ctr" rotWithShape="0">
              <a:srgbClr val="000066"/>
            </a:outerShdw>
          </a:effectLst>
        </p:spPr>
        <p:txBody>
          <a:bodyPr lIns="92075" tIns="46038" rIns="92075" bIns="46038">
            <a:spAutoFit/>
          </a:bodyPr>
          <a:lstStyle/>
          <a:p>
            <a:pPr>
              <a:buClrTx/>
              <a:defRPr/>
            </a:pPr>
            <a:r>
              <a:rPr lang="en-US" sz="4400" b="0" i="0">
                <a:solidFill>
                  <a:schemeClr val="tx2"/>
                </a:solidFill>
                <a:latin typeface="Monotype Corsiva" pitchFamily="66" charset="0"/>
              </a:rPr>
              <a:t>The Best Direction</a:t>
            </a:r>
          </a:p>
        </p:txBody>
      </p:sp>
      <p:sp>
        <p:nvSpPr>
          <p:cNvPr id="41" name="Rectangle 50"/>
          <p:cNvSpPr>
            <a:spLocks noChangeArrowheads="1"/>
          </p:cNvSpPr>
          <p:nvPr/>
        </p:nvSpPr>
        <p:spPr bwMode="auto">
          <a:xfrm rot="16200000">
            <a:off x="6691313" y="1350962"/>
            <a:ext cx="850900" cy="2613025"/>
          </a:xfrm>
          <a:prstGeom prst="rect">
            <a:avLst/>
          </a:prstGeom>
          <a:noFill/>
          <a:ln w="9525">
            <a:noFill/>
            <a:miter lim="800000"/>
            <a:headEnd/>
            <a:tailEnd/>
          </a:ln>
        </p:spPr>
        <p:txBody>
          <a:bodyPr wrap="none" lIns="92075" tIns="46038" rIns="92075" bIns="46038">
            <a:spAutoFit/>
          </a:bodyPr>
          <a:lstStyle/>
          <a:p>
            <a:pPr algn="l">
              <a:spcAft>
                <a:spcPct val="55000"/>
              </a:spcAft>
              <a:buClrTx/>
            </a:pPr>
            <a:r>
              <a:rPr lang="en-US" sz="1600" b="0" i="0">
                <a:solidFill>
                  <a:schemeClr val="tx1"/>
                </a:solidFill>
                <a:latin typeface="Arial" charset="0"/>
              </a:rPr>
              <a:t>HOW 1</a:t>
            </a:r>
          </a:p>
          <a:p>
            <a:pPr algn="l">
              <a:spcAft>
                <a:spcPct val="55000"/>
              </a:spcAft>
              <a:buClrTx/>
            </a:pPr>
            <a:r>
              <a:rPr lang="en-US" sz="1600" b="0" i="0">
                <a:solidFill>
                  <a:schemeClr val="tx1"/>
                </a:solidFill>
                <a:latin typeface="Arial" charset="0"/>
              </a:rPr>
              <a:t>HOW 2</a:t>
            </a:r>
          </a:p>
          <a:p>
            <a:pPr algn="l">
              <a:spcAft>
                <a:spcPct val="55000"/>
              </a:spcAft>
              <a:buClrTx/>
            </a:pPr>
            <a:r>
              <a:rPr lang="en-US" sz="1600" b="0" i="0">
                <a:solidFill>
                  <a:schemeClr val="tx1"/>
                </a:solidFill>
                <a:latin typeface="Arial" charset="0"/>
              </a:rPr>
              <a:t>HOW 3</a:t>
            </a:r>
          </a:p>
          <a:p>
            <a:pPr algn="l">
              <a:spcAft>
                <a:spcPct val="55000"/>
              </a:spcAft>
              <a:buClrTx/>
            </a:pPr>
            <a:r>
              <a:rPr lang="en-US" sz="1600" b="0" i="0">
                <a:solidFill>
                  <a:schemeClr val="tx1"/>
                </a:solidFill>
                <a:latin typeface="Arial" charset="0"/>
              </a:rPr>
              <a:t>HOW 4</a:t>
            </a:r>
          </a:p>
          <a:p>
            <a:pPr algn="l">
              <a:spcAft>
                <a:spcPct val="55000"/>
              </a:spcAft>
              <a:buClrTx/>
            </a:pPr>
            <a:r>
              <a:rPr lang="en-US" sz="1600" b="0" i="0">
                <a:solidFill>
                  <a:schemeClr val="tx1"/>
                </a:solidFill>
                <a:latin typeface="Arial" charset="0"/>
              </a:rPr>
              <a:t>HOW 5</a:t>
            </a:r>
          </a:p>
          <a:p>
            <a:pPr algn="l">
              <a:spcAft>
                <a:spcPct val="55000"/>
              </a:spcAft>
              <a:buClrTx/>
            </a:pPr>
            <a:r>
              <a:rPr lang="en-US" sz="1600" b="0" i="0">
                <a:solidFill>
                  <a:schemeClr val="tx1"/>
                </a:solidFill>
                <a:latin typeface="Arial" charset="0"/>
              </a:rPr>
              <a:t>HOW 6</a:t>
            </a:r>
          </a:p>
          <a:p>
            <a:pPr algn="l">
              <a:spcAft>
                <a:spcPct val="55000"/>
              </a:spcAft>
              <a:buClrTx/>
            </a:pPr>
            <a:r>
              <a:rPr lang="en-US" sz="1600" b="0" i="0">
                <a:solidFill>
                  <a:schemeClr val="tx1"/>
                </a:solidFill>
                <a:latin typeface="Arial" charset="0"/>
              </a:rPr>
              <a:t>HOW 7</a:t>
            </a:r>
          </a:p>
        </p:txBody>
      </p:sp>
      <p:sp>
        <p:nvSpPr>
          <p:cNvPr id="42" name="Rectangle 53"/>
          <p:cNvSpPr>
            <a:spLocks noChangeArrowheads="1"/>
          </p:cNvSpPr>
          <p:nvPr/>
        </p:nvSpPr>
        <p:spPr bwMode="auto">
          <a:xfrm rot="20040000">
            <a:off x="7075488" y="1329488"/>
            <a:ext cx="1793875" cy="369974"/>
          </a:xfrm>
          <a:prstGeom prst="rect">
            <a:avLst/>
          </a:prstGeom>
          <a:solidFill>
            <a:schemeClr val="tx2"/>
          </a:solidFill>
          <a:ln w="12699">
            <a:solidFill>
              <a:schemeClr val="bg1"/>
            </a:solidFill>
            <a:miter lim="800000"/>
            <a:headEnd/>
            <a:tailEnd/>
          </a:ln>
          <a:effectLst>
            <a:outerShdw dist="53882" dir="2700000" algn="ctr" rotWithShape="0">
              <a:srgbClr val="990000"/>
            </a:outerShdw>
          </a:effectLst>
        </p:spPr>
        <p:txBody>
          <a:bodyPr lIns="92075" tIns="46038" rIns="92075" bIns="46038">
            <a:spAutoFit/>
          </a:bodyPr>
          <a:lstStyle/>
          <a:p>
            <a:pPr>
              <a:buClrTx/>
              <a:defRPr/>
            </a:pPr>
            <a:r>
              <a:rPr lang="en-US" b="0" i="0" dirty="0">
                <a:solidFill>
                  <a:schemeClr val="bg1"/>
                </a:solidFill>
                <a:latin typeface="Arial" pitchFamily="34" charset="0"/>
                <a:cs typeface="Arial" pitchFamily="34" charset="0"/>
              </a:rPr>
              <a:t>Target Direction</a:t>
            </a:r>
          </a:p>
        </p:txBody>
      </p:sp>
      <p:sp>
        <p:nvSpPr>
          <p:cNvPr id="43" name="Rectangle 54"/>
          <p:cNvSpPr>
            <a:spLocks noChangeArrowheads="1"/>
          </p:cNvSpPr>
          <p:nvPr/>
        </p:nvSpPr>
        <p:spPr bwMode="auto">
          <a:xfrm>
            <a:off x="4083050" y="3014663"/>
            <a:ext cx="757238" cy="1704975"/>
          </a:xfrm>
          <a:prstGeom prst="rect">
            <a:avLst/>
          </a:prstGeom>
          <a:noFill/>
          <a:ln w="9525">
            <a:noFill/>
            <a:miter lim="800000"/>
            <a:headEnd/>
            <a:tailEnd/>
          </a:ln>
        </p:spPr>
        <p:txBody>
          <a:bodyPr wrap="none" lIns="92075" tIns="46038" rIns="92075" bIns="46038">
            <a:spAutoFit/>
          </a:bodyPr>
          <a:lstStyle/>
          <a:p>
            <a:pPr algn="l">
              <a:spcAft>
                <a:spcPct val="10000"/>
              </a:spcAft>
              <a:buClrTx/>
            </a:pPr>
            <a:r>
              <a:rPr lang="en-US" sz="1400" b="0" i="0">
                <a:solidFill>
                  <a:schemeClr val="tx1"/>
                </a:solidFill>
                <a:latin typeface="Arial" charset="0"/>
              </a:rPr>
              <a:t>Need 1</a:t>
            </a:r>
          </a:p>
          <a:p>
            <a:pPr algn="l">
              <a:spcAft>
                <a:spcPct val="10000"/>
              </a:spcAft>
              <a:buClrTx/>
            </a:pPr>
            <a:r>
              <a:rPr lang="en-US" sz="1400" b="0" i="0">
                <a:solidFill>
                  <a:schemeClr val="tx1"/>
                </a:solidFill>
                <a:latin typeface="Arial" charset="0"/>
              </a:rPr>
              <a:t>Need 2</a:t>
            </a:r>
          </a:p>
          <a:p>
            <a:pPr algn="l">
              <a:spcAft>
                <a:spcPct val="10000"/>
              </a:spcAft>
              <a:buClrTx/>
            </a:pPr>
            <a:r>
              <a:rPr lang="en-US" sz="1400" b="0" i="0">
                <a:solidFill>
                  <a:schemeClr val="tx1"/>
                </a:solidFill>
                <a:latin typeface="Arial" charset="0"/>
              </a:rPr>
              <a:t>Need 3</a:t>
            </a:r>
          </a:p>
          <a:p>
            <a:pPr algn="l">
              <a:spcAft>
                <a:spcPct val="10000"/>
              </a:spcAft>
              <a:buClrTx/>
            </a:pPr>
            <a:r>
              <a:rPr lang="en-US" sz="1400" b="0" i="0">
                <a:solidFill>
                  <a:schemeClr val="tx1"/>
                </a:solidFill>
                <a:latin typeface="Arial" charset="0"/>
              </a:rPr>
              <a:t>Need 4</a:t>
            </a:r>
          </a:p>
          <a:p>
            <a:pPr algn="l">
              <a:spcAft>
                <a:spcPct val="10000"/>
              </a:spcAft>
              <a:buClrTx/>
            </a:pPr>
            <a:r>
              <a:rPr lang="en-US" sz="1400" b="0" i="0">
                <a:solidFill>
                  <a:schemeClr val="tx1"/>
                </a:solidFill>
                <a:latin typeface="Arial" charset="0"/>
              </a:rPr>
              <a:t>Need 5</a:t>
            </a:r>
          </a:p>
          <a:p>
            <a:pPr algn="l">
              <a:spcAft>
                <a:spcPct val="10000"/>
              </a:spcAft>
              <a:buClrTx/>
            </a:pPr>
            <a:r>
              <a:rPr lang="en-US" sz="1400" b="0" i="0">
                <a:solidFill>
                  <a:schemeClr val="tx1"/>
                </a:solidFill>
                <a:latin typeface="Arial" charset="0"/>
              </a:rPr>
              <a:t>Need 6</a:t>
            </a:r>
          </a:p>
          <a:p>
            <a:pPr algn="l">
              <a:spcAft>
                <a:spcPct val="10000"/>
              </a:spcAft>
              <a:buClrTx/>
            </a:pPr>
            <a:r>
              <a:rPr lang="en-US" sz="1400" b="0" i="0">
                <a:solidFill>
                  <a:schemeClr val="tx1"/>
                </a:solidFill>
                <a:latin typeface="Arial" charset="0"/>
              </a:rPr>
              <a:t>Need 7</a:t>
            </a:r>
          </a:p>
        </p:txBody>
      </p:sp>
      <p:sp>
        <p:nvSpPr>
          <p:cNvPr id="44" name="Rectangle 55"/>
          <p:cNvSpPr>
            <a:spLocks noChangeArrowheads="1"/>
          </p:cNvSpPr>
          <p:nvPr/>
        </p:nvSpPr>
        <p:spPr bwMode="auto">
          <a:xfrm>
            <a:off x="5365750" y="3001963"/>
            <a:ext cx="282575" cy="1704975"/>
          </a:xfrm>
          <a:prstGeom prst="rect">
            <a:avLst/>
          </a:prstGeom>
          <a:noFill/>
          <a:ln w="9525">
            <a:noFill/>
            <a:miter lim="800000"/>
            <a:headEnd/>
            <a:tailEnd/>
          </a:ln>
        </p:spPr>
        <p:txBody>
          <a:bodyPr wrap="none" lIns="92075" tIns="46038" rIns="92075" bIns="46038">
            <a:spAutoFit/>
          </a:bodyPr>
          <a:lstStyle/>
          <a:p>
            <a:pPr algn="l">
              <a:spcAft>
                <a:spcPct val="10000"/>
              </a:spcAft>
              <a:buClrTx/>
            </a:pPr>
            <a:r>
              <a:rPr lang="en-US" sz="1400" b="0" i="0">
                <a:solidFill>
                  <a:schemeClr val="tx1"/>
                </a:solidFill>
                <a:latin typeface="Arial" charset="0"/>
              </a:rPr>
              <a:t>5</a:t>
            </a:r>
          </a:p>
          <a:p>
            <a:pPr algn="l">
              <a:spcAft>
                <a:spcPct val="10000"/>
              </a:spcAft>
              <a:buClrTx/>
            </a:pPr>
            <a:r>
              <a:rPr lang="en-US" sz="1400" b="0" i="0">
                <a:solidFill>
                  <a:schemeClr val="tx1"/>
                </a:solidFill>
                <a:latin typeface="Arial" charset="0"/>
              </a:rPr>
              <a:t>5</a:t>
            </a:r>
          </a:p>
          <a:p>
            <a:pPr algn="l">
              <a:spcAft>
                <a:spcPct val="10000"/>
              </a:spcAft>
              <a:buClrTx/>
            </a:pPr>
            <a:r>
              <a:rPr lang="en-US" sz="1400" b="0" i="0">
                <a:solidFill>
                  <a:schemeClr val="tx1"/>
                </a:solidFill>
                <a:latin typeface="Arial" charset="0"/>
              </a:rPr>
              <a:t>3</a:t>
            </a:r>
          </a:p>
          <a:p>
            <a:pPr algn="l">
              <a:spcAft>
                <a:spcPct val="10000"/>
              </a:spcAft>
              <a:buClrTx/>
            </a:pPr>
            <a:r>
              <a:rPr lang="en-US" sz="1400" b="0" i="0">
                <a:solidFill>
                  <a:schemeClr val="tx1"/>
                </a:solidFill>
                <a:latin typeface="Arial" charset="0"/>
              </a:rPr>
              <a:t>4</a:t>
            </a:r>
          </a:p>
          <a:p>
            <a:pPr algn="l">
              <a:spcAft>
                <a:spcPct val="10000"/>
              </a:spcAft>
              <a:buClrTx/>
            </a:pPr>
            <a:r>
              <a:rPr lang="en-US" sz="1400" b="0" i="0">
                <a:solidFill>
                  <a:schemeClr val="tx1"/>
                </a:solidFill>
                <a:latin typeface="Arial" charset="0"/>
              </a:rPr>
              <a:t>2</a:t>
            </a:r>
          </a:p>
          <a:p>
            <a:pPr algn="l">
              <a:spcAft>
                <a:spcPct val="10000"/>
              </a:spcAft>
              <a:buClrTx/>
            </a:pPr>
            <a:r>
              <a:rPr lang="en-US" sz="1400" b="0" i="0">
                <a:solidFill>
                  <a:schemeClr val="tx1"/>
                </a:solidFill>
                <a:latin typeface="Arial" charset="0"/>
              </a:rPr>
              <a:t>4</a:t>
            </a:r>
          </a:p>
          <a:p>
            <a:pPr algn="l">
              <a:spcAft>
                <a:spcPct val="10000"/>
              </a:spcAft>
              <a:buClrTx/>
            </a:pPr>
            <a:r>
              <a:rPr lang="en-US" sz="1400" b="0" i="0">
                <a:solidFill>
                  <a:schemeClr val="tx1"/>
                </a:solidFill>
                <a:latin typeface="Arial" charset="0"/>
              </a:rPr>
              <a:t>1</a:t>
            </a:r>
          </a:p>
        </p:txBody>
      </p:sp>
      <p:grpSp>
        <p:nvGrpSpPr>
          <p:cNvPr id="40" name="Group 56"/>
          <p:cNvGrpSpPr>
            <a:grpSpLocks/>
          </p:cNvGrpSpPr>
          <p:nvPr/>
        </p:nvGrpSpPr>
        <p:grpSpPr bwMode="auto">
          <a:xfrm>
            <a:off x="5768976" y="2986087"/>
            <a:ext cx="2735263" cy="1809749"/>
            <a:chOff x="3080" y="2100"/>
            <a:chExt cx="1723" cy="1140"/>
          </a:xfrm>
        </p:grpSpPr>
        <p:sp>
          <p:nvSpPr>
            <p:cNvPr id="46" name="Rectangle 57"/>
            <p:cNvSpPr>
              <a:spLocks noChangeArrowheads="1"/>
            </p:cNvSpPr>
            <p:nvPr/>
          </p:nvSpPr>
          <p:spPr bwMode="auto">
            <a:xfrm>
              <a:off x="4058" y="2831"/>
              <a:ext cx="234" cy="252"/>
            </a:xfrm>
            <a:prstGeom prst="rect">
              <a:avLst/>
            </a:prstGeom>
            <a:noFill/>
            <a:ln w="9525">
              <a:noFill/>
              <a:miter lim="800000"/>
              <a:headEnd/>
              <a:tailEnd/>
            </a:ln>
          </p:spPr>
          <p:txBody>
            <a:bodyPr wrap="none" lIns="92075" tIns="46038" rIns="92075" bIns="46038">
              <a:spAutoFit/>
            </a:bodyPr>
            <a:lstStyle/>
            <a:p>
              <a:pPr>
                <a:buClrTx/>
              </a:pPr>
              <a:r>
                <a:rPr lang="en-US" sz="2000" i="0">
                  <a:solidFill>
                    <a:schemeClr val="tx1"/>
                  </a:solidFill>
                  <a:latin typeface="Arial" charset="0"/>
                </a:rPr>
                <a:t>H</a:t>
              </a:r>
            </a:p>
          </p:txBody>
        </p:sp>
        <p:sp>
          <p:nvSpPr>
            <p:cNvPr id="47" name="Rectangle 58"/>
            <p:cNvSpPr>
              <a:spLocks noChangeArrowheads="1"/>
            </p:cNvSpPr>
            <p:nvPr/>
          </p:nvSpPr>
          <p:spPr bwMode="auto">
            <a:xfrm>
              <a:off x="3567" y="2231"/>
              <a:ext cx="234" cy="252"/>
            </a:xfrm>
            <a:prstGeom prst="rect">
              <a:avLst/>
            </a:prstGeom>
            <a:noFill/>
            <a:ln w="9525">
              <a:noFill/>
              <a:miter lim="800000"/>
              <a:headEnd/>
              <a:tailEnd/>
            </a:ln>
          </p:spPr>
          <p:txBody>
            <a:bodyPr wrap="none" lIns="92075" tIns="46038" rIns="92075" bIns="46038">
              <a:spAutoFit/>
            </a:bodyPr>
            <a:lstStyle/>
            <a:p>
              <a:pPr>
                <a:buClrTx/>
              </a:pPr>
              <a:r>
                <a:rPr lang="en-US" sz="2000" i="0">
                  <a:solidFill>
                    <a:schemeClr val="tx1"/>
                  </a:solidFill>
                  <a:latin typeface="Arial" charset="0"/>
                </a:rPr>
                <a:t>H</a:t>
              </a:r>
            </a:p>
          </p:txBody>
        </p:sp>
        <p:sp>
          <p:nvSpPr>
            <p:cNvPr id="48" name="Rectangle 59"/>
            <p:cNvSpPr>
              <a:spLocks noChangeArrowheads="1"/>
            </p:cNvSpPr>
            <p:nvPr/>
          </p:nvSpPr>
          <p:spPr bwMode="auto">
            <a:xfrm>
              <a:off x="3316" y="2526"/>
              <a:ext cx="234" cy="252"/>
            </a:xfrm>
            <a:prstGeom prst="rect">
              <a:avLst/>
            </a:prstGeom>
            <a:noFill/>
            <a:ln w="9525">
              <a:noFill/>
              <a:miter lim="800000"/>
              <a:headEnd/>
              <a:tailEnd/>
            </a:ln>
          </p:spPr>
          <p:txBody>
            <a:bodyPr wrap="none" lIns="92075" tIns="46038" rIns="92075" bIns="46038">
              <a:spAutoFit/>
            </a:bodyPr>
            <a:lstStyle/>
            <a:p>
              <a:pPr>
                <a:buClrTx/>
              </a:pPr>
              <a:r>
                <a:rPr lang="en-US" sz="2000" i="0">
                  <a:solidFill>
                    <a:schemeClr val="tx1"/>
                  </a:solidFill>
                  <a:latin typeface="Arial" charset="0"/>
                </a:rPr>
                <a:t>H</a:t>
              </a:r>
            </a:p>
          </p:txBody>
        </p:sp>
        <p:sp>
          <p:nvSpPr>
            <p:cNvPr id="49" name="Rectangle 60"/>
            <p:cNvSpPr>
              <a:spLocks noChangeArrowheads="1"/>
            </p:cNvSpPr>
            <p:nvPr/>
          </p:nvSpPr>
          <p:spPr bwMode="auto">
            <a:xfrm>
              <a:off x="3088" y="2100"/>
              <a:ext cx="234" cy="252"/>
            </a:xfrm>
            <a:prstGeom prst="rect">
              <a:avLst/>
            </a:prstGeom>
            <a:noFill/>
            <a:ln w="9525">
              <a:noFill/>
              <a:miter lim="800000"/>
              <a:headEnd/>
              <a:tailEnd/>
            </a:ln>
          </p:spPr>
          <p:txBody>
            <a:bodyPr wrap="none" lIns="92075" tIns="46038" rIns="92075" bIns="46038">
              <a:spAutoFit/>
            </a:bodyPr>
            <a:lstStyle/>
            <a:p>
              <a:pPr>
                <a:buClrTx/>
              </a:pPr>
              <a:r>
                <a:rPr lang="en-US" sz="2000" i="0" dirty="0">
                  <a:solidFill>
                    <a:schemeClr val="tx1"/>
                  </a:solidFill>
                  <a:latin typeface="Arial" charset="0"/>
                </a:rPr>
                <a:t>H</a:t>
              </a:r>
            </a:p>
          </p:txBody>
        </p:sp>
        <p:sp>
          <p:nvSpPr>
            <p:cNvPr id="50" name="Rectangle 61"/>
            <p:cNvSpPr>
              <a:spLocks noChangeArrowheads="1"/>
            </p:cNvSpPr>
            <p:nvPr/>
          </p:nvSpPr>
          <p:spPr bwMode="auto">
            <a:xfrm>
              <a:off x="3574" y="2988"/>
              <a:ext cx="207" cy="252"/>
            </a:xfrm>
            <a:prstGeom prst="rect">
              <a:avLst/>
            </a:prstGeom>
            <a:noFill/>
            <a:ln w="9525">
              <a:noFill/>
              <a:miter lim="800000"/>
              <a:headEnd/>
              <a:tailEnd/>
            </a:ln>
          </p:spPr>
          <p:txBody>
            <a:bodyPr wrap="none" lIns="92075" tIns="46038" rIns="92075" bIns="46038">
              <a:spAutoFit/>
            </a:bodyPr>
            <a:lstStyle/>
            <a:p>
              <a:pPr>
                <a:buClrTx/>
              </a:pPr>
              <a:r>
                <a:rPr lang="en-US" sz="2000" i="0">
                  <a:solidFill>
                    <a:schemeClr val="tx1"/>
                  </a:solidFill>
                  <a:latin typeface="Arial" charset="0"/>
                </a:rPr>
                <a:t>L</a:t>
              </a:r>
            </a:p>
          </p:txBody>
        </p:sp>
        <p:sp>
          <p:nvSpPr>
            <p:cNvPr id="51" name="Rectangle 62"/>
            <p:cNvSpPr>
              <a:spLocks noChangeArrowheads="1"/>
            </p:cNvSpPr>
            <p:nvPr/>
          </p:nvSpPr>
          <p:spPr bwMode="auto">
            <a:xfrm>
              <a:off x="4552" y="2678"/>
              <a:ext cx="251" cy="252"/>
            </a:xfrm>
            <a:prstGeom prst="rect">
              <a:avLst/>
            </a:prstGeom>
            <a:noFill/>
            <a:ln w="9525">
              <a:noFill/>
              <a:miter lim="800000"/>
              <a:headEnd/>
              <a:tailEnd/>
            </a:ln>
          </p:spPr>
          <p:txBody>
            <a:bodyPr wrap="none" lIns="92075" tIns="46038" rIns="92075" bIns="46038">
              <a:spAutoFit/>
            </a:bodyPr>
            <a:lstStyle/>
            <a:p>
              <a:pPr>
                <a:buClrTx/>
              </a:pPr>
              <a:r>
                <a:rPr lang="en-US" sz="2000" i="0">
                  <a:solidFill>
                    <a:schemeClr val="tx1"/>
                  </a:solidFill>
                  <a:latin typeface="Arial" charset="0"/>
                </a:rPr>
                <a:t>M</a:t>
              </a:r>
            </a:p>
          </p:txBody>
        </p:sp>
        <p:sp>
          <p:nvSpPr>
            <p:cNvPr id="52" name="Rectangle 63"/>
            <p:cNvSpPr>
              <a:spLocks noChangeArrowheads="1"/>
            </p:cNvSpPr>
            <p:nvPr/>
          </p:nvSpPr>
          <p:spPr bwMode="auto">
            <a:xfrm>
              <a:off x="4552" y="2100"/>
              <a:ext cx="251" cy="252"/>
            </a:xfrm>
            <a:prstGeom prst="rect">
              <a:avLst/>
            </a:prstGeom>
            <a:noFill/>
            <a:ln w="9525">
              <a:noFill/>
              <a:miter lim="800000"/>
              <a:headEnd/>
              <a:tailEnd/>
            </a:ln>
          </p:spPr>
          <p:txBody>
            <a:bodyPr wrap="none" lIns="92075" tIns="46038" rIns="92075" bIns="46038">
              <a:spAutoFit/>
            </a:bodyPr>
            <a:lstStyle/>
            <a:p>
              <a:pPr>
                <a:buClrTx/>
              </a:pPr>
              <a:r>
                <a:rPr lang="en-US" sz="2000" i="0">
                  <a:solidFill>
                    <a:schemeClr val="tx1"/>
                  </a:solidFill>
                  <a:latin typeface="Arial" charset="0"/>
                </a:rPr>
                <a:t>M</a:t>
              </a:r>
            </a:p>
          </p:txBody>
        </p:sp>
        <p:sp>
          <p:nvSpPr>
            <p:cNvPr id="53" name="Rectangle 64"/>
            <p:cNvSpPr>
              <a:spLocks noChangeArrowheads="1"/>
            </p:cNvSpPr>
            <p:nvPr/>
          </p:nvSpPr>
          <p:spPr bwMode="auto">
            <a:xfrm>
              <a:off x="4306" y="2988"/>
              <a:ext cx="251" cy="252"/>
            </a:xfrm>
            <a:prstGeom prst="rect">
              <a:avLst/>
            </a:prstGeom>
            <a:noFill/>
            <a:ln w="9525">
              <a:noFill/>
              <a:miter lim="800000"/>
              <a:headEnd/>
              <a:tailEnd/>
            </a:ln>
          </p:spPr>
          <p:txBody>
            <a:bodyPr wrap="none" lIns="92075" tIns="46038" rIns="92075" bIns="46038">
              <a:spAutoFit/>
            </a:bodyPr>
            <a:lstStyle/>
            <a:p>
              <a:pPr>
                <a:buClrTx/>
              </a:pPr>
              <a:r>
                <a:rPr lang="en-US" sz="2000" i="0">
                  <a:solidFill>
                    <a:schemeClr val="tx1"/>
                  </a:solidFill>
                  <a:latin typeface="Arial" charset="0"/>
                </a:rPr>
                <a:t>M</a:t>
              </a:r>
            </a:p>
          </p:txBody>
        </p:sp>
        <p:sp>
          <p:nvSpPr>
            <p:cNvPr id="54" name="Rectangle 65"/>
            <p:cNvSpPr>
              <a:spLocks noChangeArrowheads="1"/>
            </p:cNvSpPr>
            <p:nvPr/>
          </p:nvSpPr>
          <p:spPr bwMode="auto">
            <a:xfrm>
              <a:off x="4050" y="2388"/>
              <a:ext cx="251" cy="252"/>
            </a:xfrm>
            <a:prstGeom prst="rect">
              <a:avLst/>
            </a:prstGeom>
            <a:noFill/>
            <a:ln w="9525">
              <a:noFill/>
              <a:miter lim="800000"/>
              <a:headEnd/>
              <a:tailEnd/>
            </a:ln>
          </p:spPr>
          <p:txBody>
            <a:bodyPr wrap="none" lIns="92075" tIns="46038" rIns="92075" bIns="46038">
              <a:spAutoFit/>
            </a:bodyPr>
            <a:lstStyle/>
            <a:p>
              <a:pPr>
                <a:buClrTx/>
              </a:pPr>
              <a:r>
                <a:rPr lang="en-US" sz="2000" i="0">
                  <a:solidFill>
                    <a:schemeClr val="tx1"/>
                  </a:solidFill>
                  <a:latin typeface="Arial" charset="0"/>
                </a:rPr>
                <a:t>M</a:t>
              </a:r>
            </a:p>
          </p:txBody>
        </p:sp>
        <p:sp>
          <p:nvSpPr>
            <p:cNvPr id="55" name="Rectangle 66"/>
            <p:cNvSpPr>
              <a:spLocks noChangeArrowheads="1"/>
            </p:cNvSpPr>
            <p:nvPr/>
          </p:nvSpPr>
          <p:spPr bwMode="auto">
            <a:xfrm>
              <a:off x="3787" y="2388"/>
              <a:ext cx="251" cy="252"/>
            </a:xfrm>
            <a:prstGeom prst="rect">
              <a:avLst/>
            </a:prstGeom>
            <a:noFill/>
            <a:ln w="9525">
              <a:noFill/>
              <a:miter lim="800000"/>
              <a:headEnd/>
              <a:tailEnd/>
            </a:ln>
          </p:spPr>
          <p:txBody>
            <a:bodyPr wrap="none" lIns="92075" tIns="46038" rIns="92075" bIns="46038">
              <a:spAutoFit/>
            </a:bodyPr>
            <a:lstStyle/>
            <a:p>
              <a:pPr>
                <a:buClrTx/>
              </a:pPr>
              <a:r>
                <a:rPr lang="en-US" sz="2000" i="0">
                  <a:solidFill>
                    <a:schemeClr val="tx1"/>
                  </a:solidFill>
                  <a:latin typeface="Arial" charset="0"/>
                </a:rPr>
                <a:t>M</a:t>
              </a:r>
            </a:p>
          </p:txBody>
        </p:sp>
        <p:sp>
          <p:nvSpPr>
            <p:cNvPr id="56" name="Rectangle 67"/>
            <p:cNvSpPr>
              <a:spLocks noChangeArrowheads="1"/>
            </p:cNvSpPr>
            <p:nvPr/>
          </p:nvSpPr>
          <p:spPr bwMode="auto">
            <a:xfrm>
              <a:off x="3080" y="2831"/>
              <a:ext cx="251" cy="252"/>
            </a:xfrm>
            <a:prstGeom prst="rect">
              <a:avLst/>
            </a:prstGeom>
            <a:noFill/>
            <a:ln w="9525">
              <a:noFill/>
              <a:miter lim="800000"/>
              <a:headEnd/>
              <a:tailEnd/>
            </a:ln>
          </p:spPr>
          <p:txBody>
            <a:bodyPr wrap="none" lIns="92075" tIns="46038" rIns="92075" bIns="46038">
              <a:spAutoFit/>
            </a:bodyPr>
            <a:lstStyle/>
            <a:p>
              <a:pPr>
                <a:buClrTx/>
              </a:pPr>
              <a:r>
                <a:rPr lang="en-US" sz="2000" i="0">
                  <a:solidFill>
                    <a:schemeClr val="tx1"/>
                  </a:solidFill>
                  <a:latin typeface="Arial" charset="0"/>
                </a:rPr>
                <a:t>M</a:t>
              </a:r>
            </a:p>
          </p:txBody>
        </p:sp>
        <p:sp>
          <p:nvSpPr>
            <p:cNvPr id="57" name="Rectangle 68"/>
            <p:cNvSpPr>
              <a:spLocks noChangeArrowheads="1"/>
            </p:cNvSpPr>
            <p:nvPr/>
          </p:nvSpPr>
          <p:spPr bwMode="auto">
            <a:xfrm>
              <a:off x="3802" y="2831"/>
              <a:ext cx="207" cy="252"/>
            </a:xfrm>
            <a:prstGeom prst="rect">
              <a:avLst/>
            </a:prstGeom>
            <a:noFill/>
            <a:ln w="9525">
              <a:noFill/>
              <a:miter lim="800000"/>
              <a:headEnd/>
              <a:tailEnd/>
            </a:ln>
          </p:spPr>
          <p:txBody>
            <a:bodyPr wrap="none" lIns="92075" tIns="46038" rIns="92075" bIns="46038">
              <a:spAutoFit/>
            </a:bodyPr>
            <a:lstStyle/>
            <a:p>
              <a:pPr>
                <a:buClrTx/>
              </a:pPr>
              <a:r>
                <a:rPr lang="en-US" sz="2000" i="0">
                  <a:solidFill>
                    <a:schemeClr val="tx1"/>
                  </a:solidFill>
                  <a:latin typeface="Arial" charset="0"/>
                </a:rPr>
                <a:t>L</a:t>
              </a:r>
            </a:p>
          </p:txBody>
        </p:sp>
        <p:sp>
          <p:nvSpPr>
            <p:cNvPr id="58" name="Rectangle 69"/>
            <p:cNvSpPr>
              <a:spLocks noChangeArrowheads="1"/>
            </p:cNvSpPr>
            <p:nvPr/>
          </p:nvSpPr>
          <p:spPr bwMode="auto">
            <a:xfrm>
              <a:off x="3323" y="2100"/>
              <a:ext cx="207" cy="252"/>
            </a:xfrm>
            <a:prstGeom prst="rect">
              <a:avLst/>
            </a:prstGeom>
            <a:noFill/>
            <a:ln w="9525">
              <a:noFill/>
              <a:miter lim="800000"/>
              <a:headEnd/>
              <a:tailEnd/>
            </a:ln>
          </p:spPr>
          <p:txBody>
            <a:bodyPr wrap="none" lIns="92075" tIns="46038" rIns="92075" bIns="46038">
              <a:spAutoFit/>
            </a:bodyPr>
            <a:lstStyle/>
            <a:p>
              <a:pPr>
                <a:buClrTx/>
              </a:pPr>
              <a:r>
                <a:rPr lang="en-US" sz="2000" i="0">
                  <a:solidFill>
                    <a:schemeClr val="tx1"/>
                  </a:solidFill>
                  <a:latin typeface="Arial" charset="0"/>
                </a:rPr>
                <a:t>L</a:t>
              </a:r>
            </a:p>
          </p:txBody>
        </p:sp>
        <p:sp>
          <p:nvSpPr>
            <p:cNvPr id="59" name="Rectangle 70"/>
            <p:cNvSpPr>
              <a:spLocks noChangeArrowheads="1"/>
            </p:cNvSpPr>
            <p:nvPr/>
          </p:nvSpPr>
          <p:spPr bwMode="auto">
            <a:xfrm>
              <a:off x="4066" y="2100"/>
              <a:ext cx="207" cy="252"/>
            </a:xfrm>
            <a:prstGeom prst="rect">
              <a:avLst/>
            </a:prstGeom>
            <a:noFill/>
            <a:ln w="9525">
              <a:noFill/>
              <a:miter lim="800000"/>
              <a:headEnd/>
              <a:tailEnd/>
            </a:ln>
          </p:spPr>
          <p:txBody>
            <a:bodyPr wrap="none" lIns="92075" tIns="46038" rIns="92075" bIns="46038">
              <a:spAutoFit/>
            </a:bodyPr>
            <a:lstStyle/>
            <a:p>
              <a:pPr>
                <a:buClrTx/>
              </a:pPr>
              <a:r>
                <a:rPr lang="en-US" sz="2000" i="0">
                  <a:solidFill>
                    <a:schemeClr val="tx1"/>
                  </a:solidFill>
                  <a:latin typeface="Arial" charset="0"/>
                </a:rPr>
                <a:t>L</a:t>
              </a:r>
            </a:p>
          </p:txBody>
        </p:sp>
        <p:sp>
          <p:nvSpPr>
            <p:cNvPr id="60" name="Rectangle 71"/>
            <p:cNvSpPr>
              <a:spLocks noChangeArrowheads="1"/>
            </p:cNvSpPr>
            <p:nvPr/>
          </p:nvSpPr>
          <p:spPr bwMode="auto">
            <a:xfrm>
              <a:off x="4322" y="2388"/>
              <a:ext cx="207" cy="252"/>
            </a:xfrm>
            <a:prstGeom prst="rect">
              <a:avLst/>
            </a:prstGeom>
            <a:noFill/>
            <a:ln w="9525">
              <a:noFill/>
              <a:miter lim="800000"/>
              <a:headEnd/>
              <a:tailEnd/>
            </a:ln>
          </p:spPr>
          <p:txBody>
            <a:bodyPr wrap="none" lIns="92075" tIns="46038" rIns="92075" bIns="46038">
              <a:spAutoFit/>
            </a:bodyPr>
            <a:lstStyle/>
            <a:p>
              <a:pPr>
                <a:buClrTx/>
              </a:pPr>
              <a:r>
                <a:rPr lang="en-US" sz="2000" i="0">
                  <a:solidFill>
                    <a:schemeClr val="tx1"/>
                  </a:solidFill>
                  <a:latin typeface="Arial" charset="0"/>
                </a:rPr>
                <a:t>L</a:t>
              </a:r>
            </a:p>
          </p:txBody>
        </p:sp>
        <p:sp>
          <p:nvSpPr>
            <p:cNvPr id="61" name="Rectangle 72"/>
            <p:cNvSpPr>
              <a:spLocks noChangeArrowheads="1"/>
            </p:cNvSpPr>
            <p:nvPr/>
          </p:nvSpPr>
          <p:spPr bwMode="auto">
            <a:xfrm>
              <a:off x="3574" y="2678"/>
              <a:ext cx="207" cy="252"/>
            </a:xfrm>
            <a:prstGeom prst="rect">
              <a:avLst/>
            </a:prstGeom>
            <a:noFill/>
            <a:ln w="9525">
              <a:noFill/>
              <a:miter lim="800000"/>
              <a:headEnd/>
              <a:tailEnd/>
            </a:ln>
          </p:spPr>
          <p:txBody>
            <a:bodyPr wrap="none" lIns="92075" tIns="46038" rIns="92075" bIns="46038">
              <a:spAutoFit/>
            </a:bodyPr>
            <a:lstStyle/>
            <a:p>
              <a:pPr>
                <a:buClrTx/>
              </a:pPr>
              <a:r>
                <a:rPr lang="en-US" sz="2000" i="0">
                  <a:solidFill>
                    <a:schemeClr val="tx1"/>
                  </a:solidFill>
                  <a:latin typeface="Arial" charset="0"/>
                </a:rPr>
                <a:t>L</a:t>
              </a:r>
            </a:p>
          </p:txBody>
        </p:sp>
      </p:grpSp>
      <p:sp>
        <p:nvSpPr>
          <p:cNvPr id="62" name="Rectangle 73"/>
          <p:cNvSpPr>
            <a:spLocks noChangeArrowheads="1"/>
          </p:cNvSpPr>
          <p:nvPr/>
        </p:nvSpPr>
        <p:spPr bwMode="auto">
          <a:xfrm>
            <a:off x="5743575" y="5149850"/>
            <a:ext cx="2735263" cy="336550"/>
          </a:xfrm>
          <a:prstGeom prst="rect">
            <a:avLst/>
          </a:prstGeom>
          <a:noFill/>
          <a:ln w="9525">
            <a:noFill/>
            <a:miter lim="800000"/>
            <a:headEnd/>
            <a:tailEnd/>
          </a:ln>
        </p:spPr>
        <p:txBody>
          <a:bodyPr wrap="none" lIns="92075" tIns="46038" rIns="92075" bIns="46038">
            <a:spAutoFit/>
          </a:bodyPr>
          <a:lstStyle/>
          <a:p>
            <a:pPr algn="l">
              <a:buClrTx/>
            </a:pPr>
            <a:r>
              <a:rPr lang="en-US" sz="1600" i="0">
                <a:solidFill>
                  <a:schemeClr val="tx1"/>
                </a:solidFill>
                <a:latin typeface="Arial" charset="0"/>
              </a:rPr>
              <a:t>57   41  48   13   50    6    21</a:t>
            </a:r>
          </a:p>
        </p:txBody>
      </p:sp>
      <p:sp>
        <p:nvSpPr>
          <p:cNvPr id="63" name="Rectangle 74"/>
          <p:cNvSpPr>
            <a:spLocks noChangeArrowheads="1"/>
          </p:cNvSpPr>
          <p:nvPr/>
        </p:nvSpPr>
        <p:spPr bwMode="auto">
          <a:xfrm>
            <a:off x="8388350" y="2987675"/>
            <a:ext cx="354013" cy="1703388"/>
          </a:xfrm>
          <a:prstGeom prst="rect">
            <a:avLst/>
          </a:prstGeom>
          <a:noFill/>
          <a:ln w="9525">
            <a:noFill/>
            <a:miter lim="800000"/>
            <a:headEnd/>
            <a:tailEnd/>
          </a:ln>
        </p:spPr>
        <p:txBody>
          <a:bodyPr wrap="none" lIns="92075" tIns="46038" rIns="92075" bIns="46038">
            <a:spAutoFit/>
          </a:bodyPr>
          <a:lstStyle/>
          <a:p>
            <a:pPr>
              <a:spcAft>
                <a:spcPct val="30000"/>
              </a:spcAft>
              <a:buClrTx/>
            </a:pPr>
            <a:r>
              <a:rPr lang="en-US" sz="1200" b="0" i="0">
                <a:solidFill>
                  <a:schemeClr val="tx1"/>
                </a:solidFill>
                <a:latin typeface="Arial" charset="0"/>
              </a:rPr>
              <a:t>65</a:t>
            </a:r>
          </a:p>
          <a:p>
            <a:pPr>
              <a:spcAft>
                <a:spcPct val="30000"/>
              </a:spcAft>
              <a:buClrTx/>
            </a:pPr>
            <a:r>
              <a:rPr lang="en-US" sz="1200" b="0" i="0">
                <a:solidFill>
                  <a:schemeClr val="tx1"/>
                </a:solidFill>
                <a:latin typeface="Arial" charset="0"/>
              </a:rPr>
              <a:t>45</a:t>
            </a:r>
          </a:p>
          <a:p>
            <a:pPr>
              <a:spcAft>
                <a:spcPct val="30000"/>
              </a:spcAft>
              <a:buClrTx/>
            </a:pPr>
            <a:r>
              <a:rPr lang="en-US" sz="1200" b="0" i="0">
                <a:solidFill>
                  <a:schemeClr val="tx1"/>
                </a:solidFill>
                <a:latin typeface="Arial" charset="0"/>
              </a:rPr>
              <a:t>21</a:t>
            </a:r>
          </a:p>
          <a:p>
            <a:pPr>
              <a:spcAft>
                <a:spcPct val="30000"/>
              </a:spcAft>
              <a:buClrTx/>
            </a:pPr>
            <a:r>
              <a:rPr lang="en-US" sz="1200" b="0" i="0">
                <a:solidFill>
                  <a:schemeClr val="tx1"/>
                </a:solidFill>
                <a:latin typeface="Arial" charset="0"/>
              </a:rPr>
              <a:t>36</a:t>
            </a:r>
          </a:p>
          <a:p>
            <a:pPr>
              <a:spcAft>
                <a:spcPct val="30000"/>
              </a:spcAft>
              <a:buClrTx/>
            </a:pPr>
            <a:r>
              <a:rPr lang="en-US" sz="1200" b="0" i="0">
                <a:solidFill>
                  <a:schemeClr val="tx1"/>
                </a:solidFill>
                <a:latin typeface="Arial" charset="0"/>
              </a:rPr>
              <a:t>8</a:t>
            </a:r>
          </a:p>
          <a:p>
            <a:pPr>
              <a:spcAft>
                <a:spcPct val="30000"/>
              </a:spcAft>
              <a:buClrTx/>
            </a:pPr>
            <a:r>
              <a:rPr lang="en-US" sz="1200" b="0" i="0">
                <a:solidFill>
                  <a:schemeClr val="tx1"/>
                </a:solidFill>
                <a:latin typeface="Arial" charset="0"/>
              </a:rPr>
              <a:t>52</a:t>
            </a:r>
          </a:p>
          <a:p>
            <a:pPr>
              <a:spcAft>
                <a:spcPct val="30000"/>
              </a:spcAft>
              <a:buClrTx/>
            </a:pPr>
            <a:r>
              <a:rPr lang="en-US" sz="1200" b="0" i="0">
                <a:solidFill>
                  <a:schemeClr val="tx1"/>
                </a:solidFill>
                <a:latin typeface="Arial" charset="0"/>
              </a:rPr>
              <a:t>4</a:t>
            </a:r>
          </a:p>
        </p:txBody>
      </p:sp>
      <p:grpSp>
        <p:nvGrpSpPr>
          <p:cNvPr id="45" name="Group 41"/>
          <p:cNvGrpSpPr>
            <a:grpSpLocks/>
          </p:cNvGrpSpPr>
          <p:nvPr/>
        </p:nvGrpSpPr>
        <p:grpSpPr bwMode="auto">
          <a:xfrm>
            <a:off x="5978525" y="2071688"/>
            <a:ext cx="2301875" cy="206375"/>
            <a:chOff x="3212" y="1524"/>
            <a:chExt cx="1450" cy="130"/>
          </a:xfrm>
        </p:grpSpPr>
        <p:sp>
          <p:nvSpPr>
            <p:cNvPr id="75" name="Line 42"/>
            <p:cNvSpPr>
              <a:spLocks noChangeShapeType="1"/>
            </p:cNvSpPr>
            <p:nvPr/>
          </p:nvSpPr>
          <p:spPr bwMode="auto">
            <a:xfrm>
              <a:off x="3428" y="1543"/>
              <a:ext cx="0" cy="111"/>
            </a:xfrm>
            <a:prstGeom prst="line">
              <a:avLst/>
            </a:prstGeom>
            <a:noFill/>
            <a:ln w="28575">
              <a:solidFill>
                <a:schemeClr val="tx1"/>
              </a:solidFill>
              <a:round/>
              <a:headEnd type="none" w="sm" len="sm"/>
              <a:tailEnd type="stealth" w="med" len="med"/>
            </a:ln>
            <a:effectLst/>
          </p:spPr>
          <p:txBody>
            <a:bodyPr wrap="none" anchor="ctr"/>
            <a:lstStyle/>
            <a:p>
              <a:endParaRPr lang="en-US"/>
            </a:p>
          </p:txBody>
        </p:sp>
        <p:sp>
          <p:nvSpPr>
            <p:cNvPr id="76" name="Line 43"/>
            <p:cNvSpPr>
              <a:spLocks noChangeShapeType="1"/>
            </p:cNvSpPr>
            <p:nvPr/>
          </p:nvSpPr>
          <p:spPr bwMode="auto">
            <a:xfrm>
              <a:off x="3660" y="1543"/>
              <a:ext cx="0" cy="111"/>
            </a:xfrm>
            <a:prstGeom prst="line">
              <a:avLst/>
            </a:prstGeom>
            <a:noFill/>
            <a:ln w="28575">
              <a:solidFill>
                <a:schemeClr val="tx1"/>
              </a:solidFill>
              <a:round/>
              <a:headEnd type="none" w="sm" len="sm"/>
              <a:tailEnd type="stealth" w="med" len="med"/>
            </a:ln>
            <a:effectLst/>
          </p:spPr>
          <p:txBody>
            <a:bodyPr wrap="none" anchor="ctr"/>
            <a:lstStyle/>
            <a:p>
              <a:endParaRPr lang="en-US"/>
            </a:p>
          </p:txBody>
        </p:sp>
        <p:sp>
          <p:nvSpPr>
            <p:cNvPr id="77" name="Line 44"/>
            <p:cNvSpPr>
              <a:spLocks noChangeShapeType="1"/>
            </p:cNvSpPr>
            <p:nvPr/>
          </p:nvSpPr>
          <p:spPr bwMode="auto">
            <a:xfrm flipV="1">
              <a:off x="3902" y="1527"/>
              <a:ext cx="0" cy="111"/>
            </a:xfrm>
            <a:prstGeom prst="line">
              <a:avLst/>
            </a:prstGeom>
            <a:noFill/>
            <a:ln w="28575">
              <a:solidFill>
                <a:schemeClr val="tx1"/>
              </a:solidFill>
              <a:round/>
              <a:headEnd type="none" w="sm" len="sm"/>
              <a:tailEnd type="stealth" w="med" len="med"/>
            </a:ln>
            <a:effectLst/>
          </p:spPr>
          <p:txBody>
            <a:bodyPr wrap="none" anchor="ctr"/>
            <a:lstStyle/>
            <a:p>
              <a:endParaRPr lang="en-US"/>
            </a:p>
          </p:txBody>
        </p:sp>
        <p:sp>
          <p:nvSpPr>
            <p:cNvPr id="78" name="Line 45"/>
            <p:cNvSpPr>
              <a:spLocks noChangeShapeType="1"/>
            </p:cNvSpPr>
            <p:nvPr/>
          </p:nvSpPr>
          <p:spPr bwMode="auto">
            <a:xfrm>
              <a:off x="4142" y="1543"/>
              <a:ext cx="0" cy="111"/>
            </a:xfrm>
            <a:prstGeom prst="line">
              <a:avLst/>
            </a:prstGeom>
            <a:noFill/>
            <a:ln w="28575">
              <a:solidFill>
                <a:schemeClr val="tx1"/>
              </a:solidFill>
              <a:round/>
              <a:headEnd type="none" w="sm" len="sm"/>
              <a:tailEnd type="stealth" w="med" len="med"/>
            </a:ln>
            <a:effectLst/>
          </p:spPr>
          <p:txBody>
            <a:bodyPr wrap="none" anchor="ctr"/>
            <a:lstStyle/>
            <a:p>
              <a:endParaRPr lang="en-US"/>
            </a:p>
          </p:txBody>
        </p:sp>
        <p:sp>
          <p:nvSpPr>
            <p:cNvPr id="79" name="Line 46"/>
            <p:cNvSpPr>
              <a:spLocks noChangeShapeType="1"/>
            </p:cNvSpPr>
            <p:nvPr/>
          </p:nvSpPr>
          <p:spPr bwMode="auto">
            <a:xfrm>
              <a:off x="4383" y="1543"/>
              <a:ext cx="0" cy="111"/>
            </a:xfrm>
            <a:prstGeom prst="line">
              <a:avLst/>
            </a:prstGeom>
            <a:noFill/>
            <a:ln w="28575">
              <a:solidFill>
                <a:schemeClr val="tx1"/>
              </a:solidFill>
              <a:round/>
              <a:headEnd type="none" w="sm" len="sm"/>
              <a:tailEnd type="stealth" w="med" len="med"/>
            </a:ln>
            <a:effectLst/>
          </p:spPr>
          <p:txBody>
            <a:bodyPr wrap="none" anchor="ctr"/>
            <a:lstStyle/>
            <a:p>
              <a:endParaRPr lang="en-US"/>
            </a:p>
          </p:txBody>
        </p:sp>
        <p:sp>
          <p:nvSpPr>
            <p:cNvPr id="80" name="Oval 47"/>
            <p:cNvSpPr>
              <a:spLocks noChangeArrowheads="1"/>
            </p:cNvSpPr>
            <p:nvPr/>
          </p:nvSpPr>
          <p:spPr bwMode="auto">
            <a:xfrm>
              <a:off x="4584" y="1572"/>
              <a:ext cx="78" cy="58"/>
            </a:xfrm>
            <a:prstGeom prst="ellipse">
              <a:avLst/>
            </a:prstGeom>
            <a:solidFill>
              <a:schemeClr val="bg1"/>
            </a:solidFill>
            <a:ln w="28575">
              <a:solidFill>
                <a:schemeClr val="tx1"/>
              </a:solidFill>
              <a:round/>
              <a:headEnd/>
              <a:tailEnd/>
            </a:ln>
            <a:effectLst/>
          </p:spPr>
          <p:txBody>
            <a:bodyPr wrap="none" anchor="ctr"/>
            <a:lstStyle/>
            <a:p>
              <a:endParaRPr lang="en-US"/>
            </a:p>
          </p:txBody>
        </p:sp>
        <p:sp>
          <p:nvSpPr>
            <p:cNvPr id="81" name="Line 48"/>
            <p:cNvSpPr>
              <a:spLocks noChangeShapeType="1"/>
            </p:cNvSpPr>
            <p:nvPr/>
          </p:nvSpPr>
          <p:spPr bwMode="auto">
            <a:xfrm flipV="1">
              <a:off x="3212" y="1524"/>
              <a:ext cx="0" cy="110"/>
            </a:xfrm>
            <a:prstGeom prst="line">
              <a:avLst/>
            </a:prstGeom>
            <a:noFill/>
            <a:ln w="28575">
              <a:solidFill>
                <a:schemeClr val="tx1"/>
              </a:solidFill>
              <a:round/>
              <a:headEnd type="none" w="sm" len="sm"/>
              <a:tailEnd type="stealth" w="med" len="med"/>
            </a:ln>
            <a:effectLst/>
          </p:spPr>
          <p:txBody>
            <a:bodyPr wrap="none" anchor="ctr"/>
            <a:lstStyle/>
            <a:p>
              <a:endParaRPr lang="en-US"/>
            </a:p>
          </p:txBody>
        </p:sp>
      </p:grpSp>
      <p:sp>
        <p:nvSpPr>
          <p:cNvPr id="82" name="Rectangle 40"/>
          <p:cNvSpPr>
            <a:spLocks noChangeArrowheads="1"/>
          </p:cNvSpPr>
          <p:nvPr/>
        </p:nvSpPr>
        <p:spPr bwMode="auto">
          <a:xfrm>
            <a:off x="1981200" y="1647825"/>
            <a:ext cx="3598863" cy="1311275"/>
          </a:xfrm>
          <a:prstGeom prst="rect">
            <a:avLst/>
          </a:prstGeom>
          <a:noFill/>
          <a:ln w="9525">
            <a:noFill/>
            <a:miter lim="800000"/>
            <a:headEnd/>
            <a:tailEnd/>
          </a:ln>
          <a:effectLst/>
        </p:spPr>
        <p:txBody>
          <a:bodyPr lIns="92075" tIns="46038" rIns="92075" bIns="46038">
            <a:spAutoFit/>
          </a:bodyPr>
          <a:lstStyle/>
          <a:p>
            <a:pPr marL="401638" indent="-401638" algn="l">
              <a:buSzPct val="120000"/>
              <a:buFont typeface="Wingdings" pitchFamily="2" charset="2"/>
              <a:buChar char="v"/>
            </a:pPr>
            <a:r>
              <a:rPr lang="en-US" sz="2000" b="0" i="0" dirty="0">
                <a:solidFill>
                  <a:schemeClr val="tx1"/>
                </a:solidFill>
                <a:latin typeface="Arial Narrow" pitchFamily="34" charset="0"/>
              </a:rPr>
              <a:t>Information On The HOW'S</a:t>
            </a:r>
          </a:p>
          <a:p>
            <a:pPr marL="1376363" lvl="1" indent="-860425" algn="l">
              <a:buSzPct val="120000"/>
              <a:buFont typeface="Wingdings" pitchFamily="2" charset="2"/>
              <a:buChar char="v"/>
            </a:pPr>
            <a:r>
              <a:rPr lang="en-US" sz="2000" b="0" i="0" dirty="0">
                <a:solidFill>
                  <a:schemeClr val="tx1"/>
                </a:solidFill>
                <a:latin typeface="Arial Narrow" pitchFamily="34" charset="0"/>
              </a:rPr>
              <a:t>More Is Better</a:t>
            </a:r>
          </a:p>
          <a:p>
            <a:pPr marL="1376363" lvl="1" indent="-860425" algn="l">
              <a:buSzPct val="120000"/>
              <a:buFont typeface="Wingdings" pitchFamily="2" charset="2"/>
              <a:buChar char="v"/>
            </a:pPr>
            <a:r>
              <a:rPr lang="en-US" sz="2000" b="0" i="0" dirty="0">
                <a:solidFill>
                  <a:schemeClr val="tx1"/>
                </a:solidFill>
                <a:latin typeface="Arial Narrow" pitchFamily="34" charset="0"/>
              </a:rPr>
              <a:t>Less Is Better</a:t>
            </a:r>
          </a:p>
          <a:p>
            <a:pPr marL="1376363" lvl="1" indent="-860425" algn="l">
              <a:buSzPct val="120000"/>
              <a:buFont typeface="Wingdings" pitchFamily="2" charset="2"/>
              <a:buChar char="v"/>
            </a:pPr>
            <a:r>
              <a:rPr lang="en-US" sz="2000" b="0" i="0" dirty="0">
                <a:solidFill>
                  <a:schemeClr val="tx1"/>
                </a:solidFill>
                <a:latin typeface="Arial Narrow" pitchFamily="34" charset="0"/>
              </a:rPr>
              <a:t>Specific Amount</a:t>
            </a:r>
          </a:p>
        </p:txBody>
      </p:sp>
      <p:sp>
        <p:nvSpPr>
          <p:cNvPr id="83" name="Line 49"/>
          <p:cNvSpPr>
            <a:spLocks noChangeShapeType="1"/>
          </p:cNvSpPr>
          <p:nvPr/>
        </p:nvSpPr>
        <p:spPr bwMode="auto">
          <a:xfrm flipH="1" flipV="1">
            <a:off x="3200400" y="1952625"/>
            <a:ext cx="1588" cy="228600"/>
          </a:xfrm>
          <a:prstGeom prst="line">
            <a:avLst/>
          </a:prstGeom>
          <a:noFill/>
          <a:ln w="28575">
            <a:solidFill>
              <a:schemeClr val="tx2"/>
            </a:solidFill>
            <a:round/>
            <a:headEnd type="none" w="sm" len="sm"/>
            <a:tailEnd type="stealth" w="med" len="med"/>
          </a:ln>
          <a:effectLst/>
        </p:spPr>
        <p:txBody>
          <a:bodyPr wrap="none" anchor="ctr"/>
          <a:lstStyle/>
          <a:p>
            <a:endParaRPr lang="en-US"/>
          </a:p>
        </p:txBody>
      </p:sp>
      <p:sp>
        <p:nvSpPr>
          <p:cNvPr id="84" name="Line 51"/>
          <p:cNvSpPr>
            <a:spLocks noChangeShapeType="1"/>
          </p:cNvSpPr>
          <p:nvPr/>
        </p:nvSpPr>
        <p:spPr bwMode="auto">
          <a:xfrm>
            <a:off x="3209925" y="2278063"/>
            <a:ext cx="1588" cy="246062"/>
          </a:xfrm>
          <a:prstGeom prst="line">
            <a:avLst/>
          </a:prstGeom>
          <a:noFill/>
          <a:ln w="28575">
            <a:solidFill>
              <a:schemeClr val="tx2"/>
            </a:solidFill>
            <a:round/>
            <a:headEnd type="none" w="sm" len="sm"/>
            <a:tailEnd type="stealth" w="med" len="med"/>
          </a:ln>
          <a:effectLst/>
        </p:spPr>
        <p:txBody>
          <a:bodyPr wrap="none" anchor="ctr"/>
          <a:lstStyle/>
          <a:p>
            <a:endParaRPr lang="en-US"/>
          </a:p>
        </p:txBody>
      </p:sp>
      <p:sp>
        <p:nvSpPr>
          <p:cNvPr id="85" name="Oval 52"/>
          <p:cNvSpPr>
            <a:spLocks noChangeArrowheads="1"/>
          </p:cNvSpPr>
          <p:nvPr/>
        </p:nvSpPr>
        <p:spPr bwMode="auto">
          <a:xfrm>
            <a:off x="3124200" y="2667000"/>
            <a:ext cx="239713" cy="149225"/>
          </a:xfrm>
          <a:prstGeom prst="ellipse">
            <a:avLst/>
          </a:prstGeom>
          <a:noFill/>
          <a:ln w="28575">
            <a:solidFill>
              <a:schemeClr val="tx2"/>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228600"/>
            <a:ext cx="8610600" cy="990600"/>
          </a:xfrm>
          <a:prstGeom prst="rect">
            <a:avLst/>
          </a:prstGeom>
          <a:noFill/>
          <a:ln w="9525">
            <a:noFill/>
            <a:miter lim="800000"/>
            <a:headEnd/>
            <a:tailEnd/>
          </a:ln>
        </p:spPr>
        <p:txBody>
          <a:bodyPr anchor="ctr"/>
          <a:lstStyle/>
          <a:p>
            <a:pPr algn="ctr" eaLnBrk="1" hangingPunct="1">
              <a:buClrTx/>
            </a:pPr>
            <a:r>
              <a:rPr lang="en-US" sz="3200" b="0" i="0" dirty="0">
                <a:solidFill>
                  <a:schemeClr val="tx2"/>
                </a:solidFill>
                <a:latin typeface="Georgia" pitchFamily="18" charset="0"/>
              </a:rPr>
              <a:t> </a:t>
            </a:r>
            <a:r>
              <a:rPr lang="en-US" sz="2800" b="0" i="0" dirty="0">
                <a:solidFill>
                  <a:schemeClr val="tx2"/>
                </a:solidFill>
                <a:latin typeface="Arial" pitchFamily="34" charset="0"/>
                <a:cs typeface="Arial" pitchFamily="34" charset="0"/>
              </a:rPr>
              <a:t>6. Select Design Attributes to be Deployed in the Remainder of the Process</a:t>
            </a:r>
          </a:p>
        </p:txBody>
      </p:sp>
      <p:sp>
        <p:nvSpPr>
          <p:cNvPr id="3" name="Rectangle 3"/>
          <p:cNvSpPr>
            <a:spLocks noChangeArrowheads="1"/>
          </p:cNvSpPr>
          <p:nvPr/>
        </p:nvSpPr>
        <p:spPr bwMode="auto">
          <a:xfrm>
            <a:off x="1752600" y="1524000"/>
            <a:ext cx="6629400" cy="5029200"/>
          </a:xfrm>
          <a:prstGeom prst="rect">
            <a:avLst/>
          </a:prstGeom>
          <a:noFill/>
          <a:ln w="9525">
            <a:noFill/>
            <a:miter lim="800000"/>
            <a:headEnd/>
            <a:tailEnd/>
          </a:ln>
        </p:spPr>
        <p:txBody>
          <a:bodyPr anchor="ctr"/>
          <a:lstStyle/>
          <a:p>
            <a:pPr marL="342900" indent="-342900" algn="l" eaLnBrk="1" hangingPunct="1">
              <a:lnSpc>
                <a:spcPct val="90000"/>
              </a:lnSpc>
              <a:spcBef>
                <a:spcPct val="20000"/>
              </a:spcBef>
              <a:buSzPct val="120000"/>
              <a:buFont typeface="Wingdings" pitchFamily="2" charset="2"/>
              <a:buChar char="§"/>
            </a:pPr>
            <a:r>
              <a:rPr lang="en-US" sz="2000" b="0" i="0" dirty="0">
                <a:solidFill>
                  <a:schemeClr val="tx1"/>
                </a:solidFill>
                <a:latin typeface="Arial" pitchFamily="34" charset="0"/>
                <a:cs typeface="Arial" pitchFamily="34" charset="0"/>
              </a:rPr>
              <a:t>This means identifying the design attributes that:</a:t>
            </a:r>
          </a:p>
          <a:p>
            <a:pPr marL="742950" lvl="1" indent="-285750" algn="l" eaLnBrk="1" hangingPunct="1">
              <a:lnSpc>
                <a:spcPct val="90000"/>
              </a:lnSpc>
              <a:spcBef>
                <a:spcPct val="20000"/>
              </a:spcBef>
              <a:buSzPct val="120000"/>
              <a:buFont typeface="Wingdings" pitchFamily="2" charset="2"/>
              <a:buChar char="§"/>
            </a:pPr>
            <a:r>
              <a:rPr lang="en-US" sz="2000" b="0" i="0" dirty="0">
                <a:solidFill>
                  <a:schemeClr val="tx1"/>
                </a:solidFill>
                <a:latin typeface="Arial" pitchFamily="34" charset="0"/>
                <a:cs typeface="Arial" pitchFamily="34" charset="0"/>
              </a:rPr>
              <a:t>have a strong relationship to customer needs, </a:t>
            </a:r>
          </a:p>
          <a:p>
            <a:pPr marL="742950" lvl="1" indent="-285750" algn="l" eaLnBrk="1" hangingPunct="1">
              <a:lnSpc>
                <a:spcPct val="90000"/>
              </a:lnSpc>
              <a:spcBef>
                <a:spcPct val="20000"/>
              </a:spcBef>
              <a:buSzPct val="120000"/>
              <a:buFont typeface="Wingdings" pitchFamily="2" charset="2"/>
              <a:buChar char="§"/>
            </a:pPr>
            <a:r>
              <a:rPr lang="en-US" sz="2000" b="0" i="0" dirty="0">
                <a:solidFill>
                  <a:schemeClr val="tx1"/>
                </a:solidFill>
                <a:latin typeface="Arial" pitchFamily="34" charset="0"/>
                <a:cs typeface="Arial" pitchFamily="34" charset="0"/>
              </a:rPr>
              <a:t>have poor competitive performance, </a:t>
            </a:r>
          </a:p>
          <a:p>
            <a:pPr marL="742950" lvl="1" indent="-285750" algn="l" eaLnBrk="1" hangingPunct="1">
              <a:lnSpc>
                <a:spcPct val="90000"/>
              </a:lnSpc>
              <a:spcBef>
                <a:spcPct val="20000"/>
              </a:spcBef>
              <a:buSzPct val="120000"/>
              <a:buFont typeface="Wingdings" pitchFamily="2" charset="2"/>
              <a:buChar char="§"/>
            </a:pPr>
            <a:r>
              <a:rPr lang="en-US" sz="2000" b="0" i="0" dirty="0">
                <a:solidFill>
                  <a:schemeClr val="tx1"/>
                </a:solidFill>
                <a:latin typeface="Arial" pitchFamily="34" charset="0"/>
                <a:cs typeface="Arial" pitchFamily="34" charset="0"/>
              </a:rPr>
              <a:t>or are strong selling points</a:t>
            </a:r>
            <a:r>
              <a:rPr lang="en-US" sz="2000" b="0" i="0" dirty="0" smtClean="0">
                <a:solidFill>
                  <a:schemeClr val="tx1"/>
                </a:solidFill>
                <a:latin typeface="Arial" pitchFamily="34" charset="0"/>
                <a:cs typeface="Arial" pitchFamily="34" charset="0"/>
              </a:rPr>
              <a:t>.</a:t>
            </a:r>
          </a:p>
          <a:p>
            <a:pPr marL="742950" lvl="1" indent="-285750" algn="l" eaLnBrk="1" hangingPunct="1">
              <a:lnSpc>
                <a:spcPct val="90000"/>
              </a:lnSpc>
              <a:spcBef>
                <a:spcPct val="20000"/>
              </a:spcBef>
              <a:buSzPct val="120000"/>
              <a:buFont typeface="Wingdings" pitchFamily="2" charset="2"/>
              <a:buChar char="§"/>
            </a:pPr>
            <a:endParaRPr lang="en-US" sz="2000" b="0" i="0" dirty="0">
              <a:solidFill>
                <a:schemeClr val="tx1"/>
              </a:solidFill>
              <a:latin typeface="Arial" pitchFamily="34" charset="0"/>
              <a:cs typeface="Arial" pitchFamily="34" charset="0"/>
            </a:endParaRPr>
          </a:p>
          <a:p>
            <a:pPr marL="342900" indent="-342900" algn="l" eaLnBrk="1" hangingPunct="1">
              <a:lnSpc>
                <a:spcPct val="90000"/>
              </a:lnSpc>
              <a:spcBef>
                <a:spcPct val="20000"/>
              </a:spcBef>
              <a:buSzPct val="120000"/>
              <a:buFont typeface="Wingdings" pitchFamily="2" charset="2"/>
              <a:buChar char="§"/>
            </a:pPr>
            <a:r>
              <a:rPr lang="en-US" sz="2000" b="0" i="0" dirty="0">
                <a:solidFill>
                  <a:schemeClr val="tx1"/>
                </a:solidFill>
                <a:latin typeface="Arial" pitchFamily="34" charset="0"/>
                <a:cs typeface="Arial" pitchFamily="34" charset="0"/>
              </a:rPr>
              <a:t>These attributes will need to be DEPLOYED or TRANSLATED into the language of each function in the design and production process so that proper actions and controls are taken to ensure that the voice of the customer is maintained</a:t>
            </a:r>
            <a:r>
              <a:rPr lang="en-US" sz="2000" b="0" i="0" dirty="0" smtClean="0">
                <a:solidFill>
                  <a:schemeClr val="tx1"/>
                </a:solidFill>
                <a:latin typeface="Arial" pitchFamily="34" charset="0"/>
                <a:cs typeface="Arial" pitchFamily="34" charset="0"/>
              </a:rPr>
              <a:t>.</a:t>
            </a:r>
          </a:p>
          <a:p>
            <a:pPr marL="342900" indent="-342900" algn="l" eaLnBrk="1" hangingPunct="1">
              <a:lnSpc>
                <a:spcPct val="90000"/>
              </a:lnSpc>
              <a:spcBef>
                <a:spcPct val="20000"/>
              </a:spcBef>
              <a:buSzPct val="120000"/>
              <a:buFont typeface="Wingdings" pitchFamily="2" charset="2"/>
              <a:buChar char="§"/>
            </a:pPr>
            <a:endParaRPr lang="en-US" sz="2000" b="0" i="0" dirty="0">
              <a:solidFill>
                <a:schemeClr val="tx1"/>
              </a:solidFill>
              <a:latin typeface="Arial" pitchFamily="34" charset="0"/>
              <a:cs typeface="Arial" pitchFamily="34" charset="0"/>
            </a:endParaRPr>
          </a:p>
          <a:p>
            <a:pPr marL="342900" indent="-342900" algn="l" eaLnBrk="1" hangingPunct="1">
              <a:lnSpc>
                <a:spcPct val="90000"/>
              </a:lnSpc>
              <a:spcBef>
                <a:spcPct val="20000"/>
              </a:spcBef>
              <a:buSzPct val="120000"/>
              <a:buFont typeface="Wingdings" pitchFamily="2" charset="2"/>
              <a:buChar char="§"/>
            </a:pPr>
            <a:r>
              <a:rPr lang="en-US" sz="2000" b="0" i="0" dirty="0">
                <a:solidFill>
                  <a:schemeClr val="tx1"/>
                </a:solidFill>
                <a:latin typeface="Arial" pitchFamily="34" charset="0"/>
                <a:cs typeface="Arial" pitchFamily="34" charset="0"/>
              </a:rPr>
              <a:t>Those attributes not identified as critical do not need such rigorous attention.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983288" y="2805113"/>
            <a:ext cx="2774950" cy="1776412"/>
            <a:chOff x="3156" y="1932"/>
            <a:chExt cx="1748" cy="1119"/>
          </a:xfrm>
        </p:grpSpPr>
        <p:sp>
          <p:nvSpPr>
            <p:cNvPr id="3" name="Rectangle 3"/>
            <p:cNvSpPr>
              <a:spLocks noChangeArrowheads="1"/>
            </p:cNvSpPr>
            <p:nvPr/>
          </p:nvSpPr>
          <p:spPr bwMode="auto">
            <a:xfrm>
              <a:off x="4126" y="2663"/>
              <a:ext cx="276"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36</a:t>
              </a:r>
            </a:p>
          </p:txBody>
        </p:sp>
        <p:sp>
          <p:nvSpPr>
            <p:cNvPr id="4" name="Rectangle 4"/>
            <p:cNvSpPr>
              <a:spLocks noChangeArrowheads="1"/>
            </p:cNvSpPr>
            <p:nvPr/>
          </p:nvSpPr>
          <p:spPr bwMode="auto">
            <a:xfrm>
              <a:off x="3635" y="2063"/>
              <a:ext cx="276"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45</a:t>
              </a:r>
            </a:p>
          </p:txBody>
        </p:sp>
        <p:sp>
          <p:nvSpPr>
            <p:cNvPr id="5" name="Rectangle 5"/>
            <p:cNvSpPr>
              <a:spLocks noChangeArrowheads="1"/>
            </p:cNvSpPr>
            <p:nvPr/>
          </p:nvSpPr>
          <p:spPr bwMode="auto">
            <a:xfrm>
              <a:off x="3384" y="2358"/>
              <a:ext cx="276"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36</a:t>
              </a:r>
            </a:p>
          </p:txBody>
        </p:sp>
        <p:sp>
          <p:nvSpPr>
            <p:cNvPr id="6" name="Rectangle 6"/>
            <p:cNvSpPr>
              <a:spLocks noChangeArrowheads="1"/>
            </p:cNvSpPr>
            <p:nvPr/>
          </p:nvSpPr>
          <p:spPr bwMode="auto">
            <a:xfrm>
              <a:off x="3156" y="1932"/>
              <a:ext cx="276"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45</a:t>
              </a:r>
            </a:p>
          </p:txBody>
        </p:sp>
        <p:sp>
          <p:nvSpPr>
            <p:cNvPr id="7" name="Rectangle 7"/>
            <p:cNvSpPr>
              <a:spLocks noChangeArrowheads="1"/>
            </p:cNvSpPr>
            <p:nvPr/>
          </p:nvSpPr>
          <p:spPr bwMode="auto">
            <a:xfrm>
              <a:off x="3674" y="2820"/>
              <a:ext cx="196"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1</a:t>
              </a:r>
            </a:p>
          </p:txBody>
        </p:sp>
        <p:sp>
          <p:nvSpPr>
            <p:cNvPr id="8" name="Rectangle 8"/>
            <p:cNvSpPr>
              <a:spLocks noChangeArrowheads="1"/>
            </p:cNvSpPr>
            <p:nvPr/>
          </p:nvSpPr>
          <p:spPr bwMode="auto">
            <a:xfrm>
              <a:off x="4668" y="2510"/>
              <a:ext cx="196"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6</a:t>
              </a:r>
            </a:p>
          </p:txBody>
        </p:sp>
        <p:sp>
          <p:nvSpPr>
            <p:cNvPr id="9" name="Rectangle 9"/>
            <p:cNvSpPr>
              <a:spLocks noChangeArrowheads="1"/>
            </p:cNvSpPr>
            <p:nvPr/>
          </p:nvSpPr>
          <p:spPr bwMode="auto">
            <a:xfrm>
              <a:off x="4628" y="1932"/>
              <a:ext cx="276"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15</a:t>
              </a:r>
            </a:p>
          </p:txBody>
        </p:sp>
        <p:sp>
          <p:nvSpPr>
            <p:cNvPr id="10" name="Rectangle 10"/>
            <p:cNvSpPr>
              <a:spLocks noChangeArrowheads="1"/>
            </p:cNvSpPr>
            <p:nvPr/>
          </p:nvSpPr>
          <p:spPr bwMode="auto">
            <a:xfrm>
              <a:off x="4402" y="2820"/>
              <a:ext cx="236"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M</a:t>
              </a:r>
            </a:p>
          </p:txBody>
        </p:sp>
        <p:sp>
          <p:nvSpPr>
            <p:cNvPr id="11" name="Rectangle 11"/>
            <p:cNvSpPr>
              <a:spLocks noChangeArrowheads="1"/>
            </p:cNvSpPr>
            <p:nvPr/>
          </p:nvSpPr>
          <p:spPr bwMode="auto">
            <a:xfrm>
              <a:off x="4166" y="2220"/>
              <a:ext cx="196"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9</a:t>
              </a:r>
            </a:p>
          </p:txBody>
        </p:sp>
        <p:sp>
          <p:nvSpPr>
            <p:cNvPr id="12" name="Rectangle 12"/>
            <p:cNvSpPr>
              <a:spLocks noChangeArrowheads="1"/>
            </p:cNvSpPr>
            <p:nvPr/>
          </p:nvSpPr>
          <p:spPr bwMode="auto">
            <a:xfrm>
              <a:off x="3903" y="2220"/>
              <a:ext cx="196"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9</a:t>
              </a:r>
            </a:p>
          </p:txBody>
        </p:sp>
        <p:sp>
          <p:nvSpPr>
            <p:cNvPr id="13" name="Rectangle 13"/>
            <p:cNvSpPr>
              <a:spLocks noChangeArrowheads="1"/>
            </p:cNvSpPr>
            <p:nvPr/>
          </p:nvSpPr>
          <p:spPr bwMode="auto">
            <a:xfrm>
              <a:off x="3156" y="2663"/>
              <a:ext cx="276"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12</a:t>
              </a:r>
            </a:p>
          </p:txBody>
        </p:sp>
        <p:sp>
          <p:nvSpPr>
            <p:cNvPr id="14" name="Rectangle 14"/>
            <p:cNvSpPr>
              <a:spLocks noChangeArrowheads="1"/>
            </p:cNvSpPr>
            <p:nvPr/>
          </p:nvSpPr>
          <p:spPr bwMode="auto">
            <a:xfrm>
              <a:off x="3902" y="2663"/>
              <a:ext cx="196"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4</a:t>
              </a:r>
            </a:p>
          </p:txBody>
        </p:sp>
        <p:sp>
          <p:nvSpPr>
            <p:cNvPr id="15" name="Rectangle 15"/>
            <p:cNvSpPr>
              <a:spLocks noChangeArrowheads="1"/>
            </p:cNvSpPr>
            <p:nvPr/>
          </p:nvSpPr>
          <p:spPr bwMode="auto">
            <a:xfrm>
              <a:off x="3423" y="1932"/>
              <a:ext cx="196"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5</a:t>
              </a:r>
            </a:p>
          </p:txBody>
        </p:sp>
        <p:sp>
          <p:nvSpPr>
            <p:cNvPr id="16" name="Rectangle 16"/>
            <p:cNvSpPr>
              <a:spLocks noChangeArrowheads="1"/>
            </p:cNvSpPr>
            <p:nvPr/>
          </p:nvSpPr>
          <p:spPr bwMode="auto">
            <a:xfrm>
              <a:off x="4166" y="1932"/>
              <a:ext cx="196"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5</a:t>
              </a:r>
            </a:p>
          </p:txBody>
        </p:sp>
        <p:sp>
          <p:nvSpPr>
            <p:cNvPr id="17" name="Rectangle 17"/>
            <p:cNvSpPr>
              <a:spLocks noChangeArrowheads="1"/>
            </p:cNvSpPr>
            <p:nvPr/>
          </p:nvSpPr>
          <p:spPr bwMode="auto">
            <a:xfrm>
              <a:off x="4422" y="2220"/>
              <a:ext cx="196"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3</a:t>
              </a:r>
            </a:p>
          </p:txBody>
        </p:sp>
        <p:sp>
          <p:nvSpPr>
            <p:cNvPr id="18" name="Rectangle 18"/>
            <p:cNvSpPr>
              <a:spLocks noChangeArrowheads="1"/>
            </p:cNvSpPr>
            <p:nvPr/>
          </p:nvSpPr>
          <p:spPr bwMode="auto">
            <a:xfrm>
              <a:off x="3674" y="2510"/>
              <a:ext cx="196"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2</a:t>
              </a:r>
            </a:p>
          </p:txBody>
        </p:sp>
      </p:grpSp>
      <p:sp>
        <p:nvSpPr>
          <p:cNvPr id="19" name="Rectangle 19"/>
          <p:cNvSpPr>
            <a:spLocks noChangeArrowheads="1"/>
          </p:cNvSpPr>
          <p:nvPr/>
        </p:nvSpPr>
        <p:spPr bwMode="auto">
          <a:xfrm>
            <a:off x="6015038" y="4981575"/>
            <a:ext cx="2735262" cy="336550"/>
          </a:xfrm>
          <a:prstGeom prst="rect">
            <a:avLst/>
          </a:prstGeom>
          <a:noFill/>
          <a:ln w="9525">
            <a:noFill/>
            <a:miter lim="800000"/>
            <a:headEnd/>
            <a:tailEnd/>
          </a:ln>
        </p:spPr>
        <p:txBody>
          <a:bodyPr wrap="none" lIns="92075" tIns="46038" rIns="92075" bIns="46038">
            <a:spAutoFit/>
          </a:bodyPr>
          <a:lstStyle/>
          <a:p>
            <a:pPr algn="l">
              <a:buClrTx/>
            </a:pPr>
            <a:r>
              <a:rPr lang="en-US" sz="1600" i="0">
                <a:solidFill>
                  <a:schemeClr val="tx1"/>
                </a:solidFill>
                <a:latin typeface="Arial" charset="0"/>
              </a:rPr>
              <a:t>57   41  48   13   50    6    21</a:t>
            </a:r>
          </a:p>
        </p:txBody>
      </p:sp>
      <p:grpSp>
        <p:nvGrpSpPr>
          <p:cNvPr id="20" name="Group 20"/>
          <p:cNvGrpSpPr>
            <a:grpSpLocks/>
          </p:cNvGrpSpPr>
          <p:nvPr/>
        </p:nvGrpSpPr>
        <p:grpSpPr bwMode="auto">
          <a:xfrm>
            <a:off x="4343400" y="1096963"/>
            <a:ext cx="4606925" cy="4148137"/>
            <a:chOff x="2123" y="856"/>
            <a:chExt cx="2902" cy="2613"/>
          </a:xfrm>
        </p:grpSpPr>
        <p:sp>
          <p:nvSpPr>
            <p:cNvPr id="21" name="Line 21"/>
            <p:cNvSpPr>
              <a:spLocks noChangeShapeType="1"/>
            </p:cNvSpPr>
            <p:nvPr/>
          </p:nvSpPr>
          <p:spPr bwMode="auto">
            <a:xfrm flipV="1">
              <a:off x="3189" y="856"/>
              <a:ext cx="835" cy="485"/>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22" name="Line 22"/>
            <p:cNvSpPr>
              <a:spLocks noChangeShapeType="1"/>
            </p:cNvSpPr>
            <p:nvPr/>
          </p:nvSpPr>
          <p:spPr bwMode="auto">
            <a:xfrm flipH="1" flipV="1">
              <a:off x="4024" y="856"/>
              <a:ext cx="851" cy="484"/>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23" name="Line 23"/>
            <p:cNvSpPr>
              <a:spLocks noChangeShapeType="1"/>
            </p:cNvSpPr>
            <p:nvPr/>
          </p:nvSpPr>
          <p:spPr bwMode="auto">
            <a:xfrm>
              <a:off x="3191" y="1443"/>
              <a:ext cx="1684"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24" name="Rectangle 24"/>
            <p:cNvSpPr>
              <a:spLocks noChangeArrowheads="1"/>
            </p:cNvSpPr>
            <p:nvPr/>
          </p:nvSpPr>
          <p:spPr bwMode="auto">
            <a:xfrm>
              <a:off x="2127" y="1948"/>
              <a:ext cx="2898" cy="1030"/>
            </a:xfrm>
            <a:prstGeom prst="rect">
              <a:avLst/>
            </a:prstGeom>
            <a:noFill/>
            <a:ln w="12699">
              <a:solidFill>
                <a:schemeClr val="tx1"/>
              </a:solidFill>
              <a:miter lim="800000"/>
              <a:headEnd/>
              <a:tailEnd/>
            </a:ln>
          </p:spPr>
          <p:txBody>
            <a:bodyPr wrap="none" anchor="ctr"/>
            <a:lstStyle/>
            <a:p>
              <a:endParaRPr lang="en-US"/>
            </a:p>
          </p:txBody>
        </p:sp>
        <p:grpSp>
          <p:nvGrpSpPr>
            <p:cNvPr id="25" name="Group 25"/>
            <p:cNvGrpSpPr>
              <a:grpSpLocks/>
            </p:cNvGrpSpPr>
            <p:nvPr/>
          </p:nvGrpSpPr>
          <p:grpSpPr bwMode="auto">
            <a:xfrm>
              <a:off x="2123" y="2087"/>
              <a:ext cx="2900" cy="749"/>
              <a:chOff x="2123" y="2087"/>
              <a:chExt cx="2900" cy="749"/>
            </a:xfrm>
          </p:grpSpPr>
          <p:sp>
            <p:nvSpPr>
              <p:cNvPr id="49" name="Line 26"/>
              <p:cNvSpPr>
                <a:spLocks noChangeShapeType="1"/>
              </p:cNvSpPr>
              <p:nvPr/>
            </p:nvSpPr>
            <p:spPr bwMode="auto">
              <a:xfrm>
                <a:off x="2123" y="2836"/>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50" name="Line 27"/>
              <p:cNvSpPr>
                <a:spLocks noChangeShapeType="1"/>
              </p:cNvSpPr>
              <p:nvPr/>
            </p:nvSpPr>
            <p:spPr bwMode="auto">
              <a:xfrm>
                <a:off x="2123" y="2684"/>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51" name="Line 28"/>
              <p:cNvSpPr>
                <a:spLocks noChangeShapeType="1"/>
              </p:cNvSpPr>
              <p:nvPr/>
            </p:nvSpPr>
            <p:spPr bwMode="auto">
              <a:xfrm>
                <a:off x="2123" y="2533"/>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52" name="Line 29"/>
              <p:cNvSpPr>
                <a:spLocks noChangeShapeType="1"/>
              </p:cNvSpPr>
              <p:nvPr/>
            </p:nvSpPr>
            <p:spPr bwMode="auto">
              <a:xfrm>
                <a:off x="2123" y="2387"/>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53" name="Line 30"/>
              <p:cNvSpPr>
                <a:spLocks noChangeShapeType="1"/>
              </p:cNvSpPr>
              <p:nvPr/>
            </p:nvSpPr>
            <p:spPr bwMode="auto">
              <a:xfrm>
                <a:off x="2123" y="2235"/>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54" name="Line 31"/>
              <p:cNvSpPr>
                <a:spLocks noChangeShapeType="1"/>
              </p:cNvSpPr>
              <p:nvPr/>
            </p:nvSpPr>
            <p:spPr bwMode="auto">
              <a:xfrm>
                <a:off x="2123" y="2087"/>
                <a:ext cx="2900" cy="0"/>
              </a:xfrm>
              <a:prstGeom prst="line">
                <a:avLst/>
              </a:prstGeom>
              <a:noFill/>
              <a:ln w="12699">
                <a:solidFill>
                  <a:schemeClr val="tx1"/>
                </a:solidFill>
                <a:round/>
                <a:headEnd type="none" w="sm" len="sm"/>
                <a:tailEnd type="none" w="sm" len="sm"/>
              </a:ln>
            </p:spPr>
            <p:txBody>
              <a:bodyPr wrap="none" anchor="ctr"/>
              <a:lstStyle/>
              <a:p>
                <a:endParaRPr lang="en-US"/>
              </a:p>
            </p:txBody>
          </p:sp>
        </p:grpSp>
        <p:sp>
          <p:nvSpPr>
            <p:cNvPr id="26" name="Line 32"/>
            <p:cNvSpPr>
              <a:spLocks noChangeShapeType="1"/>
            </p:cNvSpPr>
            <p:nvPr/>
          </p:nvSpPr>
          <p:spPr bwMode="auto">
            <a:xfrm flipV="1">
              <a:off x="3428" y="928"/>
              <a:ext cx="710" cy="412"/>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27" name="Line 33"/>
            <p:cNvSpPr>
              <a:spLocks noChangeShapeType="1"/>
            </p:cNvSpPr>
            <p:nvPr/>
          </p:nvSpPr>
          <p:spPr bwMode="auto">
            <a:xfrm flipV="1">
              <a:off x="3664" y="993"/>
              <a:ext cx="598" cy="347"/>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28" name="Line 34"/>
            <p:cNvSpPr>
              <a:spLocks noChangeShapeType="1"/>
            </p:cNvSpPr>
            <p:nvPr/>
          </p:nvSpPr>
          <p:spPr bwMode="auto">
            <a:xfrm flipV="1">
              <a:off x="3906" y="1067"/>
              <a:ext cx="475" cy="273"/>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29" name="Line 35"/>
            <p:cNvSpPr>
              <a:spLocks noChangeShapeType="1"/>
            </p:cNvSpPr>
            <p:nvPr/>
          </p:nvSpPr>
          <p:spPr bwMode="auto">
            <a:xfrm flipV="1">
              <a:off x="4133" y="1129"/>
              <a:ext cx="365" cy="211"/>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0" name="Line 36"/>
            <p:cNvSpPr>
              <a:spLocks noChangeShapeType="1"/>
            </p:cNvSpPr>
            <p:nvPr/>
          </p:nvSpPr>
          <p:spPr bwMode="auto">
            <a:xfrm flipV="1">
              <a:off x="4396" y="1204"/>
              <a:ext cx="233" cy="136"/>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1" name="Line 37"/>
            <p:cNvSpPr>
              <a:spLocks noChangeShapeType="1"/>
            </p:cNvSpPr>
            <p:nvPr/>
          </p:nvSpPr>
          <p:spPr bwMode="auto">
            <a:xfrm flipV="1">
              <a:off x="4639" y="1274"/>
              <a:ext cx="115" cy="66"/>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2" name="Line 38"/>
            <p:cNvSpPr>
              <a:spLocks noChangeShapeType="1"/>
            </p:cNvSpPr>
            <p:nvPr/>
          </p:nvSpPr>
          <p:spPr bwMode="auto">
            <a:xfrm flipH="1" flipV="1">
              <a:off x="3901" y="925"/>
              <a:ext cx="731" cy="415"/>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3" name="Line 39"/>
            <p:cNvSpPr>
              <a:spLocks noChangeShapeType="1"/>
            </p:cNvSpPr>
            <p:nvPr/>
          </p:nvSpPr>
          <p:spPr bwMode="auto">
            <a:xfrm flipH="1" flipV="1">
              <a:off x="3788" y="999"/>
              <a:ext cx="602" cy="341"/>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4" name="Line 40"/>
            <p:cNvSpPr>
              <a:spLocks noChangeShapeType="1"/>
            </p:cNvSpPr>
            <p:nvPr/>
          </p:nvSpPr>
          <p:spPr bwMode="auto">
            <a:xfrm flipH="1" flipV="1">
              <a:off x="3667" y="1071"/>
              <a:ext cx="477" cy="269"/>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5" name="Line 41"/>
            <p:cNvSpPr>
              <a:spLocks noChangeShapeType="1"/>
            </p:cNvSpPr>
            <p:nvPr/>
          </p:nvSpPr>
          <p:spPr bwMode="auto">
            <a:xfrm flipH="1" flipV="1">
              <a:off x="3549" y="1137"/>
              <a:ext cx="357" cy="203"/>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6" name="Line 42"/>
            <p:cNvSpPr>
              <a:spLocks noChangeShapeType="1"/>
            </p:cNvSpPr>
            <p:nvPr/>
          </p:nvSpPr>
          <p:spPr bwMode="auto">
            <a:xfrm flipH="1" flipV="1">
              <a:off x="3438" y="1211"/>
              <a:ext cx="227" cy="129"/>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7" name="Line 43"/>
            <p:cNvSpPr>
              <a:spLocks noChangeShapeType="1"/>
            </p:cNvSpPr>
            <p:nvPr/>
          </p:nvSpPr>
          <p:spPr bwMode="auto">
            <a:xfrm flipH="1" flipV="1">
              <a:off x="3313" y="1271"/>
              <a:ext cx="122" cy="69"/>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8" name="Line 44"/>
            <p:cNvSpPr>
              <a:spLocks noChangeShapeType="1"/>
            </p:cNvSpPr>
            <p:nvPr/>
          </p:nvSpPr>
          <p:spPr bwMode="auto">
            <a:xfrm>
              <a:off x="2919" y="1944"/>
              <a:ext cx="0" cy="1041"/>
            </a:xfrm>
            <a:prstGeom prst="line">
              <a:avLst/>
            </a:prstGeom>
            <a:noFill/>
            <a:ln w="12699">
              <a:solidFill>
                <a:schemeClr val="tx1"/>
              </a:solidFill>
              <a:round/>
              <a:headEnd type="none" w="sm" len="sm"/>
              <a:tailEnd type="none" w="sm" len="sm"/>
            </a:ln>
          </p:spPr>
          <p:txBody>
            <a:bodyPr wrap="none" anchor="ctr"/>
            <a:lstStyle/>
            <a:p>
              <a:endParaRPr lang="en-US"/>
            </a:p>
          </p:txBody>
        </p:sp>
        <p:grpSp>
          <p:nvGrpSpPr>
            <p:cNvPr id="39" name="Group 45"/>
            <p:cNvGrpSpPr>
              <a:grpSpLocks/>
            </p:cNvGrpSpPr>
            <p:nvPr/>
          </p:nvGrpSpPr>
          <p:grpSpPr bwMode="auto">
            <a:xfrm>
              <a:off x="3182" y="1349"/>
              <a:ext cx="1687" cy="2120"/>
              <a:chOff x="3182" y="1349"/>
              <a:chExt cx="1687" cy="2120"/>
            </a:xfrm>
          </p:grpSpPr>
          <p:grpSp>
            <p:nvGrpSpPr>
              <p:cNvPr id="40" name="Group 46"/>
              <p:cNvGrpSpPr>
                <a:grpSpLocks/>
              </p:cNvGrpSpPr>
              <p:nvPr/>
            </p:nvGrpSpPr>
            <p:grpSpPr bwMode="auto">
              <a:xfrm>
                <a:off x="3192" y="1349"/>
                <a:ext cx="1672" cy="2120"/>
                <a:chOff x="3192" y="1349"/>
                <a:chExt cx="1672" cy="2120"/>
              </a:xfrm>
            </p:grpSpPr>
            <p:sp>
              <p:nvSpPr>
                <p:cNvPr id="42" name="Rectangle 47"/>
                <p:cNvSpPr>
                  <a:spLocks noChangeArrowheads="1"/>
                </p:cNvSpPr>
                <p:nvPr/>
              </p:nvSpPr>
              <p:spPr bwMode="auto">
                <a:xfrm>
                  <a:off x="3192" y="1353"/>
                  <a:ext cx="1672" cy="2112"/>
                </a:xfrm>
                <a:prstGeom prst="rect">
                  <a:avLst/>
                </a:prstGeom>
                <a:noFill/>
                <a:ln w="12699">
                  <a:solidFill>
                    <a:schemeClr val="tx1"/>
                  </a:solidFill>
                  <a:miter lim="800000"/>
                  <a:headEnd/>
                  <a:tailEnd/>
                </a:ln>
              </p:spPr>
              <p:txBody>
                <a:bodyPr wrap="none" anchor="ctr"/>
                <a:lstStyle/>
                <a:p>
                  <a:endParaRPr lang="en-US"/>
                </a:p>
              </p:txBody>
            </p:sp>
            <p:sp>
              <p:nvSpPr>
                <p:cNvPr id="43" name="Line 48"/>
                <p:cNvSpPr>
                  <a:spLocks noChangeShapeType="1"/>
                </p:cNvSpPr>
                <p:nvPr/>
              </p:nvSpPr>
              <p:spPr bwMode="auto">
                <a:xfrm flipV="1">
                  <a:off x="4631" y="1349"/>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44" name="Line 49"/>
                <p:cNvSpPr>
                  <a:spLocks noChangeShapeType="1"/>
                </p:cNvSpPr>
                <p:nvPr/>
              </p:nvSpPr>
              <p:spPr bwMode="auto">
                <a:xfrm flipV="1">
                  <a:off x="4385" y="1349"/>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45" name="Line 50"/>
                <p:cNvSpPr>
                  <a:spLocks noChangeShapeType="1"/>
                </p:cNvSpPr>
                <p:nvPr/>
              </p:nvSpPr>
              <p:spPr bwMode="auto">
                <a:xfrm flipV="1">
                  <a:off x="4140" y="1349"/>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46" name="Line 51"/>
                <p:cNvSpPr>
                  <a:spLocks noChangeShapeType="1"/>
                </p:cNvSpPr>
                <p:nvPr/>
              </p:nvSpPr>
              <p:spPr bwMode="auto">
                <a:xfrm flipV="1">
                  <a:off x="3904" y="1349"/>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47" name="Line 52"/>
                <p:cNvSpPr>
                  <a:spLocks noChangeShapeType="1"/>
                </p:cNvSpPr>
                <p:nvPr/>
              </p:nvSpPr>
              <p:spPr bwMode="auto">
                <a:xfrm flipV="1">
                  <a:off x="3659" y="1349"/>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48" name="Line 53"/>
                <p:cNvSpPr>
                  <a:spLocks noChangeShapeType="1"/>
                </p:cNvSpPr>
                <p:nvPr/>
              </p:nvSpPr>
              <p:spPr bwMode="auto">
                <a:xfrm flipV="1">
                  <a:off x="3422" y="1349"/>
                  <a:ext cx="0" cy="2120"/>
                </a:xfrm>
                <a:prstGeom prst="line">
                  <a:avLst/>
                </a:prstGeom>
                <a:noFill/>
                <a:ln w="12699">
                  <a:solidFill>
                    <a:schemeClr val="tx1"/>
                  </a:solidFill>
                  <a:round/>
                  <a:headEnd type="none" w="sm" len="sm"/>
                  <a:tailEnd type="none" w="sm" len="sm"/>
                </a:ln>
              </p:spPr>
              <p:txBody>
                <a:bodyPr wrap="none" anchor="ctr"/>
                <a:lstStyle/>
                <a:p>
                  <a:endParaRPr lang="en-US"/>
                </a:p>
              </p:txBody>
            </p:sp>
          </p:grpSp>
          <p:sp>
            <p:nvSpPr>
              <p:cNvPr id="41" name="Line 54"/>
              <p:cNvSpPr>
                <a:spLocks noChangeShapeType="1"/>
              </p:cNvSpPr>
              <p:nvPr/>
            </p:nvSpPr>
            <p:spPr bwMode="auto">
              <a:xfrm>
                <a:off x="3182" y="3302"/>
                <a:ext cx="1687" cy="0"/>
              </a:xfrm>
              <a:prstGeom prst="line">
                <a:avLst/>
              </a:prstGeom>
              <a:noFill/>
              <a:ln w="12699">
                <a:solidFill>
                  <a:schemeClr val="tx1"/>
                </a:solidFill>
                <a:round/>
                <a:headEnd type="none" w="sm" len="sm"/>
                <a:tailEnd type="none" w="sm" len="sm"/>
              </a:ln>
            </p:spPr>
            <p:txBody>
              <a:bodyPr wrap="none" anchor="ctr"/>
              <a:lstStyle/>
              <a:p>
                <a:endParaRPr lang="en-US"/>
              </a:p>
            </p:txBody>
          </p:sp>
        </p:grpSp>
      </p:grpSp>
      <p:sp>
        <p:nvSpPr>
          <p:cNvPr id="55" name="Rectangle 55"/>
          <p:cNvSpPr>
            <a:spLocks noChangeArrowheads="1"/>
          </p:cNvSpPr>
          <p:nvPr/>
        </p:nvSpPr>
        <p:spPr bwMode="auto">
          <a:xfrm rot="16200000">
            <a:off x="-2214569" y="2824170"/>
            <a:ext cx="6172201" cy="523862"/>
          </a:xfrm>
          <a:prstGeom prst="rect">
            <a:avLst/>
          </a:prstGeom>
          <a:noFill/>
          <a:ln w="9525">
            <a:noFill/>
            <a:miter lim="800000"/>
            <a:headEnd/>
            <a:tailEnd/>
          </a:ln>
        </p:spPr>
        <p:txBody>
          <a:bodyPr wrap="square" lIns="92075" tIns="46038" rIns="92075" bIns="46038" anchor="ctr">
            <a:spAutoFit/>
          </a:bodyPr>
          <a:lstStyle/>
          <a:p>
            <a:pPr>
              <a:buClrTx/>
            </a:pPr>
            <a:r>
              <a:rPr lang="en-US" sz="2800" b="0" i="0" dirty="0">
                <a:solidFill>
                  <a:schemeClr val="tx2"/>
                </a:solidFill>
                <a:latin typeface="Arial" pitchFamily="34" charset="0"/>
                <a:cs typeface="Arial" pitchFamily="34" charset="0"/>
              </a:rPr>
              <a:t>Key </a:t>
            </a:r>
            <a:r>
              <a:rPr lang="en-US" sz="2800" b="0" i="0" dirty="0" smtClean="0">
                <a:solidFill>
                  <a:schemeClr val="tx2"/>
                </a:solidFill>
                <a:latin typeface="Arial" pitchFamily="34" charset="0"/>
                <a:cs typeface="Arial" pitchFamily="34" charset="0"/>
              </a:rPr>
              <a:t>Elements: Technical </a:t>
            </a:r>
            <a:r>
              <a:rPr lang="en-US" sz="2800" b="0" i="0" dirty="0">
                <a:solidFill>
                  <a:schemeClr val="tx2"/>
                </a:solidFill>
                <a:latin typeface="Arial" pitchFamily="34" charset="0"/>
                <a:cs typeface="Arial" pitchFamily="34" charset="0"/>
              </a:rPr>
              <a:t>Importance</a:t>
            </a:r>
          </a:p>
        </p:txBody>
      </p:sp>
      <p:sp>
        <p:nvSpPr>
          <p:cNvPr id="56" name="Rectangle 56"/>
          <p:cNvSpPr>
            <a:spLocks noChangeArrowheads="1"/>
          </p:cNvSpPr>
          <p:nvPr/>
        </p:nvSpPr>
        <p:spPr bwMode="auto">
          <a:xfrm>
            <a:off x="6078538" y="4983163"/>
            <a:ext cx="2657475" cy="292100"/>
          </a:xfrm>
          <a:prstGeom prst="rect">
            <a:avLst/>
          </a:prstGeom>
          <a:noFill/>
          <a:ln w="38100">
            <a:solidFill>
              <a:schemeClr val="tx2"/>
            </a:solidFill>
            <a:miter lim="800000"/>
            <a:headEnd/>
            <a:tailEnd/>
          </a:ln>
        </p:spPr>
        <p:txBody>
          <a:bodyPr wrap="none" anchor="ctr"/>
          <a:lstStyle/>
          <a:p>
            <a:endParaRPr lang="en-US"/>
          </a:p>
        </p:txBody>
      </p:sp>
      <p:sp>
        <p:nvSpPr>
          <p:cNvPr id="57" name="Rectangle 57"/>
          <p:cNvSpPr>
            <a:spLocks noChangeArrowheads="1"/>
          </p:cNvSpPr>
          <p:nvPr/>
        </p:nvSpPr>
        <p:spPr bwMode="auto">
          <a:xfrm>
            <a:off x="4314825" y="5516563"/>
            <a:ext cx="4459288" cy="579437"/>
          </a:xfrm>
          <a:prstGeom prst="rect">
            <a:avLst/>
          </a:prstGeom>
          <a:solidFill>
            <a:srgbClr val="FF0000"/>
          </a:solidFill>
          <a:ln w="12699">
            <a:noFill/>
            <a:miter lim="800000"/>
            <a:headEnd/>
            <a:tailEnd/>
          </a:ln>
          <a:effectLst>
            <a:outerShdw dist="53882" dir="2700000" algn="ctr" rotWithShape="0">
              <a:srgbClr val="000066"/>
            </a:outerShdw>
          </a:effectLst>
        </p:spPr>
        <p:txBody>
          <a:bodyPr lIns="92075" tIns="46038" rIns="92075" bIns="46038">
            <a:spAutoFit/>
          </a:bodyPr>
          <a:lstStyle/>
          <a:p>
            <a:pPr>
              <a:buClrTx/>
              <a:defRPr/>
            </a:pPr>
            <a:r>
              <a:rPr lang="en-US" sz="3200" i="0" dirty="0">
                <a:solidFill>
                  <a:schemeClr val="bg1"/>
                </a:solidFill>
                <a:latin typeface="Monotype Corsiva" pitchFamily="66" charset="0"/>
              </a:rPr>
              <a:t>Ranking The HOW'S</a:t>
            </a:r>
          </a:p>
        </p:txBody>
      </p:sp>
      <p:sp>
        <p:nvSpPr>
          <p:cNvPr id="58" name="Rectangle 58"/>
          <p:cNvSpPr>
            <a:spLocks noChangeArrowheads="1"/>
          </p:cNvSpPr>
          <p:nvPr/>
        </p:nvSpPr>
        <p:spPr bwMode="auto">
          <a:xfrm>
            <a:off x="1711325" y="887413"/>
            <a:ext cx="3962400" cy="1616075"/>
          </a:xfrm>
          <a:prstGeom prst="rect">
            <a:avLst/>
          </a:prstGeom>
          <a:noFill/>
          <a:ln w="9525">
            <a:noFill/>
            <a:miter lim="800000"/>
            <a:headEnd/>
            <a:tailEnd/>
          </a:ln>
        </p:spPr>
        <p:txBody>
          <a:bodyPr lIns="92075" tIns="46038" rIns="92075" bIns="46038">
            <a:spAutoFit/>
          </a:bodyPr>
          <a:lstStyle/>
          <a:p>
            <a:pPr marL="401638" indent="-401638" algn="l">
              <a:buSzPct val="110000"/>
              <a:buFont typeface="Wingdings" pitchFamily="2" charset="2"/>
              <a:buChar char="v"/>
              <a:tabLst>
                <a:tab pos="1376363" algn="l"/>
                <a:tab pos="2519363" algn="l"/>
              </a:tabLst>
            </a:pPr>
            <a:r>
              <a:rPr lang="en-US" sz="2000" b="0" i="0">
                <a:solidFill>
                  <a:schemeClr val="tx1"/>
                </a:solidFill>
                <a:latin typeface="Arial Narrow" pitchFamily="34" charset="0"/>
              </a:rPr>
              <a:t>Which How’s are Key</a:t>
            </a:r>
          </a:p>
          <a:p>
            <a:pPr marL="401638" indent="-401638" algn="l">
              <a:buSzPct val="110000"/>
              <a:buFont typeface="Wingdings" pitchFamily="2" charset="2"/>
              <a:buChar char="v"/>
              <a:tabLst>
                <a:tab pos="1376363" algn="l"/>
                <a:tab pos="2519363" algn="l"/>
              </a:tabLst>
            </a:pPr>
            <a:r>
              <a:rPr lang="en-US" sz="2000" b="0" i="0">
                <a:solidFill>
                  <a:schemeClr val="tx1"/>
                </a:solidFill>
                <a:latin typeface="Arial Narrow" pitchFamily="34" charset="0"/>
              </a:rPr>
              <a:t>Where Should The Focus Lie</a:t>
            </a:r>
            <a:endParaRPr lang="en-US" sz="1200" b="0" i="0">
              <a:solidFill>
                <a:schemeClr val="tx1"/>
              </a:solidFill>
              <a:latin typeface="Arial Narrow" pitchFamily="34" charset="0"/>
            </a:endParaRPr>
          </a:p>
          <a:p>
            <a:pPr marL="401638" indent="-401638" algn="l">
              <a:buSzPct val="110000"/>
              <a:buFont typeface="Wingdings" pitchFamily="2" charset="2"/>
              <a:buChar char="v"/>
              <a:tabLst>
                <a:tab pos="1376363" algn="l"/>
                <a:tab pos="2519363" algn="l"/>
              </a:tabLst>
            </a:pPr>
            <a:r>
              <a:rPr lang="en-US" sz="2000" b="0" i="0">
                <a:solidFill>
                  <a:schemeClr val="tx1"/>
                </a:solidFill>
                <a:latin typeface="Arial Narrow" pitchFamily="34" charset="0"/>
              </a:rPr>
              <a:t>“CI” = “Customer Importance”</a:t>
            </a:r>
          </a:p>
          <a:p>
            <a:pPr marL="401638" indent="-401638" algn="l">
              <a:buSzPct val="110000"/>
              <a:buFont typeface="Wingdings" pitchFamily="2" charset="2"/>
              <a:buChar char="v"/>
              <a:tabLst>
                <a:tab pos="1376363" algn="l"/>
                <a:tab pos="2519363" algn="l"/>
              </a:tabLst>
            </a:pPr>
            <a:r>
              <a:rPr lang="en-US" sz="2000" b="0" i="0">
                <a:solidFill>
                  <a:schemeClr val="tx1"/>
                </a:solidFill>
                <a:latin typeface="Arial Narrow" pitchFamily="34" charset="0"/>
              </a:rPr>
              <a:t>“Strength” is measured on a 9, 3, 1, 0 Scale</a:t>
            </a:r>
          </a:p>
        </p:txBody>
      </p:sp>
      <p:sp>
        <p:nvSpPr>
          <p:cNvPr id="59" name="Rectangle 59"/>
          <p:cNvSpPr>
            <a:spLocks noChangeArrowheads="1"/>
          </p:cNvSpPr>
          <p:nvPr/>
        </p:nvSpPr>
        <p:spPr bwMode="auto">
          <a:xfrm rot="19740000">
            <a:off x="6230201" y="4162719"/>
            <a:ext cx="2655887" cy="369974"/>
          </a:xfrm>
          <a:prstGeom prst="rect">
            <a:avLst/>
          </a:prstGeom>
          <a:solidFill>
            <a:schemeClr val="tx2"/>
          </a:solidFill>
          <a:ln w="12699">
            <a:solidFill>
              <a:srgbClr val="000066"/>
            </a:solidFill>
            <a:miter lim="800000"/>
            <a:headEnd/>
            <a:tailEnd/>
          </a:ln>
          <a:effectLst>
            <a:outerShdw dist="53882" dir="2700000" algn="ctr" rotWithShape="0">
              <a:srgbClr val="990000"/>
            </a:outerShdw>
          </a:effectLst>
        </p:spPr>
        <p:txBody>
          <a:bodyPr lIns="92075" tIns="46038" rIns="92075" bIns="46038">
            <a:spAutoFit/>
          </a:bodyPr>
          <a:lstStyle/>
          <a:p>
            <a:pPr algn="ctr">
              <a:buClrTx/>
              <a:defRPr/>
            </a:pPr>
            <a:r>
              <a:rPr lang="en-US" i="0" dirty="0">
                <a:solidFill>
                  <a:schemeClr val="bg2"/>
                </a:solidFill>
                <a:latin typeface="Arial" pitchFamily="34" charset="0"/>
                <a:cs typeface="Arial" pitchFamily="34" charset="0"/>
              </a:rPr>
              <a:t>Technical Importance</a:t>
            </a:r>
          </a:p>
        </p:txBody>
      </p:sp>
      <p:grpSp>
        <p:nvGrpSpPr>
          <p:cNvPr id="60" name="Group 60"/>
          <p:cNvGrpSpPr>
            <a:grpSpLocks/>
          </p:cNvGrpSpPr>
          <p:nvPr/>
        </p:nvGrpSpPr>
        <p:grpSpPr bwMode="auto">
          <a:xfrm>
            <a:off x="2541588" y="4740275"/>
            <a:ext cx="2427287" cy="641350"/>
            <a:chOff x="988" y="3151"/>
            <a:chExt cx="1529" cy="404"/>
          </a:xfrm>
        </p:grpSpPr>
        <p:sp>
          <p:nvSpPr>
            <p:cNvPr id="61" name="Rectangle 61"/>
            <p:cNvSpPr>
              <a:spLocks noChangeArrowheads="1"/>
            </p:cNvSpPr>
            <p:nvPr/>
          </p:nvSpPr>
          <p:spPr bwMode="auto">
            <a:xfrm>
              <a:off x="988" y="3151"/>
              <a:ext cx="1087" cy="404"/>
            </a:xfrm>
            <a:prstGeom prst="rect">
              <a:avLst/>
            </a:prstGeom>
            <a:noFill/>
            <a:ln w="9525">
              <a:noFill/>
              <a:miter lim="800000"/>
              <a:headEnd/>
              <a:tailEnd/>
            </a:ln>
          </p:spPr>
          <p:txBody>
            <a:bodyPr wrap="none" lIns="92075" tIns="46038" rIns="92075" bIns="46038">
              <a:spAutoFit/>
            </a:bodyPr>
            <a:lstStyle/>
            <a:p>
              <a:pPr algn="l">
                <a:buClrTx/>
              </a:pPr>
              <a:r>
                <a:rPr lang="en-US" sz="2800" i="0">
                  <a:solidFill>
                    <a:schemeClr val="tx1"/>
                  </a:solidFill>
                  <a:latin typeface="Arial" charset="0"/>
                </a:rPr>
                <a:t>TI</a:t>
              </a:r>
              <a:r>
                <a:rPr lang="en-US" sz="1600" i="0">
                  <a:solidFill>
                    <a:schemeClr val="tx1"/>
                  </a:solidFill>
                  <a:latin typeface="Arial" charset="0"/>
                </a:rPr>
                <a:t> = </a:t>
              </a:r>
              <a:r>
                <a:rPr lang="en-US" sz="3600" i="0">
                  <a:solidFill>
                    <a:schemeClr val="tx1"/>
                  </a:solidFill>
                  <a:latin typeface="Symbol" pitchFamily="18" charset="2"/>
                </a:rPr>
                <a:t>S</a:t>
              </a:r>
              <a:r>
                <a:rPr lang="en-US" sz="2400" i="0" baseline="-40000">
                  <a:solidFill>
                    <a:schemeClr val="tx1"/>
                  </a:solidFill>
                  <a:latin typeface="Arial" charset="0"/>
                </a:rPr>
                <a:t>column</a:t>
              </a:r>
            </a:p>
          </p:txBody>
        </p:sp>
        <p:sp>
          <p:nvSpPr>
            <p:cNvPr id="62" name="Rectangle 62"/>
            <p:cNvSpPr>
              <a:spLocks noChangeArrowheads="1"/>
            </p:cNvSpPr>
            <p:nvPr/>
          </p:nvSpPr>
          <p:spPr bwMode="auto">
            <a:xfrm>
              <a:off x="1555" y="3186"/>
              <a:ext cx="962" cy="288"/>
            </a:xfrm>
            <a:prstGeom prst="rect">
              <a:avLst/>
            </a:prstGeom>
            <a:noFill/>
            <a:ln w="9525">
              <a:noFill/>
              <a:miter lim="800000"/>
              <a:headEnd/>
              <a:tailEnd/>
            </a:ln>
          </p:spPr>
          <p:txBody>
            <a:bodyPr wrap="none" lIns="92075" tIns="46038" rIns="92075" bIns="46038">
              <a:spAutoFit/>
            </a:bodyPr>
            <a:lstStyle/>
            <a:p>
              <a:pPr>
                <a:buClrTx/>
              </a:pPr>
              <a:r>
                <a:rPr lang="en-US" sz="2400" i="0">
                  <a:solidFill>
                    <a:schemeClr val="tx1"/>
                  </a:solidFill>
                  <a:latin typeface="Arial" charset="0"/>
                </a:rPr>
                <a:t>(</a:t>
              </a:r>
              <a:r>
                <a:rPr lang="en-US" sz="1600" i="0">
                  <a:solidFill>
                    <a:schemeClr val="tx1"/>
                  </a:solidFill>
                  <a:latin typeface="Arial" charset="0"/>
                </a:rPr>
                <a:t>CI *Strength)</a:t>
              </a:r>
            </a:p>
          </p:txBody>
        </p:sp>
      </p:grpSp>
      <p:sp>
        <p:nvSpPr>
          <p:cNvPr id="63" name="Rectangle 63"/>
          <p:cNvSpPr>
            <a:spLocks noChangeArrowheads="1"/>
          </p:cNvSpPr>
          <p:nvPr/>
        </p:nvSpPr>
        <p:spPr bwMode="auto">
          <a:xfrm>
            <a:off x="5605463" y="2809875"/>
            <a:ext cx="387350" cy="336550"/>
          </a:xfrm>
          <a:prstGeom prst="rect">
            <a:avLst/>
          </a:prstGeom>
          <a:noFill/>
          <a:ln w="9525">
            <a:noFill/>
            <a:miter lim="800000"/>
            <a:headEnd/>
            <a:tailEnd/>
          </a:ln>
        </p:spPr>
        <p:txBody>
          <a:bodyPr wrap="none" lIns="92075" tIns="46038" rIns="92075" bIns="46038">
            <a:spAutoFit/>
          </a:bodyPr>
          <a:lstStyle/>
          <a:p>
            <a:pPr>
              <a:buClrTx/>
            </a:pPr>
            <a:r>
              <a:rPr lang="en-US" sz="1600" i="0">
                <a:solidFill>
                  <a:schemeClr val="tx1"/>
                </a:solidFill>
                <a:latin typeface="Arial" charset="0"/>
              </a:rPr>
              <a:t>CI</a:t>
            </a:r>
          </a:p>
        </p:txBody>
      </p:sp>
      <p:grpSp>
        <p:nvGrpSpPr>
          <p:cNvPr id="64" name="Group 67"/>
          <p:cNvGrpSpPr>
            <a:grpSpLocks/>
          </p:cNvGrpSpPr>
          <p:nvPr/>
        </p:nvGrpSpPr>
        <p:grpSpPr bwMode="auto">
          <a:xfrm>
            <a:off x="5091113" y="4935538"/>
            <a:ext cx="909637" cy="327025"/>
            <a:chOff x="2594" y="3274"/>
            <a:chExt cx="573" cy="206"/>
          </a:xfrm>
        </p:grpSpPr>
        <p:sp>
          <p:nvSpPr>
            <p:cNvPr id="65" name="Freeform 68"/>
            <p:cNvSpPr>
              <a:spLocks/>
            </p:cNvSpPr>
            <p:nvPr/>
          </p:nvSpPr>
          <p:spPr bwMode="auto">
            <a:xfrm>
              <a:off x="2615" y="3275"/>
              <a:ext cx="552" cy="204"/>
            </a:xfrm>
            <a:custGeom>
              <a:avLst/>
              <a:gdLst>
                <a:gd name="T0" fmla="*/ 0 w 552"/>
                <a:gd name="T1" fmla="*/ 44 h 204"/>
                <a:gd name="T2" fmla="*/ 0 w 552"/>
                <a:gd name="T3" fmla="*/ 158 h 204"/>
                <a:gd name="T4" fmla="*/ 343 w 552"/>
                <a:gd name="T5" fmla="*/ 158 h 204"/>
                <a:gd name="T6" fmla="*/ 343 w 552"/>
                <a:gd name="T7" fmla="*/ 203 h 204"/>
                <a:gd name="T8" fmla="*/ 551 w 552"/>
                <a:gd name="T9" fmla="*/ 101 h 204"/>
                <a:gd name="T10" fmla="*/ 343 w 552"/>
                <a:gd name="T11" fmla="*/ 0 h 204"/>
                <a:gd name="T12" fmla="*/ 343 w 552"/>
                <a:gd name="T13" fmla="*/ 44 h 204"/>
                <a:gd name="T14" fmla="*/ 0 w 552"/>
                <a:gd name="T15" fmla="*/ 44 h 204"/>
                <a:gd name="T16" fmla="*/ 0 60000 65536"/>
                <a:gd name="T17" fmla="*/ 0 60000 65536"/>
                <a:gd name="T18" fmla="*/ 0 60000 65536"/>
                <a:gd name="T19" fmla="*/ 0 60000 65536"/>
                <a:gd name="T20" fmla="*/ 0 60000 65536"/>
                <a:gd name="T21" fmla="*/ 0 60000 65536"/>
                <a:gd name="T22" fmla="*/ 0 60000 65536"/>
                <a:gd name="T23" fmla="*/ 0 60000 65536"/>
                <a:gd name="T24" fmla="*/ 0 w 552"/>
                <a:gd name="T25" fmla="*/ 0 h 204"/>
                <a:gd name="T26" fmla="*/ 552 w 552"/>
                <a:gd name="T27" fmla="*/ 204 h 2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2" h="204">
                  <a:moveTo>
                    <a:pt x="0" y="44"/>
                  </a:moveTo>
                  <a:lnTo>
                    <a:pt x="0" y="158"/>
                  </a:lnTo>
                  <a:lnTo>
                    <a:pt x="343" y="158"/>
                  </a:lnTo>
                  <a:lnTo>
                    <a:pt x="343" y="203"/>
                  </a:lnTo>
                  <a:lnTo>
                    <a:pt x="551" y="101"/>
                  </a:lnTo>
                  <a:lnTo>
                    <a:pt x="343" y="0"/>
                  </a:lnTo>
                  <a:lnTo>
                    <a:pt x="343" y="44"/>
                  </a:lnTo>
                  <a:lnTo>
                    <a:pt x="0" y="44"/>
                  </a:lnTo>
                </a:path>
              </a:pathLst>
            </a:custGeom>
            <a:solidFill>
              <a:schemeClr val="bg2"/>
            </a:solidFill>
            <a:ln w="28575" cap="rnd">
              <a:solidFill>
                <a:schemeClr val="tx2"/>
              </a:solidFill>
              <a:round/>
              <a:headEnd/>
              <a:tailEnd/>
            </a:ln>
          </p:spPr>
          <p:txBody>
            <a:bodyPr/>
            <a:lstStyle/>
            <a:p>
              <a:endParaRPr lang="en-US"/>
            </a:p>
          </p:txBody>
        </p:sp>
        <p:sp>
          <p:nvSpPr>
            <p:cNvPr id="66" name="Freeform 69"/>
            <p:cNvSpPr>
              <a:spLocks/>
            </p:cNvSpPr>
            <p:nvPr/>
          </p:nvSpPr>
          <p:spPr bwMode="auto">
            <a:xfrm>
              <a:off x="2594" y="3319"/>
              <a:ext cx="24" cy="116"/>
            </a:xfrm>
            <a:custGeom>
              <a:avLst/>
              <a:gdLst>
                <a:gd name="T0" fmla="*/ 23 w 24"/>
                <a:gd name="T1" fmla="*/ 115 h 116"/>
                <a:gd name="T2" fmla="*/ 23 w 24"/>
                <a:gd name="T3" fmla="*/ 0 h 116"/>
                <a:gd name="T4" fmla="*/ 0 w 24"/>
                <a:gd name="T5" fmla="*/ 0 h 116"/>
                <a:gd name="T6" fmla="*/ 0 w 24"/>
                <a:gd name="T7" fmla="*/ 115 h 116"/>
                <a:gd name="T8" fmla="*/ 23 w 24"/>
                <a:gd name="T9" fmla="*/ 115 h 116"/>
                <a:gd name="T10" fmla="*/ 0 60000 65536"/>
                <a:gd name="T11" fmla="*/ 0 60000 65536"/>
                <a:gd name="T12" fmla="*/ 0 60000 65536"/>
                <a:gd name="T13" fmla="*/ 0 60000 65536"/>
                <a:gd name="T14" fmla="*/ 0 60000 65536"/>
                <a:gd name="T15" fmla="*/ 0 w 24"/>
                <a:gd name="T16" fmla="*/ 0 h 116"/>
                <a:gd name="T17" fmla="*/ 24 w 24"/>
                <a:gd name="T18" fmla="*/ 116 h 116"/>
              </a:gdLst>
              <a:ahLst/>
              <a:cxnLst>
                <a:cxn ang="T10">
                  <a:pos x="T0" y="T1"/>
                </a:cxn>
                <a:cxn ang="T11">
                  <a:pos x="T2" y="T3"/>
                </a:cxn>
                <a:cxn ang="T12">
                  <a:pos x="T4" y="T5"/>
                </a:cxn>
                <a:cxn ang="T13">
                  <a:pos x="T6" y="T7"/>
                </a:cxn>
                <a:cxn ang="T14">
                  <a:pos x="T8" y="T9"/>
                </a:cxn>
              </a:cxnLst>
              <a:rect l="T15" t="T16" r="T17" b="T18"/>
              <a:pathLst>
                <a:path w="24" h="116">
                  <a:moveTo>
                    <a:pt x="23" y="115"/>
                  </a:moveTo>
                  <a:lnTo>
                    <a:pt x="23" y="0"/>
                  </a:lnTo>
                  <a:lnTo>
                    <a:pt x="0" y="0"/>
                  </a:lnTo>
                  <a:lnTo>
                    <a:pt x="0" y="115"/>
                  </a:lnTo>
                  <a:lnTo>
                    <a:pt x="23" y="115"/>
                  </a:lnTo>
                </a:path>
              </a:pathLst>
            </a:custGeom>
            <a:solidFill>
              <a:schemeClr val="bg2"/>
            </a:solidFill>
            <a:ln w="28575" cap="rnd">
              <a:solidFill>
                <a:schemeClr val="tx2"/>
              </a:solidFill>
              <a:round/>
              <a:headEnd/>
              <a:tailEnd/>
            </a:ln>
          </p:spPr>
          <p:txBody>
            <a:bodyPr/>
            <a:lstStyle/>
            <a:p>
              <a:endParaRPr lang="en-US"/>
            </a:p>
          </p:txBody>
        </p:sp>
        <p:sp>
          <p:nvSpPr>
            <p:cNvPr id="67" name="Freeform 70"/>
            <p:cNvSpPr>
              <a:spLocks/>
            </p:cNvSpPr>
            <p:nvPr/>
          </p:nvSpPr>
          <p:spPr bwMode="auto">
            <a:xfrm>
              <a:off x="2927" y="3434"/>
              <a:ext cx="33" cy="46"/>
            </a:xfrm>
            <a:custGeom>
              <a:avLst/>
              <a:gdLst>
                <a:gd name="T0" fmla="*/ 0 w 33"/>
                <a:gd name="T1" fmla="*/ 0 h 46"/>
                <a:gd name="T2" fmla="*/ 32 w 33"/>
                <a:gd name="T3" fmla="*/ 0 h 46"/>
                <a:gd name="T4" fmla="*/ 32 w 33"/>
                <a:gd name="T5" fmla="*/ 45 h 46"/>
                <a:gd name="T6" fmla="*/ 0 w 33"/>
                <a:gd name="T7" fmla="*/ 44 h 46"/>
                <a:gd name="T8" fmla="*/ 0 w 33"/>
                <a:gd name="T9" fmla="*/ 0 h 46"/>
                <a:gd name="T10" fmla="*/ 0 60000 65536"/>
                <a:gd name="T11" fmla="*/ 0 60000 65536"/>
                <a:gd name="T12" fmla="*/ 0 60000 65536"/>
                <a:gd name="T13" fmla="*/ 0 60000 65536"/>
                <a:gd name="T14" fmla="*/ 0 60000 65536"/>
                <a:gd name="T15" fmla="*/ 0 w 33"/>
                <a:gd name="T16" fmla="*/ 0 h 46"/>
                <a:gd name="T17" fmla="*/ 33 w 33"/>
                <a:gd name="T18" fmla="*/ 46 h 46"/>
              </a:gdLst>
              <a:ahLst/>
              <a:cxnLst>
                <a:cxn ang="T10">
                  <a:pos x="T0" y="T1"/>
                </a:cxn>
                <a:cxn ang="T11">
                  <a:pos x="T2" y="T3"/>
                </a:cxn>
                <a:cxn ang="T12">
                  <a:pos x="T4" y="T5"/>
                </a:cxn>
                <a:cxn ang="T13">
                  <a:pos x="T6" y="T7"/>
                </a:cxn>
                <a:cxn ang="T14">
                  <a:pos x="T8" y="T9"/>
                </a:cxn>
              </a:cxnLst>
              <a:rect l="T15" t="T16" r="T17" b="T18"/>
              <a:pathLst>
                <a:path w="33" h="46">
                  <a:moveTo>
                    <a:pt x="0" y="0"/>
                  </a:moveTo>
                  <a:lnTo>
                    <a:pt x="32" y="0"/>
                  </a:lnTo>
                  <a:lnTo>
                    <a:pt x="32" y="45"/>
                  </a:lnTo>
                  <a:lnTo>
                    <a:pt x="0" y="44"/>
                  </a:lnTo>
                  <a:lnTo>
                    <a:pt x="0" y="0"/>
                  </a:lnTo>
                </a:path>
              </a:pathLst>
            </a:custGeom>
            <a:solidFill>
              <a:schemeClr val="bg2"/>
            </a:solidFill>
            <a:ln w="28575" cap="rnd">
              <a:solidFill>
                <a:schemeClr val="tx2"/>
              </a:solidFill>
              <a:round/>
              <a:headEnd/>
              <a:tailEnd/>
            </a:ln>
          </p:spPr>
          <p:txBody>
            <a:bodyPr/>
            <a:lstStyle/>
            <a:p>
              <a:endParaRPr lang="en-US"/>
            </a:p>
          </p:txBody>
        </p:sp>
        <p:sp>
          <p:nvSpPr>
            <p:cNvPr id="68" name="Freeform 71"/>
            <p:cNvSpPr>
              <a:spLocks/>
            </p:cNvSpPr>
            <p:nvPr/>
          </p:nvSpPr>
          <p:spPr bwMode="auto">
            <a:xfrm>
              <a:off x="2927" y="3274"/>
              <a:ext cx="33" cy="46"/>
            </a:xfrm>
            <a:custGeom>
              <a:avLst/>
              <a:gdLst>
                <a:gd name="T0" fmla="*/ 0 w 33"/>
                <a:gd name="T1" fmla="*/ 0 h 46"/>
                <a:gd name="T2" fmla="*/ 32 w 33"/>
                <a:gd name="T3" fmla="*/ 0 h 46"/>
                <a:gd name="T4" fmla="*/ 32 w 33"/>
                <a:gd name="T5" fmla="*/ 45 h 46"/>
                <a:gd name="T6" fmla="*/ 0 w 33"/>
                <a:gd name="T7" fmla="*/ 45 h 46"/>
                <a:gd name="T8" fmla="*/ 0 w 33"/>
                <a:gd name="T9" fmla="*/ 0 h 46"/>
                <a:gd name="T10" fmla="*/ 0 60000 65536"/>
                <a:gd name="T11" fmla="*/ 0 60000 65536"/>
                <a:gd name="T12" fmla="*/ 0 60000 65536"/>
                <a:gd name="T13" fmla="*/ 0 60000 65536"/>
                <a:gd name="T14" fmla="*/ 0 60000 65536"/>
                <a:gd name="T15" fmla="*/ 0 w 33"/>
                <a:gd name="T16" fmla="*/ 0 h 46"/>
                <a:gd name="T17" fmla="*/ 33 w 33"/>
                <a:gd name="T18" fmla="*/ 46 h 46"/>
              </a:gdLst>
              <a:ahLst/>
              <a:cxnLst>
                <a:cxn ang="T10">
                  <a:pos x="T0" y="T1"/>
                </a:cxn>
                <a:cxn ang="T11">
                  <a:pos x="T2" y="T3"/>
                </a:cxn>
                <a:cxn ang="T12">
                  <a:pos x="T4" y="T5"/>
                </a:cxn>
                <a:cxn ang="T13">
                  <a:pos x="T6" y="T7"/>
                </a:cxn>
                <a:cxn ang="T14">
                  <a:pos x="T8" y="T9"/>
                </a:cxn>
              </a:cxnLst>
              <a:rect l="T15" t="T16" r="T17" b="T18"/>
              <a:pathLst>
                <a:path w="33" h="46">
                  <a:moveTo>
                    <a:pt x="0" y="0"/>
                  </a:moveTo>
                  <a:lnTo>
                    <a:pt x="32" y="0"/>
                  </a:lnTo>
                  <a:lnTo>
                    <a:pt x="32" y="45"/>
                  </a:lnTo>
                  <a:lnTo>
                    <a:pt x="0" y="45"/>
                  </a:lnTo>
                  <a:lnTo>
                    <a:pt x="0" y="0"/>
                  </a:lnTo>
                </a:path>
              </a:pathLst>
            </a:custGeom>
            <a:solidFill>
              <a:schemeClr val="bg2"/>
            </a:solidFill>
            <a:ln w="28575" cap="rnd">
              <a:solidFill>
                <a:schemeClr val="tx2"/>
              </a:solidFill>
              <a:round/>
              <a:headEnd/>
              <a:tailEnd/>
            </a:ln>
          </p:spPr>
          <p:txBody>
            <a:bodyPr/>
            <a:lstStyle/>
            <a:p>
              <a:endParaRPr lang="en-US"/>
            </a:p>
          </p:txBody>
        </p:sp>
      </p:grpSp>
      <p:sp>
        <p:nvSpPr>
          <p:cNvPr id="69" name="Rectangle 72"/>
          <p:cNvSpPr>
            <a:spLocks noChangeArrowheads="1"/>
          </p:cNvSpPr>
          <p:nvPr/>
        </p:nvSpPr>
        <p:spPr bwMode="auto">
          <a:xfrm>
            <a:off x="4354513" y="2833688"/>
            <a:ext cx="757237" cy="1704975"/>
          </a:xfrm>
          <a:prstGeom prst="rect">
            <a:avLst/>
          </a:prstGeom>
          <a:noFill/>
          <a:ln w="9525">
            <a:noFill/>
            <a:miter lim="800000"/>
            <a:headEnd/>
            <a:tailEnd/>
          </a:ln>
        </p:spPr>
        <p:txBody>
          <a:bodyPr wrap="none" lIns="92075" tIns="46038" rIns="92075" bIns="46038">
            <a:spAutoFit/>
          </a:bodyPr>
          <a:lstStyle/>
          <a:p>
            <a:pPr algn="l">
              <a:spcAft>
                <a:spcPct val="10000"/>
              </a:spcAft>
              <a:buClrTx/>
            </a:pPr>
            <a:r>
              <a:rPr lang="en-US" sz="1400" b="0" i="0">
                <a:solidFill>
                  <a:schemeClr val="tx1"/>
                </a:solidFill>
                <a:latin typeface="Arial" charset="0"/>
              </a:rPr>
              <a:t>Need 1</a:t>
            </a:r>
          </a:p>
          <a:p>
            <a:pPr algn="l">
              <a:spcAft>
                <a:spcPct val="10000"/>
              </a:spcAft>
              <a:buClrTx/>
            </a:pPr>
            <a:r>
              <a:rPr lang="en-US" sz="1400" b="0" i="0">
                <a:solidFill>
                  <a:schemeClr val="tx1"/>
                </a:solidFill>
                <a:latin typeface="Arial" charset="0"/>
              </a:rPr>
              <a:t>Need 2</a:t>
            </a:r>
          </a:p>
          <a:p>
            <a:pPr algn="l">
              <a:spcAft>
                <a:spcPct val="10000"/>
              </a:spcAft>
              <a:buClrTx/>
            </a:pPr>
            <a:r>
              <a:rPr lang="en-US" sz="1400" b="0" i="0">
                <a:solidFill>
                  <a:schemeClr val="tx1"/>
                </a:solidFill>
                <a:latin typeface="Arial" charset="0"/>
              </a:rPr>
              <a:t>Need 3</a:t>
            </a:r>
          </a:p>
          <a:p>
            <a:pPr algn="l">
              <a:spcAft>
                <a:spcPct val="10000"/>
              </a:spcAft>
              <a:buClrTx/>
            </a:pPr>
            <a:r>
              <a:rPr lang="en-US" sz="1400" b="0" i="0">
                <a:solidFill>
                  <a:schemeClr val="tx1"/>
                </a:solidFill>
                <a:latin typeface="Arial" charset="0"/>
              </a:rPr>
              <a:t>Need 4</a:t>
            </a:r>
          </a:p>
          <a:p>
            <a:pPr algn="l">
              <a:spcAft>
                <a:spcPct val="10000"/>
              </a:spcAft>
              <a:buClrTx/>
            </a:pPr>
            <a:r>
              <a:rPr lang="en-US" sz="1400" b="0" i="0">
                <a:solidFill>
                  <a:schemeClr val="tx1"/>
                </a:solidFill>
                <a:latin typeface="Arial" charset="0"/>
              </a:rPr>
              <a:t>Need 5</a:t>
            </a:r>
          </a:p>
          <a:p>
            <a:pPr algn="l">
              <a:spcAft>
                <a:spcPct val="10000"/>
              </a:spcAft>
              <a:buClrTx/>
            </a:pPr>
            <a:r>
              <a:rPr lang="en-US" sz="1400" b="0" i="0">
                <a:solidFill>
                  <a:schemeClr val="tx1"/>
                </a:solidFill>
                <a:latin typeface="Arial" charset="0"/>
              </a:rPr>
              <a:t>Need 6</a:t>
            </a:r>
          </a:p>
          <a:p>
            <a:pPr algn="l">
              <a:spcAft>
                <a:spcPct val="10000"/>
              </a:spcAft>
              <a:buClrTx/>
            </a:pPr>
            <a:r>
              <a:rPr lang="en-US" sz="1400" b="0" i="0">
                <a:solidFill>
                  <a:schemeClr val="tx1"/>
                </a:solidFill>
                <a:latin typeface="Arial" charset="0"/>
              </a:rPr>
              <a:t>Need 7</a:t>
            </a:r>
          </a:p>
        </p:txBody>
      </p:sp>
      <p:sp>
        <p:nvSpPr>
          <p:cNvPr id="70" name="Rectangle 73"/>
          <p:cNvSpPr>
            <a:spLocks noChangeArrowheads="1"/>
          </p:cNvSpPr>
          <p:nvPr/>
        </p:nvSpPr>
        <p:spPr bwMode="auto">
          <a:xfrm>
            <a:off x="5662613" y="2808288"/>
            <a:ext cx="282575" cy="1704975"/>
          </a:xfrm>
          <a:prstGeom prst="rect">
            <a:avLst/>
          </a:prstGeom>
          <a:noFill/>
          <a:ln w="9525">
            <a:noFill/>
            <a:miter lim="800000"/>
            <a:headEnd/>
            <a:tailEnd/>
          </a:ln>
        </p:spPr>
        <p:txBody>
          <a:bodyPr wrap="none" lIns="92075" tIns="46038" rIns="92075" bIns="46038">
            <a:spAutoFit/>
          </a:bodyPr>
          <a:lstStyle/>
          <a:p>
            <a:pPr algn="l">
              <a:spcAft>
                <a:spcPct val="10000"/>
              </a:spcAft>
              <a:buClrTx/>
            </a:pPr>
            <a:endParaRPr lang="en-US" sz="1400" b="0" i="0">
              <a:solidFill>
                <a:schemeClr val="tx1"/>
              </a:solidFill>
              <a:latin typeface="Arial" charset="0"/>
            </a:endParaRPr>
          </a:p>
          <a:p>
            <a:pPr algn="l">
              <a:spcAft>
                <a:spcPct val="10000"/>
              </a:spcAft>
              <a:buClrTx/>
            </a:pPr>
            <a:r>
              <a:rPr lang="en-US" sz="1400" b="0" i="0">
                <a:solidFill>
                  <a:schemeClr val="tx1"/>
                </a:solidFill>
                <a:latin typeface="Arial" charset="0"/>
              </a:rPr>
              <a:t>5</a:t>
            </a:r>
          </a:p>
          <a:p>
            <a:pPr algn="l">
              <a:spcAft>
                <a:spcPct val="10000"/>
              </a:spcAft>
              <a:buClrTx/>
            </a:pPr>
            <a:r>
              <a:rPr lang="en-US" sz="1400" b="0" i="0">
                <a:solidFill>
                  <a:schemeClr val="tx1"/>
                </a:solidFill>
                <a:latin typeface="Arial" charset="0"/>
              </a:rPr>
              <a:t>3</a:t>
            </a:r>
          </a:p>
          <a:p>
            <a:pPr algn="l">
              <a:spcAft>
                <a:spcPct val="10000"/>
              </a:spcAft>
              <a:buClrTx/>
            </a:pPr>
            <a:r>
              <a:rPr lang="en-US" sz="1400" b="0" i="0">
                <a:solidFill>
                  <a:schemeClr val="tx1"/>
                </a:solidFill>
                <a:latin typeface="Arial" charset="0"/>
              </a:rPr>
              <a:t>4</a:t>
            </a:r>
          </a:p>
          <a:p>
            <a:pPr algn="l">
              <a:spcAft>
                <a:spcPct val="10000"/>
              </a:spcAft>
              <a:buClrTx/>
            </a:pPr>
            <a:r>
              <a:rPr lang="en-US" sz="1400" b="0" i="0">
                <a:solidFill>
                  <a:schemeClr val="tx1"/>
                </a:solidFill>
                <a:latin typeface="Arial" charset="0"/>
              </a:rPr>
              <a:t>2</a:t>
            </a:r>
          </a:p>
          <a:p>
            <a:pPr algn="l">
              <a:spcAft>
                <a:spcPct val="10000"/>
              </a:spcAft>
              <a:buClrTx/>
            </a:pPr>
            <a:r>
              <a:rPr lang="en-US" sz="1400" b="0" i="0">
                <a:solidFill>
                  <a:schemeClr val="tx1"/>
                </a:solidFill>
                <a:latin typeface="Arial" charset="0"/>
              </a:rPr>
              <a:t>4</a:t>
            </a:r>
          </a:p>
          <a:p>
            <a:pPr algn="l">
              <a:spcAft>
                <a:spcPct val="10000"/>
              </a:spcAft>
              <a:buClrTx/>
            </a:pPr>
            <a:r>
              <a:rPr lang="en-US" sz="1400" b="0" i="0">
                <a:solidFill>
                  <a:schemeClr val="tx1"/>
                </a:solidFill>
                <a:latin typeface="Arial" charset="0"/>
              </a:rPr>
              <a:t>1</a:t>
            </a:r>
          </a:p>
        </p:txBody>
      </p:sp>
      <p:sp>
        <p:nvSpPr>
          <p:cNvPr id="71" name="Rectangle 74"/>
          <p:cNvSpPr>
            <a:spLocks noChangeArrowheads="1"/>
          </p:cNvSpPr>
          <p:nvPr/>
        </p:nvSpPr>
        <p:spPr bwMode="auto">
          <a:xfrm rot="16200000">
            <a:off x="6959601" y="1143000"/>
            <a:ext cx="850900" cy="2613025"/>
          </a:xfrm>
          <a:prstGeom prst="rect">
            <a:avLst/>
          </a:prstGeom>
          <a:noFill/>
          <a:ln w="9525">
            <a:noFill/>
            <a:miter lim="800000"/>
            <a:headEnd/>
            <a:tailEnd/>
          </a:ln>
        </p:spPr>
        <p:txBody>
          <a:bodyPr wrap="none" lIns="92075" tIns="46038" rIns="92075" bIns="46038">
            <a:spAutoFit/>
          </a:bodyPr>
          <a:lstStyle/>
          <a:p>
            <a:pPr algn="l">
              <a:spcAft>
                <a:spcPct val="55000"/>
              </a:spcAft>
              <a:buClrTx/>
            </a:pPr>
            <a:r>
              <a:rPr lang="en-US" sz="1600" b="0" i="0">
                <a:solidFill>
                  <a:schemeClr val="tx1"/>
                </a:solidFill>
                <a:latin typeface="Arial" charset="0"/>
              </a:rPr>
              <a:t>HOW 1</a:t>
            </a:r>
          </a:p>
          <a:p>
            <a:pPr algn="l">
              <a:spcAft>
                <a:spcPct val="55000"/>
              </a:spcAft>
              <a:buClrTx/>
            </a:pPr>
            <a:r>
              <a:rPr lang="en-US" sz="1600" b="0" i="0">
                <a:solidFill>
                  <a:schemeClr val="tx1"/>
                </a:solidFill>
                <a:latin typeface="Arial" charset="0"/>
              </a:rPr>
              <a:t>HOW 2</a:t>
            </a:r>
          </a:p>
          <a:p>
            <a:pPr algn="l">
              <a:spcAft>
                <a:spcPct val="55000"/>
              </a:spcAft>
              <a:buClrTx/>
            </a:pPr>
            <a:r>
              <a:rPr lang="en-US" sz="1600" b="0" i="0">
                <a:solidFill>
                  <a:schemeClr val="tx1"/>
                </a:solidFill>
                <a:latin typeface="Arial" charset="0"/>
              </a:rPr>
              <a:t>HOW 3</a:t>
            </a:r>
          </a:p>
          <a:p>
            <a:pPr algn="l">
              <a:spcAft>
                <a:spcPct val="55000"/>
              </a:spcAft>
              <a:buClrTx/>
            </a:pPr>
            <a:r>
              <a:rPr lang="en-US" sz="1600" b="0" i="0">
                <a:solidFill>
                  <a:schemeClr val="tx1"/>
                </a:solidFill>
                <a:latin typeface="Arial" charset="0"/>
              </a:rPr>
              <a:t>HOW 4</a:t>
            </a:r>
          </a:p>
          <a:p>
            <a:pPr algn="l">
              <a:spcAft>
                <a:spcPct val="55000"/>
              </a:spcAft>
              <a:buClrTx/>
            </a:pPr>
            <a:r>
              <a:rPr lang="en-US" sz="1600" b="0" i="0">
                <a:solidFill>
                  <a:schemeClr val="tx1"/>
                </a:solidFill>
                <a:latin typeface="Arial" charset="0"/>
              </a:rPr>
              <a:t>HOW 5</a:t>
            </a:r>
          </a:p>
          <a:p>
            <a:pPr algn="l">
              <a:spcAft>
                <a:spcPct val="55000"/>
              </a:spcAft>
              <a:buClrTx/>
            </a:pPr>
            <a:r>
              <a:rPr lang="en-US" sz="1600" b="0" i="0">
                <a:solidFill>
                  <a:schemeClr val="tx1"/>
                </a:solidFill>
                <a:latin typeface="Arial" charset="0"/>
              </a:rPr>
              <a:t>HOW 6</a:t>
            </a:r>
          </a:p>
          <a:p>
            <a:pPr algn="l">
              <a:spcAft>
                <a:spcPct val="55000"/>
              </a:spcAft>
              <a:buClrTx/>
            </a:pPr>
            <a:r>
              <a:rPr lang="en-US" sz="1600" b="0" i="0">
                <a:solidFill>
                  <a:schemeClr val="tx1"/>
                </a:solidFill>
                <a:latin typeface="Arial" charset="0"/>
              </a:rPr>
              <a:t>HOW 7</a:t>
            </a:r>
          </a:p>
        </p:txBody>
      </p:sp>
      <p:sp>
        <p:nvSpPr>
          <p:cNvPr id="72" name="Line 65"/>
          <p:cNvSpPr>
            <a:spLocks noChangeShapeType="1"/>
          </p:cNvSpPr>
          <p:nvPr/>
        </p:nvSpPr>
        <p:spPr bwMode="auto">
          <a:xfrm flipV="1">
            <a:off x="3787775" y="3040063"/>
            <a:ext cx="1863725" cy="1841500"/>
          </a:xfrm>
          <a:prstGeom prst="line">
            <a:avLst/>
          </a:prstGeom>
          <a:noFill/>
          <a:ln w="25399">
            <a:solidFill>
              <a:schemeClr val="tx2"/>
            </a:solidFill>
            <a:round/>
            <a:headEnd type="diamond" w="med" len="med"/>
            <a:tailEnd type="diamond" w="med" len="med"/>
          </a:ln>
          <a:effectLst/>
        </p:spPr>
        <p:txBody>
          <a:bodyPr wrap="none" anchor="ctr"/>
          <a:lstStyle/>
          <a:p>
            <a:endParaRPr lang="en-US"/>
          </a:p>
        </p:txBody>
      </p:sp>
      <p:sp>
        <p:nvSpPr>
          <p:cNvPr id="73" name="Line 66"/>
          <p:cNvSpPr>
            <a:spLocks noChangeShapeType="1"/>
          </p:cNvSpPr>
          <p:nvPr/>
        </p:nvSpPr>
        <p:spPr bwMode="auto">
          <a:xfrm flipV="1">
            <a:off x="4384675" y="3043238"/>
            <a:ext cx="1863725" cy="1841500"/>
          </a:xfrm>
          <a:prstGeom prst="line">
            <a:avLst/>
          </a:prstGeom>
          <a:noFill/>
          <a:ln w="25399">
            <a:solidFill>
              <a:schemeClr val="tx2"/>
            </a:solidFill>
            <a:round/>
            <a:headEnd type="diamond" w="med" len="med"/>
            <a:tailEnd type="diamond" w="med" len="me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724275" y="915988"/>
            <a:ext cx="4606925" cy="4148137"/>
            <a:chOff x="2123" y="856"/>
            <a:chExt cx="2902" cy="2613"/>
          </a:xfrm>
        </p:grpSpPr>
        <p:sp>
          <p:nvSpPr>
            <p:cNvPr id="3" name="Line 3"/>
            <p:cNvSpPr>
              <a:spLocks noChangeShapeType="1"/>
            </p:cNvSpPr>
            <p:nvPr/>
          </p:nvSpPr>
          <p:spPr bwMode="auto">
            <a:xfrm flipV="1">
              <a:off x="3189" y="856"/>
              <a:ext cx="835" cy="485"/>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4" name="Line 4"/>
            <p:cNvSpPr>
              <a:spLocks noChangeShapeType="1"/>
            </p:cNvSpPr>
            <p:nvPr/>
          </p:nvSpPr>
          <p:spPr bwMode="auto">
            <a:xfrm flipH="1" flipV="1">
              <a:off x="4024" y="856"/>
              <a:ext cx="851" cy="484"/>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5" name="Line 5"/>
            <p:cNvSpPr>
              <a:spLocks noChangeShapeType="1"/>
            </p:cNvSpPr>
            <p:nvPr/>
          </p:nvSpPr>
          <p:spPr bwMode="auto">
            <a:xfrm>
              <a:off x="3191" y="1443"/>
              <a:ext cx="1684"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6" name="Rectangle 6"/>
            <p:cNvSpPr>
              <a:spLocks noChangeArrowheads="1"/>
            </p:cNvSpPr>
            <p:nvPr/>
          </p:nvSpPr>
          <p:spPr bwMode="auto">
            <a:xfrm>
              <a:off x="2127" y="1948"/>
              <a:ext cx="2898" cy="1030"/>
            </a:xfrm>
            <a:prstGeom prst="rect">
              <a:avLst/>
            </a:prstGeom>
            <a:noFill/>
            <a:ln w="12699">
              <a:solidFill>
                <a:schemeClr val="tx1"/>
              </a:solidFill>
              <a:miter lim="800000"/>
              <a:headEnd/>
              <a:tailEnd/>
            </a:ln>
          </p:spPr>
          <p:txBody>
            <a:bodyPr wrap="none" anchor="ctr"/>
            <a:lstStyle/>
            <a:p>
              <a:endParaRPr lang="en-US"/>
            </a:p>
          </p:txBody>
        </p:sp>
        <p:grpSp>
          <p:nvGrpSpPr>
            <p:cNvPr id="7" name="Group 7"/>
            <p:cNvGrpSpPr>
              <a:grpSpLocks/>
            </p:cNvGrpSpPr>
            <p:nvPr/>
          </p:nvGrpSpPr>
          <p:grpSpPr bwMode="auto">
            <a:xfrm>
              <a:off x="2123" y="2087"/>
              <a:ext cx="2900" cy="749"/>
              <a:chOff x="2123" y="2087"/>
              <a:chExt cx="2900" cy="749"/>
            </a:xfrm>
          </p:grpSpPr>
          <p:sp>
            <p:nvSpPr>
              <p:cNvPr id="31" name="Line 8"/>
              <p:cNvSpPr>
                <a:spLocks noChangeShapeType="1"/>
              </p:cNvSpPr>
              <p:nvPr/>
            </p:nvSpPr>
            <p:spPr bwMode="auto">
              <a:xfrm>
                <a:off x="2123" y="2836"/>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2" name="Line 9"/>
              <p:cNvSpPr>
                <a:spLocks noChangeShapeType="1"/>
              </p:cNvSpPr>
              <p:nvPr/>
            </p:nvSpPr>
            <p:spPr bwMode="auto">
              <a:xfrm>
                <a:off x="2123" y="2684"/>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3" name="Line 10"/>
              <p:cNvSpPr>
                <a:spLocks noChangeShapeType="1"/>
              </p:cNvSpPr>
              <p:nvPr/>
            </p:nvSpPr>
            <p:spPr bwMode="auto">
              <a:xfrm>
                <a:off x="2123" y="2533"/>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4" name="Line 11"/>
              <p:cNvSpPr>
                <a:spLocks noChangeShapeType="1"/>
              </p:cNvSpPr>
              <p:nvPr/>
            </p:nvSpPr>
            <p:spPr bwMode="auto">
              <a:xfrm>
                <a:off x="2123" y="2387"/>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5" name="Line 12"/>
              <p:cNvSpPr>
                <a:spLocks noChangeShapeType="1"/>
              </p:cNvSpPr>
              <p:nvPr/>
            </p:nvSpPr>
            <p:spPr bwMode="auto">
              <a:xfrm>
                <a:off x="2123" y="2235"/>
                <a:ext cx="2900" cy="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6" name="Line 13"/>
              <p:cNvSpPr>
                <a:spLocks noChangeShapeType="1"/>
              </p:cNvSpPr>
              <p:nvPr/>
            </p:nvSpPr>
            <p:spPr bwMode="auto">
              <a:xfrm>
                <a:off x="2123" y="2087"/>
                <a:ext cx="2900" cy="0"/>
              </a:xfrm>
              <a:prstGeom prst="line">
                <a:avLst/>
              </a:prstGeom>
              <a:noFill/>
              <a:ln w="12699">
                <a:solidFill>
                  <a:schemeClr val="tx1"/>
                </a:solidFill>
                <a:round/>
                <a:headEnd type="none" w="sm" len="sm"/>
                <a:tailEnd type="none" w="sm" len="sm"/>
              </a:ln>
            </p:spPr>
            <p:txBody>
              <a:bodyPr wrap="none" anchor="ctr"/>
              <a:lstStyle/>
              <a:p>
                <a:endParaRPr lang="en-US"/>
              </a:p>
            </p:txBody>
          </p:sp>
        </p:grpSp>
        <p:sp>
          <p:nvSpPr>
            <p:cNvPr id="8" name="Line 14"/>
            <p:cNvSpPr>
              <a:spLocks noChangeShapeType="1"/>
            </p:cNvSpPr>
            <p:nvPr/>
          </p:nvSpPr>
          <p:spPr bwMode="auto">
            <a:xfrm flipV="1">
              <a:off x="3428" y="928"/>
              <a:ext cx="710" cy="412"/>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9" name="Line 15"/>
            <p:cNvSpPr>
              <a:spLocks noChangeShapeType="1"/>
            </p:cNvSpPr>
            <p:nvPr/>
          </p:nvSpPr>
          <p:spPr bwMode="auto">
            <a:xfrm flipV="1">
              <a:off x="3664" y="993"/>
              <a:ext cx="598" cy="347"/>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0" name="Line 16"/>
            <p:cNvSpPr>
              <a:spLocks noChangeShapeType="1"/>
            </p:cNvSpPr>
            <p:nvPr/>
          </p:nvSpPr>
          <p:spPr bwMode="auto">
            <a:xfrm flipV="1">
              <a:off x="3906" y="1067"/>
              <a:ext cx="475" cy="273"/>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1" name="Line 17"/>
            <p:cNvSpPr>
              <a:spLocks noChangeShapeType="1"/>
            </p:cNvSpPr>
            <p:nvPr/>
          </p:nvSpPr>
          <p:spPr bwMode="auto">
            <a:xfrm flipV="1">
              <a:off x="4133" y="1129"/>
              <a:ext cx="365" cy="211"/>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2" name="Line 18"/>
            <p:cNvSpPr>
              <a:spLocks noChangeShapeType="1"/>
            </p:cNvSpPr>
            <p:nvPr/>
          </p:nvSpPr>
          <p:spPr bwMode="auto">
            <a:xfrm flipV="1">
              <a:off x="4396" y="1204"/>
              <a:ext cx="233" cy="136"/>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3" name="Line 19"/>
            <p:cNvSpPr>
              <a:spLocks noChangeShapeType="1"/>
            </p:cNvSpPr>
            <p:nvPr/>
          </p:nvSpPr>
          <p:spPr bwMode="auto">
            <a:xfrm flipV="1">
              <a:off x="4639" y="1274"/>
              <a:ext cx="115" cy="66"/>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4" name="Line 20"/>
            <p:cNvSpPr>
              <a:spLocks noChangeShapeType="1"/>
            </p:cNvSpPr>
            <p:nvPr/>
          </p:nvSpPr>
          <p:spPr bwMode="auto">
            <a:xfrm flipH="1" flipV="1">
              <a:off x="3901" y="925"/>
              <a:ext cx="731" cy="415"/>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5" name="Line 21"/>
            <p:cNvSpPr>
              <a:spLocks noChangeShapeType="1"/>
            </p:cNvSpPr>
            <p:nvPr/>
          </p:nvSpPr>
          <p:spPr bwMode="auto">
            <a:xfrm flipH="1" flipV="1">
              <a:off x="3788" y="999"/>
              <a:ext cx="602" cy="341"/>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6" name="Line 22"/>
            <p:cNvSpPr>
              <a:spLocks noChangeShapeType="1"/>
            </p:cNvSpPr>
            <p:nvPr/>
          </p:nvSpPr>
          <p:spPr bwMode="auto">
            <a:xfrm flipH="1" flipV="1">
              <a:off x="3667" y="1071"/>
              <a:ext cx="477" cy="269"/>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7" name="Line 23"/>
            <p:cNvSpPr>
              <a:spLocks noChangeShapeType="1"/>
            </p:cNvSpPr>
            <p:nvPr/>
          </p:nvSpPr>
          <p:spPr bwMode="auto">
            <a:xfrm flipH="1" flipV="1">
              <a:off x="3549" y="1137"/>
              <a:ext cx="357" cy="203"/>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8" name="Line 24"/>
            <p:cNvSpPr>
              <a:spLocks noChangeShapeType="1"/>
            </p:cNvSpPr>
            <p:nvPr/>
          </p:nvSpPr>
          <p:spPr bwMode="auto">
            <a:xfrm flipH="1" flipV="1">
              <a:off x="3438" y="1211"/>
              <a:ext cx="227" cy="129"/>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19" name="Line 25"/>
            <p:cNvSpPr>
              <a:spLocks noChangeShapeType="1"/>
            </p:cNvSpPr>
            <p:nvPr/>
          </p:nvSpPr>
          <p:spPr bwMode="auto">
            <a:xfrm flipH="1" flipV="1">
              <a:off x="3313" y="1271"/>
              <a:ext cx="122" cy="69"/>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20" name="Line 26"/>
            <p:cNvSpPr>
              <a:spLocks noChangeShapeType="1"/>
            </p:cNvSpPr>
            <p:nvPr/>
          </p:nvSpPr>
          <p:spPr bwMode="auto">
            <a:xfrm>
              <a:off x="2919" y="1944"/>
              <a:ext cx="0" cy="1041"/>
            </a:xfrm>
            <a:prstGeom prst="line">
              <a:avLst/>
            </a:prstGeom>
            <a:noFill/>
            <a:ln w="12699">
              <a:solidFill>
                <a:schemeClr val="tx1"/>
              </a:solidFill>
              <a:round/>
              <a:headEnd type="none" w="sm" len="sm"/>
              <a:tailEnd type="none" w="sm" len="sm"/>
            </a:ln>
          </p:spPr>
          <p:txBody>
            <a:bodyPr wrap="none" anchor="ctr"/>
            <a:lstStyle/>
            <a:p>
              <a:endParaRPr lang="en-US"/>
            </a:p>
          </p:txBody>
        </p:sp>
        <p:grpSp>
          <p:nvGrpSpPr>
            <p:cNvPr id="21" name="Group 27"/>
            <p:cNvGrpSpPr>
              <a:grpSpLocks/>
            </p:cNvGrpSpPr>
            <p:nvPr/>
          </p:nvGrpSpPr>
          <p:grpSpPr bwMode="auto">
            <a:xfrm>
              <a:off x="3182" y="1349"/>
              <a:ext cx="1687" cy="2120"/>
              <a:chOff x="3182" y="1349"/>
              <a:chExt cx="1687" cy="2120"/>
            </a:xfrm>
          </p:grpSpPr>
          <p:grpSp>
            <p:nvGrpSpPr>
              <p:cNvPr id="22" name="Group 28"/>
              <p:cNvGrpSpPr>
                <a:grpSpLocks/>
              </p:cNvGrpSpPr>
              <p:nvPr/>
            </p:nvGrpSpPr>
            <p:grpSpPr bwMode="auto">
              <a:xfrm>
                <a:off x="3192" y="1349"/>
                <a:ext cx="1672" cy="2120"/>
                <a:chOff x="3192" y="1349"/>
                <a:chExt cx="1672" cy="2120"/>
              </a:xfrm>
            </p:grpSpPr>
            <p:sp>
              <p:nvSpPr>
                <p:cNvPr id="24" name="Rectangle 29"/>
                <p:cNvSpPr>
                  <a:spLocks noChangeArrowheads="1"/>
                </p:cNvSpPr>
                <p:nvPr/>
              </p:nvSpPr>
              <p:spPr bwMode="auto">
                <a:xfrm>
                  <a:off x="3192" y="1353"/>
                  <a:ext cx="1672" cy="2112"/>
                </a:xfrm>
                <a:prstGeom prst="rect">
                  <a:avLst/>
                </a:prstGeom>
                <a:noFill/>
                <a:ln w="12699">
                  <a:solidFill>
                    <a:schemeClr val="tx1"/>
                  </a:solidFill>
                  <a:miter lim="800000"/>
                  <a:headEnd/>
                  <a:tailEnd/>
                </a:ln>
              </p:spPr>
              <p:txBody>
                <a:bodyPr wrap="none" anchor="ctr"/>
                <a:lstStyle/>
                <a:p>
                  <a:endParaRPr lang="en-US"/>
                </a:p>
              </p:txBody>
            </p:sp>
            <p:sp>
              <p:nvSpPr>
                <p:cNvPr id="25" name="Line 30"/>
                <p:cNvSpPr>
                  <a:spLocks noChangeShapeType="1"/>
                </p:cNvSpPr>
                <p:nvPr/>
              </p:nvSpPr>
              <p:spPr bwMode="auto">
                <a:xfrm flipV="1">
                  <a:off x="4631" y="1349"/>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26" name="Line 31"/>
                <p:cNvSpPr>
                  <a:spLocks noChangeShapeType="1"/>
                </p:cNvSpPr>
                <p:nvPr/>
              </p:nvSpPr>
              <p:spPr bwMode="auto">
                <a:xfrm flipV="1">
                  <a:off x="4385" y="1349"/>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27" name="Line 32"/>
                <p:cNvSpPr>
                  <a:spLocks noChangeShapeType="1"/>
                </p:cNvSpPr>
                <p:nvPr/>
              </p:nvSpPr>
              <p:spPr bwMode="auto">
                <a:xfrm flipV="1">
                  <a:off x="4140" y="1349"/>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28" name="Line 33"/>
                <p:cNvSpPr>
                  <a:spLocks noChangeShapeType="1"/>
                </p:cNvSpPr>
                <p:nvPr/>
              </p:nvSpPr>
              <p:spPr bwMode="auto">
                <a:xfrm flipV="1">
                  <a:off x="3904" y="1349"/>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29" name="Line 34"/>
                <p:cNvSpPr>
                  <a:spLocks noChangeShapeType="1"/>
                </p:cNvSpPr>
                <p:nvPr/>
              </p:nvSpPr>
              <p:spPr bwMode="auto">
                <a:xfrm flipV="1">
                  <a:off x="3659" y="1349"/>
                  <a:ext cx="0" cy="2120"/>
                </a:xfrm>
                <a:prstGeom prst="line">
                  <a:avLst/>
                </a:prstGeom>
                <a:noFill/>
                <a:ln w="12699">
                  <a:solidFill>
                    <a:schemeClr val="tx1"/>
                  </a:solidFill>
                  <a:round/>
                  <a:headEnd type="none" w="sm" len="sm"/>
                  <a:tailEnd type="none" w="sm" len="sm"/>
                </a:ln>
              </p:spPr>
              <p:txBody>
                <a:bodyPr wrap="none" anchor="ctr"/>
                <a:lstStyle/>
                <a:p>
                  <a:endParaRPr lang="en-US"/>
                </a:p>
              </p:txBody>
            </p:sp>
            <p:sp>
              <p:nvSpPr>
                <p:cNvPr id="30" name="Line 35"/>
                <p:cNvSpPr>
                  <a:spLocks noChangeShapeType="1"/>
                </p:cNvSpPr>
                <p:nvPr/>
              </p:nvSpPr>
              <p:spPr bwMode="auto">
                <a:xfrm flipV="1">
                  <a:off x="3422" y="1349"/>
                  <a:ext cx="0" cy="2120"/>
                </a:xfrm>
                <a:prstGeom prst="line">
                  <a:avLst/>
                </a:prstGeom>
                <a:noFill/>
                <a:ln w="12699">
                  <a:solidFill>
                    <a:schemeClr val="tx1"/>
                  </a:solidFill>
                  <a:round/>
                  <a:headEnd type="none" w="sm" len="sm"/>
                  <a:tailEnd type="none" w="sm" len="sm"/>
                </a:ln>
              </p:spPr>
              <p:txBody>
                <a:bodyPr wrap="none" anchor="ctr"/>
                <a:lstStyle/>
                <a:p>
                  <a:endParaRPr lang="en-US"/>
                </a:p>
              </p:txBody>
            </p:sp>
          </p:grpSp>
          <p:sp>
            <p:nvSpPr>
              <p:cNvPr id="23" name="Line 36"/>
              <p:cNvSpPr>
                <a:spLocks noChangeShapeType="1"/>
              </p:cNvSpPr>
              <p:nvPr/>
            </p:nvSpPr>
            <p:spPr bwMode="auto">
              <a:xfrm>
                <a:off x="3182" y="3302"/>
                <a:ext cx="1687" cy="0"/>
              </a:xfrm>
              <a:prstGeom prst="line">
                <a:avLst/>
              </a:prstGeom>
              <a:noFill/>
              <a:ln w="12699">
                <a:solidFill>
                  <a:schemeClr val="tx1"/>
                </a:solidFill>
                <a:round/>
                <a:headEnd type="none" w="sm" len="sm"/>
                <a:tailEnd type="none" w="sm" len="sm"/>
              </a:ln>
            </p:spPr>
            <p:txBody>
              <a:bodyPr wrap="none" anchor="ctr"/>
              <a:lstStyle/>
              <a:p>
                <a:endParaRPr lang="en-US"/>
              </a:p>
            </p:txBody>
          </p:sp>
        </p:grpSp>
      </p:grpSp>
      <p:grpSp>
        <p:nvGrpSpPr>
          <p:cNvPr id="37" name="Group 37"/>
          <p:cNvGrpSpPr>
            <a:grpSpLocks/>
          </p:cNvGrpSpPr>
          <p:nvPr/>
        </p:nvGrpSpPr>
        <p:grpSpPr bwMode="auto">
          <a:xfrm>
            <a:off x="5357813" y="2624138"/>
            <a:ext cx="2711450" cy="1776412"/>
            <a:chOff x="3152" y="1932"/>
            <a:chExt cx="1708" cy="1119"/>
          </a:xfrm>
        </p:grpSpPr>
        <p:sp>
          <p:nvSpPr>
            <p:cNvPr id="38" name="Rectangle 38"/>
            <p:cNvSpPr>
              <a:spLocks noChangeArrowheads="1"/>
            </p:cNvSpPr>
            <p:nvPr/>
          </p:nvSpPr>
          <p:spPr bwMode="auto">
            <a:xfrm>
              <a:off x="4130" y="2663"/>
              <a:ext cx="220"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H</a:t>
              </a:r>
            </a:p>
          </p:txBody>
        </p:sp>
        <p:sp>
          <p:nvSpPr>
            <p:cNvPr id="39" name="Rectangle 39"/>
            <p:cNvSpPr>
              <a:spLocks noChangeArrowheads="1"/>
            </p:cNvSpPr>
            <p:nvPr/>
          </p:nvSpPr>
          <p:spPr bwMode="auto">
            <a:xfrm>
              <a:off x="3639" y="2063"/>
              <a:ext cx="220"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H</a:t>
              </a:r>
            </a:p>
          </p:txBody>
        </p:sp>
        <p:sp>
          <p:nvSpPr>
            <p:cNvPr id="40" name="Rectangle 40"/>
            <p:cNvSpPr>
              <a:spLocks noChangeArrowheads="1"/>
            </p:cNvSpPr>
            <p:nvPr/>
          </p:nvSpPr>
          <p:spPr bwMode="auto">
            <a:xfrm>
              <a:off x="3388" y="2358"/>
              <a:ext cx="220"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H</a:t>
              </a:r>
            </a:p>
          </p:txBody>
        </p:sp>
        <p:sp>
          <p:nvSpPr>
            <p:cNvPr id="41" name="Rectangle 41"/>
            <p:cNvSpPr>
              <a:spLocks noChangeArrowheads="1"/>
            </p:cNvSpPr>
            <p:nvPr/>
          </p:nvSpPr>
          <p:spPr bwMode="auto">
            <a:xfrm>
              <a:off x="3160" y="1932"/>
              <a:ext cx="220"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H</a:t>
              </a:r>
            </a:p>
          </p:txBody>
        </p:sp>
        <p:sp>
          <p:nvSpPr>
            <p:cNvPr id="42" name="Rectangle 42"/>
            <p:cNvSpPr>
              <a:spLocks noChangeArrowheads="1"/>
            </p:cNvSpPr>
            <p:nvPr/>
          </p:nvSpPr>
          <p:spPr bwMode="auto">
            <a:xfrm>
              <a:off x="3646" y="2820"/>
              <a:ext cx="204"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L</a:t>
              </a:r>
            </a:p>
          </p:txBody>
        </p:sp>
        <p:sp>
          <p:nvSpPr>
            <p:cNvPr id="43" name="Rectangle 43"/>
            <p:cNvSpPr>
              <a:spLocks noChangeArrowheads="1"/>
            </p:cNvSpPr>
            <p:nvPr/>
          </p:nvSpPr>
          <p:spPr bwMode="auto">
            <a:xfrm>
              <a:off x="4624" y="2510"/>
              <a:ext cx="236"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M</a:t>
              </a:r>
            </a:p>
          </p:txBody>
        </p:sp>
        <p:sp>
          <p:nvSpPr>
            <p:cNvPr id="44" name="Rectangle 44"/>
            <p:cNvSpPr>
              <a:spLocks noChangeArrowheads="1"/>
            </p:cNvSpPr>
            <p:nvPr/>
          </p:nvSpPr>
          <p:spPr bwMode="auto">
            <a:xfrm>
              <a:off x="4624" y="1932"/>
              <a:ext cx="236"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M</a:t>
              </a:r>
            </a:p>
          </p:txBody>
        </p:sp>
        <p:sp>
          <p:nvSpPr>
            <p:cNvPr id="45" name="Rectangle 45"/>
            <p:cNvSpPr>
              <a:spLocks noChangeArrowheads="1"/>
            </p:cNvSpPr>
            <p:nvPr/>
          </p:nvSpPr>
          <p:spPr bwMode="auto">
            <a:xfrm>
              <a:off x="4378" y="2820"/>
              <a:ext cx="236"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M</a:t>
              </a:r>
            </a:p>
          </p:txBody>
        </p:sp>
        <p:sp>
          <p:nvSpPr>
            <p:cNvPr id="46" name="Rectangle 46"/>
            <p:cNvSpPr>
              <a:spLocks noChangeArrowheads="1"/>
            </p:cNvSpPr>
            <p:nvPr/>
          </p:nvSpPr>
          <p:spPr bwMode="auto">
            <a:xfrm>
              <a:off x="4122" y="2220"/>
              <a:ext cx="236"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M</a:t>
              </a:r>
            </a:p>
          </p:txBody>
        </p:sp>
        <p:sp>
          <p:nvSpPr>
            <p:cNvPr id="47" name="Rectangle 47"/>
            <p:cNvSpPr>
              <a:spLocks noChangeArrowheads="1"/>
            </p:cNvSpPr>
            <p:nvPr/>
          </p:nvSpPr>
          <p:spPr bwMode="auto">
            <a:xfrm>
              <a:off x="3859" y="2220"/>
              <a:ext cx="236"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M</a:t>
              </a:r>
            </a:p>
          </p:txBody>
        </p:sp>
        <p:sp>
          <p:nvSpPr>
            <p:cNvPr id="48" name="Rectangle 48"/>
            <p:cNvSpPr>
              <a:spLocks noChangeArrowheads="1"/>
            </p:cNvSpPr>
            <p:nvPr/>
          </p:nvSpPr>
          <p:spPr bwMode="auto">
            <a:xfrm>
              <a:off x="3152" y="2663"/>
              <a:ext cx="236"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M</a:t>
              </a:r>
            </a:p>
          </p:txBody>
        </p:sp>
        <p:sp>
          <p:nvSpPr>
            <p:cNvPr id="49" name="Rectangle 49"/>
            <p:cNvSpPr>
              <a:spLocks noChangeArrowheads="1"/>
            </p:cNvSpPr>
            <p:nvPr/>
          </p:nvSpPr>
          <p:spPr bwMode="auto">
            <a:xfrm>
              <a:off x="3874" y="2663"/>
              <a:ext cx="204"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L</a:t>
              </a:r>
            </a:p>
          </p:txBody>
        </p:sp>
        <p:sp>
          <p:nvSpPr>
            <p:cNvPr id="50" name="Rectangle 50"/>
            <p:cNvSpPr>
              <a:spLocks noChangeArrowheads="1"/>
            </p:cNvSpPr>
            <p:nvPr/>
          </p:nvSpPr>
          <p:spPr bwMode="auto">
            <a:xfrm>
              <a:off x="3395" y="1932"/>
              <a:ext cx="204"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L</a:t>
              </a:r>
            </a:p>
          </p:txBody>
        </p:sp>
        <p:sp>
          <p:nvSpPr>
            <p:cNvPr id="51" name="Rectangle 51"/>
            <p:cNvSpPr>
              <a:spLocks noChangeArrowheads="1"/>
            </p:cNvSpPr>
            <p:nvPr/>
          </p:nvSpPr>
          <p:spPr bwMode="auto">
            <a:xfrm>
              <a:off x="4138" y="1932"/>
              <a:ext cx="204"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L</a:t>
              </a:r>
            </a:p>
          </p:txBody>
        </p:sp>
        <p:sp>
          <p:nvSpPr>
            <p:cNvPr id="52" name="Rectangle 52"/>
            <p:cNvSpPr>
              <a:spLocks noChangeArrowheads="1"/>
            </p:cNvSpPr>
            <p:nvPr/>
          </p:nvSpPr>
          <p:spPr bwMode="auto">
            <a:xfrm>
              <a:off x="4394" y="2220"/>
              <a:ext cx="204"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L</a:t>
              </a:r>
            </a:p>
          </p:txBody>
        </p:sp>
        <p:sp>
          <p:nvSpPr>
            <p:cNvPr id="53" name="Rectangle 53"/>
            <p:cNvSpPr>
              <a:spLocks noChangeArrowheads="1"/>
            </p:cNvSpPr>
            <p:nvPr/>
          </p:nvSpPr>
          <p:spPr bwMode="auto">
            <a:xfrm>
              <a:off x="3646" y="2510"/>
              <a:ext cx="204" cy="231"/>
            </a:xfrm>
            <a:prstGeom prst="rect">
              <a:avLst/>
            </a:prstGeom>
            <a:noFill/>
            <a:ln w="9525">
              <a:noFill/>
              <a:miter lim="800000"/>
              <a:headEnd/>
              <a:tailEnd/>
            </a:ln>
          </p:spPr>
          <p:txBody>
            <a:bodyPr wrap="none" lIns="92075" tIns="46038" rIns="92075" bIns="46038">
              <a:spAutoFit/>
            </a:bodyPr>
            <a:lstStyle/>
            <a:p>
              <a:pPr>
                <a:buClrTx/>
              </a:pPr>
              <a:r>
                <a:rPr lang="en-US" i="0">
                  <a:solidFill>
                    <a:schemeClr val="tx1"/>
                  </a:solidFill>
                  <a:latin typeface="Arial" charset="0"/>
                </a:rPr>
                <a:t>L</a:t>
              </a:r>
            </a:p>
          </p:txBody>
        </p:sp>
      </p:grpSp>
      <p:sp>
        <p:nvSpPr>
          <p:cNvPr id="54" name="Rectangle 55"/>
          <p:cNvSpPr>
            <a:spLocks noChangeArrowheads="1"/>
          </p:cNvSpPr>
          <p:nvPr/>
        </p:nvSpPr>
        <p:spPr bwMode="auto">
          <a:xfrm rot="16200000">
            <a:off x="-2240148" y="2697349"/>
            <a:ext cx="5675315" cy="585418"/>
          </a:xfrm>
          <a:prstGeom prst="rect">
            <a:avLst/>
          </a:prstGeom>
          <a:noFill/>
          <a:ln w="9525">
            <a:noFill/>
            <a:miter lim="800000"/>
            <a:headEnd/>
            <a:tailEnd/>
          </a:ln>
        </p:spPr>
        <p:txBody>
          <a:bodyPr wrap="square" lIns="92075" tIns="46038" rIns="92075" bIns="46038" anchor="ctr">
            <a:spAutoFit/>
          </a:bodyPr>
          <a:lstStyle/>
          <a:p>
            <a:pPr>
              <a:buClrTx/>
            </a:pPr>
            <a:r>
              <a:rPr lang="en-US" sz="3200" b="0" i="0" dirty="0">
                <a:solidFill>
                  <a:schemeClr val="tx2"/>
                </a:solidFill>
                <a:latin typeface="Arial" pitchFamily="34" charset="0"/>
                <a:cs typeface="Arial" pitchFamily="34" charset="0"/>
              </a:rPr>
              <a:t>Key </a:t>
            </a:r>
            <a:r>
              <a:rPr lang="en-US" sz="3200" b="0" i="0" dirty="0" smtClean="0">
                <a:solidFill>
                  <a:schemeClr val="tx2"/>
                </a:solidFill>
                <a:latin typeface="Arial" pitchFamily="34" charset="0"/>
                <a:cs typeface="Arial" pitchFamily="34" charset="0"/>
              </a:rPr>
              <a:t>Elements: Completeness</a:t>
            </a:r>
            <a:endParaRPr lang="en-US" sz="3200" b="0" i="0" dirty="0">
              <a:solidFill>
                <a:schemeClr val="tx2"/>
              </a:solidFill>
              <a:latin typeface="Arial" pitchFamily="34" charset="0"/>
              <a:cs typeface="Arial" pitchFamily="34" charset="0"/>
            </a:endParaRPr>
          </a:p>
        </p:txBody>
      </p:sp>
      <p:sp>
        <p:nvSpPr>
          <p:cNvPr id="55" name="Rectangle 57"/>
          <p:cNvSpPr>
            <a:spLocks noChangeArrowheads="1"/>
          </p:cNvSpPr>
          <p:nvPr/>
        </p:nvSpPr>
        <p:spPr bwMode="auto">
          <a:xfrm>
            <a:off x="2667000" y="5522913"/>
            <a:ext cx="5697538" cy="641350"/>
          </a:xfrm>
          <a:prstGeom prst="rect">
            <a:avLst/>
          </a:prstGeom>
          <a:noFill/>
          <a:ln w="12699">
            <a:noFill/>
            <a:miter lim="800000"/>
            <a:headEnd/>
            <a:tailEnd/>
          </a:ln>
          <a:effectLst>
            <a:outerShdw dist="53882" dir="2700000" algn="ctr" rotWithShape="0">
              <a:srgbClr val="000066"/>
            </a:outerShdw>
          </a:effectLst>
        </p:spPr>
        <p:txBody>
          <a:bodyPr lIns="92075" tIns="46038" rIns="92075" bIns="46038">
            <a:spAutoFit/>
          </a:bodyPr>
          <a:lstStyle/>
          <a:p>
            <a:pPr>
              <a:buClrTx/>
              <a:defRPr/>
            </a:pPr>
            <a:r>
              <a:rPr lang="en-US" sz="3600" b="0" i="0">
                <a:solidFill>
                  <a:schemeClr val="tx2"/>
                </a:solidFill>
                <a:latin typeface="Monotype Corsiva" pitchFamily="66" charset="0"/>
              </a:rPr>
              <a:t>Have We Captured the HOW'S</a:t>
            </a:r>
          </a:p>
        </p:txBody>
      </p:sp>
      <p:sp>
        <p:nvSpPr>
          <p:cNvPr id="56" name="Rectangle 58"/>
          <p:cNvSpPr>
            <a:spLocks noChangeArrowheads="1"/>
          </p:cNvSpPr>
          <p:nvPr/>
        </p:nvSpPr>
        <p:spPr bwMode="auto">
          <a:xfrm>
            <a:off x="2339975" y="1338263"/>
            <a:ext cx="3200400" cy="1006475"/>
          </a:xfrm>
          <a:prstGeom prst="rect">
            <a:avLst/>
          </a:prstGeom>
          <a:noFill/>
          <a:ln w="9525">
            <a:noFill/>
            <a:miter lim="800000"/>
            <a:headEnd/>
            <a:tailEnd/>
          </a:ln>
        </p:spPr>
        <p:txBody>
          <a:bodyPr lIns="92075" tIns="46038" rIns="92075" bIns="46038">
            <a:spAutoFit/>
          </a:bodyPr>
          <a:lstStyle/>
          <a:p>
            <a:pPr marL="401638" indent="-401638" algn="l">
              <a:buSzPct val="110000"/>
              <a:buFont typeface="Wingdings" pitchFamily="2" charset="2"/>
              <a:buChar char="v"/>
              <a:tabLst>
                <a:tab pos="1376363" algn="l"/>
                <a:tab pos="2519363" algn="l"/>
              </a:tabLst>
            </a:pPr>
            <a:r>
              <a:rPr lang="en-US" sz="2000" i="0">
                <a:solidFill>
                  <a:schemeClr val="tx1"/>
                </a:solidFill>
                <a:latin typeface="Arial Narrow" pitchFamily="34" charset="0"/>
              </a:rPr>
              <a:t>Are All The How’s Captured</a:t>
            </a:r>
          </a:p>
          <a:p>
            <a:pPr marL="401638" indent="-401638" algn="l">
              <a:buSzPct val="110000"/>
              <a:buFont typeface="Wingdings" pitchFamily="2" charset="2"/>
              <a:buChar char="v"/>
              <a:tabLst>
                <a:tab pos="1376363" algn="l"/>
                <a:tab pos="2519363" algn="l"/>
              </a:tabLst>
            </a:pPr>
            <a:r>
              <a:rPr lang="en-US" sz="2000" i="0">
                <a:solidFill>
                  <a:schemeClr val="tx1"/>
                </a:solidFill>
                <a:latin typeface="Arial Narrow" pitchFamily="34" charset="0"/>
              </a:rPr>
              <a:t>Is A What Really A How</a:t>
            </a:r>
          </a:p>
        </p:txBody>
      </p:sp>
      <p:sp>
        <p:nvSpPr>
          <p:cNvPr id="57" name="Rectangle 59"/>
          <p:cNvSpPr>
            <a:spLocks noChangeArrowheads="1"/>
          </p:cNvSpPr>
          <p:nvPr/>
        </p:nvSpPr>
        <p:spPr bwMode="auto">
          <a:xfrm rot="19740000">
            <a:off x="5234264" y="2858438"/>
            <a:ext cx="2655887" cy="369974"/>
          </a:xfrm>
          <a:prstGeom prst="rect">
            <a:avLst/>
          </a:prstGeom>
          <a:solidFill>
            <a:schemeClr val="tx2"/>
          </a:solidFill>
          <a:ln w="12699">
            <a:solidFill>
              <a:srgbClr val="000066"/>
            </a:solidFill>
            <a:miter lim="800000"/>
            <a:headEnd/>
            <a:tailEnd/>
          </a:ln>
          <a:effectLst>
            <a:outerShdw dist="53882" dir="2700000" algn="ctr" rotWithShape="0">
              <a:srgbClr val="990000"/>
            </a:outerShdw>
          </a:effectLst>
        </p:spPr>
        <p:txBody>
          <a:bodyPr lIns="92075" tIns="46038" rIns="92075" bIns="46038">
            <a:spAutoFit/>
          </a:bodyPr>
          <a:lstStyle/>
          <a:p>
            <a:pPr>
              <a:buClrTx/>
              <a:defRPr/>
            </a:pPr>
            <a:r>
              <a:rPr lang="en-US" i="0" dirty="0">
                <a:solidFill>
                  <a:schemeClr val="bg2"/>
                </a:solidFill>
                <a:latin typeface="Arial" pitchFamily="34" charset="0"/>
                <a:cs typeface="Arial" pitchFamily="34" charset="0"/>
              </a:rPr>
              <a:t>Completeness Criteria</a:t>
            </a:r>
          </a:p>
        </p:txBody>
      </p:sp>
      <p:grpSp>
        <p:nvGrpSpPr>
          <p:cNvPr id="58" name="Group 60"/>
          <p:cNvGrpSpPr>
            <a:grpSpLocks/>
          </p:cNvGrpSpPr>
          <p:nvPr/>
        </p:nvGrpSpPr>
        <p:grpSpPr bwMode="auto">
          <a:xfrm>
            <a:off x="2263775" y="4486275"/>
            <a:ext cx="2555875" cy="641350"/>
            <a:chOff x="988" y="3151"/>
            <a:chExt cx="1610" cy="404"/>
          </a:xfrm>
        </p:grpSpPr>
        <p:sp>
          <p:nvSpPr>
            <p:cNvPr id="59" name="Rectangle 61"/>
            <p:cNvSpPr>
              <a:spLocks noChangeArrowheads="1"/>
            </p:cNvSpPr>
            <p:nvPr/>
          </p:nvSpPr>
          <p:spPr bwMode="auto">
            <a:xfrm>
              <a:off x="988" y="3151"/>
              <a:ext cx="1057" cy="404"/>
            </a:xfrm>
            <a:prstGeom prst="rect">
              <a:avLst/>
            </a:prstGeom>
            <a:noFill/>
            <a:ln w="9525">
              <a:noFill/>
              <a:miter lim="800000"/>
              <a:headEnd/>
              <a:tailEnd/>
            </a:ln>
          </p:spPr>
          <p:txBody>
            <a:bodyPr wrap="none" lIns="92075" tIns="46038" rIns="92075" bIns="46038">
              <a:spAutoFit/>
            </a:bodyPr>
            <a:lstStyle/>
            <a:p>
              <a:pPr algn="l">
                <a:buClrTx/>
              </a:pPr>
              <a:r>
                <a:rPr lang="en-US" sz="2800" i="0">
                  <a:solidFill>
                    <a:schemeClr val="tx1"/>
                  </a:solidFill>
                  <a:latin typeface="Arial" charset="0"/>
                </a:rPr>
                <a:t>CC</a:t>
              </a:r>
              <a:r>
                <a:rPr lang="en-US" sz="1600" i="0">
                  <a:solidFill>
                    <a:schemeClr val="tx1"/>
                  </a:solidFill>
                  <a:latin typeface="Arial" charset="0"/>
                </a:rPr>
                <a:t> = </a:t>
              </a:r>
              <a:r>
                <a:rPr lang="en-US" sz="3600" i="0">
                  <a:solidFill>
                    <a:schemeClr val="tx1"/>
                  </a:solidFill>
                  <a:latin typeface="Symbol" pitchFamily="18" charset="2"/>
                </a:rPr>
                <a:t>S </a:t>
              </a:r>
              <a:r>
                <a:rPr lang="en-US" sz="2400" i="0" baseline="-40000">
                  <a:solidFill>
                    <a:schemeClr val="tx1"/>
                  </a:solidFill>
                  <a:latin typeface="Arial" charset="0"/>
                </a:rPr>
                <a:t>row</a:t>
              </a:r>
            </a:p>
          </p:txBody>
        </p:sp>
        <p:sp>
          <p:nvSpPr>
            <p:cNvPr id="60" name="Rectangle 62"/>
            <p:cNvSpPr>
              <a:spLocks noChangeArrowheads="1"/>
            </p:cNvSpPr>
            <p:nvPr/>
          </p:nvSpPr>
          <p:spPr bwMode="auto">
            <a:xfrm>
              <a:off x="1476" y="3186"/>
              <a:ext cx="1122" cy="288"/>
            </a:xfrm>
            <a:prstGeom prst="rect">
              <a:avLst/>
            </a:prstGeom>
            <a:noFill/>
            <a:ln w="9525">
              <a:noFill/>
              <a:miter lim="800000"/>
              <a:headEnd/>
              <a:tailEnd/>
            </a:ln>
          </p:spPr>
          <p:txBody>
            <a:bodyPr wrap="none" lIns="92075" tIns="46038" rIns="92075" bIns="46038">
              <a:spAutoFit/>
            </a:bodyPr>
            <a:lstStyle/>
            <a:p>
              <a:pPr>
                <a:buClrTx/>
              </a:pPr>
              <a:r>
                <a:rPr lang="en-US" sz="2400" i="0">
                  <a:solidFill>
                    <a:schemeClr val="tx1"/>
                  </a:solidFill>
                  <a:latin typeface="Arial" charset="0"/>
                </a:rPr>
                <a:t>   (</a:t>
              </a:r>
              <a:r>
                <a:rPr lang="en-US" sz="1600" i="0">
                  <a:solidFill>
                    <a:schemeClr val="tx1"/>
                  </a:solidFill>
                  <a:latin typeface="Arial" charset="0"/>
                </a:rPr>
                <a:t>CI *Strength)</a:t>
              </a:r>
            </a:p>
          </p:txBody>
        </p:sp>
      </p:grpSp>
      <p:sp>
        <p:nvSpPr>
          <p:cNvPr id="61" name="Line 65"/>
          <p:cNvSpPr>
            <a:spLocks noChangeShapeType="1"/>
          </p:cNvSpPr>
          <p:nvPr/>
        </p:nvSpPr>
        <p:spPr bwMode="auto">
          <a:xfrm flipV="1">
            <a:off x="4168775" y="2809875"/>
            <a:ext cx="1482725" cy="1828800"/>
          </a:xfrm>
          <a:prstGeom prst="line">
            <a:avLst/>
          </a:prstGeom>
          <a:noFill/>
          <a:ln w="25399">
            <a:solidFill>
              <a:schemeClr val="tx2"/>
            </a:solidFill>
            <a:round/>
            <a:headEnd type="diamond" w="med" len="med"/>
            <a:tailEnd type="diamond" w="med" len="med"/>
          </a:ln>
        </p:spPr>
        <p:txBody>
          <a:bodyPr wrap="none" anchor="ctr"/>
          <a:lstStyle/>
          <a:p>
            <a:endParaRPr lang="en-US"/>
          </a:p>
        </p:txBody>
      </p:sp>
      <p:grpSp>
        <p:nvGrpSpPr>
          <p:cNvPr id="62" name="Group 66"/>
          <p:cNvGrpSpPr>
            <a:grpSpLocks/>
          </p:cNvGrpSpPr>
          <p:nvPr/>
        </p:nvGrpSpPr>
        <p:grpSpPr bwMode="auto">
          <a:xfrm>
            <a:off x="7200900" y="2735263"/>
            <a:ext cx="911225" cy="327025"/>
            <a:chOff x="4313" y="2002"/>
            <a:chExt cx="574" cy="206"/>
          </a:xfrm>
        </p:grpSpPr>
        <p:sp>
          <p:nvSpPr>
            <p:cNvPr id="63" name="Freeform 67"/>
            <p:cNvSpPr>
              <a:spLocks/>
            </p:cNvSpPr>
            <p:nvPr/>
          </p:nvSpPr>
          <p:spPr bwMode="auto">
            <a:xfrm>
              <a:off x="4335" y="2003"/>
              <a:ext cx="552" cy="204"/>
            </a:xfrm>
            <a:custGeom>
              <a:avLst/>
              <a:gdLst>
                <a:gd name="T0" fmla="*/ 0 w 552"/>
                <a:gd name="T1" fmla="*/ 45 h 204"/>
                <a:gd name="T2" fmla="*/ 0 w 552"/>
                <a:gd name="T3" fmla="*/ 158 h 204"/>
                <a:gd name="T4" fmla="*/ 344 w 552"/>
                <a:gd name="T5" fmla="*/ 158 h 204"/>
                <a:gd name="T6" fmla="*/ 344 w 552"/>
                <a:gd name="T7" fmla="*/ 203 h 204"/>
                <a:gd name="T8" fmla="*/ 551 w 552"/>
                <a:gd name="T9" fmla="*/ 101 h 204"/>
                <a:gd name="T10" fmla="*/ 344 w 552"/>
                <a:gd name="T11" fmla="*/ 0 h 204"/>
                <a:gd name="T12" fmla="*/ 344 w 552"/>
                <a:gd name="T13" fmla="*/ 45 h 204"/>
                <a:gd name="T14" fmla="*/ 0 w 552"/>
                <a:gd name="T15" fmla="*/ 45 h 204"/>
                <a:gd name="T16" fmla="*/ 0 60000 65536"/>
                <a:gd name="T17" fmla="*/ 0 60000 65536"/>
                <a:gd name="T18" fmla="*/ 0 60000 65536"/>
                <a:gd name="T19" fmla="*/ 0 60000 65536"/>
                <a:gd name="T20" fmla="*/ 0 60000 65536"/>
                <a:gd name="T21" fmla="*/ 0 60000 65536"/>
                <a:gd name="T22" fmla="*/ 0 60000 65536"/>
                <a:gd name="T23" fmla="*/ 0 60000 65536"/>
                <a:gd name="T24" fmla="*/ 0 w 552"/>
                <a:gd name="T25" fmla="*/ 0 h 204"/>
                <a:gd name="T26" fmla="*/ 552 w 552"/>
                <a:gd name="T27" fmla="*/ 204 h 2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2" h="204">
                  <a:moveTo>
                    <a:pt x="0" y="45"/>
                  </a:moveTo>
                  <a:lnTo>
                    <a:pt x="0" y="158"/>
                  </a:lnTo>
                  <a:lnTo>
                    <a:pt x="344" y="158"/>
                  </a:lnTo>
                  <a:lnTo>
                    <a:pt x="344" y="203"/>
                  </a:lnTo>
                  <a:lnTo>
                    <a:pt x="551" y="101"/>
                  </a:lnTo>
                  <a:lnTo>
                    <a:pt x="344" y="0"/>
                  </a:lnTo>
                  <a:lnTo>
                    <a:pt x="344" y="45"/>
                  </a:lnTo>
                  <a:lnTo>
                    <a:pt x="0" y="45"/>
                  </a:lnTo>
                </a:path>
              </a:pathLst>
            </a:custGeom>
            <a:solidFill>
              <a:schemeClr val="tx2"/>
            </a:solidFill>
            <a:ln w="12699" cap="rnd">
              <a:solidFill>
                <a:schemeClr val="bg1"/>
              </a:solidFill>
              <a:round/>
              <a:headEnd/>
              <a:tailEnd/>
            </a:ln>
          </p:spPr>
          <p:txBody>
            <a:bodyPr/>
            <a:lstStyle/>
            <a:p>
              <a:endParaRPr lang="en-US"/>
            </a:p>
          </p:txBody>
        </p:sp>
        <p:sp>
          <p:nvSpPr>
            <p:cNvPr id="64" name="Freeform 68"/>
            <p:cNvSpPr>
              <a:spLocks/>
            </p:cNvSpPr>
            <p:nvPr/>
          </p:nvSpPr>
          <p:spPr bwMode="auto">
            <a:xfrm>
              <a:off x="4313" y="2047"/>
              <a:ext cx="24" cy="116"/>
            </a:xfrm>
            <a:custGeom>
              <a:avLst/>
              <a:gdLst>
                <a:gd name="T0" fmla="*/ 23 w 24"/>
                <a:gd name="T1" fmla="*/ 115 h 116"/>
                <a:gd name="T2" fmla="*/ 23 w 24"/>
                <a:gd name="T3" fmla="*/ 0 h 116"/>
                <a:gd name="T4" fmla="*/ 0 w 24"/>
                <a:gd name="T5" fmla="*/ 0 h 116"/>
                <a:gd name="T6" fmla="*/ 0 w 24"/>
                <a:gd name="T7" fmla="*/ 115 h 116"/>
                <a:gd name="T8" fmla="*/ 23 w 24"/>
                <a:gd name="T9" fmla="*/ 115 h 116"/>
                <a:gd name="T10" fmla="*/ 0 60000 65536"/>
                <a:gd name="T11" fmla="*/ 0 60000 65536"/>
                <a:gd name="T12" fmla="*/ 0 60000 65536"/>
                <a:gd name="T13" fmla="*/ 0 60000 65536"/>
                <a:gd name="T14" fmla="*/ 0 60000 65536"/>
                <a:gd name="T15" fmla="*/ 0 w 24"/>
                <a:gd name="T16" fmla="*/ 0 h 116"/>
                <a:gd name="T17" fmla="*/ 24 w 24"/>
                <a:gd name="T18" fmla="*/ 116 h 116"/>
              </a:gdLst>
              <a:ahLst/>
              <a:cxnLst>
                <a:cxn ang="T10">
                  <a:pos x="T0" y="T1"/>
                </a:cxn>
                <a:cxn ang="T11">
                  <a:pos x="T2" y="T3"/>
                </a:cxn>
                <a:cxn ang="T12">
                  <a:pos x="T4" y="T5"/>
                </a:cxn>
                <a:cxn ang="T13">
                  <a:pos x="T6" y="T7"/>
                </a:cxn>
                <a:cxn ang="T14">
                  <a:pos x="T8" y="T9"/>
                </a:cxn>
              </a:cxnLst>
              <a:rect l="T15" t="T16" r="T17" b="T18"/>
              <a:pathLst>
                <a:path w="24" h="116">
                  <a:moveTo>
                    <a:pt x="23" y="115"/>
                  </a:moveTo>
                  <a:lnTo>
                    <a:pt x="23" y="0"/>
                  </a:lnTo>
                  <a:lnTo>
                    <a:pt x="0" y="0"/>
                  </a:lnTo>
                  <a:lnTo>
                    <a:pt x="0" y="115"/>
                  </a:lnTo>
                  <a:lnTo>
                    <a:pt x="23" y="115"/>
                  </a:lnTo>
                </a:path>
              </a:pathLst>
            </a:custGeom>
            <a:solidFill>
              <a:schemeClr val="tx2"/>
            </a:solidFill>
            <a:ln w="12699" cap="rnd">
              <a:solidFill>
                <a:schemeClr val="bg1"/>
              </a:solidFill>
              <a:round/>
              <a:headEnd/>
              <a:tailEnd/>
            </a:ln>
          </p:spPr>
          <p:txBody>
            <a:bodyPr/>
            <a:lstStyle/>
            <a:p>
              <a:endParaRPr lang="en-US"/>
            </a:p>
          </p:txBody>
        </p:sp>
        <p:sp>
          <p:nvSpPr>
            <p:cNvPr id="65" name="Freeform 69"/>
            <p:cNvSpPr>
              <a:spLocks/>
            </p:cNvSpPr>
            <p:nvPr/>
          </p:nvSpPr>
          <p:spPr bwMode="auto">
            <a:xfrm>
              <a:off x="4647" y="2162"/>
              <a:ext cx="33" cy="46"/>
            </a:xfrm>
            <a:custGeom>
              <a:avLst/>
              <a:gdLst>
                <a:gd name="T0" fmla="*/ 0 w 33"/>
                <a:gd name="T1" fmla="*/ 0 h 46"/>
                <a:gd name="T2" fmla="*/ 32 w 33"/>
                <a:gd name="T3" fmla="*/ 0 h 46"/>
                <a:gd name="T4" fmla="*/ 32 w 33"/>
                <a:gd name="T5" fmla="*/ 45 h 46"/>
                <a:gd name="T6" fmla="*/ 0 w 33"/>
                <a:gd name="T7" fmla="*/ 44 h 46"/>
                <a:gd name="T8" fmla="*/ 0 w 33"/>
                <a:gd name="T9" fmla="*/ 0 h 46"/>
                <a:gd name="T10" fmla="*/ 0 60000 65536"/>
                <a:gd name="T11" fmla="*/ 0 60000 65536"/>
                <a:gd name="T12" fmla="*/ 0 60000 65536"/>
                <a:gd name="T13" fmla="*/ 0 60000 65536"/>
                <a:gd name="T14" fmla="*/ 0 60000 65536"/>
                <a:gd name="T15" fmla="*/ 0 w 33"/>
                <a:gd name="T16" fmla="*/ 0 h 46"/>
                <a:gd name="T17" fmla="*/ 33 w 33"/>
                <a:gd name="T18" fmla="*/ 46 h 46"/>
              </a:gdLst>
              <a:ahLst/>
              <a:cxnLst>
                <a:cxn ang="T10">
                  <a:pos x="T0" y="T1"/>
                </a:cxn>
                <a:cxn ang="T11">
                  <a:pos x="T2" y="T3"/>
                </a:cxn>
                <a:cxn ang="T12">
                  <a:pos x="T4" y="T5"/>
                </a:cxn>
                <a:cxn ang="T13">
                  <a:pos x="T6" y="T7"/>
                </a:cxn>
                <a:cxn ang="T14">
                  <a:pos x="T8" y="T9"/>
                </a:cxn>
              </a:cxnLst>
              <a:rect l="T15" t="T16" r="T17" b="T18"/>
              <a:pathLst>
                <a:path w="33" h="46">
                  <a:moveTo>
                    <a:pt x="0" y="0"/>
                  </a:moveTo>
                  <a:lnTo>
                    <a:pt x="32" y="0"/>
                  </a:lnTo>
                  <a:lnTo>
                    <a:pt x="32" y="45"/>
                  </a:lnTo>
                  <a:lnTo>
                    <a:pt x="0" y="44"/>
                  </a:lnTo>
                  <a:lnTo>
                    <a:pt x="0" y="0"/>
                  </a:lnTo>
                </a:path>
              </a:pathLst>
            </a:custGeom>
            <a:solidFill>
              <a:schemeClr val="tx2"/>
            </a:solidFill>
            <a:ln w="12699" cap="rnd">
              <a:solidFill>
                <a:schemeClr val="bg1"/>
              </a:solidFill>
              <a:round/>
              <a:headEnd/>
              <a:tailEnd/>
            </a:ln>
          </p:spPr>
          <p:txBody>
            <a:bodyPr/>
            <a:lstStyle/>
            <a:p>
              <a:endParaRPr lang="en-US"/>
            </a:p>
          </p:txBody>
        </p:sp>
        <p:sp>
          <p:nvSpPr>
            <p:cNvPr id="66" name="Freeform 70"/>
            <p:cNvSpPr>
              <a:spLocks/>
            </p:cNvSpPr>
            <p:nvPr/>
          </p:nvSpPr>
          <p:spPr bwMode="auto">
            <a:xfrm>
              <a:off x="4647" y="2002"/>
              <a:ext cx="33" cy="46"/>
            </a:xfrm>
            <a:custGeom>
              <a:avLst/>
              <a:gdLst>
                <a:gd name="T0" fmla="*/ 0 w 33"/>
                <a:gd name="T1" fmla="*/ 0 h 46"/>
                <a:gd name="T2" fmla="*/ 32 w 33"/>
                <a:gd name="T3" fmla="*/ 0 h 46"/>
                <a:gd name="T4" fmla="*/ 32 w 33"/>
                <a:gd name="T5" fmla="*/ 45 h 46"/>
                <a:gd name="T6" fmla="*/ 0 w 33"/>
                <a:gd name="T7" fmla="*/ 45 h 46"/>
                <a:gd name="T8" fmla="*/ 0 w 33"/>
                <a:gd name="T9" fmla="*/ 0 h 46"/>
                <a:gd name="T10" fmla="*/ 0 60000 65536"/>
                <a:gd name="T11" fmla="*/ 0 60000 65536"/>
                <a:gd name="T12" fmla="*/ 0 60000 65536"/>
                <a:gd name="T13" fmla="*/ 0 60000 65536"/>
                <a:gd name="T14" fmla="*/ 0 60000 65536"/>
                <a:gd name="T15" fmla="*/ 0 w 33"/>
                <a:gd name="T16" fmla="*/ 0 h 46"/>
                <a:gd name="T17" fmla="*/ 33 w 33"/>
                <a:gd name="T18" fmla="*/ 46 h 46"/>
              </a:gdLst>
              <a:ahLst/>
              <a:cxnLst>
                <a:cxn ang="T10">
                  <a:pos x="T0" y="T1"/>
                </a:cxn>
                <a:cxn ang="T11">
                  <a:pos x="T2" y="T3"/>
                </a:cxn>
                <a:cxn ang="T12">
                  <a:pos x="T4" y="T5"/>
                </a:cxn>
                <a:cxn ang="T13">
                  <a:pos x="T6" y="T7"/>
                </a:cxn>
                <a:cxn ang="T14">
                  <a:pos x="T8" y="T9"/>
                </a:cxn>
              </a:cxnLst>
              <a:rect l="T15" t="T16" r="T17" b="T18"/>
              <a:pathLst>
                <a:path w="33" h="46">
                  <a:moveTo>
                    <a:pt x="0" y="0"/>
                  </a:moveTo>
                  <a:lnTo>
                    <a:pt x="32" y="0"/>
                  </a:lnTo>
                  <a:lnTo>
                    <a:pt x="32" y="45"/>
                  </a:lnTo>
                  <a:lnTo>
                    <a:pt x="0" y="45"/>
                  </a:lnTo>
                  <a:lnTo>
                    <a:pt x="0" y="0"/>
                  </a:lnTo>
                </a:path>
              </a:pathLst>
            </a:custGeom>
            <a:solidFill>
              <a:schemeClr val="tx2"/>
            </a:solidFill>
            <a:ln w="12699" cap="rnd">
              <a:solidFill>
                <a:schemeClr val="bg1"/>
              </a:solidFill>
              <a:round/>
              <a:headEnd/>
              <a:tailEnd/>
            </a:ln>
          </p:spPr>
          <p:txBody>
            <a:bodyPr/>
            <a:lstStyle/>
            <a:p>
              <a:endParaRPr lang="en-US"/>
            </a:p>
          </p:txBody>
        </p:sp>
      </p:grpSp>
      <p:sp>
        <p:nvSpPr>
          <p:cNvPr id="67" name="Rectangle 71"/>
          <p:cNvSpPr>
            <a:spLocks noChangeArrowheads="1"/>
          </p:cNvSpPr>
          <p:nvPr/>
        </p:nvSpPr>
        <p:spPr bwMode="auto">
          <a:xfrm>
            <a:off x="3735388" y="2640013"/>
            <a:ext cx="757237" cy="1704975"/>
          </a:xfrm>
          <a:prstGeom prst="rect">
            <a:avLst/>
          </a:prstGeom>
          <a:noFill/>
          <a:ln w="9525">
            <a:noFill/>
            <a:miter lim="800000"/>
            <a:headEnd/>
            <a:tailEnd/>
          </a:ln>
        </p:spPr>
        <p:txBody>
          <a:bodyPr wrap="none" lIns="92075" tIns="46038" rIns="92075" bIns="46038">
            <a:spAutoFit/>
          </a:bodyPr>
          <a:lstStyle/>
          <a:p>
            <a:pPr algn="l">
              <a:spcAft>
                <a:spcPct val="10000"/>
              </a:spcAft>
              <a:buClrTx/>
            </a:pPr>
            <a:r>
              <a:rPr lang="en-US" sz="1400" b="0" i="0">
                <a:solidFill>
                  <a:schemeClr val="tx1"/>
                </a:solidFill>
                <a:latin typeface="Arial" charset="0"/>
              </a:rPr>
              <a:t>Need 1</a:t>
            </a:r>
          </a:p>
          <a:p>
            <a:pPr algn="l">
              <a:spcAft>
                <a:spcPct val="10000"/>
              </a:spcAft>
              <a:buClrTx/>
            </a:pPr>
            <a:r>
              <a:rPr lang="en-US" sz="1400" b="0" i="0">
                <a:solidFill>
                  <a:schemeClr val="tx1"/>
                </a:solidFill>
                <a:latin typeface="Arial" charset="0"/>
              </a:rPr>
              <a:t>Need 2</a:t>
            </a:r>
          </a:p>
          <a:p>
            <a:pPr algn="l">
              <a:spcAft>
                <a:spcPct val="10000"/>
              </a:spcAft>
              <a:buClrTx/>
            </a:pPr>
            <a:r>
              <a:rPr lang="en-US" sz="1400" b="0" i="0">
                <a:solidFill>
                  <a:schemeClr val="tx1"/>
                </a:solidFill>
                <a:latin typeface="Arial" charset="0"/>
              </a:rPr>
              <a:t>Need 3</a:t>
            </a:r>
          </a:p>
          <a:p>
            <a:pPr algn="l">
              <a:spcAft>
                <a:spcPct val="10000"/>
              </a:spcAft>
              <a:buClrTx/>
            </a:pPr>
            <a:r>
              <a:rPr lang="en-US" sz="1400" b="0" i="0">
                <a:solidFill>
                  <a:schemeClr val="tx1"/>
                </a:solidFill>
                <a:latin typeface="Arial" charset="0"/>
              </a:rPr>
              <a:t>Need 4</a:t>
            </a:r>
          </a:p>
          <a:p>
            <a:pPr algn="l">
              <a:spcAft>
                <a:spcPct val="10000"/>
              </a:spcAft>
              <a:buClrTx/>
            </a:pPr>
            <a:r>
              <a:rPr lang="en-US" sz="1400" b="0" i="0">
                <a:solidFill>
                  <a:schemeClr val="tx1"/>
                </a:solidFill>
                <a:latin typeface="Arial" charset="0"/>
              </a:rPr>
              <a:t>Need 5</a:t>
            </a:r>
          </a:p>
          <a:p>
            <a:pPr algn="l">
              <a:spcAft>
                <a:spcPct val="10000"/>
              </a:spcAft>
              <a:buClrTx/>
            </a:pPr>
            <a:r>
              <a:rPr lang="en-US" sz="1400" b="0" i="0">
                <a:solidFill>
                  <a:schemeClr val="tx1"/>
                </a:solidFill>
                <a:latin typeface="Arial" charset="0"/>
              </a:rPr>
              <a:t>Need 6</a:t>
            </a:r>
          </a:p>
          <a:p>
            <a:pPr algn="l">
              <a:spcAft>
                <a:spcPct val="10000"/>
              </a:spcAft>
              <a:buClrTx/>
            </a:pPr>
            <a:r>
              <a:rPr lang="en-US" sz="1400" b="0" i="0">
                <a:solidFill>
                  <a:schemeClr val="tx1"/>
                </a:solidFill>
                <a:latin typeface="Arial" charset="0"/>
              </a:rPr>
              <a:t>Need 7</a:t>
            </a:r>
          </a:p>
        </p:txBody>
      </p:sp>
      <p:sp>
        <p:nvSpPr>
          <p:cNvPr id="68" name="Rectangle 72"/>
          <p:cNvSpPr>
            <a:spLocks noChangeArrowheads="1"/>
          </p:cNvSpPr>
          <p:nvPr/>
        </p:nvSpPr>
        <p:spPr bwMode="auto">
          <a:xfrm>
            <a:off x="5002213" y="2833688"/>
            <a:ext cx="282575" cy="1471612"/>
          </a:xfrm>
          <a:prstGeom prst="rect">
            <a:avLst/>
          </a:prstGeom>
          <a:noFill/>
          <a:ln w="9525">
            <a:noFill/>
            <a:miter lim="800000"/>
            <a:headEnd/>
            <a:tailEnd/>
          </a:ln>
        </p:spPr>
        <p:txBody>
          <a:bodyPr wrap="none" lIns="92075" tIns="46038" rIns="92075" bIns="46038">
            <a:spAutoFit/>
          </a:bodyPr>
          <a:lstStyle/>
          <a:p>
            <a:pPr algn="l">
              <a:spcAft>
                <a:spcPct val="10000"/>
              </a:spcAft>
              <a:buClrTx/>
            </a:pPr>
            <a:r>
              <a:rPr lang="en-US" sz="1400" b="0" i="0">
                <a:solidFill>
                  <a:schemeClr val="tx1"/>
                </a:solidFill>
                <a:latin typeface="Georgia" pitchFamily="18" charset="0"/>
              </a:rPr>
              <a:t>5</a:t>
            </a:r>
          </a:p>
          <a:p>
            <a:pPr algn="l">
              <a:spcAft>
                <a:spcPct val="10000"/>
              </a:spcAft>
              <a:buClrTx/>
            </a:pPr>
            <a:r>
              <a:rPr lang="en-US" sz="1400" b="0" i="0">
                <a:solidFill>
                  <a:schemeClr val="tx1"/>
                </a:solidFill>
                <a:latin typeface="Georgia" pitchFamily="18" charset="0"/>
              </a:rPr>
              <a:t>3</a:t>
            </a:r>
          </a:p>
          <a:p>
            <a:pPr algn="l">
              <a:spcAft>
                <a:spcPct val="10000"/>
              </a:spcAft>
              <a:buClrTx/>
            </a:pPr>
            <a:r>
              <a:rPr lang="en-US" sz="1400" b="0" i="0">
                <a:solidFill>
                  <a:schemeClr val="tx1"/>
                </a:solidFill>
                <a:latin typeface="Georgia" pitchFamily="18" charset="0"/>
              </a:rPr>
              <a:t>4</a:t>
            </a:r>
          </a:p>
          <a:p>
            <a:pPr algn="l">
              <a:spcAft>
                <a:spcPct val="10000"/>
              </a:spcAft>
              <a:buClrTx/>
            </a:pPr>
            <a:r>
              <a:rPr lang="en-US" sz="1400" b="0" i="0">
                <a:solidFill>
                  <a:schemeClr val="tx1"/>
                </a:solidFill>
                <a:latin typeface="Georgia" pitchFamily="18" charset="0"/>
              </a:rPr>
              <a:t>2</a:t>
            </a:r>
          </a:p>
          <a:p>
            <a:pPr algn="l">
              <a:spcAft>
                <a:spcPct val="10000"/>
              </a:spcAft>
              <a:buClrTx/>
            </a:pPr>
            <a:r>
              <a:rPr lang="en-US" sz="1400" b="0" i="0">
                <a:solidFill>
                  <a:schemeClr val="tx1"/>
                </a:solidFill>
                <a:latin typeface="Georgia" pitchFamily="18" charset="0"/>
              </a:rPr>
              <a:t>4</a:t>
            </a:r>
          </a:p>
          <a:p>
            <a:pPr algn="l">
              <a:spcAft>
                <a:spcPct val="10000"/>
              </a:spcAft>
              <a:buClrTx/>
            </a:pPr>
            <a:r>
              <a:rPr lang="en-US" sz="1400" b="0" i="0">
                <a:solidFill>
                  <a:schemeClr val="tx1"/>
                </a:solidFill>
                <a:latin typeface="Georgia" pitchFamily="18" charset="0"/>
              </a:rPr>
              <a:t>1</a:t>
            </a:r>
          </a:p>
        </p:txBody>
      </p:sp>
      <p:sp>
        <p:nvSpPr>
          <p:cNvPr id="69" name="Rectangle 73"/>
          <p:cNvSpPr>
            <a:spLocks noChangeArrowheads="1"/>
          </p:cNvSpPr>
          <p:nvPr/>
        </p:nvSpPr>
        <p:spPr bwMode="auto">
          <a:xfrm rot="16200000">
            <a:off x="6343651" y="989012"/>
            <a:ext cx="850900" cy="2613025"/>
          </a:xfrm>
          <a:prstGeom prst="rect">
            <a:avLst/>
          </a:prstGeom>
          <a:noFill/>
          <a:ln w="9525">
            <a:noFill/>
            <a:miter lim="800000"/>
            <a:headEnd/>
            <a:tailEnd/>
          </a:ln>
        </p:spPr>
        <p:txBody>
          <a:bodyPr wrap="none" lIns="92075" tIns="46038" rIns="92075" bIns="46038">
            <a:spAutoFit/>
          </a:bodyPr>
          <a:lstStyle/>
          <a:p>
            <a:pPr algn="l">
              <a:spcAft>
                <a:spcPct val="55000"/>
              </a:spcAft>
              <a:buClrTx/>
            </a:pPr>
            <a:r>
              <a:rPr lang="en-US" sz="1600" b="0" i="0" dirty="0">
                <a:solidFill>
                  <a:schemeClr val="tx1"/>
                </a:solidFill>
                <a:latin typeface="Arial" charset="0"/>
              </a:rPr>
              <a:t>HOW 1</a:t>
            </a:r>
          </a:p>
          <a:p>
            <a:pPr algn="l">
              <a:spcAft>
                <a:spcPct val="55000"/>
              </a:spcAft>
              <a:buClrTx/>
            </a:pPr>
            <a:r>
              <a:rPr lang="en-US" sz="1600" b="0" i="0" dirty="0">
                <a:solidFill>
                  <a:schemeClr val="tx1"/>
                </a:solidFill>
                <a:latin typeface="Arial" charset="0"/>
              </a:rPr>
              <a:t>HOW 2</a:t>
            </a:r>
          </a:p>
          <a:p>
            <a:pPr algn="l">
              <a:spcAft>
                <a:spcPct val="55000"/>
              </a:spcAft>
              <a:buClrTx/>
            </a:pPr>
            <a:r>
              <a:rPr lang="en-US" sz="1600" b="0" i="0" dirty="0">
                <a:solidFill>
                  <a:schemeClr val="tx1"/>
                </a:solidFill>
                <a:latin typeface="Arial" charset="0"/>
              </a:rPr>
              <a:t>HOW 3</a:t>
            </a:r>
          </a:p>
          <a:p>
            <a:pPr algn="l">
              <a:spcAft>
                <a:spcPct val="55000"/>
              </a:spcAft>
              <a:buClrTx/>
            </a:pPr>
            <a:r>
              <a:rPr lang="en-US" sz="1600" b="0" i="0" dirty="0">
                <a:solidFill>
                  <a:schemeClr val="tx1"/>
                </a:solidFill>
                <a:latin typeface="Arial" charset="0"/>
              </a:rPr>
              <a:t>HOW 4</a:t>
            </a:r>
          </a:p>
          <a:p>
            <a:pPr algn="l">
              <a:spcAft>
                <a:spcPct val="55000"/>
              </a:spcAft>
              <a:buClrTx/>
            </a:pPr>
            <a:r>
              <a:rPr lang="en-US" sz="1600" b="0" i="0" dirty="0">
                <a:solidFill>
                  <a:schemeClr val="tx1"/>
                </a:solidFill>
                <a:latin typeface="Arial" charset="0"/>
              </a:rPr>
              <a:t>HOW 5</a:t>
            </a:r>
          </a:p>
          <a:p>
            <a:pPr algn="l">
              <a:spcAft>
                <a:spcPct val="55000"/>
              </a:spcAft>
              <a:buClrTx/>
            </a:pPr>
            <a:r>
              <a:rPr lang="en-US" sz="1600" b="0" i="0" dirty="0">
                <a:solidFill>
                  <a:schemeClr val="tx1"/>
                </a:solidFill>
                <a:latin typeface="Arial" charset="0"/>
              </a:rPr>
              <a:t>HOW 6</a:t>
            </a:r>
          </a:p>
          <a:p>
            <a:pPr algn="l">
              <a:spcAft>
                <a:spcPct val="55000"/>
              </a:spcAft>
              <a:buClrTx/>
            </a:pPr>
            <a:r>
              <a:rPr lang="en-US" sz="1600" b="0" i="0" dirty="0">
                <a:solidFill>
                  <a:schemeClr val="tx1"/>
                </a:solidFill>
                <a:latin typeface="Arial" charset="0"/>
              </a:rPr>
              <a:t>HOW 7</a:t>
            </a:r>
          </a:p>
        </p:txBody>
      </p:sp>
      <p:sp>
        <p:nvSpPr>
          <p:cNvPr id="70" name="Rectangle 74"/>
          <p:cNvSpPr>
            <a:spLocks noChangeArrowheads="1"/>
          </p:cNvSpPr>
          <p:nvPr/>
        </p:nvSpPr>
        <p:spPr bwMode="auto">
          <a:xfrm>
            <a:off x="5395913" y="4800600"/>
            <a:ext cx="2735262" cy="336550"/>
          </a:xfrm>
          <a:prstGeom prst="rect">
            <a:avLst/>
          </a:prstGeom>
          <a:noFill/>
          <a:ln w="9525">
            <a:noFill/>
            <a:miter lim="800000"/>
            <a:headEnd/>
            <a:tailEnd/>
          </a:ln>
        </p:spPr>
        <p:txBody>
          <a:bodyPr wrap="none" lIns="92075" tIns="46038" rIns="92075" bIns="46038">
            <a:spAutoFit/>
          </a:bodyPr>
          <a:lstStyle/>
          <a:p>
            <a:pPr algn="l">
              <a:buClrTx/>
            </a:pPr>
            <a:r>
              <a:rPr lang="en-US" sz="1600" i="0">
                <a:solidFill>
                  <a:schemeClr val="tx1"/>
                </a:solidFill>
                <a:latin typeface="Arial" charset="0"/>
              </a:rPr>
              <a:t>57   41  48   13   50    6    21</a:t>
            </a:r>
          </a:p>
        </p:txBody>
      </p:sp>
      <p:sp>
        <p:nvSpPr>
          <p:cNvPr id="71" name="Line 64"/>
          <p:cNvSpPr>
            <a:spLocks noChangeShapeType="1"/>
          </p:cNvSpPr>
          <p:nvPr/>
        </p:nvSpPr>
        <p:spPr bwMode="auto">
          <a:xfrm flipV="1">
            <a:off x="3635375" y="2859088"/>
            <a:ext cx="1397000" cy="1779587"/>
          </a:xfrm>
          <a:prstGeom prst="line">
            <a:avLst/>
          </a:prstGeom>
          <a:noFill/>
          <a:ln w="25399">
            <a:solidFill>
              <a:schemeClr val="tx2"/>
            </a:solidFill>
            <a:round/>
            <a:headEnd type="diamond" w="med" len="med"/>
            <a:tailEnd type="diamond" w="med" len="med"/>
          </a:ln>
        </p:spPr>
        <p:txBody>
          <a:bodyPr wrap="none" anchor="ctr"/>
          <a:lstStyle/>
          <a:p>
            <a:endParaRPr lang="en-US"/>
          </a:p>
        </p:txBody>
      </p:sp>
      <p:sp>
        <p:nvSpPr>
          <p:cNvPr id="72" name="Rectangle 56"/>
          <p:cNvSpPr>
            <a:spLocks noChangeArrowheads="1"/>
          </p:cNvSpPr>
          <p:nvPr/>
        </p:nvSpPr>
        <p:spPr bwMode="auto">
          <a:xfrm>
            <a:off x="8101013" y="2644775"/>
            <a:ext cx="254000" cy="1676400"/>
          </a:xfrm>
          <a:prstGeom prst="rect">
            <a:avLst/>
          </a:prstGeom>
          <a:noFill/>
          <a:ln w="31750">
            <a:solidFill>
              <a:srgbClr val="FF00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1000" y="287338"/>
            <a:ext cx="8274050" cy="896937"/>
          </a:xfrm>
          <a:prstGeom prst="rect">
            <a:avLst/>
          </a:prstGeom>
          <a:noFill/>
          <a:ln w="9525">
            <a:noFill/>
            <a:miter lim="800000"/>
            <a:headEnd/>
            <a:tailEnd/>
          </a:ln>
        </p:spPr>
        <p:txBody>
          <a:bodyPr anchor="ctr"/>
          <a:lstStyle/>
          <a:p>
            <a:pPr algn="ctr" eaLnBrk="1" hangingPunct="1">
              <a:buClrTx/>
            </a:pPr>
            <a:r>
              <a:rPr lang="en-US" sz="4400" b="0" i="0" dirty="0">
                <a:solidFill>
                  <a:schemeClr val="tx2"/>
                </a:solidFill>
                <a:latin typeface="Arial" pitchFamily="34" charset="0"/>
                <a:cs typeface="Arial" pitchFamily="34" charset="0"/>
              </a:rPr>
              <a:t>Using the House of Quality</a:t>
            </a:r>
          </a:p>
        </p:txBody>
      </p:sp>
      <p:sp>
        <p:nvSpPr>
          <p:cNvPr id="3" name="Text Box 3"/>
          <p:cNvSpPr txBox="1">
            <a:spLocks noChangeArrowheads="1"/>
          </p:cNvSpPr>
          <p:nvPr/>
        </p:nvSpPr>
        <p:spPr bwMode="auto">
          <a:xfrm>
            <a:off x="2209800" y="1371600"/>
            <a:ext cx="6629400" cy="4093428"/>
          </a:xfrm>
          <a:prstGeom prst="rect">
            <a:avLst/>
          </a:prstGeom>
          <a:noFill/>
          <a:ln w="9525">
            <a:noFill/>
            <a:miter lim="800000"/>
            <a:headEnd/>
            <a:tailEnd/>
          </a:ln>
        </p:spPr>
        <p:txBody>
          <a:bodyPr wrap="square">
            <a:spAutoFit/>
          </a:bodyPr>
          <a:lstStyle/>
          <a:p>
            <a:pPr algn="l" eaLnBrk="1" hangingPunct="1">
              <a:buClrTx/>
            </a:pPr>
            <a:r>
              <a:rPr lang="en-US" sz="2000" b="0" i="0" dirty="0">
                <a:solidFill>
                  <a:schemeClr val="tx1"/>
                </a:solidFill>
                <a:latin typeface="Arial" pitchFamily="34" charset="0"/>
                <a:cs typeface="Arial" pitchFamily="34" charset="0"/>
              </a:rPr>
              <a:t>The voice of the customer MUST be carried </a:t>
            </a:r>
            <a:r>
              <a:rPr lang="en-US" sz="2000" b="0" dirty="0">
                <a:solidFill>
                  <a:schemeClr val="tx1"/>
                </a:solidFill>
                <a:latin typeface="Arial" pitchFamily="34" charset="0"/>
                <a:cs typeface="Arial" pitchFamily="34" charset="0"/>
              </a:rPr>
              <a:t>THROUGHOUT</a:t>
            </a:r>
            <a:r>
              <a:rPr lang="en-US" sz="2000" b="0" i="0" dirty="0">
                <a:solidFill>
                  <a:schemeClr val="tx1"/>
                </a:solidFill>
                <a:latin typeface="Arial" pitchFamily="34" charset="0"/>
                <a:cs typeface="Arial" pitchFamily="34" charset="0"/>
              </a:rPr>
              <a:t> the production process.</a:t>
            </a:r>
          </a:p>
          <a:p>
            <a:pPr algn="l" eaLnBrk="1" hangingPunct="1">
              <a:buClrTx/>
            </a:pPr>
            <a:endParaRPr lang="en-US" sz="2000" b="0" i="0" dirty="0">
              <a:solidFill>
                <a:schemeClr val="tx1"/>
              </a:solidFill>
              <a:latin typeface="Arial" pitchFamily="34" charset="0"/>
              <a:cs typeface="Arial" pitchFamily="34" charset="0"/>
            </a:endParaRPr>
          </a:p>
          <a:p>
            <a:pPr algn="l" eaLnBrk="1" hangingPunct="1">
              <a:buClrTx/>
            </a:pPr>
            <a:r>
              <a:rPr lang="en-US" sz="2000" b="0" i="0" dirty="0">
                <a:solidFill>
                  <a:schemeClr val="tx1"/>
                </a:solidFill>
                <a:latin typeface="Arial" pitchFamily="34" charset="0"/>
                <a:cs typeface="Arial" pitchFamily="34" charset="0"/>
              </a:rPr>
              <a:t>Three other “houses of quality” are used to do this and, together with the first, these carry the customer’s voice from its initial expression, through design attributes, on to component attributes, to process operations, and eventually to a quality control and improvement plans.</a:t>
            </a:r>
          </a:p>
          <a:p>
            <a:pPr algn="l" eaLnBrk="1" hangingPunct="1">
              <a:buClrTx/>
            </a:pPr>
            <a:endParaRPr lang="en-US" sz="2000" b="0" i="0" dirty="0">
              <a:solidFill>
                <a:schemeClr val="tx1"/>
              </a:solidFill>
              <a:latin typeface="Arial" pitchFamily="34" charset="0"/>
              <a:cs typeface="Arial" pitchFamily="34" charset="0"/>
            </a:endParaRPr>
          </a:p>
          <a:p>
            <a:pPr algn="l" eaLnBrk="1" hangingPunct="1">
              <a:buClrTx/>
            </a:pPr>
            <a:r>
              <a:rPr lang="en-US" sz="2000" b="0" i="0" dirty="0">
                <a:solidFill>
                  <a:schemeClr val="tx1"/>
                </a:solidFill>
                <a:latin typeface="Arial" pitchFamily="34" charset="0"/>
                <a:cs typeface="Arial" pitchFamily="34" charset="0"/>
              </a:rPr>
              <a:t>In </a:t>
            </a:r>
            <a:r>
              <a:rPr lang="en-US" sz="2000" b="0" dirty="0">
                <a:solidFill>
                  <a:schemeClr val="tx1"/>
                </a:solidFill>
                <a:latin typeface="Arial" pitchFamily="34" charset="0"/>
                <a:cs typeface="Arial" pitchFamily="34" charset="0"/>
              </a:rPr>
              <a:t>Japan,</a:t>
            </a:r>
            <a:r>
              <a:rPr lang="en-US" sz="2000" b="0" i="0" dirty="0">
                <a:solidFill>
                  <a:schemeClr val="tx1"/>
                </a:solidFill>
                <a:latin typeface="Arial" pitchFamily="34" charset="0"/>
                <a:cs typeface="Arial" pitchFamily="34" charset="0"/>
              </a:rPr>
              <a:t> all four are used. </a:t>
            </a:r>
          </a:p>
          <a:p>
            <a:pPr algn="l" eaLnBrk="1" hangingPunct="1">
              <a:buClrTx/>
            </a:pPr>
            <a:endParaRPr lang="en-US" sz="2000" b="0" i="0" dirty="0">
              <a:solidFill>
                <a:schemeClr val="tx1"/>
              </a:solidFill>
              <a:latin typeface="Arial" pitchFamily="34" charset="0"/>
              <a:cs typeface="Arial" pitchFamily="34" charset="0"/>
            </a:endParaRPr>
          </a:p>
          <a:p>
            <a:pPr algn="l" eaLnBrk="1" hangingPunct="1">
              <a:buClrTx/>
            </a:pPr>
            <a:r>
              <a:rPr lang="en-US" sz="2000" b="0" i="0" dirty="0">
                <a:solidFill>
                  <a:schemeClr val="tx1"/>
                </a:solidFill>
                <a:latin typeface="Arial" pitchFamily="34" charset="0"/>
                <a:cs typeface="Arial" pitchFamily="34" charset="0"/>
              </a:rPr>
              <a:t>The tendency in the </a:t>
            </a:r>
            <a:r>
              <a:rPr lang="en-US" sz="2000" b="0" dirty="0">
                <a:solidFill>
                  <a:schemeClr val="tx1"/>
                </a:solidFill>
                <a:latin typeface="Arial" pitchFamily="34" charset="0"/>
                <a:cs typeface="Arial" pitchFamily="34" charset="0"/>
              </a:rPr>
              <a:t>West</a:t>
            </a:r>
            <a:r>
              <a:rPr lang="en-US" sz="2000" b="0" i="0" dirty="0">
                <a:solidFill>
                  <a:schemeClr val="tx1"/>
                </a:solidFill>
                <a:latin typeface="Arial" pitchFamily="34" charset="0"/>
                <a:cs typeface="Arial" pitchFamily="34" charset="0"/>
              </a:rPr>
              <a:t> is to use only the first one or two.</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rot="16200000">
            <a:off x="84064" y="2043976"/>
            <a:ext cx="1295547" cy="707886"/>
          </a:xfrm>
          <a:prstGeom prst="rect">
            <a:avLst/>
          </a:prstGeom>
          <a:noFill/>
          <a:ln w="9525">
            <a:noFill/>
            <a:miter lim="800000"/>
            <a:headEnd/>
            <a:tailEnd/>
          </a:ln>
        </p:spPr>
        <p:txBody>
          <a:bodyPr wrap="none">
            <a:spAutoFit/>
          </a:bodyPr>
          <a:lstStyle/>
          <a:p>
            <a:pPr eaLnBrk="1" hangingPunct="1">
              <a:buClrTx/>
            </a:pPr>
            <a:r>
              <a:rPr lang="en-US" sz="2000" i="0" dirty="0">
                <a:solidFill>
                  <a:schemeClr val="tx1"/>
                </a:solidFill>
                <a:latin typeface="Arial" pitchFamily="34" charset="0"/>
                <a:cs typeface="Arial" pitchFamily="34" charset="0"/>
              </a:rPr>
              <a:t>Customer</a:t>
            </a:r>
          </a:p>
          <a:p>
            <a:pPr eaLnBrk="1" hangingPunct="1">
              <a:buClrTx/>
            </a:pPr>
            <a:r>
              <a:rPr lang="en-US" sz="2000" i="0" dirty="0">
                <a:solidFill>
                  <a:schemeClr val="tx1"/>
                </a:solidFill>
                <a:latin typeface="Arial" pitchFamily="34" charset="0"/>
                <a:cs typeface="Arial" pitchFamily="34" charset="0"/>
              </a:rPr>
              <a:t>Attributes</a:t>
            </a:r>
          </a:p>
        </p:txBody>
      </p:sp>
      <p:sp>
        <p:nvSpPr>
          <p:cNvPr id="3" name="Text Box 3"/>
          <p:cNvSpPr txBox="1">
            <a:spLocks noChangeArrowheads="1"/>
          </p:cNvSpPr>
          <p:nvPr/>
        </p:nvSpPr>
        <p:spPr bwMode="auto">
          <a:xfrm>
            <a:off x="1219200" y="990600"/>
            <a:ext cx="2122953" cy="400110"/>
          </a:xfrm>
          <a:prstGeom prst="rect">
            <a:avLst/>
          </a:prstGeom>
          <a:noFill/>
          <a:ln w="9525">
            <a:noFill/>
            <a:miter lim="800000"/>
            <a:headEnd/>
            <a:tailEnd/>
          </a:ln>
        </p:spPr>
        <p:txBody>
          <a:bodyPr wrap="none">
            <a:spAutoFit/>
          </a:bodyPr>
          <a:lstStyle/>
          <a:p>
            <a:pPr algn="l" eaLnBrk="1" hangingPunct="1">
              <a:buClrTx/>
            </a:pPr>
            <a:r>
              <a:rPr lang="en-US" sz="2000" i="0" dirty="0">
                <a:solidFill>
                  <a:schemeClr val="tx1"/>
                </a:solidFill>
                <a:latin typeface="Arial" pitchFamily="34" charset="0"/>
                <a:cs typeface="Arial" pitchFamily="34" charset="0"/>
              </a:rPr>
              <a:t>Design Attributes</a:t>
            </a:r>
          </a:p>
        </p:txBody>
      </p:sp>
      <p:sp>
        <p:nvSpPr>
          <p:cNvPr id="4" name="Oval 4"/>
          <p:cNvSpPr>
            <a:spLocks noChangeArrowheads="1"/>
          </p:cNvSpPr>
          <p:nvPr/>
        </p:nvSpPr>
        <p:spPr bwMode="auto">
          <a:xfrm>
            <a:off x="457200" y="879475"/>
            <a:ext cx="685800" cy="685800"/>
          </a:xfrm>
          <a:prstGeom prst="ellipse">
            <a:avLst/>
          </a:prstGeom>
          <a:solidFill>
            <a:schemeClr val="tx2"/>
          </a:solidFill>
          <a:ln w="76200" cmpd="tri">
            <a:solidFill>
              <a:schemeClr val="tx1"/>
            </a:solidFill>
            <a:round/>
            <a:headEnd/>
            <a:tailEnd/>
          </a:ln>
        </p:spPr>
        <p:txBody>
          <a:bodyPr wrap="none" anchor="ctr"/>
          <a:lstStyle/>
          <a:p>
            <a:pPr eaLnBrk="1" hangingPunct="1">
              <a:buClrTx/>
            </a:pPr>
            <a:r>
              <a:rPr lang="en-US" sz="4400" i="0" dirty="0">
                <a:solidFill>
                  <a:schemeClr val="bg2"/>
                </a:solidFill>
                <a:latin typeface="Georgia" pitchFamily="18" charset="0"/>
              </a:rPr>
              <a:t>1</a:t>
            </a:r>
          </a:p>
        </p:txBody>
      </p:sp>
      <p:sp>
        <p:nvSpPr>
          <p:cNvPr id="5" name="Oval 5"/>
          <p:cNvSpPr>
            <a:spLocks noChangeArrowheads="1"/>
          </p:cNvSpPr>
          <p:nvPr/>
        </p:nvSpPr>
        <p:spPr bwMode="auto">
          <a:xfrm>
            <a:off x="1524000" y="1793875"/>
            <a:ext cx="685800" cy="685800"/>
          </a:xfrm>
          <a:prstGeom prst="ellipse">
            <a:avLst/>
          </a:prstGeom>
          <a:solidFill>
            <a:schemeClr val="tx2"/>
          </a:solidFill>
          <a:ln w="76200" cmpd="tri">
            <a:solidFill>
              <a:schemeClr val="tx1"/>
            </a:solidFill>
            <a:round/>
            <a:headEnd/>
            <a:tailEnd/>
          </a:ln>
        </p:spPr>
        <p:txBody>
          <a:bodyPr wrap="none" anchor="ctr"/>
          <a:lstStyle/>
          <a:p>
            <a:pPr eaLnBrk="1" hangingPunct="1">
              <a:buClrTx/>
            </a:pPr>
            <a:r>
              <a:rPr lang="en-US" sz="4400" i="0">
                <a:solidFill>
                  <a:schemeClr val="bg1"/>
                </a:solidFill>
                <a:latin typeface="Georgia" pitchFamily="18" charset="0"/>
              </a:rPr>
              <a:t>2</a:t>
            </a:r>
          </a:p>
        </p:txBody>
      </p:sp>
      <p:sp>
        <p:nvSpPr>
          <p:cNvPr id="6" name="Oval 6"/>
          <p:cNvSpPr>
            <a:spLocks noChangeArrowheads="1"/>
          </p:cNvSpPr>
          <p:nvPr/>
        </p:nvSpPr>
        <p:spPr bwMode="auto">
          <a:xfrm>
            <a:off x="2667000" y="2708275"/>
            <a:ext cx="685800" cy="685800"/>
          </a:xfrm>
          <a:prstGeom prst="ellipse">
            <a:avLst/>
          </a:prstGeom>
          <a:solidFill>
            <a:schemeClr val="tx2"/>
          </a:solidFill>
          <a:ln w="76200" cmpd="tri">
            <a:solidFill>
              <a:schemeClr val="tx1"/>
            </a:solidFill>
            <a:round/>
            <a:headEnd/>
            <a:tailEnd/>
          </a:ln>
        </p:spPr>
        <p:txBody>
          <a:bodyPr wrap="none" anchor="ctr"/>
          <a:lstStyle/>
          <a:p>
            <a:pPr eaLnBrk="1" hangingPunct="1">
              <a:buClrTx/>
            </a:pPr>
            <a:r>
              <a:rPr lang="en-US" sz="4000" i="0">
                <a:solidFill>
                  <a:schemeClr val="bg2"/>
                </a:solidFill>
                <a:latin typeface="Georgia" pitchFamily="18" charset="0"/>
              </a:rPr>
              <a:t>3</a:t>
            </a:r>
          </a:p>
        </p:txBody>
      </p:sp>
      <p:sp>
        <p:nvSpPr>
          <p:cNvPr id="7" name="Oval 7"/>
          <p:cNvSpPr>
            <a:spLocks noChangeArrowheads="1"/>
          </p:cNvSpPr>
          <p:nvPr/>
        </p:nvSpPr>
        <p:spPr bwMode="auto">
          <a:xfrm>
            <a:off x="3810000" y="3546475"/>
            <a:ext cx="685800" cy="685800"/>
          </a:xfrm>
          <a:prstGeom prst="ellipse">
            <a:avLst/>
          </a:prstGeom>
          <a:solidFill>
            <a:schemeClr val="tx2"/>
          </a:solidFill>
          <a:ln w="76200" cmpd="tri">
            <a:solidFill>
              <a:schemeClr val="tx1"/>
            </a:solidFill>
            <a:round/>
            <a:headEnd/>
            <a:tailEnd/>
          </a:ln>
        </p:spPr>
        <p:txBody>
          <a:bodyPr wrap="none" anchor="ctr"/>
          <a:lstStyle/>
          <a:p>
            <a:pPr eaLnBrk="1" hangingPunct="1">
              <a:buClrTx/>
            </a:pPr>
            <a:r>
              <a:rPr lang="en-US" sz="4000" i="0">
                <a:solidFill>
                  <a:schemeClr val="bg2"/>
                </a:solidFill>
                <a:latin typeface="Georgia" pitchFamily="18" charset="0"/>
              </a:rPr>
              <a:t>4</a:t>
            </a:r>
          </a:p>
        </p:txBody>
      </p:sp>
      <p:sp>
        <p:nvSpPr>
          <p:cNvPr id="8" name="Text Box 8"/>
          <p:cNvSpPr txBox="1">
            <a:spLocks noChangeArrowheads="1"/>
          </p:cNvSpPr>
          <p:nvPr/>
        </p:nvSpPr>
        <p:spPr bwMode="auto">
          <a:xfrm rot="16200000">
            <a:off x="1317691" y="2729776"/>
            <a:ext cx="1266693" cy="707886"/>
          </a:xfrm>
          <a:prstGeom prst="rect">
            <a:avLst/>
          </a:prstGeom>
          <a:noFill/>
          <a:ln w="9525">
            <a:noFill/>
            <a:miter lim="800000"/>
            <a:headEnd/>
            <a:tailEnd/>
          </a:ln>
        </p:spPr>
        <p:txBody>
          <a:bodyPr wrap="none">
            <a:spAutoFit/>
          </a:bodyPr>
          <a:lstStyle/>
          <a:p>
            <a:pPr eaLnBrk="1" hangingPunct="1">
              <a:buClrTx/>
            </a:pPr>
            <a:r>
              <a:rPr lang="en-US" sz="2000" i="0" dirty="0">
                <a:solidFill>
                  <a:schemeClr val="tx1"/>
                </a:solidFill>
                <a:latin typeface="Arial" pitchFamily="34" charset="0"/>
                <a:cs typeface="Arial" pitchFamily="34" charset="0"/>
              </a:rPr>
              <a:t>Design</a:t>
            </a:r>
          </a:p>
          <a:p>
            <a:pPr eaLnBrk="1" hangingPunct="1">
              <a:buClrTx/>
            </a:pPr>
            <a:r>
              <a:rPr lang="en-US" sz="2000" i="0" dirty="0">
                <a:solidFill>
                  <a:schemeClr val="tx1"/>
                </a:solidFill>
                <a:latin typeface="Arial" pitchFamily="34" charset="0"/>
                <a:cs typeface="Arial" pitchFamily="34" charset="0"/>
              </a:rPr>
              <a:t>Attributes</a:t>
            </a:r>
          </a:p>
        </p:txBody>
      </p:sp>
      <p:sp>
        <p:nvSpPr>
          <p:cNvPr id="9" name="Text Box 9"/>
          <p:cNvSpPr txBox="1">
            <a:spLocks noChangeArrowheads="1"/>
          </p:cNvSpPr>
          <p:nvPr/>
        </p:nvSpPr>
        <p:spPr bwMode="auto">
          <a:xfrm>
            <a:off x="2209800" y="1870075"/>
            <a:ext cx="2648738" cy="400110"/>
          </a:xfrm>
          <a:prstGeom prst="rect">
            <a:avLst/>
          </a:prstGeom>
          <a:noFill/>
          <a:ln w="9525">
            <a:noFill/>
            <a:miter lim="800000"/>
            <a:headEnd/>
            <a:tailEnd/>
          </a:ln>
        </p:spPr>
        <p:txBody>
          <a:bodyPr wrap="none">
            <a:spAutoFit/>
          </a:bodyPr>
          <a:lstStyle/>
          <a:p>
            <a:pPr algn="l" eaLnBrk="1" hangingPunct="1">
              <a:buClrTx/>
            </a:pPr>
            <a:r>
              <a:rPr lang="en-US" sz="2000" i="0" dirty="0">
                <a:solidFill>
                  <a:schemeClr val="tx1"/>
                </a:solidFill>
                <a:latin typeface="Arial" pitchFamily="34" charset="0"/>
                <a:cs typeface="Arial" pitchFamily="34" charset="0"/>
              </a:rPr>
              <a:t>Component Attributes</a:t>
            </a:r>
          </a:p>
        </p:txBody>
      </p:sp>
      <p:sp>
        <p:nvSpPr>
          <p:cNvPr id="10" name="Text Box 10"/>
          <p:cNvSpPr txBox="1">
            <a:spLocks noChangeArrowheads="1"/>
          </p:cNvSpPr>
          <p:nvPr/>
        </p:nvSpPr>
        <p:spPr bwMode="auto">
          <a:xfrm rot="16200000">
            <a:off x="2415063" y="3895001"/>
            <a:ext cx="1510350" cy="707886"/>
          </a:xfrm>
          <a:prstGeom prst="rect">
            <a:avLst/>
          </a:prstGeom>
          <a:noFill/>
          <a:ln w="9525">
            <a:noFill/>
            <a:miter lim="800000"/>
            <a:headEnd/>
            <a:tailEnd/>
          </a:ln>
        </p:spPr>
        <p:txBody>
          <a:bodyPr wrap="none">
            <a:spAutoFit/>
          </a:bodyPr>
          <a:lstStyle/>
          <a:p>
            <a:pPr eaLnBrk="1" hangingPunct="1">
              <a:buClrTx/>
            </a:pPr>
            <a:r>
              <a:rPr lang="en-US" sz="2000" i="0" dirty="0">
                <a:solidFill>
                  <a:schemeClr val="tx1"/>
                </a:solidFill>
                <a:latin typeface="Arial" pitchFamily="34" charset="0"/>
                <a:cs typeface="Arial" pitchFamily="34" charset="0"/>
              </a:rPr>
              <a:t>Component</a:t>
            </a:r>
          </a:p>
          <a:p>
            <a:pPr eaLnBrk="1" hangingPunct="1">
              <a:buClrTx/>
            </a:pPr>
            <a:r>
              <a:rPr lang="en-US" sz="2000" i="0" dirty="0">
                <a:solidFill>
                  <a:schemeClr val="tx1"/>
                </a:solidFill>
                <a:latin typeface="Arial" pitchFamily="34" charset="0"/>
                <a:cs typeface="Arial" pitchFamily="34" charset="0"/>
              </a:rPr>
              <a:t>Attributes</a:t>
            </a:r>
          </a:p>
        </p:txBody>
      </p:sp>
      <p:sp>
        <p:nvSpPr>
          <p:cNvPr id="11" name="Text Box 11"/>
          <p:cNvSpPr txBox="1">
            <a:spLocks noChangeArrowheads="1"/>
          </p:cNvSpPr>
          <p:nvPr/>
        </p:nvSpPr>
        <p:spPr bwMode="auto">
          <a:xfrm>
            <a:off x="3352800" y="2784475"/>
            <a:ext cx="2435282" cy="400110"/>
          </a:xfrm>
          <a:prstGeom prst="rect">
            <a:avLst/>
          </a:prstGeom>
          <a:noFill/>
          <a:ln w="9525">
            <a:noFill/>
            <a:miter lim="800000"/>
            <a:headEnd/>
            <a:tailEnd/>
          </a:ln>
        </p:spPr>
        <p:txBody>
          <a:bodyPr wrap="none">
            <a:spAutoFit/>
          </a:bodyPr>
          <a:lstStyle/>
          <a:p>
            <a:pPr algn="l" eaLnBrk="1" hangingPunct="1">
              <a:buClrTx/>
            </a:pPr>
            <a:r>
              <a:rPr lang="en-US" sz="2000" i="0" dirty="0">
                <a:solidFill>
                  <a:schemeClr val="tx1"/>
                </a:solidFill>
                <a:latin typeface="Arial" pitchFamily="34" charset="0"/>
                <a:cs typeface="Arial" pitchFamily="34" charset="0"/>
              </a:rPr>
              <a:t>Process Operations</a:t>
            </a:r>
          </a:p>
        </p:txBody>
      </p:sp>
      <p:sp>
        <p:nvSpPr>
          <p:cNvPr id="12" name="Text Box 12"/>
          <p:cNvSpPr txBox="1">
            <a:spLocks noChangeArrowheads="1"/>
          </p:cNvSpPr>
          <p:nvPr/>
        </p:nvSpPr>
        <p:spPr bwMode="auto">
          <a:xfrm rot="16183034">
            <a:off x="3594131" y="4548257"/>
            <a:ext cx="1438214" cy="707886"/>
          </a:xfrm>
          <a:prstGeom prst="rect">
            <a:avLst/>
          </a:prstGeom>
          <a:noFill/>
          <a:ln w="9525">
            <a:noFill/>
            <a:miter lim="800000"/>
            <a:headEnd/>
            <a:tailEnd/>
          </a:ln>
        </p:spPr>
        <p:txBody>
          <a:bodyPr wrap="none">
            <a:spAutoFit/>
          </a:bodyPr>
          <a:lstStyle/>
          <a:p>
            <a:pPr eaLnBrk="1" hangingPunct="1">
              <a:buClrTx/>
            </a:pPr>
            <a:r>
              <a:rPr lang="en-US" sz="2000" i="0" dirty="0">
                <a:solidFill>
                  <a:schemeClr val="tx1"/>
                </a:solidFill>
                <a:latin typeface="Arial" pitchFamily="34" charset="0"/>
                <a:cs typeface="Arial" pitchFamily="34" charset="0"/>
              </a:rPr>
              <a:t>Process</a:t>
            </a:r>
          </a:p>
          <a:p>
            <a:pPr eaLnBrk="1" hangingPunct="1">
              <a:buClrTx/>
            </a:pPr>
            <a:r>
              <a:rPr lang="en-US" sz="2000" i="0" dirty="0">
                <a:solidFill>
                  <a:schemeClr val="tx1"/>
                </a:solidFill>
                <a:latin typeface="Arial" pitchFamily="34" charset="0"/>
                <a:cs typeface="Arial" pitchFamily="34" charset="0"/>
              </a:rPr>
              <a:t>Operations</a:t>
            </a:r>
          </a:p>
        </p:txBody>
      </p:sp>
      <p:sp>
        <p:nvSpPr>
          <p:cNvPr id="13" name="Text Box 13"/>
          <p:cNvSpPr txBox="1">
            <a:spLocks noChangeArrowheads="1"/>
          </p:cNvSpPr>
          <p:nvPr/>
        </p:nvSpPr>
        <p:spPr bwMode="auto">
          <a:xfrm>
            <a:off x="4495800" y="3622675"/>
            <a:ext cx="2465740" cy="400110"/>
          </a:xfrm>
          <a:prstGeom prst="rect">
            <a:avLst/>
          </a:prstGeom>
          <a:noFill/>
          <a:ln w="9525">
            <a:noFill/>
            <a:miter lim="800000"/>
            <a:headEnd/>
            <a:tailEnd/>
          </a:ln>
        </p:spPr>
        <p:txBody>
          <a:bodyPr wrap="none">
            <a:spAutoFit/>
          </a:bodyPr>
          <a:lstStyle/>
          <a:p>
            <a:pPr algn="l" eaLnBrk="1" hangingPunct="1">
              <a:buClrTx/>
            </a:pPr>
            <a:r>
              <a:rPr lang="en-US" sz="2000" i="0" dirty="0">
                <a:solidFill>
                  <a:schemeClr val="tx1"/>
                </a:solidFill>
                <a:latin typeface="Arial" pitchFamily="34" charset="0"/>
                <a:cs typeface="Arial" pitchFamily="34" charset="0"/>
              </a:rPr>
              <a:t>Quality Control Plan</a:t>
            </a:r>
          </a:p>
        </p:txBody>
      </p:sp>
      <p:sp>
        <p:nvSpPr>
          <p:cNvPr id="14" name="Rectangle 14"/>
          <p:cNvSpPr>
            <a:spLocks noChangeArrowheads="1"/>
          </p:cNvSpPr>
          <p:nvPr/>
        </p:nvSpPr>
        <p:spPr bwMode="auto">
          <a:xfrm>
            <a:off x="4724400" y="4384675"/>
            <a:ext cx="4191000" cy="835025"/>
          </a:xfrm>
          <a:prstGeom prst="rect">
            <a:avLst/>
          </a:prstGeom>
          <a:solidFill>
            <a:schemeClr val="tx2"/>
          </a:solidFill>
          <a:ln w="12699">
            <a:solidFill>
              <a:schemeClr val="tx1"/>
            </a:solidFill>
            <a:miter lim="800000"/>
            <a:headEnd/>
            <a:tailEnd/>
          </a:ln>
          <a:effectLst>
            <a:outerShdw dist="107763" dir="2700000" algn="ctr" rotWithShape="0">
              <a:srgbClr val="000066"/>
            </a:outerShdw>
          </a:effectLst>
        </p:spPr>
        <p:txBody>
          <a:bodyPr lIns="92075" tIns="46038" rIns="92075" bIns="46038">
            <a:spAutoFit/>
          </a:bodyPr>
          <a:lstStyle/>
          <a:p>
            <a:pPr>
              <a:buClrTx/>
              <a:defRPr/>
            </a:pPr>
            <a:r>
              <a:rPr lang="en-US" sz="2400" b="0" i="0">
                <a:solidFill>
                  <a:schemeClr val="bg2"/>
                </a:solidFill>
                <a:latin typeface="Monotype Corsiva" pitchFamily="66" charset="0"/>
              </a:rPr>
              <a:t>The How’s at One Level Become the What’s at the Next Level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28600"/>
            <a:ext cx="7696200" cy="1143000"/>
          </a:xfrm>
        </p:spPr>
        <p:txBody>
          <a:bodyPr>
            <a:normAutofit/>
          </a:bodyPr>
          <a:lstStyle/>
          <a:p>
            <a:r>
              <a:rPr lang="en-US" dirty="0" smtClean="0"/>
              <a:t> The voice of the customer </a:t>
            </a:r>
            <a:endParaRPr lang="en-US" dirty="0"/>
          </a:p>
        </p:txBody>
      </p:sp>
      <p:sp>
        <p:nvSpPr>
          <p:cNvPr id="2" name="Content Placeholder 1"/>
          <p:cNvSpPr>
            <a:spLocks noGrp="1"/>
          </p:cNvSpPr>
          <p:nvPr>
            <p:ph idx="1"/>
          </p:nvPr>
        </p:nvSpPr>
        <p:spPr>
          <a:xfrm>
            <a:off x="228600" y="1481328"/>
            <a:ext cx="8686800" cy="4525963"/>
          </a:xfrm>
        </p:spPr>
        <p:txBody>
          <a:bodyPr>
            <a:normAutofit/>
          </a:bodyPr>
          <a:lstStyle/>
          <a:p>
            <a:r>
              <a:rPr lang="en-US" dirty="0" smtClean="0"/>
              <a:t>Voice of the customer (VOC)</a:t>
            </a:r>
          </a:p>
          <a:p>
            <a:endParaRPr lang="en-US" sz="1600" dirty="0" smtClean="0"/>
          </a:p>
          <a:p>
            <a:pPr lvl="1">
              <a:lnSpc>
                <a:spcPct val="150000"/>
              </a:lnSpc>
              <a:buNone/>
            </a:pPr>
            <a:r>
              <a:rPr lang="en-US" sz="2000" dirty="0" smtClean="0"/>
              <a:t>“The efforts to investigate and analyze the customer.  With QFD, VOC data is reduce into a set of critical customer needs using techniques such as affinity, diagrams, function analysis, etc, defined and documented in customer needs data dictionary, and prioritized.  This VOC effort is also the opportunity to recognize unfulfilled needs that can be provided at minimum, competitive advantage and potentially, a break-through product or true value innovation”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04800" y="4191000"/>
            <a:ext cx="3505200" cy="1676400"/>
          </a:xfrm>
          <a:prstGeom prst="rect">
            <a:avLst/>
          </a:prstGeom>
          <a:noFill/>
          <a:ln w="9525">
            <a:noFill/>
            <a:miter lim="800000"/>
            <a:headEnd/>
            <a:tailEnd/>
          </a:ln>
          <a:effectLst/>
        </p:spPr>
        <p:txBody>
          <a:bodyPr wrap="none" anchor="ctr"/>
          <a:lstStyle/>
          <a:p>
            <a:pPr>
              <a:buFont typeface="Wingdings" pitchFamily="2" charset="2"/>
              <a:buChar char="Ø"/>
            </a:pPr>
            <a:endParaRPr lang="en-US" sz="1800">
              <a:latin typeface="Arial" charset="0"/>
            </a:endParaRPr>
          </a:p>
          <a:p>
            <a:pPr>
              <a:spcBef>
                <a:spcPct val="20000"/>
              </a:spcBef>
              <a:buClr>
                <a:srgbClr val="FF0000"/>
              </a:buClr>
              <a:buSzPct val="85000"/>
              <a:buFont typeface="Wingdings" pitchFamily="2" charset="2"/>
              <a:buChar char="Ø"/>
            </a:pPr>
            <a:endParaRPr lang="en-US" sz="1800" b="1">
              <a:latin typeface="Arial" charset="0"/>
            </a:endParaRPr>
          </a:p>
        </p:txBody>
      </p:sp>
      <p:sp>
        <p:nvSpPr>
          <p:cNvPr id="13315" name="Rectangle 3"/>
          <p:cNvSpPr>
            <a:spLocks noGrp="1" noChangeArrowheads="1"/>
          </p:cNvSpPr>
          <p:nvPr>
            <p:ph type="title"/>
          </p:nvPr>
        </p:nvSpPr>
        <p:spPr>
          <a:xfrm>
            <a:off x="685800" y="-304800"/>
            <a:ext cx="7793038" cy="1143000"/>
          </a:xfrm>
          <a:noFill/>
          <a:ln/>
        </p:spPr>
        <p:txBody>
          <a:bodyPr anchor="b"/>
          <a:lstStyle/>
          <a:p>
            <a:r>
              <a:rPr lang="en-US" sz="3600">
                <a:solidFill>
                  <a:schemeClr val="accent2"/>
                </a:solidFill>
              </a:rPr>
              <a:t>Modern History of Quality Management</a:t>
            </a:r>
          </a:p>
        </p:txBody>
      </p:sp>
      <p:sp>
        <p:nvSpPr>
          <p:cNvPr id="13316" name="Rectangle 4"/>
          <p:cNvSpPr>
            <a:spLocks noGrp="1" noChangeArrowheads="1"/>
          </p:cNvSpPr>
          <p:nvPr>
            <p:ph idx="1"/>
          </p:nvPr>
        </p:nvSpPr>
        <p:spPr>
          <a:xfrm>
            <a:off x="1524000" y="990600"/>
            <a:ext cx="6934200" cy="5867400"/>
          </a:xfrm>
          <a:noFill/>
          <a:ln/>
        </p:spPr>
        <p:txBody>
          <a:bodyPr/>
          <a:lstStyle/>
          <a:p>
            <a:pPr>
              <a:lnSpc>
                <a:spcPct val="90000"/>
              </a:lnSpc>
            </a:pPr>
            <a:r>
              <a:rPr lang="en-US" sz="1800" dirty="0"/>
              <a:t>Frederick W. Taylor wrote  </a:t>
            </a:r>
            <a:r>
              <a:rPr lang="en-US" sz="1800" u="sng" dirty="0"/>
              <a:t>Principles of Scientific Management</a:t>
            </a:r>
            <a:r>
              <a:rPr lang="en-US" sz="1800" dirty="0"/>
              <a:t> in 1911.</a:t>
            </a:r>
          </a:p>
          <a:p>
            <a:pPr>
              <a:lnSpc>
                <a:spcPct val="90000"/>
              </a:lnSpc>
            </a:pPr>
            <a:endParaRPr lang="en-US" sz="1800" dirty="0"/>
          </a:p>
          <a:p>
            <a:pPr>
              <a:lnSpc>
                <a:spcPct val="90000"/>
              </a:lnSpc>
            </a:pPr>
            <a:r>
              <a:rPr lang="en-US" sz="1800" dirty="0"/>
              <a:t>Walter A. </a:t>
            </a:r>
            <a:r>
              <a:rPr lang="en-US" sz="1800" dirty="0" err="1"/>
              <a:t>Shewhart</a:t>
            </a:r>
            <a:r>
              <a:rPr lang="en-US" sz="1800" dirty="0"/>
              <a:t> used statistics in quality control and inspection, and showed that productivity improves when variation is reduced (1924); wrote </a:t>
            </a:r>
            <a:r>
              <a:rPr lang="en-US" sz="1800" u="sng" dirty="0"/>
              <a:t>Economic Control of Manufactured Product</a:t>
            </a:r>
            <a:r>
              <a:rPr lang="en-US" sz="1800" dirty="0"/>
              <a:t> in 1931.</a:t>
            </a:r>
          </a:p>
          <a:p>
            <a:pPr>
              <a:lnSpc>
                <a:spcPct val="90000"/>
              </a:lnSpc>
            </a:pPr>
            <a:endParaRPr lang="en-US" sz="1800" dirty="0"/>
          </a:p>
          <a:p>
            <a:pPr>
              <a:lnSpc>
                <a:spcPct val="90000"/>
              </a:lnSpc>
            </a:pPr>
            <a:r>
              <a:rPr lang="en-US" sz="1800" dirty="0"/>
              <a:t>W. Edwards Deming and Joseph M. </a:t>
            </a:r>
            <a:r>
              <a:rPr lang="en-US" sz="1800" dirty="0" err="1"/>
              <a:t>Juran</a:t>
            </a:r>
            <a:r>
              <a:rPr lang="en-US" sz="1800" dirty="0"/>
              <a:t>, students of </a:t>
            </a:r>
            <a:r>
              <a:rPr lang="en-US" sz="1800" dirty="0" err="1"/>
              <a:t>Shewhart</a:t>
            </a:r>
            <a:r>
              <a:rPr lang="en-US" sz="1800" dirty="0"/>
              <a:t>,  went to Japan in 1950;  began transformation from “shoddy” to “world class” goods.</a:t>
            </a:r>
          </a:p>
          <a:p>
            <a:pPr>
              <a:lnSpc>
                <a:spcPct val="90000"/>
              </a:lnSpc>
            </a:pPr>
            <a:endParaRPr lang="en-US" sz="1800" dirty="0"/>
          </a:p>
          <a:p>
            <a:pPr>
              <a:lnSpc>
                <a:spcPct val="90000"/>
              </a:lnSpc>
            </a:pPr>
            <a:r>
              <a:rPr lang="en-US" sz="1800" dirty="0"/>
              <a:t>In 1960, Dr. K. Ishikawa formalized “quality circles” - the use of small groups to eliminate variation and improve processes.</a:t>
            </a:r>
          </a:p>
          <a:p>
            <a:pPr>
              <a:lnSpc>
                <a:spcPct val="90000"/>
              </a:lnSpc>
            </a:pPr>
            <a:endParaRPr lang="en-US" sz="1800" dirty="0"/>
          </a:p>
          <a:p>
            <a:pPr>
              <a:lnSpc>
                <a:spcPct val="90000"/>
              </a:lnSpc>
            </a:pPr>
            <a:r>
              <a:rPr lang="en-US" sz="1800" dirty="0"/>
              <a:t>In the late ‘70’s and early ‘80’s:</a:t>
            </a:r>
          </a:p>
          <a:p>
            <a:pPr lvl="1">
              <a:lnSpc>
                <a:spcPct val="90000"/>
              </a:lnSpc>
            </a:pPr>
            <a:r>
              <a:rPr lang="en-US" sz="1800" dirty="0"/>
              <a:t>Deming returned from Japan to write </a:t>
            </a:r>
            <a:r>
              <a:rPr lang="en-US" sz="1800" u="sng" dirty="0"/>
              <a:t>Out of the Crisis</a:t>
            </a:r>
            <a:r>
              <a:rPr lang="en-US" sz="1800" dirty="0"/>
              <a:t>, </a:t>
            </a:r>
          </a:p>
          <a:p>
            <a:pPr lvl="1">
              <a:lnSpc>
                <a:spcPct val="90000"/>
              </a:lnSpc>
              <a:buFontTx/>
              <a:buNone/>
            </a:pPr>
            <a:r>
              <a:rPr lang="en-US" sz="1800" dirty="0"/>
              <a:t>	and began his famous 4-day seminars in the United States</a:t>
            </a:r>
          </a:p>
          <a:p>
            <a:pPr lvl="1">
              <a:lnSpc>
                <a:spcPct val="90000"/>
              </a:lnSpc>
            </a:pPr>
            <a:r>
              <a:rPr lang="en-US" sz="1800" dirty="0"/>
              <a:t>Phil Crosby wrote </a:t>
            </a:r>
            <a:r>
              <a:rPr lang="en-US" sz="1800" u="sng" dirty="0"/>
              <a:t>Quality is Free</a:t>
            </a:r>
          </a:p>
          <a:p>
            <a:pPr lvl="1">
              <a:lnSpc>
                <a:spcPct val="90000"/>
              </a:lnSpc>
            </a:pPr>
            <a:r>
              <a:rPr lang="en-US" sz="1800" dirty="0"/>
              <a:t>NBC ran “If Japan can do it, why can’t we?” </a:t>
            </a:r>
          </a:p>
          <a:p>
            <a:pPr lvl="1">
              <a:lnSpc>
                <a:spcPct val="90000"/>
              </a:lnSpc>
            </a:pPr>
            <a:r>
              <a:rPr lang="en-US" sz="1800" dirty="0"/>
              <a:t>Motorola began 6 Sigma</a:t>
            </a:r>
          </a:p>
          <a:p>
            <a:pPr lvl="1">
              <a:lnSpc>
                <a:spcPct val="90000"/>
              </a:lnSpc>
            </a:pPr>
            <a:endParaRPr lang="en-US" sz="18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3"/>
          <p:cNvSpPr txBox="1">
            <a:spLocks noChangeArrowheads="1"/>
          </p:cNvSpPr>
          <p:nvPr/>
        </p:nvSpPr>
        <p:spPr bwMode="auto">
          <a:xfrm>
            <a:off x="381000" y="228600"/>
            <a:ext cx="8343900" cy="584775"/>
          </a:xfrm>
          <a:prstGeom prst="rect">
            <a:avLst/>
          </a:prstGeom>
          <a:noFill/>
          <a:ln w="9525">
            <a:noFill/>
            <a:miter lim="800000"/>
            <a:headEnd/>
            <a:tailEnd/>
          </a:ln>
        </p:spPr>
        <p:txBody>
          <a:bodyPr>
            <a:spAutoFit/>
          </a:bodyPr>
          <a:lstStyle/>
          <a:p>
            <a:pPr algn="ctr" eaLnBrk="1" hangingPunct="1">
              <a:buClrTx/>
            </a:pPr>
            <a:r>
              <a:rPr lang="en-US" sz="3200" b="0" i="0" u="sng" dirty="0">
                <a:solidFill>
                  <a:schemeClr val="tx2"/>
                </a:solidFill>
                <a:latin typeface="Arial" pitchFamily="34" charset="0"/>
                <a:cs typeface="Arial" pitchFamily="34" charset="0"/>
              </a:rPr>
              <a:t>The Cascading Voice of the Customer</a:t>
            </a:r>
          </a:p>
        </p:txBody>
      </p:sp>
      <p:sp>
        <p:nvSpPr>
          <p:cNvPr id="9" name="Text Box 14"/>
          <p:cNvSpPr txBox="1">
            <a:spLocks noChangeArrowheads="1"/>
          </p:cNvSpPr>
          <p:nvPr/>
        </p:nvSpPr>
        <p:spPr bwMode="auto">
          <a:xfrm>
            <a:off x="2514600" y="762000"/>
            <a:ext cx="6400801" cy="1323439"/>
          </a:xfrm>
          <a:prstGeom prst="rect">
            <a:avLst/>
          </a:prstGeom>
          <a:noFill/>
          <a:ln w="9525">
            <a:noFill/>
            <a:miter lim="800000"/>
            <a:headEnd/>
            <a:tailEnd/>
          </a:ln>
        </p:spPr>
        <p:txBody>
          <a:bodyPr wrap="square">
            <a:spAutoFit/>
          </a:bodyPr>
          <a:lstStyle/>
          <a:p>
            <a:pPr algn="ctr" eaLnBrk="1" hangingPunct="1">
              <a:buClrTx/>
            </a:pPr>
            <a:r>
              <a:rPr lang="en-US" sz="1600" b="0" i="0" u="sng" dirty="0">
                <a:solidFill>
                  <a:schemeClr val="tx1"/>
                </a:solidFill>
                <a:latin typeface="Arial" pitchFamily="34" charset="0"/>
                <a:cs typeface="Arial" pitchFamily="34" charset="0"/>
              </a:rPr>
              <a:t>NOTES</a:t>
            </a:r>
            <a:r>
              <a:rPr lang="en-US" sz="1600" b="0" i="0" dirty="0">
                <a:solidFill>
                  <a:schemeClr val="tx1"/>
                </a:solidFill>
                <a:latin typeface="Arial" pitchFamily="34" charset="0"/>
                <a:cs typeface="Arial" pitchFamily="34" charset="0"/>
              </a:rPr>
              <a:t>: </a:t>
            </a:r>
          </a:p>
          <a:p>
            <a:pPr algn="ctr" eaLnBrk="1" hangingPunct="1">
              <a:buClrTx/>
            </a:pPr>
            <a:r>
              <a:rPr lang="en-US" sz="1600" b="0" i="0" dirty="0">
                <a:solidFill>
                  <a:schemeClr val="tx1"/>
                </a:solidFill>
                <a:latin typeface="Arial" pitchFamily="34" charset="0"/>
                <a:cs typeface="Arial" pitchFamily="34" charset="0"/>
              </a:rPr>
              <a:t>“Design Attributes” are also called “Functional Requirements”</a:t>
            </a:r>
          </a:p>
          <a:p>
            <a:pPr algn="ctr" eaLnBrk="1" hangingPunct="1">
              <a:buClrTx/>
            </a:pPr>
            <a:r>
              <a:rPr lang="en-US" sz="1600" b="0" i="0" dirty="0">
                <a:solidFill>
                  <a:schemeClr val="tx1"/>
                </a:solidFill>
                <a:latin typeface="Arial" pitchFamily="34" charset="0"/>
                <a:cs typeface="Arial" pitchFamily="34" charset="0"/>
              </a:rPr>
              <a:t>“Component Attributes” are also called “Part Characteristics”</a:t>
            </a:r>
          </a:p>
          <a:p>
            <a:pPr algn="ctr" eaLnBrk="1" hangingPunct="1">
              <a:buClrTx/>
            </a:pPr>
            <a:r>
              <a:rPr lang="en-US" sz="1600" b="0" i="0" dirty="0">
                <a:solidFill>
                  <a:schemeClr val="tx1"/>
                </a:solidFill>
                <a:latin typeface="Arial" pitchFamily="34" charset="0"/>
                <a:cs typeface="Arial" pitchFamily="34" charset="0"/>
              </a:rPr>
              <a:t>“Process Operations” are also called “Manufacturing Processes” and the “Quality Control Plan” refers to “Key Process Variables</a:t>
            </a:r>
            <a:r>
              <a:rPr lang="en-US" sz="1600" b="0" i="0" dirty="0">
                <a:solidFill>
                  <a:schemeClr val="tx1"/>
                </a:solidFill>
                <a:latin typeface="Georgia" pitchFamily="18" charset="0"/>
              </a:rPr>
              <a:t>.</a:t>
            </a:r>
          </a:p>
        </p:txBody>
      </p:sp>
      <p:pic>
        <p:nvPicPr>
          <p:cNvPr id="21" name="Picture 2" descr="house1"/>
          <p:cNvPicPr>
            <a:picLocks noChangeAspect="1" noChangeArrowheads="1"/>
          </p:cNvPicPr>
          <p:nvPr/>
        </p:nvPicPr>
        <p:blipFill>
          <a:blip r:embed="rId3" cstate="print">
            <a:grayscl/>
          </a:blip>
          <a:srcRect/>
          <a:stretch>
            <a:fillRect/>
          </a:stretch>
        </p:blipFill>
        <p:spPr bwMode="auto">
          <a:xfrm>
            <a:off x="636588" y="2078038"/>
            <a:ext cx="2052637" cy="1817687"/>
          </a:xfrm>
          <a:prstGeom prst="rect">
            <a:avLst/>
          </a:prstGeom>
          <a:noFill/>
          <a:ln w="9525">
            <a:noFill/>
            <a:miter lim="800000"/>
            <a:headEnd/>
            <a:tailEnd/>
          </a:ln>
        </p:spPr>
      </p:pic>
      <p:pic>
        <p:nvPicPr>
          <p:cNvPr id="22" name="Picture 3" descr="house2"/>
          <p:cNvPicPr>
            <a:picLocks noChangeAspect="1" noChangeArrowheads="1"/>
          </p:cNvPicPr>
          <p:nvPr/>
        </p:nvPicPr>
        <p:blipFill>
          <a:blip r:embed="rId4" cstate="print">
            <a:grayscl/>
          </a:blip>
          <a:srcRect/>
          <a:stretch>
            <a:fillRect/>
          </a:stretch>
        </p:blipFill>
        <p:spPr bwMode="auto">
          <a:xfrm>
            <a:off x="2312988" y="2840038"/>
            <a:ext cx="2133600" cy="1651000"/>
          </a:xfrm>
          <a:prstGeom prst="rect">
            <a:avLst/>
          </a:prstGeom>
          <a:noFill/>
          <a:ln w="9525">
            <a:noFill/>
            <a:miter lim="800000"/>
            <a:headEnd/>
            <a:tailEnd/>
          </a:ln>
        </p:spPr>
      </p:pic>
      <p:pic>
        <p:nvPicPr>
          <p:cNvPr id="23" name="Picture 4" descr="house3"/>
          <p:cNvPicPr>
            <a:picLocks noChangeAspect="1" noChangeArrowheads="1"/>
          </p:cNvPicPr>
          <p:nvPr/>
        </p:nvPicPr>
        <p:blipFill>
          <a:blip r:embed="rId5" cstate="print">
            <a:grayscl/>
          </a:blip>
          <a:srcRect/>
          <a:stretch>
            <a:fillRect/>
          </a:stretch>
        </p:blipFill>
        <p:spPr bwMode="auto">
          <a:xfrm>
            <a:off x="3913188" y="3754438"/>
            <a:ext cx="2209800" cy="1657350"/>
          </a:xfrm>
          <a:prstGeom prst="rect">
            <a:avLst/>
          </a:prstGeom>
          <a:noFill/>
          <a:ln w="9525">
            <a:noFill/>
            <a:miter lim="800000"/>
            <a:headEnd/>
            <a:tailEnd/>
          </a:ln>
        </p:spPr>
      </p:pic>
      <p:pic>
        <p:nvPicPr>
          <p:cNvPr id="24" name="Picture 5" descr="house4"/>
          <p:cNvPicPr>
            <a:picLocks noChangeAspect="1" noChangeArrowheads="1"/>
          </p:cNvPicPr>
          <p:nvPr/>
        </p:nvPicPr>
        <p:blipFill>
          <a:blip r:embed="rId6" cstate="print">
            <a:grayscl/>
          </a:blip>
          <a:srcRect/>
          <a:stretch>
            <a:fillRect/>
          </a:stretch>
        </p:blipFill>
        <p:spPr bwMode="auto">
          <a:xfrm>
            <a:off x="5665788" y="4592638"/>
            <a:ext cx="2057400" cy="1643062"/>
          </a:xfrm>
          <a:prstGeom prst="rect">
            <a:avLst/>
          </a:prstGeom>
          <a:noFill/>
          <a:ln w="9525">
            <a:noFill/>
            <a:miter lim="800000"/>
            <a:headEnd/>
            <a:tailEnd/>
          </a:ln>
        </p:spPr>
      </p:pic>
      <p:sp>
        <p:nvSpPr>
          <p:cNvPr id="25" name="Line 6"/>
          <p:cNvSpPr>
            <a:spLocks noChangeShapeType="1"/>
          </p:cNvSpPr>
          <p:nvPr/>
        </p:nvSpPr>
        <p:spPr bwMode="auto">
          <a:xfrm>
            <a:off x="2084388" y="2687638"/>
            <a:ext cx="533400" cy="0"/>
          </a:xfrm>
          <a:prstGeom prst="line">
            <a:avLst/>
          </a:prstGeom>
          <a:noFill/>
          <a:ln w="38100">
            <a:solidFill>
              <a:srgbClr val="FFFFCC"/>
            </a:solidFill>
            <a:miter lim="800000"/>
            <a:headEnd/>
            <a:tailEnd/>
          </a:ln>
        </p:spPr>
        <p:txBody>
          <a:bodyPr wrap="none"/>
          <a:lstStyle/>
          <a:p>
            <a:endParaRPr lang="en-US"/>
          </a:p>
        </p:txBody>
      </p:sp>
      <p:sp>
        <p:nvSpPr>
          <p:cNvPr id="26" name="Line 7"/>
          <p:cNvSpPr>
            <a:spLocks noChangeShapeType="1"/>
          </p:cNvSpPr>
          <p:nvPr/>
        </p:nvSpPr>
        <p:spPr bwMode="auto">
          <a:xfrm>
            <a:off x="2617788" y="2687638"/>
            <a:ext cx="0" cy="762000"/>
          </a:xfrm>
          <a:prstGeom prst="line">
            <a:avLst/>
          </a:prstGeom>
          <a:noFill/>
          <a:ln w="38100">
            <a:solidFill>
              <a:srgbClr val="FFFFCC"/>
            </a:solidFill>
            <a:miter lim="800000"/>
            <a:headEnd/>
            <a:tailEnd type="triangle" w="med" len="med"/>
          </a:ln>
        </p:spPr>
        <p:txBody>
          <a:bodyPr wrap="none"/>
          <a:lstStyle/>
          <a:p>
            <a:endParaRPr lang="en-US"/>
          </a:p>
        </p:txBody>
      </p:sp>
      <p:sp>
        <p:nvSpPr>
          <p:cNvPr id="27" name="Line 8"/>
          <p:cNvSpPr>
            <a:spLocks noChangeShapeType="1"/>
          </p:cNvSpPr>
          <p:nvPr/>
        </p:nvSpPr>
        <p:spPr bwMode="auto">
          <a:xfrm>
            <a:off x="3760788" y="3373438"/>
            <a:ext cx="457200" cy="0"/>
          </a:xfrm>
          <a:prstGeom prst="line">
            <a:avLst/>
          </a:prstGeom>
          <a:noFill/>
          <a:ln w="38100">
            <a:solidFill>
              <a:srgbClr val="FFFFCC"/>
            </a:solidFill>
            <a:miter lim="800000"/>
            <a:headEnd/>
            <a:tailEnd/>
          </a:ln>
        </p:spPr>
        <p:txBody>
          <a:bodyPr wrap="none"/>
          <a:lstStyle/>
          <a:p>
            <a:endParaRPr lang="en-US"/>
          </a:p>
        </p:txBody>
      </p:sp>
      <p:sp>
        <p:nvSpPr>
          <p:cNvPr id="28" name="Line 9"/>
          <p:cNvSpPr>
            <a:spLocks noChangeShapeType="1"/>
          </p:cNvSpPr>
          <p:nvPr/>
        </p:nvSpPr>
        <p:spPr bwMode="auto">
          <a:xfrm>
            <a:off x="4217988" y="3373438"/>
            <a:ext cx="0" cy="914400"/>
          </a:xfrm>
          <a:prstGeom prst="line">
            <a:avLst/>
          </a:prstGeom>
          <a:noFill/>
          <a:ln w="38100">
            <a:solidFill>
              <a:srgbClr val="FFFFCC"/>
            </a:solidFill>
            <a:miter lim="800000"/>
            <a:headEnd/>
            <a:tailEnd type="triangle" w="med" len="med"/>
          </a:ln>
        </p:spPr>
        <p:txBody>
          <a:bodyPr wrap="none"/>
          <a:lstStyle/>
          <a:p>
            <a:endParaRPr lang="en-US"/>
          </a:p>
        </p:txBody>
      </p:sp>
      <p:sp>
        <p:nvSpPr>
          <p:cNvPr id="29" name="Line 10"/>
          <p:cNvSpPr>
            <a:spLocks noChangeShapeType="1"/>
          </p:cNvSpPr>
          <p:nvPr/>
        </p:nvSpPr>
        <p:spPr bwMode="auto">
          <a:xfrm>
            <a:off x="5437188" y="4364038"/>
            <a:ext cx="533400" cy="0"/>
          </a:xfrm>
          <a:prstGeom prst="line">
            <a:avLst/>
          </a:prstGeom>
          <a:noFill/>
          <a:ln w="38100">
            <a:solidFill>
              <a:srgbClr val="FFFFCC"/>
            </a:solidFill>
            <a:miter lim="800000"/>
            <a:headEnd/>
            <a:tailEnd/>
          </a:ln>
        </p:spPr>
        <p:txBody>
          <a:bodyPr wrap="none"/>
          <a:lstStyle/>
          <a:p>
            <a:endParaRPr lang="en-US"/>
          </a:p>
        </p:txBody>
      </p:sp>
      <p:sp>
        <p:nvSpPr>
          <p:cNvPr id="30" name="Line 11"/>
          <p:cNvSpPr>
            <a:spLocks noChangeShapeType="1"/>
          </p:cNvSpPr>
          <p:nvPr/>
        </p:nvSpPr>
        <p:spPr bwMode="auto">
          <a:xfrm>
            <a:off x="5970588" y="4364038"/>
            <a:ext cx="0" cy="838200"/>
          </a:xfrm>
          <a:prstGeom prst="line">
            <a:avLst/>
          </a:prstGeom>
          <a:noFill/>
          <a:ln w="38100">
            <a:solidFill>
              <a:srgbClr val="FFFFCC"/>
            </a:solidFill>
            <a:miter lim="800000"/>
            <a:headEnd/>
            <a:tailEnd type="triangle" w="med" len="med"/>
          </a:ln>
        </p:spPr>
        <p:txBody>
          <a:bodyPr wrap="none"/>
          <a:lstStyle/>
          <a:p>
            <a:endParaRPr lang="en-US"/>
          </a:p>
        </p:txBody>
      </p:sp>
      <p:sp>
        <p:nvSpPr>
          <p:cNvPr id="31" name="Text Box 12"/>
          <p:cNvSpPr txBox="1">
            <a:spLocks noChangeArrowheads="1"/>
          </p:cNvSpPr>
          <p:nvPr/>
        </p:nvSpPr>
        <p:spPr bwMode="auto">
          <a:xfrm rot="2659005">
            <a:off x="161046" y="5063480"/>
            <a:ext cx="3924472" cy="461665"/>
          </a:xfrm>
          <a:prstGeom prst="rect">
            <a:avLst/>
          </a:prstGeom>
          <a:noFill/>
          <a:ln w="9525">
            <a:noFill/>
            <a:miter lim="800000"/>
            <a:headEnd/>
            <a:tailEnd/>
          </a:ln>
        </p:spPr>
        <p:txBody>
          <a:bodyPr wrap="none">
            <a:spAutoFit/>
          </a:bodyPr>
          <a:lstStyle/>
          <a:p>
            <a:pPr algn="l" eaLnBrk="1" hangingPunct="1">
              <a:buClrTx/>
            </a:pPr>
            <a:r>
              <a:rPr lang="en-US" sz="2400" b="0" i="0" dirty="0">
                <a:solidFill>
                  <a:schemeClr val="tx2"/>
                </a:solidFill>
                <a:latin typeface="Arial" pitchFamily="34" charset="0"/>
                <a:cs typeface="Arial" pitchFamily="34" charset="0"/>
              </a:rPr>
              <a:t>The Four Houses of Quality</a:t>
            </a:r>
          </a:p>
        </p:txBody>
      </p:sp>
      <p:sp>
        <p:nvSpPr>
          <p:cNvPr id="32" name="Text Box 15"/>
          <p:cNvSpPr txBox="1">
            <a:spLocks noChangeArrowheads="1"/>
          </p:cNvSpPr>
          <p:nvPr/>
        </p:nvSpPr>
        <p:spPr bwMode="auto">
          <a:xfrm rot="16223312">
            <a:off x="402431" y="3069432"/>
            <a:ext cx="795337" cy="336550"/>
          </a:xfrm>
          <a:prstGeom prst="rect">
            <a:avLst/>
          </a:prstGeom>
          <a:noFill/>
          <a:ln w="9525">
            <a:noFill/>
            <a:miter lim="800000"/>
            <a:headEnd/>
            <a:tailEnd/>
          </a:ln>
        </p:spPr>
        <p:txBody>
          <a:bodyPr wrap="none">
            <a:spAutoFit/>
          </a:bodyPr>
          <a:lstStyle/>
          <a:p>
            <a:pPr algn="l" eaLnBrk="1" hangingPunct="1">
              <a:buClrTx/>
            </a:pPr>
            <a:r>
              <a:rPr lang="en-US" sz="1600" i="0">
                <a:solidFill>
                  <a:schemeClr val="tx1"/>
                </a:solidFill>
                <a:latin typeface="Arial Narrow" pitchFamily="34" charset="0"/>
              </a:rPr>
              <a:t>WHATS</a:t>
            </a:r>
          </a:p>
        </p:txBody>
      </p:sp>
      <p:sp>
        <p:nvSpPr>
          <p:cNvPr id="33" name="AutoShape 17"/>
          <p:cNvSpPr>
            <a:spLocks noChangeArrowheads="1"/>
          </p:cNvSpPr>
          <p:nvPr/>
        </p:nvSpPr>
        <p:spPr bwMode="auto">
          <a:xfrm>
            <a:off x="6575425" y="6145213"/>
            <a:ext cx="304800" cy="381000"/>
          </a:xfrm>
          <a:prstGeom prst="downArrow">
            <a:avLst>
              <a:gd name="adj1" fmla="val 50000"/>
              <a:gd name="adj2" fmla="val 31250"/>
            </a:avLst>
          </a:prstGeom>
          <a:solidFill>
            <a:schemeClr val="tx2"/>
          </a:solidFill>
          <a:ln w="9525">
            <a:solidFill>
              <a:schemeClr val="tx1"/>
            </a:solidFill>
            <a:miter lim="800000"/>
            <a:headEnd/>
            <a:tailEnd/>
          </a:ln>
        </p:spPr>
        <p:txBody>
          <a:bodyPr wrap="none" anchor="ctr"/>
          <a:lstStyle/>
          <a:p>
            <a:pPr eaLnBrk="1" hangingPunct="1">
              <a:buClrTx/>
            </a:pPr>
            <a:endParaRPr lang="en-US" i="0" dirty="0">
              <a:solidFill>
                <a:schemeClr val="bg1"/>
              </a:solidFill>
              <a:latin typeface="Arial Narrow" pitchFamily="34" charset="0"/>
            </a:endParaRPr>
          </a:p>
        </p:txBody>
      </p:sp>
      <p:sp>
        <p:nvSpPr>
          <p:cNvPr id="34" name="AutoShape 18"/>
          <p:cNvSpPr>
            <a:spLocks noChangeArrowheads="1"/>
          </p:cNvSpPr>
          <p:nvPr/>
        </p:nvSpPr>
        <p:spPr bwMode="auto">
          <a:xfrm>
            <a:off x="3070225" y="4487863"/>
            <a:ext cx="304800" cy="304800"/>
          </a:xfrm>
          <a:prstGeom prst="downArrow">
            <a:avLst>
              <a:gd name="adj1" fmla="val 50000"/>
              <a:gd name="adj2" fmla="val 25000"/>
            </a:avLst>
          </a:prstGeom>
          <a:solidFill>
            <a:schemeClr val="tx2"/>
          </a:solidFill>
          <a:ln w="9525">
            <a:solidFill>
              <a:srgbClr val="000066"/>
            </a:solidFill>
            <a:miter lim="800000"/>
            <a:headEnd/>
            <a:tailEnd/>
          </a:ln>
        </p:spPr>
        <p:txBody>
          <a:bodyPr wrap="none" anchor="ctr"/>
          <a:lstStyle/>
          <a:p>
            <a:pPr eaLnBrk="1" hangingPunct="1">
              <a:buClrTx/>
            </a:pPr>
            <a:endParaRPr lang="en-US" i="0" dirty="0">
              <a:solidFill>
                <a:schemeClr val="bg2"/>
              </a:solidFill>
              <a:latin typeface="Arial Narrow" pitchFamily="34" charset="0"/>
            </a:endParaRPr>
          </a:p>
        </p:txBody>
      </p:sp>
      <p:sp>
        <p:nvSpPr>
          <p:cNvPr id="35" name="Text Box 19"/>
          <p:cNvSpPr txBox="1">
            <a:spLocks noChangeArrowheads="1"/>
          </p:cNvSpPr>
          <p:nvPr/>
        </p:nvSpPr>
        <p:spPr bwMode="auto">
          <a:xfrm>
            <a:off x="2534693" y="4821238"/>
            <a:ext cx="1394292" cy="646331"/>
          </a:xfrm>
          <a:prstGeom prst="rect">
            <a:avLst/>
          </a:prstGeom>
          <a:solidFill>
            <a:schemeClr val="tx2"/>
          </a:solidFill>
          <a:ln w="9525">
            <a:solidFill>
              <a:srgbClr val="000066"/>
            </a:solidFill>
            <a:miter lim="800000"/>
            <a:headEnd/>
            <a:tailEnd/>
          </a:ln>
        </p:spPr>
        <p:txBody>
          <a:bodyPr wrap="none">
            <a:spAutoFit/>
          </a:bodyPr>
          <a:lstStyle/>
          <a:p>
            <a:pPr eaLnBrk="1" hangingPunct="1">
              <a:buClrTx/>
            </a:pPr>
            <a:r>
              <a:rPr lang="en-US" sz="1200" i="0" dirty="0">
                <a:solidFill>
                  <a:schemeClr val="bg2"/>
                </a:solidFill>
                <a:latin typeface="Arial" pitchFamily="34" charset="0"/>
                <a:cs typeface="Arial" pitchFamily="34" charset="0"/>
              </a:rPr>
              <a:t>Critical to Quality</a:t>
            </a:r>
          </a:p>
          <a:p>
            <a:pPr algn="ctr" eaLnBrk="1" hangingPunct="1">
              <a:buClrTx/>
            </a:pPr>
            <a:r>
              <a:rPr lang="en-US" sz="1200" i="0" dirty="0">
                <a:solidFill>
                  <a:schemeClr val="bg2"/>
                </a:solidFill>
                <a:latin typeface="Arial" pitchFamily="34" charset="0"/>
                <a:cs typeface="Arial" pitchFamily="34" charset="0"/>
              </a:rPr>
              <a:t>Characteristics</a:t>
            </a:r>
          </a:p>
          <a:p>
            <a:pPr eaLnBrk="1" hangingPunct="1">
              <a:buClrTx/>
            </a:pPr>
            <a:r>
              <a:rPr lang="en-US" sz="1200" i="0" dirty="0">
                <a:solidFill>
                  <a:schemeClr val="bg2"/>
                </a:solidFill>
                <a:latin typeface="Arial" pitchFamily="34" charset="0"/>
                <a:cs typeface="Arial" pitchFamily="34" charset="0"/>
              </a:rPr>
              <a:t>(CTQs)</a:t>
            </a:r>
          </a:p>
        </p:txBody>
      </p:sp>
      <p:sp>
        <p:nvSpPr>
          <p:cNvPr id="36" name="Text Box 20"/>
          <p:cNvSpPr txBox="1">
            <a:spLocks noChangeArrowheads="1"/>
          </p:cNvSpPr>
          <p:nvPr/>
        </p:nvSpPr>
        <p:spPr bwMode="auto">
          <a:xfrm>
            <a:off x="4170363" y="5661025"/>
            <a:ext cx="1492716" cy="461665"/>
          </a:xfrm>
          <a:prstGeom prst="rect">
            <a:avLst/>
          </a:prstGeom>
          <a:solidFill>
            <a:schemeClr val="tx2"/>
          </a:solidFill>
          <a:ln w="9525">
            <a:solidFill>
              <a:srgbClr val="000066"/>
            </a:solidFill>
            <a:miter lim="800000"/>
            <a:headEnd/>
            <a:tailEnd/>
          </a:ln>
        </p:spPr>
        <p:txBody>
          <a:bodyPr wrap="none">
            <a:spAutoFit/>
          </a:bodyPr>
          <a:lstStyle/>
          <a:p>
            <a:pPr algn="ctr" eaLnBrk="1" hangingPunct="1">
              <a:buClrTx/>
            </a:pPr>
            <a:r>
              <a:rPr lang="en-US" sz="1200" i="0" dirty="0">
                <a:solidFill>
                  <a:schemeClr val="bg2"/>
                </a:solidFill>
                <a:latin typeface="Arial" pitchFamily="34" charset="0"/>
                <a:cs typeface="Arial" pitchFamily="34" charset="0"/>
              </a:rPr>
              <a:t>Key Manufacturing</a:t>
            </a:r>
          </a:p>
          <a:p>
            <a:pPr algn="ctr" eaLnBrk="1" hangingPunct="1">
              <a:buClrTx/>
            </a:pPr>
            <a:r>
              <a:rPr lang="en-US" sz="1200" i="0" dirty="0">
                <a:solidFill>
                  <a:schemeClr val="bg2"/>
                </a:solidFill>
                <a:latin typeface="Arial" pitchFamily="34" charset="0"/>
                <a:cs typeface="Arial" pitchFamily="34" charset="0"/>
              </a:rPr>
              <a:t>Processes</a:t>
            </a:r>
          </a:p>
        </p:txBody>
      </p:sp>
      <p:sp>
        <p:nvSpPr>
          <p:cNvPr id="37" name="Text Box 21"/>
          <p:cNvSpPr txBox="1">
            <a:spLocks noChangeArrowheads="1"/>
          </p:cNvSpPr>
          <p:nvPr/>
        </p:nvSpPr>
        <p:spPr bwMode="auto">
          <a:xfrm>
            <a:off x="5924231" y="6573838"/>
            <a:ext cx="1716945" cy="276999"/>
          </a:xfrm>
          <a:prstGeom prst="rect">
            <a:avLst/>
          </a:prstGeom>
          <a:solidFill>
            <a:schemeClr val="tx2"/>
          </a:solidFill>
          <a:ln w="9525">
            <a:solidFill>
              <a:srgbClr val="000066"/>
            </a:solidFill>
            <a:miter lim="800000"/>
            <a:headEnd/>
            <a:tailEnd/>
          </a:ln>
        </p:spPr>
        <p:txBody>
          <a:bodyPr wrap="none">
            <a:spAutoFit/>
          </a:bodyPr>
          <a:lstStyle/>
          <a:p>
            <a:pPr algn="ctr" eaLnBrk="1" hangingPunct="1">
              <a:buClrTx/>
            </a:pPr>
            <a:r>
              <a:rPr lang="en-US" sz="1200" i="0" dirty="0">
                <a:solidFill>
                  <a:schemeClr val="bg2"/>
                </a:solidFill>
                <a:latin typeface="Arial" pitchFamily="34" charset="0"/>
                <a:cs typeface="Arial" pitchFamily="34" charset="0"/>
              </a:rPr>
              <a:t>Key Process Variables</a:t>
            </a:r>
          </a:p>
        </p:txBody>
      </p:sp>
      <p:sp>
        <p:nvSpPr>
          <p:cNvPr id="38" name="AutoShape 22"/>
          <p:cNvSpPr>
            <a:spLocks noChangeArrowheads="1"/>
          </p:cNvSpPr>
          <p:nvPr/>
        </p:nvSpPr>
        <p:spPr bwMode="auto">
          <a:xfrm>
            <a:off x="4746625" y="5278438"/>
            <a:ext cx="304800" cy="381000"/>
          </a:xfrm>
          <a:prstGeom prst="downArrow">
            <a:avLst>
              <a:gd name="adj1" fmla="val 50000"/>
              <a:gd name="adj2" fmla="val 31250"/>
            </a:avLst>
          </a:prstGeom>
          <a:solidFill>
            <a:schemeClr val="tx2"/>
          </a:solidFill>
          <a:ln w="9525">
            <a:solidFill>
              <a:schemeClr val="tx1"/>
            </a:solidFill>
            <a:miter lim="800000"/>
            <a:headEnd/>
            <a:tailEnd/>
          </a:ln>
        </p:spPr>
        <p:txBody>
          <a:bodyPr wrap="none" anchor="ctr"/>
          <a:lstStyle/>
          <a:p>
            <a:pPr eaLnBrk="1" hangingPunct="1">
              <a:buClrTx/>
            </a:pPr>
            <a:endParaRPr lang="en-US" sz="2200" i="0">
              <a:solidFill>
                <a:schemeClr val="bg2"/>
              </a:solidFill>
            </a:endParaRPr>
          </a:p>
        </p:txBody>
      </p:sp>
      <p:sp>
        <p:nvSpPr>
          <p:cNvPr id="19" name="TextBox 18"/>
          <p:cNvSpPr txBox="1"/>
          <p:nvPr/>
        </p:nvSpPr>
        <p:spPr>
          <a:xfrm>
            <a:off x="6568966" y="6156434"/>
            <a:ext cx="304800" cy="369332"/>
          </a:xfrm>
          <a:prstGeom prst="rect">
            <a:avLst/>
          </a:prstGeom>
          <a:noFill/>
        </p:spPr>
        <p:txBody>
          <a:bodyPr wrap="square" rtlCol="0">
            <a:spAutoFit/>
          </a:bodyPr>
          <a:lstStyle/>
          <a:p>
            <a:r>
              <a:rPr lang="en-US" b="1" dirty="0" smtClean="0">
                <a:solidFill>
                  <a:schemeClr val="bg2"/>
                </a:solidFill>
              </a:rPr>
              <a:t>X</a:t>
            </a:r>
            <a:endParaRPr lang="en-US" b="1" dirty="0">
              <a:solidFill>
                <a:schemeClr val="bg2"/>
              </a:solidFill>
            </a:endParaRPr>
          </a:p>
        </p:txBody>
      </p:sp>
      <p:sp>
        <p:nvSpPr>
          <p:cNvPr id="20" name="TextBox 19"/>
          <p:cNvSpPr txBox="1"/>
          <p:nvPr/>
        </p:nvSpPr>
        <p:spPr>
          <a:xfrm>
            <a:off x="3076902" y="4451132"/>
            <a:ext cx="304800" cy="369332"/>
          </a:xfrm>
          <a:prstGeom prst="rect">
            <a:avLst/>
          </a:prstGeom>
          <a:noFill/>
        </p:spPr>
        <p:txBody>
          <a:bodyPr wrap="square" rtlCol="0">
            <a:spAutoFit/>
          </a:bodyPr>
          <a:lstStyle/>
          <a:p>
            <a:r>
              <a:rPr lang="en-US" b="1" dirty="0" smtClean="0">
                <a:solidFill>
                  <a:schemeClr val="bg2"/>
                </a:solidFill>
              </a:rPr>
              <a:t>Y</a:t>
            </a:r>
            <a:endParaRPr lang="en-US" b="1" dirty="0">
              <a:solidFill>
                <a:schemeClr val="bg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676400" y="1066800"/>
            <a:ext cx="5867400" cy="5334000"/>
          </a:xfrm>
          <a:prstGeom prst="rect">
            <a:avLst/>
          </a:prstGeom>
          <a:noFill/>
          <a:ln w="9525">
            <a:noFill/>
            <a:miter lim="800000"/>
            <a:headEnd/>
            <a:tailEnd/>
          </a:ln>
          <a:effectLst/>
        </p:spPr>
        <p:txBody>
          <a:bodyPr/>
          <a:lstStyle/>
          <a:p>
            <a:pPr marL="342900" indent="-342900">
              <a:spcBef>
                <a:spcPct val="20000"/>
              </a:spcBef>
            </a:pPr>
            <a:r>
              <a:rPr lang="en-US" sz="1800" b="1" u="sng" dirty="0">
                <a:latin typeface="Arial" charset="0"/>
              </a:rPr>
              <a:t>Deming’s 14 Points</a:t>
            </a:r>
          </a:p>
          <a:p>
            <a:pPr marL="342900" indent="-342900">
              <a:spcBef>
                <a:spcPct val="20000"/>
              </a:spcBef>
              <a:buClr>
                <a:srgbClr val="FF0000"/>
              </a:buClr>
              <a:buFont typeface="Wingdings" pitchFamily="2" charset="2"/>
              <a:buNone/>
            </a:pPr>
            <a:r>
              <a:rPr lang="en-US" sz="1800" b="1" dirty="0">
                <a:latin typeface="Arial" charset="0"/>
              </a:rPr>
              <a:t> </a:t>
            </a:r>
            <a:r>
              <a:rPr lang="en-US" sz="1800" dirty="0">
                <a:latin typeface="Arial" charset="0"/>
              </a:rPr>
              <a:t>1.  Create constancy of purpose for improvement</a:t>
            </a:r>
          </a:p>
          <a:p>
            <a:pPr marL="342900" indent="-342900">
              <a:spcBef>
                <a:spcPct val="20000"/>
              </a:spcBef>
              <a:buClr>
                <a:srgbClr val="FF0000"/>
              </a:buClr>
              <a:buFont typeface="Wingdings" pitchFamily="2" charset="2"/>
              <a:buNone/>
            </a:pPr>
            <a:r>
              <a:rPr lang="en-US" sz="1800" dirty="0">
                <a:latin typeface="Arial" charset="0"/>
              </a:rPr>
              <a:t> 2.  Adopt a new </a:t>
            </a:r>
            <a:r>
              <a:rPr lang="en-US" sz="1800" dirty="0" smtClean="0">
                <a:latin typeface="Arial" charset="0"/>
              </a:rPr>
              <a:t>philosophy</a:t>
            </a:r>
            <a:endParaRPr lang="en-US" sz="1800" dirty="0">
              <a:latin typeface="Arial" charset="0"/>
            </a:endParaRPr>
          </a:p>
          <a:p>
            <a:pPr marL="342900" indent="-342900">
              <a:spcBef>
                <a:spcPct val="20000"/>
              </a:spcBef>
              <a:buClr>
                <a:srgbClr val="FF0000"/>
              </a:buClr>
              <a:buFont typeface="Wingdings" pitchFamily="2" charset="2"/>
              <a:buNone/>
            </a:pPr>
            <a:r>
              <a:rPr lang="en-US" sz="1800" dirty="0">
                <a:latin typeface="Arial" charset="0"/>
              </a:rPr>
              <a:t> 3.  Cease dependence on mass inspection</a:t>
            </a:r>
          </a:p>
          <a:p>
            <a:pPr marL="342900" indent="-342900">
              <a:spcBef>
                <a:spcPct val="20000"/>
              </a:spcBef>
              <a:buClr>
                <a:srgbClr val="FF0000"/>
              </a:buClr>
              <a:buFont typeface="Wingdings" pitchFamily="2" charset="2"/>
              <a:buNone/>
            </a:pPr>
            <a:r>
              <a:rPr lang="en-US" sz="1800" dirty="0">
                <a:latin typeface="Arial" charset="0"/>
              </a:rPr>
              <a:t> 4.  Do not award business on price alone</a:t>
            </a:r>
          </a:p>
          <a:p>
            <a:pPr marL="342900" indent="-342900">
              <a:spcBef>
                <a:spcPct val="20000"/>
              </a:spcBef>
              <a:buClr>
                <a:srgbClr val="FF0000"/>
              </a:buClr>
              <a:buFont typeface="Wingdings" pitchFamily="2" charset="2"/>
              <a:buNone/>
            </a:pPr>
            <a:r>
              <a:rPr lang="en-US" sz="1800" dirty="0">
                <a:latin typeface="Arial" charset="0"/>
              </a:rPr>
              <a:t> 5.  Work continually on the system of production and service</a:t>
            </a:r>
          </a:p>
          <a:p>
            <a:pPr marL="342900" indent="-342900">
              <a:spcBef>
                <a:spcPct val="20000"/>
              </a:spcBef>
              <a:buClr>
                <a:srgbClr val="FF0000"/>
              </a:buClr>
              <a:buFont typeface="Wingdings" pitchFamily="2" charset="2"/>
              <a:buNone/>
            </a:pPr>
            <a:r>
              <a:rPr lang="en-US" sz="1800" dirty="0">
                <a:latin typeface="Arial" charset="0"/>
              </a:rPr>
              <a:t> 6.  Institute modern methods of training</a:t>
            </a:r>
          </a:p>
          <a:p>
            <a:pPr marL="342900" indent="-342900">
              <a:spcBef>
                <a:spcPct val="20000"/>
              </a:spcBef>
              <a:buClr>
                <a:srgbClr val="FF0000"/>
              </a:buClr>
              <a:buFont typeface="Wingdings" pitchFamily="2" charset="2"/>
              <a:buNone/>
            </a:pPr>
            <a:r>
              <a:rPr lang="en-US" sz="1800" dirty="0">
                <a:latin typeface="Arial" charset="0"/>
              </a:rPr>
              <a:t> 7.  Institute modern methods of supervision of workers</a:t>
            </a:r>
          </a:p>
          <a:p>
            <a:pPr marL="342900" indent="-342900">
              <a:spcBef>
                <a:spcPct val="20000"/>
              </a:spcBef>
              <a:buClr>
                <a:srgbClr val="FF0000"/>
              </a:buClr>
              <a:buFont typeface="Wingdings" pitchFamily="2" charset="2"/>
              <a:buNone/>
            </a:pPr>
            <a:r>
              <a:rPr lang="en-US" sz="1800" dirty="0">
                <a:latin typeface="Arial" charset="0"/>
              </a:rPr>
              <a:t> 8.  Drive out fear</a:t>
            </a:r>
          </a:p>
          <a:p>
            <a:pPr marL="342900" indent="-342900">
              <a:spcBef>
                <a:spcPct val="20000"/>
              </a:spcBef>
              <a:buClr>
                <a:srgbClr val="FF0000"/>
              </a:buClr>
              <a:buFont typeface="Wingdings" pitchFamily="2" charset="2"/>
              <a:buNone/>
            </a:pPr>
            <a:r>
              <a:rPr lang="en-US" sz="1800" dirty="0">
                <a:latin typeface="Arial" charset="0"/>
              </a:rPr>
              <a:t> 9.  Break down barriers between departments</a:t>
            </a:r>
          </a:p>
          <a:p>
            <a:pPr marL="342900" indent="-342900">
              <a:spcBef>
                <a:spcPct val="20000"/>
              </a:spcBef>
              <a:buClr>
                <a:srgbClr val="FF0000"/>
              </a:buClr>
              <a:buFont typeface="Wingdings" pitchFamily="2" charset="2"/>
              <a:buNone/>
            </a:pPr>
            <a:r>
              <a:rPr lang="en-US" sz="1800" dirty="0">
                <a:latin typeface="Arial" charset="0"/>
              </a:rPr>
              <a:t>10. Eliminate slogans, exhortations, and targets for the work force</a:t>
            </a:r>
          </a:p>
          <a:p>
            <a:pPr marL="342900" indent="-342900">
              <a:spcBef>
                <a:spcPct val="20000"/>
              </a:spcBef>
              <a:buClr>
                <a:srgbClr val="FF0000"/>
              </a:buClr>
              <a:buFont typeface="Wingdings" pitchFamily="2" charset="2"/>
              <a:buNone/>
            </a:pPr>
            <a:r>
              <a:rPr lang="en-US" sz="1800" dirty="0">
                <a:latin typeface="Arial" charset="0"/>
              </a:rPr>
              <a:t>11. Eliminate numerical quotas</a:t>
            </a:r>
          </a:p>
          <a:p>
            <a:pPr marL="342900" indent="-342900">
              <a:spcBef>
                <a:spcPct val="20000"/>
              </a:spcBef>
              <a:buClr>
                <a:srgbClr val="FF0000"/>
              </a:buClr>
              <a:buFont typeface="Wingdings" pitchFamily="2" charset="2"/>
              <a:buNone/>
            </a:pPr>
            <a:r>
              <a:rPr lang="en-US" sz="1800" dirty="0">
                <a:latin typeface="Arial" charset="0"/>
              </a:rPr>
              <a:t>12. Remove barriers preventing pride of workmanship</a:t>
            </a:r>
          </a:p>
          <a:p>
            <a:pPr marL="342900" indent="-342900">
              <a:spcBef>
                <a:spcPct val="20000"/>
              </a:spcBef>
              <a:buClr>
                <a:srgbClr val="FF0000"/>
              </a:buClr>
              <a:buFont typeface="Wingdings" pitchFamily="2" charset="2"/>
              <a:buNone/>
            </a:pPr>
            <a:r>
              <a:rPr lang="en-US" sz="1800" dirty="0">
                <a:latin typeface="Arial" charset="0"/>
              </a:rPr>
              <a:t>13. Institute a vigorous program of education and retraining</a:t>
            </a:r>
          </a:p>
          <a:p>
            <a:pPr marL="342900" indent="-342900">
              <a:spcBef>
                <a:spcPct val="20000"/>
              </a:spcBef>
              <a:buClr>
                <a:srgbClr val="FF0000"/>
              </a:buClr>
              <a:buFont typeface="Wingdings" pitchFamily="2" charset="2"/>
              <a:buNone/>
            </a:pPr>
            <a:r>
              <a:rPr lang="en-US" sz="1800" dirty="0">
                <a:latin typeface="Arial" charset="0"/>
              </a:rPr>
              <a:t>14. Take action to accomplish the transformation</a:t>
            </a:r>
          </a:p>
          <a:p>
            <a:pPr marL="342900" indent="-342900">
              <a:spcBef>
                <a:spcPct val="20000"/>
              </a:spcBef>
              <a:buClr>
                <a:srgbClr val="FF0000"/>
              </a:buClr>
              <a:buFont typeface="Wingdings" pitchFamily="2" charset="2"/>
              <a:buNone/>
            </a:pPr>
            <a:endParaRPr lang="en-US" sz="1800" dirty="0">
              <a:latin typeface="Arial" charset="0"/>
            </a:endParaRPr>
          </a:p>
          <a:p>
            <a:pPr marL="342900" indent="-342900">
              <a:spcBef>
                <a:spcPct val="20000"/>
              </a:spcBef>
              <a:buClr>
                <a:srgbClr val="FF0000"/>
              </a:buClr>
              <a:buFont typeface="Wingdings" pitchFamily="2" charset="2"/>
              <a:buNone/>
            </a:pPr>
            <a:endParaRPr lang="en-US" sz="1800" dirty="0">
              <a:latin typeface="Arial" charset="0"/>
            </a:endParaRPr>
          </a:p>
        </p:txBody>
      </p:sp>
      <p:sp>
        <p:nvSpPr>
          <p:cNvPr id="14339" name="Rectangle 3"/>
          <p:cNvSpPr>
            <a:spLocks noChangeArrowheads="1"/>
          </p:cNvSpPr>
          <p:nvPr/>
        </p:nvSpPr>
        <p:spPr bwMode="auto">
          <a:xfrm>
            <a:off x="304800" y="4191000"/>
            <a:ext cx="3505200" cy="1676400"/>
          </a:xfrm>
          <a:prstGeom prst="rect">
            <a:avLst/>
          </a:prstGeom>
          <a:noFill/>
          <a:ln w="9525">
            <a:noFill/>
            <a:miter lim="800000"/>
            <a:headEnd/>
            <a:tailEnd/>
          </a:ln>
          <a:effectLst/>
        </p:spPr>
        <p:txBody>
          <a:bodyPr wrap="none" anchor="ctr"/>
          <a:lstStyle/>
          <a:p>
            <a:pPr>
              <a:buFont typeface="Wingdings" pitchFamily="2" charset="2"/>
              <a:buChar char="Ø"/>
            </a:pPr>
            <a:endParaRPr lang="en-US" sz="1800">
              <a:latin typeface="Arial" charset="0"/>
            </a:endParaRPr>
          </a:p>
          <a:p>
            <a:pPr>
              <a:spcBef>
                <a:spcPct val="20000"/>
              </a:spcBef>
              <a:buClr>
                <a:srgbClr val="FF0000"/>
              </a:buClr>
              <a:buSzPct val="85000"/>
              <a:buFont typeface="Wingdings" pitchFamily="2" charset="2"/>
              <a:buChar char="Ø"/>
            </a:pPr>
            <a:endParaRPr lang="en-US" sz="1800" b="1">
              <a:latin typeface="Arial" charset="0"/>
            </a:endParaRPr>
          </a:p>
        </p:txBody>
      </p:sp>
      <p:sp>
        <p:nvSpPr>
          <p:cNvPr id="14340" name="Rectangle 4"/>
          <p:cNvSpPr>
            <a:spLocks noGrp="1" noChangeArrowheads="1"/>
          </p:cNvSpPr>
          <p:nvPr>
            <p:ph type="title"/>
          </p:nvPr>
        </p:nvSpPr>
        <p:spPr>
          <a:xfrm>
            <a:off x="609600" y="-304800"/>
            <a:ext cx="7793038" cy="1143000"/>
          </a:xfrm>
          <a:noFill/>
          <a:ln/>
        </p:spPr>
        <p:txBody>
          <a:bodyPr anchor="b"/>
          <a:lstStyle/>
          <a:p>
            <a:r>
              <a:rPr lang="en-US" sz="3600">
                <a:solidFill>
                  <a:schemeClr val="accent2"/>
                </a:solidFill>
              </a:rPr>
              <a:t>History of Quality Management</a:t>
            </a:r>
          </a:p>
        </p:txBody>
      </p:sp>
      <p:pic>
        <p:nvPicPr>
          <p:cNvPr id="14342" name="Picture 6" descr="http://www.linkedstrategies.com/wp-content/uploads/2012/02/deming.jpg"/>
          <p:cNvPicPr>
            <a:picLocks noChangeAspect="1" noChangeArrowheads="1"/>
          </p:cNvPicPr>
          <p:nvPr/>
        </p:nvPicPr>
        <p:blipFill>
          <a:blip r:embed="rId2" cstate="print"/>
          <a:srcRect/>
          <a:stretch>
            <a:fillRect/>
          </a:stretch>
        </p:blipFill>
        <p:spPr bwMode="auto">
          <a:xfrm>
            <a:off x="6934200" y="381000"/>
            <a:ext cx="1914320" cy="2362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001000" cy="457200"/>
          </a:xfrm>
        </p:spPr>
        <p:txBody>
          <a:bodyPr>
            <a:normAutofit fontScale="90000"/>
          </a:bodyPr>
          <a:lstStyle/>
          <a:p>
            <a:r>
              <a:rPr lang="en-US" sz="3200">
                <a:solidFill>
                  <a:schemeClr val="accent2"/>
                </a:solidFill>
              </a:rPr>
              <a:t> </a:t>
            </a:r>
            <a:r>
              <a:rPr lang="en-US" sz="3600">
                <a:solidFill>
                  <a:schemeClr val="accent2"/>
                </a:solidFill>
              </a:rPr>
              <a:t>History of Quality Management</a:t>
            </a:r>
          </a:p>
        </p:txBody>
      </p:sp>
      <p:sp>
        <p:nvSpPr>
          <p:cNvPr id="15363" name="Rectangle 3"/>
          <p:cNvSpPr>
            <a:spLocks noChangeArrowheads="1"/>
          </p:cNvSpPr>
          <p:nvPr/>
        </p:nvSpPr>
        <p:spPr bwMode="auto">
          <a:xfrm>
            <a:off x="1752600" y="457200"/>
            <a:ext cx="6705600" cy="5334000"/>
          </a:xfrm>
          <a:prstGeom prst="rect">
            <a:avLst/>
          </a:prstGeom>
          <a:noFill/>
          <a:ln w="9525">
            <a:noFill/>
            <a:miter lim="800000"/>
            <a:headEnd/>
            <a:tailEnd/>
          </a:ln>
          <a:effectLst/>
        </p:spPr>
        <p:txBody>
          <a:bodyPr/>
          <a:lstStyle/>
          <a:p>
            <a:pPr marL="342900" indent="-342900" algn="ctr">
              <a:spcBef>
                <a:spcPct val="20000"/>
              </a:spcBef>
            </a:pPr>
            <a:endParaRPr lang="en-US" sz="1600" b="1" dirty="0">
              <a:latin typeface="Arial" charset="0"/>
            </a:endParaRPr>
          </a:p>
          <a:p>
            <a:pPr marL="342900" indent="-342900" algn="ctr">
              <a:spcBef>
                <a:spcPct val="20000"/>
              </a:spcBef>
            </a:pPr>
            <a:r>
              <a:rPr lang="en-US" sz="1800" b="1" dirty="0">
                <a:latin typeface="Arial" charset="0"/>
              </a:rPr>
              <a:t>Deming’s Concept of “Profound Knowledge”</a:t>
            </a:r>
            <a:endParaRPr lang="en-US" sz="1600" b="1" dirty="0">
              <a:latin typeface="Arial" charset="0"/>
            </a:endParaRPr>
          </a:p>
          <a:p>
            <a:pPr marL="342900" indent="-342900">
              <a:spcBef>
                <a:spcPct val="20000"/>
              </a:spcBef>
            </a:pPr>
            <a:endParaRPr lang="en-US" sz="1600" b="1" dirty="0">
              <a:latin typeface="Arial" charset="0"/>
            </a:endParaRPr>
          </a:p>
          <a:p>
            <a:pPr marL="342900" indent="-342900">
              <a:spcBef>
                <a:spcPct val="20000"/>
              </a:spcBef>
              <a:buClr>
                <a:srgbClr val="FF0000"/>
              </a:buClr>
              <a:buFont typeface="Wingdings" pitchFamily="2" charset="2"/>
              <a:buChar char="Ø"/>
            </a:pPr>
            <a:r>
              <a:rPr lang="en-US" sz="1600" dirty="0">
                <a:latin typeface="Arial" charset="0"/>
              </a:rPr>
              <a:t>Understanding (and appreciation) of Systems</a:t>
            </a:r>
          </a:p>
          <a:p>
            <a:pPr marL="342900" indent="-342900">
              <a:spcBef>
                <a:spcPct val="20000"/>
              </a:spcBef>
              <a:buClr>
                <a:srgbClr val="FF0000"/>
              </a:buClr>
              <a:buFont typeface="Wingdings" pitchFamily="2" charset="2"/>
              <a:buNone/>
            </a:pPr>
            <a:r>
              <a:rPr lang="en-US" sz="1600" dirty="0">
                <a:latin typeface="Arial" charset="0"/>
              </a:rPr>
              <a:t>	- optimizing sub-systems sub-optimizes the total system 	</a:t>
            </a:r>
          </a:p>
          <a:p>
            <a:pPr marL="342900" indent="-342900">
              <a:spcBef>
                <a:spcPct val="20000"/>
              </a:spcBef>
              <a:buClr>
                <a:srgbClr val="FF0000"/>
              </a:buClr>
              <a:buFont typeface="Wingdings" pitchFamily="2" charset="2"/>
              <a:buNone/>
            </a:pPr>
            <a:r>
              <a:rPr lang="en-US" sz="1600" dirty="0">
                <a:latin typeface="Arial" charset="0"/>
              </a:rPr>
              <a:t>	- the majority of defects come from systems, the responsibility of</a:t>
            </a:r>
          </a:p>
          <a:p>
            <a:pPr marL="342900" indent="-342900">
              <a:spcBef>
                <a:spcPct val="20000"/>
              </a:spcBef>
              <a:buClr>
                <a:srgbClr val="FF0000"/>
              </a:buClr>
              <a:buFont typeface="Wingdings" pitchFamily="2" charset="2"/>
              <a:buNone/>
            </a:pPr>
            <a:r>
              <a:rPr lang="en-US" sz="1600" dirty="0">
                <a:latin typeface="Arial" charset="0"/>
              </a:rPr>
              <a:t>       management (e.g., machines not in good order, defective material, etc. </a:t>
            </a:r>
          </a:p>
          <a:p>
            <a:pPr marL="342900" indent="-342900">
              <a:spcBef>
                <a:spcPct val="20000"/>
              </a:spcBef>
              <a:buClr>
                <a:srgbClr val="FF0000"/>
              </a:buClr>
              <a:buFont typeface="Wingdings" pitchFamily="2" charset="2"/>
              <a:buChar char="Ø"/>
            </a:pPr>
            <a:r>
              <a:rPr lang="en-US" sz="1600" dirty="0">
                <a:latin typeface="Arial" charset="0"/>
              </a:rPr>
              <a:t>Knowledge of Statistics (variation, capability, uncertainty in data, etc.)</a:t>
            </a:r>
          </a:p>
          <a:p>
            <a:pPr marL="342900" indent="-342900">
              <a:spcBef>
                <a:spcPct val="20000"/>
              </a:spcBef>
              <a:buClr>
                <a:srgbClr val="FF0000"/>
              </a:buClr>
              <a:buFont typeface="Wingdings" pitchFamily="2" charset="2"/>
              <a:buNone/>
            </a:pPr>
            <a:r>
              <a:rPr lang="en-US" sz="1600" dirty="0">
                <a:latin typeface="Arial" charset="0"/>
              </a:rPr>
              <a:t>	- to identify where problems are, and point managers and workers</a:t>
            </a:r>
          </a:p>
          <a:p>
            <a:pPr marL="342900" indent="-342900">
              <a:spcBef>
                <a:spcPct val="20000"/>
              </a:spcBef>
              <a:buClr>
                <a:srgbClr val="FF0000"/>
              </a:buClr>
              <a:buFont typeface="Wingdings" pitchFamily="2" charset="2"/>
              <a:buNone/>
            </a:pPr>
            <a:r>
              <a:rPr lang="en-US" sz="1600" dirty="0">
                <a:latin typeface="Arial" charset="0"/>
              </a:rPr>
              <a:t>       toward solutions </a:t>
            </a:r>
          </a:p>
          <a:p>
            <a:pPr marL="342900" indent="-342900">
              <a:spcBef>
                <a:spcPct val="20000"/>
              </a:spcBef>
              <a:buClr>
                <a:srgbClr val="FF0000"/>
              </a:buClr>
              <a:buFont typeface="Wingdings" pitchFamily="2" charset="2"/>
              <a:buChar char="Ø"/>
            </a:pPr>
            <a:r>
              <a:rPr lang="en-US" sz="1600" dirty="0">
                <a:latin typeface="Arial" charset="0"/>
                <a:cs typeface="Times New Roman" pitchFamily="18" charset="0"/>
              </a:rPr>
              <a:t>Knowledge of Psychology (Motivation)</a:t>
            </a:r>
          </a:p>
          <a:p>
            <a:pPr marL="342900" indent="-342900">
              <a:spcBef>
                <a:spcPct val="20000"/>
              </a:spcBef>
              <a:buClr>
                <a:srgbClr val="FF0000"/>
              </a:buClr>
              <a:buFont typeface="Wingdings" pitchFamily="2" charset="2"/>
              <a:buNone/>
            </a:pPr>
            <a:r>
              <a:rPr lang="en-US" sz="1600" dirty="0">
                <a:latin typeface="Arial" charset="0"/>
              </a:rPr>
              <a:t>	- people are afraid of failing and not being recognized,</a:t>
            </a:r>
          </a:p>
          <a:p>
            <a:pPr marL="342900" indent="-342900">
              <a:spcBef>
                <a:spcPct val="20000"/>
              </a:spcBef>
              <a:buClr>
                <a:srgbClr val="FF0000"/>
              </a:buClr>
              <a:buFont typeface="Wingdings" pitchFamily="2" charset="2"/>
              <a:buNone/>
            </a:pPr>
            <a:r>
              <a:rPr lang="en-US" sz="1600" dirty="0">
                <a:latin typeface="Arial" charset="0"/>
              </a:rPr>
              <a:t>	 so they fear how data will be used against them</a:t>
            </a:r>
          </a:p>
          <a:p>
            <a:pPr marL="342900" indent="-342900">
              <a:spcBef>
                <a:spcPct val="20000"/>
              </a:spcBef>
              <a:buClr>
                <a:srgbClr val="FF0000"/>
              </a:buClr>
              <a:buFont typeface="Wingdings" pitchFamily="2" charset="2"/>
              <a:buChar char="Ø"/>
            </a:pPr>
            <a:r>
              <a:rPr lang="en-US" sz="1600" dirty="0">
                <a:latin typeface="Arial" charset="0"/>
              </a:rPr>
              <a:t>Theory of Knowledge</a:t>
            </a:r>
          </a:p>
          <a:p>
            <a:pPr marL="342900" indent="-342900">
              <a:spcBef>
                <a:spcPct val="20000"/>
              </a:spcBef>
              <a:buClr>
                <a:srgbClr val="FF0000"/>
              </a:buClr>
              <a:buFont typeface="Wingdings" pitchFamily="2" charset="2"/>
              <a:buNone/>
            </a:pPr>
            <a:r>
              <a:rPr lang="en-US" sz="1600" dirty="0">
                <a:latin typeface="Arial" charset="0"/>
              </a:rPr>
              <a:t>	- understanding that management in any form is a prediction, and is</a:t>
            </a:r>
          </a:p>
          <a:p>
            <a:pPr marL="342900" indent="-342900">
              <a:spcBef>
                <a:spcPct val="20000"/>
              </a:spcBef>
              <a:buClr>
                <a:srgbClr val="FF0000"/>
              </a:buClr>
              <a:buFont typeface="Wingdings" pitchFamily="2" charset="2"/>
              <a:buNone/>
            </a:pPr>
            <a:r>
              <a:rPr lang="en-US" sz="1600" dirty="0">
                <a:latin typeface="Arial" charset="0"/>
              </a:rPr>
              <a:t>       based on assumptions</a:t>
            </a:r>
          </a:p>
          <a:p>
            <a:pPr marL="342900" indent="-342900">
              <a:spcBef>
                <a:spcPct val="20000"/>
              </a:spcBef>
              <a:buClr>
                <a:srgbClr val="FF0000"/>
              </a:buClr>
              <a:buFont typeface="Wingdings" pitchFamily="2" charset="2"/>
              <a:buChar char="Ø"/>
            </a:pPr>
            <a:endParaRPr lang="en-US" sz="1600" dirty="0">
              <a:latin typeface="Arial" charset="0"/>
            </a:endParaRPr>
          </a:p>
          <a:p>
            <a:pPr marL="342900" indent="-342900">
              <a:spcBef>
                <a:spcPct val="20000"/>
              </a:spcBef>
              <a:buClr>
                <a:srgbClr val="FF0000"/>
              </a:buClr>
              <a:buFont typeface="Wingdings" pitchFamily="2" charset="2"/>
              <a:buNone/>
            </a:pPr>
            <a:r>
              <a:rPr lang="en-US" sz="1600" dirty="0">
                <a:latin typeface="Arial"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26</Template>
  <TotalTime>78</TotalTime>
  <Words>4064</Words>
  <Application>Microsoft Office PowerPoint</Application>
  <PresentationFormat>On-screen Show (4:3)</PresentationFormat>
  <Paragraphs>968</Paragraphs>
  <Slides>70</Slides>
  <Notes>44</Notes>
  <HiddenSlides>13</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70</vt:i4>
      </vt:variant>
    </vt:vector>
  </HeadingPairs>
  <TitlesOfParts>
    <vt:vector size="74" baseType="lpstr">
      <vt:lpstr>26</vt:lpstr>
      <vt:lpstr>Document</vt:lpstr>
      <vt:lpstr>Worksheet</vt:lpstr>
      <vt:lpstr>Chart</vt:lpstr>
      <vt:lpstr>Definition: Total Quality Management</vt:lpstr>
      <vt:lpstr>Slide 2</vt:lpstr>
      <vt:lpstr>Total Quality Is…</vt:lpstr>
      <vt:lpstr>A Quality Management System Is…</vt:lpstr>
      <vt:lpstr>Elements for Success</vt:lpstr>
      <vt:lpstr>Slide 6</vt:lpstr>
      <vt:lpstr>Modern History of Quality Management</vt:lpstr>
      <vt:lpstr>History of Quality Management</vt:lpstr>
      <vt:lpstr> History of Quality Management</vt:lpstr>
      <vt:lpstr>Slide 10</vt:lpstr>
      <vt:lpstr>History of Total Quality</vt:lpstr>
      <vt:lpstr>History of Total Quality</vt:lpstr>
      <vt:lpstr>TQ: Transforming an Organization</vt:lpstr>
      <vt:lpstr>Slide 14</vt:lpstr>
      <vt:lpstr>What is Six Sigma?</vt:lpstr>
      <vt:lpstr>Is 99% Quality Good Enough?</vt:lpstr>
      <vt:lpstr>Six Sigma Quality</vt:lpstr>
      <vt:lpstr>But is Six Sigma Realistic?</vt:lpstr>
      <vt:lpstr>Six Sigma Improvement Methods DMAIC vs. DMADV</vt:lpstr>
      <vt:lpstr>Six Sigma DMAIC Process</vt:lpstr>
      <vt:lpstr>Six Sigma DMAIC Process</vt:lpstr>
      <vt:lpstr>Six Sigma DMAIC Process</vt:lpstr>
      <vt:lpstr>Six Sigma DMAIC Process</vt:lpstr>
      <vt:lpstr>Six Sigma DMAIC Process</vt:lpstr>
      <vt:lpstr>Six Sigma DMADV Process</vt:lpstr>
      <vt:lpstr>Six Sigma DMADV Process</vt:lpstr>
      <vt:lpstr>Quality Function Deployment - QFD</vt:lpstr>
      <vt:lpstr>History of QFD</vt:lpstr>
      <vt:lpstr>History of QFD</vt:lpstr>
      <vt:lpstr>First Application of QFD </vt:lpstr>
      <vt:lpstr>QFD in North America</vt:lpstr>
      <vt:lpstr>Slide 32</vt:lpstr>
      <vt:lpstr>Slide 33</vt:lpstr>
      <vt:lpstr>What is Quality Function Deployment?</vt:lpstr>
      <vt:lpstr>What is QFD? </vt:lpstr>
      <vt:lpstr>What is QFD?</vt:lpstr>
      <vt:lpstr>Creative Definitions of QFD </vt:lpstr>
      <vt:lpstr>Slide 38</vt:lpstr>
      <vt:lpstr>Slide 39</vt:lpstr>
      <vt:lpstr>The QFD Paradigm</vt:lpstr>
      <vt:lpstr> Why is it important?</vt:lpstr>
      <vt:lpstr> When is it used? </vt:lpstr>
      <vt:lpstr>When is QFD Appropriate?</vt:lpstr>
      <vt:lpstr>QFD Team </vt:lpstr>
      <vt:lpstr> How to use it ? </vt:lpstr>
      <vt:lpstr>Slide 46</vt:lpstr>
      <vt:lpstr>Slide 47</vt:lpstr>
      <vt:lpstr>Slide 48</vt:lpstr>
      <vt:lpstr>Slide 49</vt:lpstr>
      <vt:lpstr>Slide 50</vt:lpstr>
      <vt:lpstr>Slide 51</vt:lpstr>
      <vt:lpstr>Types of Customer Information and How to Collect it</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 The voice of the customer </vt:lpstr>
      <vt:lpstr>Slide 70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 Total Quality Management</dc:title>
  <dc:creator>Kenneth C. Levine</dc:creator>
  <cp:lastModifiedBy>YEFFRY </cp:lastModifiedBy>
  <cp:revision>12</cp:revision>
  <dcterms:created xsi:type="dcterms:W3CDTF">2004-02-05T04:15:45Z</dcterms:created>
  <dcterms:modified xsi:type="dcterms:W3CDTF">2014-12-11T00:10:51Z</dcterms:modified>
</cp:coreProperties>
</file>