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7099300" cy="1022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F092-F711-48C4-876C-B7D718E5BD42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174A-18B3-4354-8435-29074CD8D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F092-F711-48C4-876C-B7D718E5BD42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174A-18B3-4354-8435-29074CD8D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F092-F711-48C4-876C-B7D718E5BD42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174A-18B3-4354-8435-29074CD8D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F092-F711-48C4-876C-B7D718E5BD42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174A-18B3-4354-8435-29074CD8D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F092-F711-48C4-876C-B7D718E5BD42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174A-18B3-4354-8435-29074CD8D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F092-F711-48C4-876C-B7D718E5BD42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174A-18B3-4354-8435-29074CD8D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F092-F711-48C4-876C-B7D718E5BD42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174A-18B3-4354-8435-29074CD8D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F092-F711-48C4-876C-B7D718E5BD42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174A-18B3-4354-8435-29074CD8D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F092-F711-48C4-876C-B7D718E5BD42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174A-18B3-4354-8435-29074CD8D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F092-F711-48C4-876C-B7D718E5BD42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174A-18B3-4354-8435-29074CD8D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F092-F711-48C4-876C-B7D718E5BD42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174A-18B3-4354-8435-29074CD8D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4F092-F711-48C4-876C-B7D718E5BD42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D174A-18B3-4354-8435-29074CD8D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Chap 5 RF Signal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Dr. </a:t>
            </a:r>
            <a:r>
              <a:rPr lang="en-GB" dirty="0" err="1" smtClean="0"/>
              <a:t>Yeffry</a:t>
            </a:r>
            <a:r>
              <a:rPr lang="en-GB" dirty="0" smtClean="0"/>
              <a:t> </a:t>
            </a:r>
            <a:r>
              <a:rPr lang="en-GB" dirty="0" err="1" smtClean="0"/>
              <a:t>Handoko</a:t>
            </a:r>
            <a:r>
              <a:rPr lang="en-GB" dirty="0" smtClean="0"/>
              <a:t> Putra, M.T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123728" y="836712"/>
            <a:ext cx="40551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Stencil" pitchFamily="82" charset="0"/>
              </a:rPr>
              <a:t>UNIVERSITAS KOMPUTER INDONESIA</a:t>
            </a:r>
            <a:endParaRPr lang="en-US" dirty="0">
              <a:solidFill>
                <a:srgbClr val="FF0000"/>
              </a:solidFill>
              <a:latin typeface="Stencil" pitchFamily="82" charset="0"/>
            </a:endParaRPr>
          </a:p>
        </p:txBody>
      </p:sp>
      <p:graphicFrame>
        <p:nvGraphicFramePr>
          <p:cNvPr id="5" name="Object 10"/>
          <p:cNvGraphicFramePr>
            <a:graphicFrameLocks noChangeAspect="1"/>
          </p:cNvGraphicFramePr>
          <p:nvPr/>
        </p:nvGraphicFramePr>
        <p:xfrm>
          <a:off x="467544" y="404664"/>
          <a:ext cx="1333500" cy="1499713"/>
        </p:xfrm>
        <a:graphic>
          <a:graphicData uri="http://schemas.openxmlformats.org/presentationml/2006/ole">
            <p:oleObj spid="_x0000_s1026" name="Document" r:id="rId3" imgW="2228448" imgH="2510274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i="1" dirty="0"/>
              <a:t>Examples of Increasing Frequency and Decreasing Wavelength.</a:t>
            </a:r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 b="68512"/>
          <a:stretch>
            <a:fillRect/>
          </a:stretch>
        </p:blipFill>
        <p:spPr bwMode="auto">
          <a:xfrm>
            <a:off x="2123728" y="1700808"/>
            <a:ext cx="36004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b="35592"/>
          <a:stretch>
            <a:fillRect/>
          </a:stretch>
        </p:blipFill>
        <p:spPr bwMode="auto">
          <a:xfrm>
            <a:off x="2123728" y="1700808"/>
            <a:ext cx="360040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700808"/>
            <a:ext cx="3600400" cy="5031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Understanding RF Power and dB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51520" y="1484784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The strength of an RF signal is usually measured by its power, in watts (W). For example,</a:t>
            </a:r>
          </a:p>
          <a:p>
            <a:r>
              <a:rPr lang="en-GB" dirty="0"/>
              <a:t>a typical AM radio station broadcasts at a power of 50,000 W; an FM radio station</a:t>
            </a:r>
          </a:p>
          <a:p>
            <a:r>
              <a:rPr lang="en-GB" dirty="0"/>
              <a:t>might use 16,000 W. In comparison, a wireless LAN transmitter usually has a signal</a:t>
            </a:r>
          </a:p>
          <a:p>
            <a:r>
              <a:rPr lang="en-GB" dirty="0"/>
              <a:t>strength between 0.1 W (100 </a:t>
            </a:r>
            <a:r>
              <a:rPr lang="en-GB" dirty="0" err="1"/>
              <a:t>mW</a:t>
            </a:r>
            <a:r>
              <a:rPr lang="en-GB" dirty="0"/>
              <a:t>) and 0.001 W (1 </a:t>
            </a:r>
            <a:r>
              <a:rPr lang="en-GB" dirty="0" err="1"/>
              <a:t>mW</a:t>
            </a:r>
            <a:r>
              <a:rPr lang="en-GB" dirty="0"/>
              <a:t>).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640" y="1268760"/>
            <a:ext cx="3902343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9"/>
          <p:cNvGrpSpPr/>
          <p:nvPr/>
        </p:nvGrpSpPr>
        <p:grpSpPr>
          <a:xfrm>
            <a:off x="395536" y="4149080"/>
            <a:ext cx="4716016" cy="2708920"/>
            <a:chOff x="395536" y="4149080"/>
            <a:chExt cx="4716016" cy="2708920"/>
          </a:xfrm>
        </p:grpSpPr>
        <p:pic>
          <p:nvPicPr>
            <p:cNvPr id="10243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5536" y="4149080"/>
              <a:ext cx="4320480" cy="8147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6"/>
            <p:cNvSpPr/>
            <p:nvPr/>
          </p:nvSpPr>
          <p:spPr>
            <a:xfrm>
              <a:off x="467544" y="4941168"/>
              <a:ext cx="4572000" cy="646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GB" b="1" dirty="0"/>
                <a:t>Fact 1 —A value of 0 dB means that the two absolute power values are equal.</a:t>
              </a:r>
              <a:endParaRPr lang="en-GB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39552" y="5657671"/>
              <a:ext cx="4572000" cy="120032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GB" b="1" dirty="0"/>
                <a:t>Fact 2 —A value of 3 dB means that the power value of interest is double the reference</a:t>
              </a:r>
            </a:p>
            <a:p>
              <a:r>
                <a:rPr lang="en-GB" dirty="0"/>
                <a:t>value; a value of –3 dB means the power value of interest is half the reference.</a:t>
              </a:r>
            </a:p>
          </p:txBody>
        </p:sp>
      </p:grp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4769693"/>
            <a:ext cx="415290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 r="46082"/>
          <a:stretch>
            <a:fillRect/>
          </a:stretch>
        </p:blipFill>
        <p:spPr bwMode="auto">
          <a:xfrm>
            <a:off x="395536" y="1484784"/>
            <a:ext cx="1872208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347238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An Example of RF Signal Power Loss.</a:t>
            </a:r>
            <a:endParaRPr lang="en-GB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16832"/>
            <a:ext cx="755429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365104"/>
            <a:ext cx="7206561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An Example of RF Signal Power Loss.</a:t>
            </a:r>
            <a:endParaRPr lang="en-GB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365104"/>
            <a:ext cx="7206561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62735"/>
            <a:ext cx="7632848" cy="2142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67544" y="134076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/>
              <a:t>Subtracting dB to Represent a Loss in Signal Strength.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/>
              <a:t>Effective Isotropic Radiated Power </a:t>
            </a:r>
            <a:r>
              <a:rPr lang="en-GB" i="1" dirty="0"/>
              <a:t>(EIRP)</a:t>
            </a:r>
            <a:endParaRPr lang="en-GB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556792"/>
            <a:ext cx="6401364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23528" y="472514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Suppose a transmitter is configured for a power level of 10 </a:t>
            </a:r>
            <a:r>
              <a:rPr lang="en-GB" dirty="0" err="1"/>
              <a:t>dBm</a:t>
            </a:r>
            <a:r>
              <a:rPr lang="en-GB" dirty="0"/>
              <a:t> (10 </a:t>
            </a:r>
            <a:r>
              <a:rPr lang="en-GB" dirty="0" err="1"/>
              <a:t>mW</a:t>
            </a:r>
            <a:r>
              <a:rPr lang="en-GB" dirty="0"/>
              <a:t>). A cable with</a:t>
            </a:r>
          </a:p>
          <a:p>
            <a:r>
              <a:rPr lang="en-GB" dirty="0"/>
              <a:t>5-dB loss connects the transmitter to an antenna with an 8-dBi gain. The resulting EIRP</a:t>
            </a:r>
          </a:p>
          <a:p>
            <a:r>
              <a:rPr lang="en-GB" dirty="0"/>
              <a:t>of the system is 10 </a:t>
            </a:r>
            <a:r>
              <a:rPr lang="en-GB" dirty="0" err="1"/>
              <a:t>dBm</a:t>
            </a:r>
            <a:r>
              <a:rPr lang="en-GB" dirty="0"/>
              <a:t> – 5 dB + 8 </a:t>
            </a:r>
            <a:r>
              <a:rPr lang="en-GB" dirty="0" err="1"/>
              <a:t>dBi</a:t>
            </a:r>
            <a:r>
              <a:rPr lang="en-GB" dirty="0"/>
              <a:t>, or 13 </a:t>
            </a:r>
            <a:r>
              <a:rPr lang="en-GB" dirty="0" err="1"/>
              <a:t>dBm</a:t>
            </a:r>
            <a:r>
              <a:rPr lang="en-GB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5652120" y="4831992"/>
            <a:ext cx="32038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You might notice that the EIRP is made up of decibel-</a:t>
            </a:r>
            <a:r>
              <a:rPr lang="en-GB" dirty="0" err="1"/>
              <a:t>milliwatt</a:t>
            </a:r>
            <a:r>
              <a:rPr lang="en-GB" dirty="0"/>
              <a:t> (</a:t>
            </a:r>
            <a:r>
              <a:rPr lang="en-GB" dirty="0" err="1"/>
              <a:t>dBm</a:t>
            </a:r>
            <a:r>
              <a:rPr lang="en-GB" dirty="0"/>
              <a:t>), dB relative to an</a:t>
            </a:r>
          </a:p>
          <a:p>
            <a:r>
              <a:rPr lang="en-GB" dirty="0"/>
              <a:t>isotropic antenna (</a:t>
            </a:r>
            <a:r>
              <a:rPr lang="en-GB" dirty="0" err="1"/>
              <a:t>dBi</a:t>
            </a:r>
            <a:r>
              <a:rPr lang="en-GB" dirty="0"/>
              <a:t>), and decibel (dB)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i="1" dirty="0"/>
              <a:t>Calculating Received Signal Strength Over the Path of an RF Signal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1" y="1988840"/>
            <a:ext cx="7154641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i="1" dirty="0" smtClean="0"/>
              <a:t>An Example of Calculating Received Signal Strength</a:t>
            </a:r>
            <a:endParaRPr lang="en-GB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2791" y="1628800"/>
            <a:ext cx="7041577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267744" y="501317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The signal begins at 20 </a:t>
            </a:r>
            <a:r>
              <a:rPr lang="en-GB" dirty="0" err="1"/>
              <a:t>dBm</a:t>
            </a:r>
            <a:r>
              <a:rPr lang="en-GB" dirty="0"/>
              <a:t> at the transmitter,</a:t>
            </a:r>
          </a:p>
          <a:p>
            <a:r>
              <a:rPr lang="en-GB" dirty="0"/>
              <a:t>has an EIRP value of 22 </a:t>
            </a:r>
            <a:r>
              <a:rPr lang="en-GB" dirty="0" err="1"/>
              <a:t>dBm</a:t>
            </a:r>
            <a:r>
              <a:rPr lang="en-GB" dirty="0"/>
              <a:t> at the transmitting antenna (20 </a:t>
            </a:r>
            <a:r>
              <a:rPr lang="en-GB" dirty="0" err="1"/>
              <a:t>dBm</a:t>
            </a:r>
            <a:r>
              <a:rPr lang="en-GB" dirty="0"/>
              <a:t> – 2 dB + 4 </a:t>
            </a:r>
            <a:r>
              <a:rPr lang="en-GB" dirty="0" err="1"/>
              <a:t>dBi</a:t>
            </a:r>
            <a:r>
              <a:rPr lang="en-GB" dirty="0"/>
              <a:t>), and</a:t>
            </a:r>
          </a:p>
          <a:p>
            <a:r>
              <a:rPr lang="en-GB" dirty="0"/>
              <a:t>arrives at the receiver with a level of –45 </a:t>
            </a:r>
            <a:r>
              <a:rPr lang="en-GB" dirty="0" err="1"/>
              <a:t>dBm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Understanding Power Levels at the Receiver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 r="46940"/>
          <a:stretch>
            <a:fillRect/>
          </a:stretch>
        </p:blipFill>
        <p:spPr bwMode="auto">
          <a:xfrm>
            <a:off x="179512" y="1556792"/>
            <a:ext cx="396044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t="45238" r="32468"/>
          <a:stretch>
            <a:fillRect/>
          </a:stretch>
        </p:blipFill>
        <p:spPr bwMode="auto">
          <a:xfrm>
            <a:off x="179512" y="2924944"/>
            <a:ext cx="504056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66567" t="42857"/>
          <a:stretch>
            <a:fillRect/>
          </a:stretch>
        </p:blipFill>
        <p:spPr bwMode="auto">
          <a:xfrm>
            <a:off x="5148064" y="2852936"/>
            <a:ext cx="249545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556792"/>
            <a:ext cx="746400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39552" y="501317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The noise level, or the average</a:t>
            </a:r>
          </a:p>
          <a:p>
            <a:r>
              <a:rPr lang="en-GB" dirty="0"/>
              <a:t>signal strength of the noise, is called the </a:t>
            </a:r>
            <a:r>
              <a:rPr lang="en-GB" i="1" dirty="0"/>
              <a:t>noise floor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i="1" dirty="0"/>
              <a:t>An Example of a Changing Noise Floor and SNR.</a:t>
            </a:r>
            <a:endParaRPr lang="en-GB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274" y="1700808"/>
            <a:ext cx="869119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987824" y="2996952"/>
            <a:ext cx="144016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131840" y="3212976"/>
            <a:ext cx="201622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i="1" dirty="0" smtClean="0"/>
              <a:t>Travelling </a:t>
            </a:r>
            <a:r>
              <a:rPr lang="en-GB" i="1" dirty="0"/>
              <a:t>Electric and Magnetic Waves.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556792"/>
            <a:ext cx="6859545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Carrying Data Over an RF Signal</a:t>
            </a:r>
            <a:endParaRPr lang="en-GB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 b="52273"/>
          <a:stretch>
            <a:fillRect/>
          </a:stretch>
        </p:blipFill>
        <p:spPr bwMode="auto">
          <a:xfrm>
            <a:off x="611559" y="1556792"/>
            <a:ext cx="3971291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b="27273"/>
          <a:stretch>
            <a:fillRect/>
          </a:stretch>
        </p:blipFill>
        <p:spPr bwMode="auto">
          <a:xfrm>
            <a:off x="611559" y="1556792"/>
            <a:ext cx="3971291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59" y="1556792"/>
            <a:ext cx="3971291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788024" y="1700808"/>
            <a:ext cx="4032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/>
              <a:t>Poor Attempts at Sending Data Over an RF Signal</a:t>
            </a:r>
            <a:endParaRPr lang="en-GB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1" y="2564904"/>
            <a:ext cx="4228833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7" y="4797152"/>
            <a:ext cx="6269497" cy="1526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23528" y="1772816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In contrast, wireless LANs must carry data at high bit rates, requiring more </a:t>
            </a:r>
            <a:r>
              <a:rPr lang="en-GB" dirty="0" smtClean="0"/>
              <a:t>bandwidth for </a:t>
            </a:r>
            <a:r>
              <a:rPr lang="en-GB" dirty="0"/>
              <a:t>modulation. The end result is that the data being sent is spread out across a </a:t>
            </a:r>
            <a:r>
              <a:rPr lang="en-GB" dirty="0" smtClean="0"/>
              <a:t>range of </a:t>
            </a:r>
            <a:r>
              <a:rPr lang="en-GB" dirty="0"/>
              <a:t>frequencies. This is known as </a:t>
            </a:r>
            <a:r>
              <a:rPr lang="en-GB" i="1" dirty="0"/>
              <a:t>spread spectrum . At the physical layer, wireless </a:t>
            </a:r>
            <a:r>
              <a:rPr lang="en-GB" i="1" dirty="0" smtClean="0"/>
              <a:t>LANs </a:t>
            </a:r>
            <a:r>
              <a:rPr lang="en-GB" dirty="0" smtClean="0"/>
              <a:t>can </a:t>
            </a:r>
            <a:r>
              <a:rPr lang="en-GB" dirty="0"/>
              <a:t>be broken down into the following three spread-spectrum categories, which are discussed</a:t>
            </a:r>
          </a:p>
          <a:p>
            <a:r>
              <a:rPr lang="en-GB" dirty="0"/>
              <a:t>in subsequent sections: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3645024"/>
            <a:ext cx="7170731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FHSS</a:t>
            </a:r>
            <a:endParaRPr lang="en-GB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598525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971600" y="4293096"/>
            <a:ext cx="44594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/>
              <a:t>An Example FHSS Channel-Hopping Sequence.</a:t>
            </a:r>
            <a:endParaRPr lang="en-GB" dirty="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5229200"/>
            <a:ext cx="6264696" cy="1531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DSSS</a:t>
            </a:r>
            <a:endParaRPr lang="en-GB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086100"/>
            <a:ext cx="7803905" cy="990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971600" y="4149080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/>
              <a:t>Example </a:t>
            </a:r>
            <a:r>
              <a:rPr lang="en-GB" i="1" dirty="0" err="1"/>
              <a:t>Nonoverlapping</a:t>
            </a:r>
            <a:r>
              <a:rPr lang="en-GB" i="1" dirty="0"/>
              <a:t> Channels Used for DSSS.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DSSS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755576" y="1196752"/>
            <a:ext cx="77048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DSSS transmits data in a serial stream, where each data bit is prepared for </a:t>
            </a:r>
            <a:r>
              <a:rPr lang="en-GB" dirty="0" smtClean="0"/>
              <a:t>transmission one </a:t>
            </a:r>
            <a:r>
              <a:rPr lang="en-GB" dirty="0"/>
              <a:t>at a time. It might seem like a simple matter to transmit the data bits in the </a:t>
            </a:r>
            <a:r>
              <a:rPr lang="en-GB" dirty="0" smtClean="0"/>
              <a:t>order that </a:t>
            </a:r>
            <a:r>
              <a:rPr lang="en-GB" dirty="0"/>
              <a:t>they are stored or presented to the wireless transmitter; however, RF signals </a:t>
            </a:r>
            <a:r>
              <a:rPr lang="en-GB" dirty="0" smtClean="0"/>
              <a:t>are often </a:t>
            </a:r>
            <a:r>
              <a:rPr lang="en-GB" dirty="0"/>
              <a:t>affected by external factors like noise or interference that can garble the data </a:t>
            </a:r>
            <a:r>
              <a:rPr lang="en-GB" dirty="0" smtClean="0"/>
              <a:t>at the </a:t>
            </a:r>
            <a:r>
              <a:rPr lang="en-GB" dirty="0"/>
              <a:t>receiver. For that reason, a wireless transmitter performs several functions to </a:t>
            </a:r>
            <a:r>
              <a:rPr lang="en-GB" dirty="0" smtClean="0"/>
              <a:t>make the </a:t>
            </a:r>
            <a:r>
              <a:rPr lang="en-GB" dirty="0"/>
              <a:t>data stream less susceptible to being degraded along the transmission path: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55576" y="3356992"/>
            <a:ext cx="7065681" cy="3507682"/>
            <a:chOff x="755576" y="3717031"/>
            <a:chExt cx="7065681" cy="3507682"/>
          </a:xfrm>
        </p:grpSpPr>
        <p:pic>
          <p:nvPicPr>
            <p:cNvPr id="2355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55576" y="3717031"/>
              <a:ext cx="6840760" cy="2933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55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5576" y="6237313"/>
              <a:ext cx="7065681" cy="987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348880"/>
            <a:ext cx="6969562" cy="1660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051720" y="1772816"/>
            <a:ext cx="4393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/>
              <a:t>Functional Blocks Used in a DSSS Transmitter.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539552" y="1772816"/>
            <a:ext cx="18667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1-Mbps Data Rate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8529" y="2276872"/>
            <a:ext cx="6913831" cy="1043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3249" y="3429000"/>
            <a:ext cx="6179031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5157192"/>
            <a:ext cx="72008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3688" y="5949280"/>
            <a:ext cx="49149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2-Mbps Data Rate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84784"/>
            <a:ext cx="6510475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140968"/>
            <a:ext cx="3168352" cy="1480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259632" y="479715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Because DQPSK can modulate data bits in pairs, it is able to transmit twice the data rate</a:t>
            </a:r>
          </a:p>
          <a:p>
            <a:r>
              <a:rPr lang="en-GB" dirty="0"/>
              <a:t>of DBPSK, or 2 Mbps.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i="1" dirty="0"/>
              <a:t>Example Phase Changes During DBPSK and DQPSK Modulation.</a:t>
            </a:r>
            <a:endParaRPr lang="en-GB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 t="29080" r="57609"/>
          <a:stretch>
            <a:fillRect/>
          </a:stretch>
        </p:blipFill>
        <p:spPr bwMode="auto">
          <a:xfrm>
            <a:off x="1259632" y="2996952"/>
            <a:ext cx="2808312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b="69473"/>
          <a:stretch>
            <a:fillRect/>
          </a:stretch>
        </p:blipFill>
        <p:spPr bwMode="auto">
          <a:xfrm>
            <a:off x="1259632" y="1550194"/>
            <a:ext cx="6624736" cy="1518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550194"/>
            <a:ext cx="6624736" cy="49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OFDM</a:t>
            </a:r>
            <a:endParaRPr lang="en-GB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7" y="1412776"/>
            <a:ext cx="7351935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i="1" dirty="0"/>
              <a:t>Wave Propagation with an Idealistic Antenna.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r="34409"/>
          <a:stretch>
            <a:fillRect/>
          </a:stretch>
        </p:blipFill>
        <p:spPr bwMode="auto">
          <a:xfrm>
            <a:off x="539552" y="1628800"/>
            <a:ext cx="4392488" cy="4315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77419"/>
          <a:stretch>
            <a:fillRect/>
          </a:stretch>
        </p:blipFill>
        <p:spPr bwMode="auto">
          <a:xfrm>
            <a:off x="5724128" y="1628800"/>
            <a:ext cx="1512168" cy="4315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i="1" dirty="0"/>
              <a:t>OFDM Operation with 48 Parallel Subcarriers</a:t>
            </a:r>
            <a:endParaRPr lang="en-GB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6425" y="1847850"/>
            <a:ext cx="5391150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i="1"/>
              <a:t>Examples of Phase and Amplitude </a:t>
            </a:r>
            <a:r>
              <a:rPr lang="en-GB" i="1" smtClean="0"/>
              <a:t/>
            </a:r>
            <a:br>
              <a:rPr lang="en-GB" i="1" smtClean="0"/>
            </a:br>
            <a:r>
              <a:rPr lang="en-GB" i="1" smtClean="0"/>
              <a:t>Changes </a:t>
            </a:r>
            <a:r>
              <a:rPr lang="en-GB" i="1"/>
              <a:t>with 16-QAM.</a:t>
            </a:r>
            <a:endParaRPr lang="en-GB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5328592" cy="2431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Cycles Within a Wave.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916832"/>
            <a:ext cx="6120680" cy="3469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Frequency Unit Names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916832"/>
            <a:ext cx="805118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i="1" dirty="0"/>
              <a:t>Continuous Frequency Spectrum.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r="67901"/>
          <a:stretch>
            <a:fillRect/>
          </a:stretch>
        </p:blipFill>
        <p:spPr bwMode="auto">
          <a:xfrm>
            <a:off x="1547664" y="1484784"/>
            <a:ext cx="1872208" cy="5041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2099" r="40741" b="45725"/>
          <a:stretch>
            <a:fillRect/>
          </a:stretch>
        </p:blipFill>
        <p:spPr bwMode="auto">
          <a:xfrm>
            <a:off x="3419872" y="1484784"/>
            <a:ext cx="158417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30864" t="48561"/>
          <a:stretch>
            <a:fillRect/>
          </a:stretch>
        </p:blipFill>
        <p:spPr bwMode="auto">
          <a:xfrm>
            <a:off x="3347864" y="3933056"/>
            <a:ext cx="4032448" cy="259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7164288" y="4581128"/>
            <a:ext cx="1662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2.4 and 2.5 GHz</a:t>
            </a:r>
          </a:p>
        </p:txBody>
      </p:sp>
      <p:sp>
        <p:nvSpPr>
          <p:cNvPr id="7" name="Rectangle 6"/>
          <p:cNvSpPr/>
          <p:nvPr/>
        </p:nvSpPr>
        <p:spPr>
          <a:xfrm>
            <a:off x="7164288" y="3068960"/>
            <a:ext cx="19797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5.150 to 5.250 GHz</a:t>
            </a:r>
          </a:p>
          <a:p>
            <a:r>
              <a:rPr lang="en-GB" dirty="0"/>
              <a:t>5.250 to 5.350 </a:t>
            </a:r>
            <a:r>
              <a:rPr lang="en-GB" dirty="0" smtClean="0"/>
              <a:t>GHz</a:t>
            </a:r>
          </a:p>
          <a:p>
            <a:r>
              <a:rPr lang="en-GB" dirty="0"/>
              <a:t>5.470 to 5.725 GHz</a:t>
            </a:r>
          </a:p>
          <a:p>
            <a:r>
              <a:rPr lang="en-GB" dirty="0"/>
              <a:t>5.725 to 5.825 GHz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948264" y="3861048"/>
            <a:ext cx="216024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i="1" dirty="0"/>
              <a:t>An Example of Channel Spacing </a:t>
            </a:r>
            <a:r>
              <a:rPr lang="en-GB" i="1" dirty="0" smtClean="0"/>
              <a:t/>
            </a:r>
            <a:br>
              <a:rPr lang="en-GB" i="1" dirty="0" smtClean="0"/>
            </a:br>
            <a:r>
              <a:rPr lang="en-GB" i="1" dirty="0" smtClean="0"/>
              <a:t>in </a:t>
            </a:r>
            <a:r>
              <a:rPr lang="en-GB" i="1" dirty="0"/>
              <a:t>the 2.4-GHz Band.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708920"/>
            <a:ext cx="809388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5"/>
          <p:cNvGrpSpPr/>
          <p:nvPr/>
        </p:nvGrpSpPr>
        <p:grpSpPr>
          <a:xfrm>
            <a:off x="395536" y="4293096"/>
            <a:ext cx="5344915" cy="1981200"/>
            <a:chOff x="395536" y="4293096"/>
            <a:chExt cx="5344915" cy="1981200"/>
          </a:xfrm>
        </p:grpSpPr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5536" y="4293096"/>
              <a:ext cx="3771900" cy="198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Rectangle 4"/>
            <p:cNvSpPr/>
            <p:nvPr/>
          </p:nvSpPr>
          <p:spPr>
            <a:xfrm>
              <a:off x="3923928" y="4581128"/>
              <a:ext cx="181652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i="1" dirty="0"/>
                <a:t>Signal Bandwidth</a:t>
              </a:r>
              <a:endParaRPr lang="en-GB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i="1" dirty="0"/>
              <a:t>Examples of Channel Spacing and Overlap</a:t>
            </a:r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84784"/>
            <a:ext cx="7483414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Understanding </a:t>
            </a:r>
            <a:r>
              <a:rPr lang="en-GB" b="1" dirty="0" smtClean="0"/>
              <a:t>Phase</a:t>
            </a:r>
            <a:endParaRPr lang="en-GB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157413"/>
            <a:ext cx="7914407" cy="3891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677</Words>
  <Application>Microsoft Office PowerPoint</Application>
  <PresentationFormat>On-screen Show (4:3)</PresentationFormat>
  <Paragraphs>63</Paragraphs>
  <Slides>31</Slides>
  <Notes>0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Office Theme</vt:lpstr>
      <vt:lpstr>Document</vt:lpstr>
      <vt:lpstr>Chap 5 RF Signal </vt:lpstr>
      <vt:lpstr>Travelling Electric and Magnetic Waves.</vt:lpstr>
      <vt:lpstr>Wave Propagation with an Idealistic Antenna.</vt:lpstr>
      <vt:lpstr>Cycles Within a Wave.</vt:lpstr>
      <vt:lpstr>Frequency Unit Names</vt:lpstr>
      <vt:lpstr>Continuous Frequency Spectrum.</vt:lpstr>
      <vt:lpstr>An Example of Channel Spacing  in the 2.4-GHz Band.</vt:lpstr>
      <vt:lpstr>Examples of Channel Spacing and Overlap</vt:lpstr>
      <vt:lpstr>Understanding Phase</vt:lpstr>
      <vt:lpstr>Examples of Increasing Frequency and Decreasing Wavelength.</vt:lpstr>
      <vt:lpstr>Understanding RF Power and dB</vt:lpstr>
      <vt:lpstr>Slide 12</vt:lpstr>
      <vt:lpstr>An Example of RF Signal Power Loss.</vt:lpstr>
      <vt:lpstr>An Example of RF Signal Power Loss.</vt:lpstr>
      <vt:lpstr>Effective Isotropic Radiated Power (EIRP)</vt:lpstr>
      <vt:lpstr>Calculating Received Signal Strength Over the Path of an RF Signal</vt:lpstr>
      <vt:lpstr>An Example of Calculating Received Signal Strength</vt:lpstr>
      <vt:lpstr>Understanding Power Levels at the Receiver</vt:lpstr>
      <vt:lpstr>An Example of a Changing Noise Floor and SNR.</vt:lpstr>
      <vt:lpstr>Carrying Data Over an RF Signal</vt:lpstr>
      <vt:lpstr>Slide 21</vt:lpstr>
      <vt:lpstr>FHSS</vt:lpstr>
      <vt:lpstr>DSSS</vt:lpstr>
      <vt:lpstr>DSSS</vt:lpstr>
      <vt:lpstr>Slide 25</vt:lpstr>
      <vt:lpstr>Slide 26</vt:lpstr>
      <vt:lpstr>2-Mbps Data Rate</vt:lpstr>
      <vt:lpstr>Example Phase Changes During DBPSK and DQPSK Modulation.</vt:lpstr>
      <vt:lpstr>OFDM</vt:lpstr>
      <vt:lpstr>OFDM Operation with 48 Parallel Subcarriers</vt:lpstr>
      <vt:lpstr>Examples of Phase and Amplitude  Changes with 16-QAM.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Jeffry</dc:creator>
  <cp:lastModifiedBy>YEFFRY </cp:lastModifiedBy>
  <cp:revision>11</cp:revision>
  <dcterms:created xsi:type="dcterms:W3CDTF">2015-05-10T12:49:32Z</dcterms:created>
  <dcterms:modified xsi:type="dcterms:W3CDTF">2016-09-13T00:32:25Z</dcterms:modified>
</cp:coreProperties>
</file>