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0" r:id="rId1"/>
    <p:sldMasterId id="2147483695" r:id="rId2"/>
  </p:sldMasterIdLst>
  <p:notesMasterIdLst>
    <p:notesMasterId r:id="rId108"/>
  </p:notesMasterIdLst>
  <p:sldIdLst>
    <p:sldId id="256" r:id="rId3"/>
    <p:sldId id="437" r:id="rId4"/>
    <p:sldId id="356" r:id="rId5"/>
    <p:sldId id="446" r:id="rId6"/>
    <p:sldId id="448" r:id="rId7"/>
    <p:sldId id="447" r:id="rId8"/>
    <p:sldId id="449" r:id="rId9"/>
    <p:sldId id="450" r:id="rId10"/>
    <p:sldId id="452" r:id="rId11"/>
    <p:sldId id="357" r:id="rId12"/>
    <p:sldId id="453" r:id="rId13"/>
    <p:sldId id="358" r:id="rId14"/>
    <p:sldId id="451" r:id="rId15"/>
    <p:sldId id="438" r:id="rId16"/>
    <p:sldId id="439" r:id="rId17"/>
    <p:sldId id="359" r:id="rId18"/>
    <p:sldId id="360" r:id="rId19"/>
    <p:sldId id="442" r:id="rId20"/>
    <p:sldId id="443" r:id="rId21"/>
    <p:sldId id="454" r:id="rId22"/>
    <p:sldId id="455" r:id="rId23"/>
    <p:sldId id="440" r:id="rId24"/>
    <p:sldId id="441" r:id="rId25"/>
    <p:sldId id="444" r:id="rId26"/>
    <p:sldId id="456" r:id="rId27"/>
    <p:sldId id="457" r:id="rId28"/>
    <p:sldId id="458" r:id="rId29"/>
    <p:sldId id="459" r:id="rId30"/>
    <p:sldId id="460" r:id="rId31"/>
    <p:sldId id="462" r:id="rId32"/>
    <p:sldId id="461" r:id="rId33"/>
    <p:sldId id="361" r:id="rId34"/>
    <p:sldId id="362" r:id="rId35"/>
    <p:sldId id="363" r:id="rId36"/>
    <p:sldId id="364" r:id="rId37"/>
    <p:sldId id="365" r:id="rId38"/>
    <p:sldId id="366" r:id="rId39"/>
    <p:sldId id="445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377" r:id="rId51"/>
    <p:sldId id="378" r:id="rId52"/>
    <p:sldId id="379" r:id="rId53"/>
    <p:sldId id="380" r:id="rId54"/>
    <p:sldId id="381" r:id="rId55"/>
    <p:sldId id="382" r:id="rId56"/>
    <p:sldId id="384" r:id="rId57"/>
    <p:sldId id="390" r:id="rId58"/>
    <p:sldId id="385" r:id="rId59"/>
    <p:sldId id="386" r:id="rId60"/>
    <p:sldId id="391" r:id="rId61"/>
    <p:sldId id="387" r:id="rId62"/>
    <p:sldId id="388" r:id="rId63"/>
    <p:sldId id="389" r:id="rId64"/>
    <p:sldId id="392" r:id="rId65"/>
    <p:sldId id="393" r:id="rId66"/>
    <p:sldId id="394" r:id="rId67"/>
    <p:sldId id="395" r:id="rId68"/>
    <p:sldId id="396" r:id="rId69"/>
    <p:sldId id="397" r:id="rId70"/>
    <p:sldId id="398" r:id="rId71"/>
    <p:sldId id="399" r:id="rId72"/>
    <p:sldId id="400" r:id="rId73"/>
    <p:sldId id="401" r:id="rId74"/>
    <p:sldId id="402" r:id="rId75"/>
    <p:sldId id="403" r:id="rId76"/>
    <p:sldId id="404" r:id="rId77"/>
    <p:sldId id="405" r:id="rId78"/>
    <p:sldId id="406" r:id="rId79"/>
    <p:sldId id="407" r:id="rId80"/>
    <p:sldId id="408" r:id="rId81"/>
    <p:sldId id="409" r:id="rId82"/>
    <p:sldId id="410" r:id="rId83"/>
    <p:sldId id="411" r:id="rId84"/>
    <p:sldId id="412" r:id="rId85"/>
    <p:sldId id="413" r:id="rId86"/>
    <p:sldId id="414" r:id="rId87"/>
    <p:sldId id="415" r:id="rId88"/>
    <p:sldId id="416" r:id="rId89"/>
    <p:sldId id="417" r:id="rId90"/>
    <p:sldId id="418" r:id="rId91"/>
    <p:sldId id="419" r:id="rId92"/>
    <p:sldId id="420" r:id="rId93"/>
    <p:sldId id="421" r:id="rId94"/>
    <p:sldId id="422" r:id="rId95"/>
    <p:sldId id="423" r:id="rId96"/>
    <p:sldId id="424" r:id="rId97"/>
    <p:sldId id="425" r:id="rId98"/>
    <p:sldId id="426" r:id="rId99"/>
    <p:sldId id="428" r:id="rId100"/>
    <p:sldId id="436" r:id="rId101"/>
    <p:sldId id="429" r:id="rId102"/>
    <p:sldId id="430" r:id="rId103"/>
    <p:sldId id="431" r:id="rId104"/>
    <p:sldId id="432" r:id="rId105"/>
    <p:sldId id="433" r:id="rId106"/>
    <p:sldId id="434" r:id="rId107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2B22"/>
    <a:srgbClr val="33CC33"/>
    <a:srgbClr val="996BA8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3" autoAdjust="0"/>
    <p:restoredTop sz="96491" autoAdjust="0"/>
  </p:normalViewPr>
  <p:slideViewPr>
    <p:cSldViewPr>
      <p:cViewPr varScale="1">
        <p:scale>
          <a:sx n="67" d="100"/>
          <a:sy n="67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96"/>
    </p:cViewPr>
  </p:sorterViewPr>
  <p:notesViewPr>
    <p:cSldViewPr>
      <p:cViewPr varScale="1">
        <p:scale>
          <a:sx n="59" d="100"/>
          <a:sy n="59" d="100"/>
        </p:scale>
        <p:origin x="-1506" y="-66"/>
      </p:cViewPr>
      <p:guideLst>
        <p:guide orient="horz" pos="3220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8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endParaRPr lang="en-US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8" y="1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304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4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5" y="4856162"/>
            <a:ext cx="5206153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12325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endParaRPr lang="en-US"/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9712325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A2D05EF8-29E2-4F42-93EF-4C787D3AEB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05EF8-29E2-4F42-93EF-4C787D3AEB2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jpeg"/><Relationship Id="rId4" Type="http://schemas.openxmlformats.org/officeDocument/2006/relationships/package" Target="../embeddings/Microsoft_Office_Word_Document2.docx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5591204" cy="5778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(c) 20013. All right reserved. No part of this presentation may be reproduced in any form without permission from the author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143644"/>
            <a:ext cx="5591204" cy="5778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(c) 20013. All right reserved. No part of this presentation may be reproduced in any form without permission from the author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(#)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143644"/>
            <a:ext cx="5591204" cy="5778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(c) 20013. All right reserved. No part of this presentation may be reproduced in any form without permission from the author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(#)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769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79425" y="1412875"/>
            <a:ext cx="3810000" cy="457993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41825" y="1412875"/>
            <a:ext cx="3810000" cy="457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5EA5D79-FD00-44D3-A439-0ADDB91267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65888"/>
            <a:ext cx="2301875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20013. All right reserved. No part of this presentation may be reproduced in any form without permission from the author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75D77-6734-40AA-A590-D96EB7A6BE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1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65888"/>
            <a:ext cx="2301875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20013. All right reserved. No part of this presentation may be reproduced in any form without permission from the author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607F-7AAA-4D9E-8A7B-51FE2DDEDA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G:\Job Data\06June01Jobs\06035-SkyCross ppt template\production files\blueR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</p:spPr>
      </p:pic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795838" y="4611688"/>
            <a:ext cx="4198937" cy="1016000"/>
          </a:xfrm>
        </p:spPr>
        <p:txBody>
          <a:bodyPr/>
          <a:lstStyle>
            <a:lvl1pPr>
              <a:defRPr sz="2600">
                <a:solidFill>
                  <a:srgbClr val="001E3C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95838" y="5854700"/>
            <a:ext cx="4206875" cy="4572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4735513" y="4675188"/>
            <a:ext cx="0" cy="3556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3737" name="Picture 9" descr="G:\Job Data\06June01Jobs\06035-SkyCross ppt template\production files\blueR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33461" y="1351720"/>
            <a:ext cx="4055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tencil" pitchFamily="82" charset="0"/>
              </a:rPr>
              <a:t>UNIVERSITAS KOMPUTER INDONESIA</a:t>
            </a:r>
            <a:endParaRPr lang="en-US" dirty="0">
              <a:solidFill>
                <a:srgbClr val="FF0000"/>
              </a:solidFill>
              <a:latin typeface="Stencil" pitchFamily="82" charset="0"/>
            </a:endParaRPr>
          </a:p>
        </p:txBody>
      </p:sp>
      <p:graphicFrame>
        <p:nvGraphicFramePr>
          <p:cNvPr id="73738" name="Object 10"/>
          <p:cNvGraphicFramePr>
            <a:graphicFrameLocks noChangeAspect="1"/>
          </p:cNvGraphicFramePr>
          <p:nvPr/>
        </p:nvGraphicFramePr>
        <p:xfrm>
          <a:off x="2920446" y="1125207"/>
          <a:ext cx="1333500" cy="1499713"/>
        </p:xfrm>
        <a:graphic>
          <a:graphicData uri="http://schemas.openxmlformats.org/presentationml/2006/ole">
            <p:oleObj spid="_x0000_s505858" name="Document" r:id="rId4" imgW="2228448" imgH="2510274" progId="Word.Document.12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0" y="2882348"/>
            <a:ext cx="9144000" cy="536713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412875"/>
            <a:ext cx="3810000" cy="4579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412875"/>
            <a:ext cx="3810000" cy="4579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2796" y="6429420"/>
            <a:ext cx="5019732" cy="500042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Copyright (c) 20013. All right reserved. No part of this presentation may be reproduced in any form without permission from the 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4680" y="6356350"/>
            <a:ext cx="2133600" cy="365125"/>
          </a:xfrm>
        </p:spPr>
        <p:txBody>
          <a:bodyPr/>
          <a:lstStyle/>
          <a:p>
            <a:fld id="{128BF13C-D1A7-49A4-B433-DC936A7352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(#)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(#)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(#)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9663" y="0"/>
            <a:ext cx="2062162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037263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(#)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769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79425" y="1412875"/>
            <a:ext cx="3810000" cy="4579938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41825" y="1412875"/>
            <a:ext cx="3810000" cy="457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71813" y="6586538"/>
            <a:ext cx="3067050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Page </a:t>
            </a:r>
            <a:fld id="{F5EA5D79-FD00-44D3-A439-0ADDB91267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5591204" cy="5778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(c) 20013. All right reserved. No part of this presentation may be reproduced in any form without permission from the author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(#)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-2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5591204" cy="5778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(c) 20013. All right reserved. No part of this presentation may be reproduced in any form without permission from the author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(#)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5591204" cy="5778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(c) 20013. All right reserved. No part of this presentation may be reproduced in any form without permission from the author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(#)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5429264"/>
            <a:ext cx="5591204" cy="5778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(c) 20013. All right reserved. No part of this presentation may be reproduced in any form without permission from the author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(#)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8596" y="5572140"/>
            <a:ext cx="5591204" cy="5778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(c) 20013. All right reserved. No part of this presentation may be reproduced in any form without permission from the author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(#)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8596" y="6143644"/>
            <a:ext cx="5591204" cy="5778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(c) 20013. All right reserved. No part of this presentation may be reproduced in any form without permission from the author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(#)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8596" y="6143644"/>
            <a:ext cx="5591204" cy="5778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(c) 20013. All right reserved. No part of this presentation may be reproduced in any form without permission from the author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(#)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package" Target="../embeddings/Microsoft_Office_Word_Document1.docx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BF13C-D1A7-49A4-B433-DC936A7352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6396359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Deparment</a:t>
            </a:r>
            <a:r>
              <a:rPr 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Computer Engineering</a:t>
            </a:r>
            <a:endParaRPr lang="en-US" sz="1200" baseline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200" baseline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Universitas</a:t>
            </a:r>
            <a:r>
              <a:rPr lang="en-US" sz="1200" baseline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aseline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Komputer</a:t>
            </a:r>
            <a:r>
              <a:rPr lang="en-US" sz="1200" baseline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Indonesia</a:t>
            </a:r>
            <a:endParaRPr lang="en-US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LOGO UNIKOMBW 20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45520" y="6464388"/>
            <a:ext cx="354910" cy="35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28596" y="6429396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050" descr="G:\Job Data\06June01Jobs\06035-SkyCross ppt template\production files\Subtitle PPT sky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29438" y="0"/>
            <a:ext cx="1049337" cy="842963"/>
          </a:xfrm>
          <a:prstGeom prst="rect">
            <a:avLst/>
          </a:prstGeom>
          <a:noFill/>
        </p:spPr>
      </p:pic>
      <p:sp>
        <p:nvSpPr>
          <p:cNvPr id="7270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412875"/>
            <a:ext cx="7772400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708" name="Rectangle 2052"/>
          <p:cNvSpPr>
            <a:spLocks noChangeArrowheads="1"/>
          </p:cNvSpPr>
          <p:nvPr/>
        </p:nvSpPr>
        <p:spPr bwMode="auto">
          <a:xfrm>
            <a:off x="0" y="0"/>
            <a:ext cx="6959600" cy="855663"/>
          </a:xfrm>
          <a:prstGeom prst="rect">
            <a:avLst/>
          </a:prstGeom>
          <a:solidFill>
            <a:srgbClr val="001E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Rectangle 2053"/>
          <p:cNvSpPr>
            <a:spLocks noChangeArrowheads="1"/>
          </p:cNvSpPr>
          <p:nvPr/>
        </p:nvSpPr>
        <p:spPr bwMode="auto">
          <a:xfrm>
            <a:off x="0" y="6494463"/>
            <a:ext cx="9144000" cy="363537"/>
          </a:xfrm>
          <a:prstGeom prst="rect">
            <a:avLst/>
          </a:prstGeom>
          <a:solidFill>
            <a:srgbClr val="001E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Line 2054"/>
          <p:cNvSpPr>
            <a:spLocks noChangeShapeType="1"/>
          </p:cNvSpPr>
          <p:nvPr/>
        </p:nvSpPr>
        <p:spPr bwMode="auto">
          <a:xfrm>
            <a:off x="3078163" y="6589713"/>
            <a:ext cx="0" cy="228600"/>
          </a:xfrm>
          <a:prstGeom prst="line">
            <a:avLst/>
          </a:prstGeom>
          <a:noFill/>
          <a:ln w="12700">
            <a:solidFill>
              <a:srgbClr val="FF8A3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11" name="Rectangle 2055"/>
          <p:cNvSpPr>
            <a:spLocks noChangeArrowheads="1"/>
          </p:cNvSpPr>
          <p:nvPr/>
        </p:nvSpPr>
        <p:spPr bwMode="auto">
          <a:xfrm>
            <a:off x="0" y="835025"/>
            <a:ext cx="9144000" cy="209550"/>
          </a:xfrm>
          <a:prstGeom prst="rect">
            <a:avLst/>
          </a:prstGeom>
          <a:solidFill>
            <a:srgbClr val="FA79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Line 2056"/>
          <p:cNvSpPr>
            <a:spLocks noChangeShapeType="1"/>
          </p:cNvSpPr>
          <p:nvPr/>
        </p:nvSpPr>
        <p:spPr bwMode="auto">
          <a:xfrm>
            <a:off x="6126163" y="6589713"/>
            <a:ext cx="0" cy="228600"/>
          </a:xfrm>
          <a:prstGeom prst="line">
            <a:avLst/>
          </a:prstGeom>
          <a:noFill/>
          <a:ln w="12700">
            <a:solidFill>
              <a:srgbClr val="FF8A3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13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71813" y="6586538"/>
            <a:ext cx="306705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(#)</a:t>
            </a:r>
            <a:endParaRPr lang="en-US"/>
          </a:p>
        </p:txBody>
      </p:sp>
      <p:sp>
        <p:nvSpPr>
          <p:cNvPr id="72714" name="Rectangle 2058"/>
          <p:cNvSpPr>
            <a:spLocks noChangeArrowheads="1"/>
          </p:cNvSpPr>
          <p:nvPr/>
        </p:nvSpPr>
        <p:spPr bwMode="auto">
          <a:xfrm>
            <a:off x="31750" y="6602413"/>
            <a:ext cx="2979738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leading wireless innovation™</a:t>
            </a:r>
          </a:p>
        </p:txBody>
      </p:sp>
      <p:sp>
        <p:nvSpPr>
          <p:cNvPr id="72715" name="Rectangle 2059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53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717" name="Rectangle 2061"/>
          <p:cNvSpPr>
            <a:spLocks noChangeArrowheads="1"/>
          </p:cNvSpPr>
          <p:nvPr/>
        </p:nvSpPr>
        <p:spPr bwMode="auto">
          <a:xfrm>
            <a:off x="6164263" y="6602413"/>
            <a:ext cx="297973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COMPANY CONFIDENTIAL</a:t>
            </a:r>
          </a:p>
        </p:txBody>
      </p:sp>
      <p:sp>
        <p:nvSpPr>
          <p:cNvPr id="72719" name="Rectangle 2063"/>
          <p:cNvSpPr>
            <a:spLocks noChangeArrowheads="1"/>
          </p:cNvSpPr>
          <p:nvPr/>
        </p:nvSpPr>
        <p:spPr bwMode="auto">
          <a:xfrm>
            <a:off x="0" y="6494463"/>
            <a:ext cx="9144000" cy="363537"/>
          </a:xfrm>
          <a:prstGeom prst="rect">
            <a:avLst/>
          </a:prstGeom>
          <a:solidFill>
            <a:srgbClr val="001E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Rectangle 2067"/>
          <p:cNvSpPr>
            <a:spLocks noChangeArrowheads="1"/>
          </p:cNvSpPr>
          <p:nvPr/>
        </p:nvSpPr>
        <p:spPr bwMode="auto">
          <a:xfrm>
            <a:off x="3040063" y="6580188"/>
            <a:ext cx="306705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1000">
                <a:solidFill>
                  <a:schemeClr val="bg1"/>
                </a:solidFill>
                <a:latin typeface="Arial" charset="0"/>
              </a:rPr>
              <a:t>Page </a:t>
            </a:r>
            <a:fld id="{22B76D95-B521-49E1-8456-5FF4FF99A570}" type="slidenum">
              <a:rPr lang="en-US" altLang="en-US" sz="1000">
                <a:solidFill>
                  <a:schemeClr val="bg1"/>
                </a:solidFill>
                <a:latin typeface="Arial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724" name="Line 2068"/>
          <p:cNvSpPr>
            <a:spLocks noChangeShapeType="1"/>
          </p:cNvSpPr>
          <p:nvPr/>
        </p:nvSpPr>
        <p:spPr bwMode="auto">
          <a:xfrm>
            <a:off x="3217863" y="6578600"/>
            <a:ext cx="0" cy="228600"/>
          </a:xfrm>
          <a:prstGeom prst="line">
            <a:avLst/>
          </a:prstGeom>
          <a:noFill/>
          <a:ln w="12700">
            <a:solidFill>
              <a:srgbClr val="FF8A3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25" name="Line 2069"/>
          <p:cNvSpPr>
            <a:spLocks noChangeShapeType="1"/>
          </p:cNvSpPr>
          <p:nvPr/>
        </p:nvSpPr>
        <p:spPr bwMode="auto">
          <a:xfrm>
            <a:off x="6240463" y="6575425"/>
            <a:ext cx="0" cy="228600"/>
          </a:xfrm>
          <a:prstGeom prst="line">
            <a:avLst/>
          </a:prstGeom>
          <a:noFill/>
          <a:ln w="12700">
            <a:solidFill>
              <a:srgbClr val="FF8A3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2726" name="Object 2070"/>
          <p:cNvGraphicFramePr>
            <a:graphicFrameLocks noChangeAspect="1"/>
          </p:cNvGraphicFramePr>
          <p:nvPr/>
        </p:nvGraphicFramePr>
        <p:xfrm>
          <a:off x="8148843" y="-19877"/>
          <a:ext cx="742355" cy="834886"/>
        </p:xfrm>
        <a:graphic>
          <a:graphicData uri="http://schemas.openxmlformats.org/presentationml/2006/ole">
            <p:oleObj spid="_x0000_s504834" name="Document" r:id="rId16" imgW="2228448" imgH="2510274" progId="Word.Document.12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A7901"/>
        </a:buClr>
        <a:buSzPct val="125000"/>
        <a:buChar char="•"/>
        <a:defRPr sz="2800">
          <a:solidFill>
            <a:srgbClr val="001E3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15000"/>
        <a:buChar char="-"/>
        <a:defRPr sz="2600">
          <a:solidFill>
            <a:srgbClr val="001E3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5FBE"/>
        </a:buClr>
        <a:buSzPct val="105000"/>
        <a:buChar char="•"/>
        <a:defRPr sz="2400">
          <a:solidFill>
            <a:srgbClr val="001E3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5000"/>
        <a:buChar char="­"/>
        <a:defRPr sz="2000">
          <a:solidFill>
            <a:srgbClr val="001E3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10000"/>
        <a:buFont typeface="Batang" pitchFamily="18" charset="-127"/>
        <a:buChar char="•"/>
        <a:defRPr sz="2000">
          <a:solidFill>
            <a:srgbClr val="001E3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10000"/>
        <a:buFont typeface="Batang" pitchFamily="18" charset="-127"/>
        <a:buChar char="•"/>
        <a:defRPr sz="2000">
          <a:solidFill>
            <a:srgbClr val="001E3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10000"/>
        <a:buFont typeface="Batang" pitchFamily="18" charset="-127"/>
        <a:buChar char="•"/>
        <a:defRPr sz="2000">
          <a:solidFill>
            <a:srgbClr val="001E3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10000"/>
        <a:buFont typeface="Batang" pitchFamily="18" charset="-127"/>
        <a:buChar char="•"/>
        <a:defRPr sz="2000">
          <a:solidFill>
            <a:srgbClr val="001E3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10000"/>
        <a:buFont typeface="Batang" pitchFamily="18" charset="-127"/>
        <a:buChar char="•"/>
        <a:defRPr sz="2000">
          <a:solidFill>
            <a:srgbClr val="001E3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7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20.jpe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4.bin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8.bin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47.bin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51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56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61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2902226"/>
            <a:ext cx="5857884" cy="516835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929190" y="3929066"/>
            <a:ext cx="4214810" cy="1928826"/>
          </a:xfrm>
        </p:spPr>
        <p:txBody>
          <a:bodyPr>
            <a:normAutofit/>
          </a:bodyPr>
          <a:lstStyle/>
          <a:p>
            <a:r>
              <a:rPr lang="en-US" dirty="0" smtClean="0"/>
              <a:t>Chap </a:t>
            </a:r>
            <a:r>
              <a:rPr lang="en-US" dirty="0" smtClean="0"/>
              <a:t>5 Antennas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857752" y="5857892"/>
            <a:ext cx="3900470" cy="1000108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Yeffry</a:t>
            </a:r>
            <a:r>
              <a:rPr lang="en-US" dirty="0" smtClean="0"/>
              <a:t> </a:t>
            </a:r>
            <a:r>
              <a:rPr lang="en-US" dirty="0" err="1" smtClean="0"/>
              <a:t>Handoko</a:t>
            </a:r>
            <a:r>
              <a:rPr lang="en-US" dirty="0" smtClean="0"/>
              <a:t> Putra</a:t>
            </a:r>
          </a:p>
          <a:p>
            <a:r>
              <a:rPr lang="en-US" dirty="0" smtClean="0"/>
              <a:t>Department of Computer Engineering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32" y="2895897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Wireless and Mobile Communication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Radiation Patterns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Radiation pattern</a:t>
            </a:r>
            <a:endParaRPr lang="en-US" sz="2000"/>
          </a:p>
          <a:p>
            <a:pPr lvl="1"/>
            <a:r>
              <a:rPr lang="en-US" sz="2000">
                <a:cs typeface="Times New Roman" pitchFamily="18" charset="0"/>
              </a:rPr>
              <a:t>Graphical representation of radiation properties of an antenna</a:t>
            </a:r>
          </a:p>
          <a:p>
            <a:pPr lvl="1"/>
            <a:r>
              <a:rPr lang="en-US" sz="2000">
                <a:cs typeface="Times New Roman" pitchFamily="18" charset="0"/>
              </a:rPr>
              <a:t>Depicted as two-dimensional cross section</a:t>
            </a:r>
            <a:endParaRPr lang="en-US" sz="2000"/>
          </a:p>
          <a:p>
            <a:r>
              <a:rPr lang="en-US" sz="2400"/>
              <a:t>Beam width </a:t>
            </a:r>
            <a:r>
              <a:rPr lang="en-US" sz="2400">
                <a:cs typeface="Times New Roman" pitchFamily="18" charset="0"/>
              </a:rPr>
              <a:t>(or half-power beam width)</a:t>
            </a:r>
            <a:r>
              <a:rPr lang="en-US" sz="2000"/>
              <a:t> </a:t>
            </a:r>
          </a:p>
          <a:p>
            <a:pPr lvl="1"/>
            <a:r>
              <a:rPr lang="en-US" sz="2000"/>
              <a:t>Measure of directivity of antenna</a:t>
            </a:r>
          </a:p>
          <a:p>
            <a:pPr lvl="1"/>
            <a:r>
              <a:rPr lang="en-US" sz="2000"/>
              <a:t>Angle within which power radiated is at least half of that in most preferred direction</a:t>
            </a:r>
          </a:p>
          <a:p>
            <a:r>
              <a:rPr lang="en-US" sz="2400"/>
              <a:t>Reception pattern</a:t>
            </a:r>
          </a:p>
          <a:p>
            <a:pPr lvl="1"/>
            <a:r>
              <a:rPr lang="en-US" sz="2000"/>
              <a:t>Receiving antenna’s equivalent to radiation pattern</a:t>
            </a:r>
          </a:p>
          <a:p>
            <a:r>
              <a:rPr lang="en-US" sz="2400"/>
              <a:t>Omnidirectional vs. directional antenna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Pulse Code Modulation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Based on the sampling theorem</a:t>
            </a:r>
          </a:p>
          <a:p>
            <a:pPr>
              <a:lnSpc>
                <a:spcPct val="90000"/>
              </a:lnSpc>
            </a:pPr>
            <a:r>
              <a:rPr lang="en-US"/>
              <a:t>Each analog sample is assigned a binary code</a:t>
            </a:r>
          </a:p>
          <a:p>
            <a:pPr lvl="1">
              <a:lnSpc>
                <a:spcPct val="90000"/>
              </a:lnSpc>
            </a:pPr>
            <a:r>
              <a:rPr lang="en-US"/>
              <a:t>Analog samples are referred to as pulse amplitude modulation (PAM) samples</a:t>
            </a:r>
          </a:p>
          <a:p>
            <a:pPr>
              <a:lnSpc>
                <a:spcPct val="90000"/>
              </a:lnSpc>
            </a:pPr>
            <a:r>
              <a:rPr lang="en-US"/>
              <a:t>The digital signal consists of block of </a:t>
            </a:r>
            <a:r>
              <a:rPr lang="en-US" i="1"/>
              <a:t>n</a:t>
            </a:r>
            <a:r>
              <a:rPr lang="en-US"/>
              <a:t> bits, where each </a:t>
            </a:r>
            <a:r>
              <a:rPr lang="en-US" i="1"/>
              <a:t>n</a:t>
            </a:r>
            <a:r>
              <a:rPr lang="en-US"/>
              <a:t>-bit number is the amplitude of a PCM pulse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100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543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8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435725"/>
            <a:ext cx="44958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101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Pulse Code Modulation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By quantizing the PAM pulse, original signal is only approximated</a:t>
            </a:r>
          </a:p>
          <a:p>
            <a:pPr>
              <a:lnSpc>
                <a:spcPct val="90000"/>
              </a:lnSpc>
            </a:pPr>
            <a:r>
              <a:rPr lang="en-US"/>
              <a:t>Leads to quantizing noise</a:t>
            </a:r>
          </a:p>
          <a:p>
            <a:pPr>
              <a:lnSpc>
                <a:spcPct val="90000"/>
              </a:lnSpc>
            </a:pPr>
            <a:r>
              <a:rPr lang="en-US"/>
              <a:t>Signal-to-noise ratio for quantizing noise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Thus, each additional bit increases SNR by 6 dB, or a factor of 4</a:t>
            </a:r>
          </a:p>
        </p:txBody>
      </p:sp>
      <p:graphicFrame>
        <p:nvGraphicFramePr>
          <p:cNvPr id="440320" name="Object 0"/>
          <p:cNvGraphicFramePr>
            <a:graphicFrameLocks noChangeAspect="1"/>
          </p:cNvGraphicFramePr>
          <p:nvPr/>
        </p:nvGraphicFramePr>
        <p:xfrm>
          <a:off x="1295400" y="3429000"/>
          <a:ext cx="6629400" cy="563563"/>
        </p:xfrm>
        <a:graphic>
          <a:graphicData uri="http://schemas.openxmlformats.org/presentationml/2006/ole">
            <p:oleObj spid="_x0000_s440320" name="Equation" r:id="rId3" imgW="2831760" imgH="24120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102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Delta Modulation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Analog input is approximated by staircase function</a:t>
            </a:r>
          </a:p>
          <a:p>
            <a:pPr lvl="1"/>
            <a:r>
              <a:rPr lang="en-US"/>
              <a:t>Moves up or down by one quantization level (</a:t>
            </a:r>
            <a:r>
              <a:rPr lang="en-US">
                <a:cs typeface="Times New Roman" pitchFamily="18" charset="0"/>
                <a:sym typeface="Symbol" pitchFamily="18" charset="2"/>
              </a:rPr>
              <a:t></a:t>
            </a:r>
            <a:r>
              <a:rPr lang="en-US"/>
              <a:t>) at each sampling interval</a:t>
            </a:r>
          </a:p>
          <a:p>
            <a:r>
              <a:rPr lang="en-US"/>
              <a:t>The bit stream approximates derivative of analog signal (rather than amplitude)</a:t>
            </a:r>
          </a:p>
          <a:p>
            <a:pPr lvl="1"/>
            <a:r>
              <a:rPr lang="en-US"/>
              <a:t>1 is generated if function goes up</a:t>
            </a:r>
          </a:p>
          <a:p>
            <a:pPr lvl="1"/>
            <a:r>
              <a:rPr lang="en-US"/>
              <a:t>0 otherwise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103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Delta Modulation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05800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104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Delta Modulation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Two important parameters</a:t>
            </a:r>
          </a:p>
          <a:p>
            <a:pPr lvl="1">
              <a:lnSpc>
                <a:spcPct val="90000"/>
              </a:lnSpc>
            </a:pPr>
            <a:r>
              <a:rPr lang="en-US"/>
              <a:t>Size of step assigned to each binary digit (</a:t>
            </a:r>
            <a:r>
              <a:rPr lang="en-US">
                <a:cs typeface="Times New Roman" pitchFamily="18" charset="0"/>
                <a:sym typeface="Symbol" pitchFamily="18" charset="2"/>
              </a:rPr>
              <a:t></a:t>
            </a:r>
            <a:r>
              <a:rPr lang="en-US"/>
              <a:t>)</a:t>
            </a:r>
          </a:p>
          <a:p>
            <a:pPr lvl="1">
              <a:lnSpc>
                <a:spcPct val="90000"/>
              </a:lnSpc>
            </a:pPr>
            <a:r>
              <a:rPr lang="en-US"/>
              <a:t>Sampling rate</a:t>
            </a:r>
          </a:p>
          <a:p>
            <a:pPr>
              <a:lnSpc>
                <a:spcPct val="90000"/>
              </a:lnSpc>
            </a:pPr>
            <a:r>
              <a:rPr lang="en-US"/>
              <a:t>Accuracy improved by increasing sampling rate</a:t>
            </a:r>
          </a:p>
          <a:p>
            <a:pPr lvl="1">
              <a:lnSpc>
                <a:spcPct val="90000"/>
              </a:lnSpc>
            </a:pPr>
            <a:r>
              <a:rPr lang="en-US"/>
              <a:t>However, this increases the data rate</a:t>
            </a:r>
          </a:p>
          <a:p>
            <a:pPr>
              <a:lnSpc>
                <a:spcPct val="90000"/>
              </a:lnSpc>
            </a:pPr>
            <a:r>
              <a:rPr lang="en-US"/>
              <a:t>Advantage of DM over PCM is the simplicity of its implementation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105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Azimuth (H) Plane and Elevation (E) Plane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(#)</a:t>
            </a:r>
            <a:endParaRPr lang="en-US"/>
          </a:p>
        </p:txBody>
      </p:sp>
      <p:pic>
        <p:nvPicPr>
          <p:cNvPr id="602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0102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Antennas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Isotropic antenna (idealized)</a:t>
            </a:r>
          </a:p>
          <a:p>
            <a:pPr lvl="1"/>
            <a:r>
              <a:rPr lang="en-US" sz="2000"/>
              <a:t>Radiates power equally in all directions</a:t>
            </a:r>
          </a:p>
          <a:p>
            <a:r>
              <a:rPr lang="en-US" sz="2400"/>
              <a:t>Dipole antennas</a:t>
            </a:r>
          </a:p>
          <a:p>
            <a:pPr lvl="1"/>
            <a:r>
              <a:rPr lang="en-US" sz="2000"/>
              <a:t>H</a:t>
            </a:r>
            <a:r>
              <a:rPr lang="en-US" sz="2000">
                <a:cs typeface="Times New Roman" pitchFamily="18" charset="0"/>
              </a:rPr>
              <a:t>alf-wave dipole antenna (or Hertz antenna)</a:t>
            </a:r>
          </a:p>
          <a:p>
            <a:pPr lvl="1"/>
            <a:r>
              <a:rPr lang="en-US" sz="2000">
                <a:cs typeface="Times New Roman" pitchFamily="18" charset="0"/>
              </a:rPr>
              <a:t>Quarter-wave vertical antenna (or Marconi antenna)</a:t>
            </a:r>
          </a:p>
          <a:p>
            <a:r>
              <a:rPr lang="en-US" sz="2400">
                <a:cs typeface="Times New Roman" pitchFamily="18" charset="0"/>
              </a:rPr>
              <a:t>Parabolic Reflective Antenna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Used for terrestrial microwave and satellite applications</a:t>
            </a:r>
          </a:p>
          <a:p>
            <a:pPr lvl="1"/>
            <a:r>
              <a:rPr lang="en-US" sz="2000"/>
              <a:t>Larger the diameter, the more tightly directional is the beam</a:t>
            </a:r>
          </a:p>
          <a:p>
            <a:endParaRPr lang="en-US" sz="2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BAC87061-C5C5-48F2-A308-2456B460672D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Device Antenna Choices</a:t>
            </a:r>
          </a:p>
        </p:txBody>
      </p:sp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3348038" y="4489450"/>
          <a:ext cx="2376487" cy="1651000"/>
        </p:xfrm>
        <a:graphic>
          <a:graphicData uri="http://schemas.openxmlformats.org/presentationml/2006/ole">
            <p:oleObj spid="_x0000_s506882" name="Image" r:id="rId3" imgW="3784127" imgH="2628571" progId="Photoshop.Image.6">
              <p:embed/>
            </p:oleObj>
          </a:graphicData>
        </a:graphic>
      </p:graphicFrame>
      <p:graphicFrame>
        <p:nvGraphicFramePr>
          <p:cNvPr id="7171" name="Object 10"/>
          <p:cNvGraphicFramePr>
            <a:graphicFrameLocks noChangeAspect="1"/>
          </p:cNvGraphicFramePr>
          <p:nvPr/>
        </p:nvGraphicFramePr>
        <p:xfrm>
          <a:off x="755650" y="4651375"/>
          <a:ext cx="1927225" cy="1409700"/>
        </p:xfrm>
        <a:graphic>
          <a:graphicData uri="http://schemas.openxmlformats.org/presentationml/2006/ole">
            <p:oleObj spid="_x0000_s506883" name="Image" r:id="rId4" imgW="3174603" imgH="2323810" progId="Photoshop.Image.6">
              <p:embed/>
            </p:oleObj>
          </a:graphicData>
        </a:graphic>
      </p:graphicFrame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6249988" y="4471988"/>
            <a:ext cx="2603500" cy="1636712"/>
            <a:chOff x="3838" y="2957"/>
            <a:chExt cx="1640" cy="1031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 rot="-5400000">
              <a:off x="4370" y="2593"/>
              <a:ext cx="592" cy="1320"/>
              <a:chOff x="1200" y="1488"/>
              <a:chExt cx="864" cy="432"/>
            </a:xfrm>
          </p:grpSpPr>
          <p:sp>
            <p:nvSpPr>
              <p:cNvPr id="7245" name="AutoShape 12"/>
              <p:cNvSpPr>
                <a:spLocks noChangeArrowheads="1"/>
              </p:cNvSpPr>
              <p:nvPr/>
            </p:nvSpPr>
            <p:spPr bwMode="auto">
              <a:xfrm rot="5400000">
                <a:off x="1248" y="1632"/>
                <a:ext cx="48" cy="144"/>
              </a:xfrm>
              <a:custGeom>
                <a:avLst/>
                <a:gdLst>
                  <a:gd name="T0" fmla="*/ 24 w 21600"/>
                  <a:gd name="T1" fmla="*/ 0 h 21600"/>
                  <a:gd name="T2" fmla="*/ 6 w 21600"/>
                  <a:gd name="T3" fmla="*/ 72 h 21600"/>
                  <a:gd name="T4" fmla="*/ 24 w 21600"/>
                  <a:gd name="T5" fmla="*/ 36 h 21600"/>
                  <a:gd name="T6" fmla="*/ 42 w 21600"/>
                  <a:gd name="T7" fmla="*/ 7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6" name="AutoShape 13"/>
              <p:cNvSpPr>
                <a:spLocks noChangeArrowheads="1"/>
              </p:cNvSpPr>
              <p:nvPr/>
            </p:nvSpPr>
            <p:spPr bwMode="auto">
              <a:xfrm rot="5400000">
                <a:off x="1344" y="1632"/>
                <a:ext cx="144" cy="144"/>
              </a:xfrm>
              <a:custGeom>
                <a:avLst/>
                <a:gdLst>
                  <a:gd name="T0" fmla="*/ 72 w 21600"/>
                  <a:gd name="T1" fmla="*/ 0 h 21600"/>
                  <a:gd name="T2" fmla="*/ 18 w 21600"/>
                  <a:gd name="T3" fmla="*/ 72 h 21600"/>
                  <a:gd name="T4" fmla="*/ 72 w 21600"/>
                  <a:gd name="T5" fmla="*/ 36 h 21600"/>
                  <a:gd name="T6" fmla="*/ 126 w 21600"/>
                  <a:gd name="T7" fmla="*/ 7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7" name="AutoShape 14"/>
              <p:cNvSpPr>
                <a:spLocks noChangeArrowheads="1"/>
              </p:cNvSpPr>
              <p:nvPr/>
            </p:nvSpPr>
            <p:spPr bwMode="auto">
              <a:xfrm rot="5400000">
                <a:off x="1416" y="1608"/>
                <a:ext cx="240" cy="192"/>
              </a:xfrm>
              <a:custGeom>
                <a:avLst/>
                <a:gdLst>
                  <a:gd name="T0" fmla="*/ 120 w 21600"/>
                  <a:gd name="T1" fmla="*/ 0 h 21600"/>
                  <a:gd name="T2" fmla="*/ 30 w 21600"/>
                  <a:gd name="T3" fmla="*/ 96 h 21600"/>
                  <a:gd name="T4" fmla="*/ 120 w 21600"/>
                  <a:gd name="T5" fmla="*/ 48 h 21600"/>
                  <a:gd name="T6" fmla="*/ 210 w 21600"/>
                  <a:gd name="T7" fmla="*/ 9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6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8" name="AutoShape 15"/>
              <p:cNvSpPr>
                <a:spLocks noChangeArrowheads="1"/>
              </p:cNvSpPr>
              <p:nvPr/>
            </p:nvSpPr>
            <p:spPr bwMode="auto">
              <a:xfrm rot="5400000">
                <a:off x="1512" y="1560"/>
                <a:ext cx="336" cy="288"/>
              </a:xfrm>
              <a:custGeom>
                <a:avLst/>
                <a:gdLst>
                  <a:gd name="T0" fmla="*/ 168 w 21600"/>
                  <a:gd name="T1" fmla="*/ 0 h 21600"/>
                  <a:gd name="T2" fmla="*/ 42 w 21600"/>
                  <a:gd name="T3" fmla="*/ 144 h 21600"/>
                  <a:gd name="T4" fmla="*/ 168 w 21600"/>
                  <a:gd name="T5" fmla="*/ 72 h 21600"/>
                  <a:gd name="T6" fmla="*/ 294 w 21600"/>
                  <a:gd name="T7" fmla="*/ 14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9" name="AutoShape 16"/>
              <p:cNvSpPr>
                <a:spLocks noChangeArrowheads="1"/>
              </p:cNvSpPr>
              <p:nvPr/>
            </p:nvSpPr>
            <p:spPr bwMode="auto">
              <a:xfrm rot="5400000">
                <a:off x="1680" y="1536"/>
                <a:ext cx="432" cy="336"/>
              </a:xfrm>
              <a:custGeom>
                <a:avLst/>
                <a:gdLst>
                  <a:gd name="T0" fmla="*/ 216 w 21600"/>
                  <a:gd name="T1" fmla="*/ 0 h 21600"/>
                  <a:gd name="T2" fmla="*/ 54 w 21600"/>
                  <a:gd name="T3" fmla="*/ 168 h 21600"/>
                  <a:gd name="T4" fmla="*/ 216 w 21600"/>
                  <a:gd name="T5" fmla="*/ 84 h 21600"/>
                  <a:gd name="T6" fmla="*/ 378 w 21600"/>
                  <a:gd name="T7" fmla="*/ 16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4902" y="3276"/>
              <a:ext cx="576" cy="712"/>
              <a:chOff x="1200" y="1488"/>
              <a:chExt cx="864" cy="432"/>
            </a:xfrm>
          </p:grpSpPr>
          <p:sp>
            <p:nvSpPr>
              <p:cNvPr id="7240" name="AutoShape 18"/>
              <p:cNvSpPr>
                <a:spLocks noChangeArrowheads="1"/>
              </p:cNvSpPr>
              <p:nvPr/>
            </p:nvSpPr>
            <p:spPr bwMode="auto">
              <a:xfrm rot="5400000">
                <a:off x="1248" y="1632"/>
                <a:ext cx="48" cy="144"/>
              </a:xfrm>
              <a:custGeom>
                <a:avLst/>
                <a:gdLst>
                  <a:gd name="T0" fmla="*/ 24 w 21600"/>
                  <a:gd name="T1" fmla="*/ 0 h 21600"/>
                  <a:gd name="T2" fmla="*/ 6 w 21600"/>
                  <a:gd name="T3" fmla="*/ 72 h 21600"/>
                  <a:gd name="T4" fmla="*/ 24 w 21600"/>
                  <a:gd name="T5" fmla="*/ 36 h 21600"/>
                  <a:gd name="T6" fmla="*/ 42 w 21600"/>
                  <a:gd name="T7" fmla="*/ 7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1" name="AutoShape 19"/>
              <p:cNvSpPr>
                <a:spLocks noChangeArrowheads="1"/>
              </p:cNvSpPr>
              <p:nvPr/>
            </p:nvSpPr>
            <p:spPr bwMode="auto">
              <a:xfrm rot="5400000">
                <a:off x="1344" y="1632"/>
                <a:ext cx="144" cy="144"/>
              </a:xfrm>
              <a:custGeom>
                <a:avLst/>
                <a:gdLst>
                  <a:gd name="T0" fmla="*/ 72 w 21600"/>
                  <a:gd name="T1" fmla="*/ 0 h 21600"/>
                  <a:gd name="T2" fmla="*/ 18 w 21600"/>
                  <a:gd name="T3" fmla="*/ 72 h 21600"/>
                  <a:gd name="T4" fmla="*/ 72 w 21600"/>
                  <a:gd name="T5" fmla="*/ 36 h 21600"/>
                  <a:gd name="T6" fmla="*/ 126 w 21600"/>
                  <a:gd name="T7" fmla="*/ 7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2" name="AutoShape 20"/>
              <p:cNvSpPr>
                <a:spLocks noChangeArrowheads="1"/>
              </p:cNvSpPr>
              <p:nvPr/>
            </p:nvSpPr>
            <p:spPr bwMode="auto">
              <a:xfrm rot="5400000">
                <a:off x="1416" y="1608"/>
                <a:ext cx="240" cy="192"/>
              </a:xfrm>
              <a:custGeom>
                <a:avLst/>
                <a:gdLst>
                  <a:gd name="T0" fmla="*/ 120 w 21600"/>
                  <a:gd name="T1" fmla="*/ 0 h 21600"/>
                  <a:gd name="T2" fmla="*/ 30 w 21600"/>
                  <a:gd name="T3" fmla="*/ 96 h 21600"/>
                  <a:gd name="T4" fmla="*/ 120 w 21600"/>
                  <a:gd name="T5" fmla="*/ 48 h 21600"/>
                  <a:gd name="T6" fmla="*/ 210 w 21600"/>
                  <a:gd name="T7" fmla="*/ 9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6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3" name="AutoShape 21"/>
              <p:cNvSpPr>
                <a:spLocks noChangeArrowheads="1"/>
              </p:cNvSpPr>
              <p:nvPr/>
            </p:nvSpPr>
            <p:spPr bwMode="auto">
              <a:xfrm rot="5400000">
                <a:off x="1512" y="1560"/>
                <a:ext cx="336" cy="288"/>
              </a:xfrm>
              <a:custGeom>
                <a:avLst/>
                <a:gdLst>
                  <a:gd name="T0" fmla="*/ 168 w 21600"/>
                  <a:gd name="T1" fmla="*/ 0 h 21600"/>
                  <a:gd name="T2" fmla="*/ 42 w 21600"/>
                  <a:gd name="T3" fmla="*/ 144 h 21600"/>
                  <a:gd name="T4" fmla="*/ 168 w 21600"/>
                  <a:gd name="T5" fmla="*/ 72 h 21600"/>
                  <a:gd name="T6" fmla="*/ 294 w 21600"/>
                  <a:gd name="T7" fmla="*/ 14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4" name="AutoShape 22"/>
              <p:cNvSpPr>
                <a:spLocks noChangeArrowheads="1"/>
              </p:cNvSpPr>
              <p:nvPr/>
            </p:nvSpPr>
            <p:spPr bwMode="auto">
              <a:xfrm rot="5400000">
                <a:off x="1680" y="1536"/>
                <a:ext cx="432" cy="336"/>
              </a:xfrm>
              <a:custGeom>
                <a:avLst/>
                <a:gdLst>
                  <a:gd name="T0" fmla="*/ 216 w 21600"/>
                  <a:gd name="T1" fmla="*/ 0 h 21600"/>
                  <a:gd name="T2" fmla="*/ 54 w 21600"/>
                  <a:gd name="T3" fmla="*/ 168 h 21600"/>
                  <a:gd name="T4" fmla="*/ 216 w 21600"/>
                  <a:gd name="T5" fmla="*/ 84 h 21600"/>
                  <a:gd name="T6" fmla="*/ 378 w 21600"/>
                  <a:gd name="T7" fmla="*/ 16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6"/>
            <p:cNvGrpSpPr>
              <a:grpSpLocks/>
            </p:cNvGrpSpPr>
            <p:nvPr/>
          </p:nvGrpSpPr>
          <p:grpSpPr bwMode="auto">
            <a:xfrm flipH="1">
              <a:off x="3838" y="3261"/>
              <a:ext cx="632" cy="720"/>
              <a:chOff x="1200" y="1488"/>
              <a:chExt cx="864" cy="432"/>
            </a:xfrm>
          </p:grpSpPr>
          <p:sp>
            <p:nvSpPr>
              <p:cNvPr id="7235" name="AutoShape 27"/>
              <p:cNvSpPr>
                <a:spLocks noChangeArrowheads="1"/>
              </p:cNvSpPr>
              <p:nvPr/>
            </p:nvSpPr>
            <p:spPr bwMode="auto">
              <a:xfrm rot="5400000">
                <a:off x="1248" y="1632"/>
                <a:ext cx="48" cy="144"/>
              </a:xfrm>
              <a:custGeom>
                <a:avLst/>
                <a:gdLst>
                  <a:gd name="T0" fmla="*/ 24 w 21600"/>
                  <a:gd name="T1" fmla="*/ 0 h 21600"/>
                  <a:gd name="T2" fmla="*/ 6 w 21600"/>
                  <a:gd name="T3" fmla="*/ 72 h 21600"/>
                  <a:gd name="T4" fmla="*/ 24 w 21600"/>
                  <a:gd name="T5" fmla="*/ 36 h 21600"/>
                  <a:gd name="T6" fmla="*/ 42 w 21600"/>
                  <a:gd name="T7" fmla="*/ 7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6" name="AutoShape 28"/>
              <p:cNvSpPr>
                <a:spLocks noChangeArrowheads="1"/>
              </p:cNvSpPr>
              <p:nvPr/>
            </p:nvSpPr>
            <p:spPr bwMode="auto">
              <a:xfrm rot="5400000">
                <a:off x="1344" y="1632"/>
                <a:ext cx="144" cy="144"/>
              </a:xfrm>
              <a:custGeom>
                <a:avLst/>
                <a:gdLst>
                  <a:gd name="T0" fmla="*/ 72 w 21600"/>
                  <a:gd name="T1" fmla="*/ 0 h 21600"/>
                  <a:gd name="T2" fmla="*/ 18 w 21600"/>
                  <a:gd name="T3" fmla="*/ 72 h 21600"/>
                  <a:gd name="T4" fmla="*/ 72 w 21600"/>
                  <a:gd name="T5" fmla="*/ 36 h 21600"/>
                  <a:gd name="T6" fmla="*/ 126 w 21600"/>
                  <a:gd name="T7" fmla="*/ 7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7" name="AutoShape 29"/>
              <p:cNvSpPr>
                <a:spLocks noChangeArrowheads="1"/>
              </p:cNvSpPr>
              <p:nvPr/>
            </p:nvSpPr>
            <p:spPr bwMode="auto">
              <a:xfrm rot="5400000">
                <a:off x="1416" y="1608"/>
                <a:ext cx="240" cy="192"/>
              </a:xfrm>
              <a:custGeom>
                <a:avLst/>
                <a:gdLst>
                  <a:gd name="T0" fmla="*/ 120 w 21600"/>
                  <a:gd name="T1" fmla="*/ 0 h 21600"/>
                  <a:gd name="T2" fmla="*/ 30 w 21600"/>
                  <a:gd name="T3" fmla="*/ 96 h 21600"/>
                  <a:gd name="T4" fmla="*/ 120 w 21600"/>
                  <a:gd name="T5" fmla="*/ 48 h 21600"/>
                  <a:gd name="T6" fmla="*/ 210 w 21600"/>
                  <a:gd name="T7" fmla="*/ 9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6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8" name="AutoShape 30"/>
              <p:cNvSpPr>
                <a:spLocks noChangeArrowheads="1"/>
              </p:cNvSpPr>
              <p:nvPr/>
            </p:nvSpPr>
            <p:spPr bwMode="auto">
              <a:xfrm rot="5400000">
                <a:off x="1512" y="1560"/>
                <a:ext cx="336" cy="288"/>
              </a:xfrm>
              <a:custGeom>
                <a:avLst/>
                <a:gdLst>
                  <a:gd name="T0" fmla="*/ 168 w 21600"/>
                  <a:gd name="T1" fmla="*/ 0 h 21600"/>
                  <a:gd name="T2" fmla="*/ 42 w 21600"/>
                  <a:gd name="T3" fmla="*/ 144 h 21600"/>
                  <a:gd name="T4" fmla="*/ 168 w 21600"/>
                  <a:gd name="T5" fmla="*/ 72 h 21600"/>
                  <a:gd name="T6" fmla="*/ 294 w 21600"/>
                  <a:gd name="T7" fmla="*/ 14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9" name="AutoShape 31"/>
              <p:cNvSpPr>
                <a:spLocks noChangeArrowheads="1"/>
              </p:cNvSpPr>
              <p:nvPr/>
            </p:nvSpPr>
            <p:spPr bwMode="auto">
              <a:xfrm rot="5400000">
                <a:off x="1680" y="1536"/>
                <a:ext cx="432" cy="336"/>
              </a:xfrm>
              <a:custGeom>
                <a:avLst/>
                <a:gdLst>
                  <a:gd name="T0" fmla="*/ 216 w 21600"/>
                  <a:gd name="T1" fmla="*/ 0 h 21600"/>
                  <a:gd name="T2" fmla="*/ 54 w 21600"/>
                  <a:gd name="T3" fmla="*/ 168 h 21600"/>
                  <a:gd name="T4" fmla="*/ 216 w 21600"/>
                  <a:gd name="T5" fmla="*/ 84 h 21600"/>
                  <a:gd name="T6" fmla="*/ 378 w 21600"/>
                  <a:gd name="T7" fmla="*/ 16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23" name="Rectangle 32"/>
            <p:cNvSpPr>
              <a:spLocks noChangeArrowheads="1"/>
            </p:cNvSpPr>
            <p:nvPr/>
          </p:nvSpPr>
          <p:spPr bwMode="auto">
            <a:xfrm>
              <a:off x="4537" y="3607"/>
              <a:ext cx="42" cy="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Rectangle 33"/>
            <p:cNvSpPr>
              <a:spLocks noChangeArrowheads="1"/>
            </p:cNvSpPr>
            <p:nvPr/>
          </p:nvSpPr>
          <p:spPr bwMode="auto">
            <a:xfrm>
              <a:off x="4819" y="3607"/>
              <a:ext cx="42" cy="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5" name="Rectangle 34"/>
            <p:cNvSpPr>
              <a:spLocks noChangeArrowheads="1"/>
            </p:cNvSpPr>
            <p:nvPr/>
          </p:nvSpPr>
          <p:spPr bwMode="auto">
            <a:xfrm>
              <a:off x="4350" y="3761"/>
              <a:ext cx="681" cy="3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6" name="Line 35"/>
            <p:cNvSpPr>
              <a:spLocks noChangeShapeType="1"/>
            </p:cNvSpPr>
            <p:nvPr/>
          </p:nvSpPr>
          <p:spPr bwMode="auto">
            <a:xfrm flipV="1">
              <a:off x="4540" y="3531"/>
              <a:ext cx="1" cy="23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Line 36"/>
            <p:cNvSpPr>
              <a:spLocks noChangeShapeType="1"/>
            </p:cNvSpPr>
            <p:nvPr/>
          </p:nvSpPr>
          <p:spPr bwMode="auto">
            <a:xfrm flipV="1">
              <a:off x="4863" y="3531"/>
              <a:ext cx="1" cy="23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Line 37"/>
            <p:cNvSpPr>
              <a:spLocks noChangeShapeType="1"/>
            </p:cNvSpPr>
            <p:nvPr/>
          </p:nvSpPr>
          <p:spPr bwMode="auto">
            <a:xfrm>
              <a:off x="4537" y="3541"/>
              <a:ext cx="324" cy="1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Line 38"/>
            <p:cNvSpPr>
              <a:spLocks noChangeShapeType="1"/>
            </p:cNvSpPr>
            <p:nvPr/>
          </p:nvSpPr>
          <p:spPr bwMode="auto">
            <a:xfrm flipV="1">
              <a:off x="4548" y="3565"/>
              <a:ext cx="1" cy="1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Line 39"/>
            <p:cNvSpPr>
              <a:spLocks noChangeShapeType="1"/>
            </p:cNvSpPr>
            <p:nvPr/>
          </p:nvSpPr>
          <p:spPr bwMode="auto">
            <a:xfrm flipV="1">
              <a:off x="4851" y="3565"/>
              <a:ext cx="0" cy="1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Line 40"/>
            <p:cNvSpPr>
              <a:spLocks noChangeShapeType="1"/>
            </p:cNvSpPr>
            <p:nvPr/>
          </p:nvSpPr>
          <p:spPr bwMode="auto">
            <a:xfrm>
              <a:off x="4539" y="3560"/>
              <a:ext cx="324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Line 41"/>
            <p:cNvSpPr>
              <a:spLocks noChangeShapeType="1"/>
            </p:cNvSpPr>
            <p:nvPr/>
          </p:nvSpPr>
          <p:spPr bwMode="auto">
            <a:xfrm flipV="1">
              <a:off x="4519" y="3531"/>
              <a:ext cx="1" cy="23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Line 42"/>
            <p:cNvSpPr>
              <a:spLocks noChangeShapeType="1"/>
            </p:cNvSpPr>
            <p:nvPr/>
          </p:nvSpPr>
          <p:spPr bwMode="auto">
            <a:xfrm flipV="1">
              <a:off x="4883" y="3531"/>
              <a:ext cx="0" cy="23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Line 43"/>
            <p:cNvSpPr>
              <a:spLocks noChangeShapeType="1"/>
            </p:cNvSpPr>
            <p:nvPr/>
          </p:nvSpPr>
          <p:spPr bwMode="auto">
            <a:xfrm rot="16200000" flipV="1">
              <a:off x="4714" y="3355"/>
              <a:ext cx="1" cy="354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26"/>
          <p:cNvGrpSpPr>
            <a:grpSpLocks/>
          </p:cNvGrpSpPr>
          <p:nvPr/>
        </p:nvGrpSpPr>
        <p:grpSpPr bwMode="auto">
          <a:xfrm>
            <a:off x="5081588" y="1393825"/>
            <a:ext cx="2398712" cy="2460625"/>
            <a:chOff x="2862" y="1213"/>
            <a:chExt cx="1511" cy="1550"/>
          </a:xfrm>
        </p:grpSpPr>
        <p:grpSp>
          <p:nvGrpSpPr>
            <p:cNvPr id="7" name="Group 62"/>
            <p:cNvGrpSpPr>
              <a:grpSpLocks/>
            </p:cNvGrpSpPr>
            <p:nvPr/>
          </p:nvGrpSpPr>
          <p:grpSpPr bwMode="auto">
            <a:xfrm rot="1777701" flipH="1">
              <a:off x="2862" y="1213"/>
              <a:ext cx="604" cy="1106"/>
              <a:chOff x="1200" y="1488"/>
              <a:chExt cx="864" cy="432"/>
            </a:xfrm>
          </p:grpSpPr>
          <p:sp>
            <p:nvSpPr>
              <p:cNvPr id="7215" name="AutoShape 63"/>
              <p:cNvSpPr>
                <a:spLocks noChangeArrowheads="1"/>
              </p:cNvSpPr>
              <p:nvPr/>
            </p:nvSpPr>
            <p:spPr bwMode="auto">
              <a:xfrm rot="5400000">
                <a:off x="1248" y="1632"/>
                <a:ext cx="48" cy="144"/>
              </a:xfrm>
              <a:custGeom>
                <a:avLst/>
                <a:gdLst>
                  <a:gd name="T0" fmla="*/ 24 w 21600"/>
                  <a:gd name="T1" fmla="*/ 0 h 21600"/>
                  <a:gd name="T2" fmla="*/ 6 w 21600"/>
                  <a:gd name="T3" fmla="*/ 72 h 21600"/>
                  <a:gd name="T4" fmla="*/ 24 w 21600"/>
                  <a:gd name="T5" fmla="*/ 36 h 21600"/>
                  <a:gd name="T6" fmla="*/ 42 w 21600"/>
                  <a:gd name="T7" fmla="*/ 7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6" name="AutoShape 64"/>
              <p:cNvSpPr>
                <a:spLocks noChangeArrowheads="1"/>
              </p:cNvSpPr>
              <p:nvPr/>
            </p:nvSpPr>
            <p:spPr bwMode="auto">
              <a:xfrm rot="5400000">
                <a:off x="1344" y="1632"/>
                <a:ext cx="144" cy="144"/>
              </a:xfrm>
              <a:custGeom>
                <a:avLst/>
                <a:gdLst>
                  <a:gd name="T0" fmla="*/ 72 w 21600"/>
                  <a:gd name="T1" fmla="*/ 0 h 21600"/>
                  <a:gd name="T2" fmla="*/ 18 w 21600"/>
                  <a:gd name="T3" fmla="*/ 72 h 21600"/>
                  <a:gd name="T4" fmla="*/ 72 w 21600"/>
                  <a:gd name="T5" fmla="*/ 36 h 21600"/>
                  <a:gd name="T6" fmla="*/ 126 w 21600"/>
                  <a:gd name="T7" fmla="*/ 7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7" name="AutoShape 65"/>
              <p:cNvSpPr>
                <a:spLocks noChangeArrowheads="1"/>
              </p:cNvSpPr>
              <p:nvPr/>
            </p:nvSpPr>
            <p:spPr bwMode="auto">
              <a:xfrm rot="5400000">
                <a:off x="1416" y="1608"/>
                <a:ext cx="240" cy="192"/>
              </a:xfrm>
              <a:custGeom>
                <a:avLst/>
                <a:gdLst>
                  <a:gd name="T0" fmla="*/ 120 w 21600"/>
                  <a:gd name="T1" fmla="*/ 0 h 21600"/>
                  <a:gd name="T2" fmla="*/ 30 w 21600"/>
                  <a:gd name="T3" fmla="*/ 96 h 21600"/>
                  <a:gd name="T4" fmla="*/ 120 w 21600"/>
                  <a:gd name="T5" fmla="*/ 48 h 21600"/>
                  <a:gd name="T6" fmla="*/ 210 w 21600"/>
                  <a:gd name="T7" fmla="*/ 9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6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8" name="AutoShape 66"/>
              <p:cNvSpPr>
                <a:spLocks noChangeArrowheads="1"/>
              </p:cNvSpPr>
              <p:nvPr/>
            </p:nvSpPr>
            <p:spPr bwMode="auto">
              <a:xfrm rot="5400000">
                <a:off x="1512" y="1560"/>
                <a:ext cx="336" cy="288"/>
              </a:xfrm>
              <a:custGeom>
                <a:avLst/>
                <a:gdLst>
                  <a:gd name="T0" fmla="*/ 168 w 21600"/>
                  <a:gd name="T1" fmla="*/ 0 h 21600"/>
                  <a:gd name="T2" fmla="*/ 42 w 21600"/>
                  <a:gd name="T3" fmla="*/ 144 h 21600"/>
                  <a:gd name="T4" fmla="*/ 168 w 21600"/>
                  <a:gd name="T5" fmla="*/ 72 h 21600"/>
                  <a:gd name="T6" fmla="*/ 294 w 21600"/>
                  <a:gd name="T7" fmla="*/ 14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9" name="AutoShape 67"/>
              <p:cNvSpPr>
                <a:spLocks noChangeArrowheads="1"/>
              </p:cNvSpPr>
              <p:nvPr/>
            </p:nvSpPr>
            <p:spPr bwMode="auto">
              <a:xfrm rot="5400000">
                <a:off x="1680" y="1536"/>
                <a:ext cx="432" cy="336"/>
              </a:xfrm>
              <a:custGeom>
                <a:avLst/>
                <a:gdLst>
                  <a:gd name="T0" fmla="*/ 216 w 21600"/>
                  <a:gd name="T1" fmla="*/ 0 h 21600"/>
                  <a:gd name="T2" fmla="*/ 54 w 21600"/>
                  <a:gd name="T3" fmla="*/ 168 h 21600"/>
                  <a:gd name="T4" fmla="*/ 216 w 21600"/>
                  <a:gd name="T5" fmla="*/ 84 h 21600"/>
                  <a:gd name="T6" fmla="*/ 378 w 21600"/>
                  <a:gd name="T7" fmla="*/ 16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25"/>
            <p:cNvGrpSpPr>
              <a:grpSpLocks/>
            </p:cNvGrpSpPr>
            <p:nvPr/>
          </p:nvGrpSpPr>
          <p:grpSpPr bwMode="auto">
            <a:xfrm>
              <a:off x="3419" y="1273"/>
              <a:ext cx="954" cy="1490"/>
              <a:chOff x="3419" y="1273"/>
              <a:chExt cx="954" cy="1490"/>
            </a:xfrm>
          </p:grpSpPr>
          <p:sp>
            <p:nvSpPr>
              <p:cNvPr id="7206" name="Line 49"/>
              <p:cNvSpPr>
                <a:spLocks noChangeShapeType="1"/>
              </p:cNvSpPr>
              <p:nvPr/>
            </p:nvSpPr>
            <p:spPr bwMode="auto">
              <a:xfrm>
                <a:off x="3527" y="2320"/>
                <a:ext cx="1" cy="232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51"/>
              <p:cNvGrpSpPr>
                <a:grpSpLocks/>
              </p:cNvGrpSpPr>
              <p:nvPr/>
            </p:nvGrpSpPr>
            <p:grpSpPr bwMode="auto">
              <a:xfrm rot="1495586">
                <a:off x="3749" y="1740"/>
                <a:ext cx="624" cy="1023"/>
                <a:chOff x="1200" y="1488"/>
                <a:chExt cx="864" cy="432"/>
              </a:xfrm>
            </p:grpSpPr>
            <p:sp>
              <p:nvSpPr>
                <p:cNvPr id="7210" name="AutoShape 52"/>
                <p:cNvSpPr>
                  <a:spLocks noChangeArrowheads="1"/>
                </p:cNvSpPr>
                <p:nvPr/>
              </p:nvSpPr>
              <p:spPr bwMode="auto">
                <a:xfrm rot="5400000">
                  <a:off x="1248" y="1632"/>
                  <a:ext cx="48" cy="144"/>
                </a:xfrm>
                <a:custGeom>
                  <a:avLst/>
                  <a:gdLst>
                    <a:gd name="T0" fmla="*/ 24 w 21600"/>
                    <a:gd name="T1" fmla="*/ 0 h 21600"/>
                    <a:gd name="T2" fmla="*/ 6 w 21600"/>
                    <a:gd name="T3" fmla="*/ 72 h 21600"/>
                    <a:gd name="T4" fmla="*/ 24 w 21600"/>
                    <a:gd name="T5" fmla="*/ 36 h 21600"/>
                    <a:gd name="T6" fmla="*/ 42 w 21600"/>
                    <a:gd name="T7" fmla="*/ 7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5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1" name="AutoShape 53"/>
                <p:cNvSpPr>
                  <a:spLocks noChangeArrowheads="1"/>
                </p:cNvSpPr>
                <p:nvPr/>
              </p:nvSpPr>
              <p:spPr bwMode="auto">
                <a:xfrm rot="5400000">
                  <a:off x="1344" y="1632"/>
                  <a:ext cx="144" cy="144"/>
                </a:xfrm>
                <a:custGeom>
                  <a:avLst/>
                  <a:gdLst>
                    <a:gd name="T0" fmla="*/ 72 w 21600"/>
                    <a:gd name="T1" fmla="*/ 0 h 21600"/>
                    <a:gd name="T2" fmla="*/ 18 w 21600"/>
                    <a:gd name="T3" fmla="*/ 72 h 21600"/>
                    <a:gd name="T4" fmla="*/ 72 w 21600"/>
                    <a:gd name="T5" fmla="*/ 36 h 21600"/>
                    <a:gd name="T6" fmla="*/ 126 w 21600"/>
                    <a:gd name="T7" fmla="*/ 7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5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2" name="AutoShape 54"/>
                <p:cNvSpPr>
                  <a:spLocks noChangeArrowheads="1"/>
                </p:cNvSpPr>
                <p:nvPr/>
              </p:nvSpPr>
              <p:spPr bwMode="auto">
                <a:xfrm rot="5400000">
                  <a:off x="1416" y="1608"/>
                  <a:ext cx="240" cy="192"/>
                </a:xfrm>
                <a:custGeom>
                  <a:avLst/>
                  <a:gdLst>
                    <a:gd name="T0" fmla="*/ 120 w 21600"/>
                    <a:gd name="T1" fmla="*/ 0 h 21600"/>
                    <a:gd name="T2" fmla="*/ 30 w 21600"/>
                    <a:gd name="T3" fmla="*/ 96 h 21600"/>
                    <a:gd name="T4" fmla="*/ 120 w 21600"/>
                    <a:gd name="T5" fmla="*/ 48 h 21600"/>
                    <a:gd name="T6" fmla="*/ 210 w 21600"/>
                    <a:gd name="T7" fmla="*/ 9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6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3" name="AutoShape 55"/>
                <p:cNvSpPr>
                  <a:spLocks noChangeArrowheads="1"/>
                </p:cNvSpPr>
                <p:nvPr/>
              </p:nvSpPr>
              <p:spPr bwMode="auto">
                <a:xfrm rot="5400000">
                  <a:off x="1512" y="1560"/>
                  <a:ext cx="336" cy="288"/>
                </a:xfrm>
                <a:custGeom>
                  <a:avLst/>
                  <a:gdLst>
                    <a:gd name="T0" fmla="*/ 168 w 21600"/>
                    <a:gd name="T1" fmla="*/ 0 h 21600"/>
                    <a:gd name="T2" fmla="*/ 42 w 21600"/>
                    <a:gd name="T3" fmla="*/ 144 h 21600"/>
                    <a:gd name="T4" fmla="*/ 168 w 21600"/>
                    <a:gd name="T5" fmla="*/ 72 h 21600"/>
                    <a:gd name="T6" fmla="*/ 294 w 21600"/>
                    <a:gd name="T7" fmla="*/ 144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2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4" name="AutoShape 56"/>
                <p:cNvSpPr>
                  <a:spLocks noChangeArrowheads="1"/>
                </p:cNvSpPr>
                <p:nvPr/>
              </p:nvSpPr>
              <p:spPr bwMode="auto">
                <a:xfrm rot="5400000">
                  <a:off x="1680" y="1536"/>
                  <a:ext cx="432" cy="336"/>
                </a:xfrm>
                <a:custGeom>
                  <a:avLst/>
                  <a:gdLst>
                    <a:gd name="T0" fmla="*/ 216 w 21600"/>
                    <a:gd name="T1" fmla="*/ 0 h 21600"/>
                    <a:gd name="T2" fmla="*/ 54 w 21600"/>
                    <a:gd name="T3" fmla="*/ 168 h 21600"/>
                    <a:gd name="T4" fmla="*/ 216 w 21600"/>
                    <a:gd name="T5" fmla="*/ 84 h 21600"/>
                    <a:gd name="T6" fmla="*/ 378 w 21600"/>
                    <a:gd name="T7" fmla="*/ 168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08" name="Oval 69"/>
              <p:cNvSpPr>
                <a:spLocks noChangeArrowheads="1"/>
              </p:cNvSpPr>
              <p:nvPr/>
            </p:nvSpPr>
            <p:spPr bwMode="auto">
              <a:xfrm rot="2059194">
                <a:off x="3419" y="1686"/>
                <a:ext cx="385" cy="668"/>
              </a:xfrm>
              <a:prstGeom prst="ellipse">
                <a:avLst/>
              </a:prstGeom>
              <a:noFill/>
              <a:ln w="76200">
                <a:solidFill>
                  <a:srgbClr val="003F7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5FBE"/>
                  </a:solidFill>
                  <a:latin typeface="Arial" charset="0"/>
                </a:endParaRPr>
              </a:p>
            </p:txBody>
          </p:sp>
          <p:sp>
            <p:nvSpPr>
              <p:cNvPr id="7209" name="Text Box 106"/>
              <p:cNvSpPr txBox="1">
                <a:spLocks noChangeArrowheads="1"/>
              </p:cNvSpPr>
              <p:nvPr/>
            </p:nvSpPr>
            <p:spPr bwMode="auto">
              <a:xfrm>
                <a:off x="3462" y="1273"/>
                <a:ext cx="5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u="sng">
                    <a:latin typeface="Arial" charset="0"/>
                  </a:rPr>
                  <a:t>Loop</a:t>
                </a:r>
              </a:p>
            </p:txBody>
          </p:sp>
        </p:grpSp>
      </p:grpSp>
      <p:sp>
        <p:nvSpPr>
          <p:cNvPr id="7176" name="Text Box 107"/>
          <p:cNvSpPr txBox="1">
            <a:spLocks noChangeArrowheads="1"/>
          </p:cNvSpPr>
          <p:nvPr/>
        </p:nvSpPr>
        <p:spPr bwMode="auto">
          <a:xfrm>
            <a:off x="1108075" y="3978275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u="sng">
                <a:latin typeface="Arial" charset="0"/>
              </a:rPr>
              <a:t>Patch</a:t>
            </a:r>
          </a:p>
        </p:txBody>
      </p:sp>
      <p:sp>
        <p:nvSpPr>
          <p:cNvPr id="7177" name="Text Box 108"/>
          <p:cNvSpPr txBox="1">
            <a:spLocks noChangeArrowheads="1"/>
          </p:cNvSpPr>
          <p:nvPr/>
        </p:nvSpPr>
        <p:spPr bwMode="auto">
          <a:xfrm>
            <a:off x="3716338" y="3846513"/>
            <a:ext cx="162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u="sng">
                <a:latin typeface="Arial" charset="0"/>
              </a:rPr>
              <a:t>Monopole</a:t>
            </a:r>
          </a:p>
        </p:txBody>
      </p:sp>
      <p:sp>
        <p:nvSpPr>
          <p:cNvPr id="7178" name="Text Box 109"/>
          <p:cNvSpPr txBox="1">
            <a:spLocks noChangeArrowheads="1"/>
          </p:cNvSpPr>
          <p:nvPr/>
        </p:nvSpPr>
        <p:spPr bwMode="auto">
          <a:xfrm>
            <a:off x="7138988" y="3916363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u="sng">
                <a:latin typeface="Arial" charset="0"/>
              </a:rPr>
              <a:t>MLA</a:t>
            </a:r>
          </a:p>
        </p:txBody>
      </p:sp>
      <p:grpSp>
        <p:nvGrpSpPr>
          <p:cNvPr id="10" name="Group 128"/>
          <p:cNvGrpSpPr>
            <a:grpSpLocks/>
          </p:cNvGrpSpPr>
          <p:nvPr/>
        </p:nvGrpSpPr>
        <p:grpSpPr bwMode="auto">
          <a:xfrm>
            <a:off x="641350" y="1760538"/>
            <a:ext cx="2730500" cy="1309687"/>
            <a:chOff x="569" y="1158"/>
            <a:chExt cx="1720" cy="825"/>
          </a:xfrm>
        </p:grpSpPr>
        <p:sp>
          <p:nvSpPr>
            <p:cNvPr id="7180" name="Text Box 105"/>
            <p:cNvSpPr txBox="1">
              <a:spLocks noChangeArrowheads="1"/>
            </p:cNvSpPr>
            <p:nvPr/>
          </p:nvSpPr>
          <p:spPr bwMode="auto">
            <a:xfrm>
              <a:off x="1143" y="1158"/>
              <a:ext cx="5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u="sng">
                  <a:latin typeface="Arial" charset="0"/>
                </a:rPr>
                <a:t>PIFA</a:t>
              </a:r>
            </a:p>
          </p:txBody>
        </p:sp>
        <p:grpSp>
          <p:nvGrpSpPr>
            <p:cNvPr id="11" name="Group 122"/>
            <p:cNvGrpSpPr>
              <a:grpSpLocks/>
            </p:cNvGrpSpPr>
            <p:nvPr/>
          </p:nvGrpSpPr>
          <p:grpSpPr bwMode="auto">
            <a:xfrm>
              <a:off x="935" y="1493"/>
              <a:ext cx="935" cy="253"/>
              <a:chOff x="1092" y="2195"/>
              <a:chExt cx="935" cy="253"/>
            </a:xfrm>
          </p:grpSpPr>
          <p:sp>
            <p:nvSpPr>
              <p:cNvPr id="7194" name="Rectangle 93"/>
              <p:cNvSpPr>
                <a:spLocks noChangeArrowheads="1"/>
              </p:cNvSpPr>
              <p:nvPr/>
            </p:nvSpPr>
            <p:spPr bwMode="auto">
              <a:xfrm>
                <a:off x="1346" y="2413"/>
                <a:ext cx="681" cy="35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5" name="Line 94"/>
              <p:cNvSpPr>
                <a:spLocks noChangeShapeType="1"/>
              </p:cNvSpPr>
              <p:nvPr/>
            </p:nvSpPr>
            <p:spPr bwMode="auto">
              <a:xfrm flipV="1">
                <a:off x="1524" y="2195"/>
                <a:ext cx="1" cy="23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Line 95"/>
              <p:cNvSpPr>
                <a:spLocks noChangeShapeType="1"/>
              </p:cNvSpPr>
              <p:nvPr/>
            </p:nvSpPr>
            <p:spPr bwMode="auto">
              <a:xfrm flipV="1">
                <a:off x="1847" y="2195"/>
                <a:ext cx="1" cy="23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7" name="Line 96"/>
              <p:cNvSpPr>
                <a:spLocks noChangeShapeType="1"/>
              </p:cNvSpPr>
              <p:nvPr/>
            </p:nvSpPr>
            <p:spPr bwMode="auto">
              <a:xfrm>
                <a:off x="1521" y="2205"/>
                <a:ext cx="324" cy="1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8" name="Line 97"/>
              <p:cNvSpPr>
                <a:spLocks noChangeShapeType="1"/>
              </p:cNvSpPr>
              <p:nvPr/>
            </p:nvSpPr>
            <p:spPr bwMode="auto">
              <a:xfrm flipV="1">
                <a:off x="1532" y="2229"/>
                <a:ext cx="1" cy="196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Line 98"/>
              <p:cNvSpPr>
                <a:spLocks noChangeShapeType="1"/>
              </p:cNvSpPr>
              <p:nvPr/>
            </p:nvSpPr>
            <p:spPr bwMode="auto">
              <a:xfrm flipV="1">
                <a:off x="1835" y="2229"/>
                <a:ext cx="0" cy="196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Line 99"/>
              <p:cNvSpPr>
                <a:spLocks noChangeShapeType="1"/>
              </p:cNvSpPr>
              <p:nvPr/>
            </p:nvSpPr>
            <p:spPr bwMode="auto">
              <a:xfrm>
                <a:off x="1523" y="2224"/>
                <a:ext cx="324" cy="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Line 100"/>
              <p:cNvSpPr>
                <a:spLocks noChangeShapeType="1"/>
              </p:cNvSpPr>
              <p:nvPr/>
            </p:nvSpPr>
            <p:spPr bwMode="auto">
              <a:xfrm flipV="1">
                <a:off x="1503" y="2195"/>
                <a:ext cx="1" cy="23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Line 101"/>
              <p:cNvSpPr>
                <a:spLocks noChangeShapeType="1"/>
              </p:cNvSpPr>
              <p:nvPr/>
            </p:nvSpPr>
            <p:spPr bwMode="auto">
              <a:xfrm flipV="1">
                <a:off x="1867" y="2195"/>
                <a:ext cx="0" cy="23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3" name="Line 102"/>
              <p:cNvSpPr>
                <a:spLocks noChangeShapeType="1"/>
              </p:cNvSpPr>
              <p:nvPr/>
            </p:nvSpPr>
            <p:spPr bwMode="auto">
              <a:xfrm rot="5400000">
                <a:off x="1483" y="1805"/>
                <a:ext cx="1" cy="784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2" name="AutoShape 114"/>
            <p:cNvSpPr>
              <a:spLocks noChangeArrowheads="1"/>
            </p:cNvSpPr>
            <p:nvPr/>
          </p:nvSpPr>
          <p:spPr bwMode="auto">
            <a:xfrm rot="5400000">
              <a:off x="1756" y="1522"/>
              <a:ext cx="554" cy="192"/>
            </a:xfrm>
            <a:custGeom>
              <a:avLst/>
              <a:gdLst>
                <a:gd name="T0" fmla="*/ 277 w 21600"/>
                <a:gd name="T1" fmla="*/ 0 h 21600"/>
                <a:gd name="T2" fmla="*/ 69 w 21600"/>
                <a:gd name="T3" fmla="*/ 96 h 21600"/>
                <a:gd name="T4" fmla="*/ 277 w 21600"/>
                <a:gd name="T5" fmla="*/ 48 h 21600"/>
                <a:gd name="T6" fmla="*/ 485 w 21600"/>
                <a:gd name="T7" fmla="*/ 9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24"/>
            <p:cNvGrpSpPr>
              <a:grpSpLocks/>
            </p:cNvGrpSpPr>
            <p:nvPr/>
          </p:nvGrpSpPr>
          <p:grpSpPr bwMode="auto">
            <a:xfrm>
              <a:off x="1713" y="1262"/>
              <a:ext cx="576" cy="712"/>
              <a:chOff x="1878" y="1780"/>
              <a:chExt cx="576" cy="712"/>
            </a:xfrm>
          </p:grpSpPr>
          <p:sp>
            <p:nvSpPr>
              <p:cNvPr id="7190" name="AutoShape 111"/>
              <p:cNvSpPr>
                <a:spLocks noChangeArrowheads="1"/>
              </p:cNvSpPr>
              <p:nvPr/>
            </p:nvSpPr>
            <p:spPr bwMode="auto">
              <a:xfrm rot="5400000">
                <a:off x="1886" y="2088"/>
                <a:ext cx="80" cy="96"/>
              </a:xfrm>
              <a:custGeom>
                <a:avLst/>
                <a:gdLst>
                  <a:gd name="T0" fmla="*/ 40 w 21600"/>
                  <a:gd name="T1" fmla="*/ 0 h 21600"/>
                  <a:gd name="T2" fmla="*/ 10 w 21600"/>
                  <a:gd name="T3" fmla="*/ 48 h 21600"/>
                  <a:gd name="T4" fmla="*/ 40 w 21600"/>
                  <a:gd name="T5" fmla="*/ 24 h 21600"/>
                  <a:gd name="T6" fmla="*/ 70 w 21600"/>
                  <a:gd name="T7" fmla="*/ 4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1" name="AutoShape 112"/>
              <p:cNvSpPr>
                <a:spLocks noChangeArrowheads="1"/>
              </p:cNvSpPr>
              <p:nvPr/>
            </p:nvSpPr>
            <p:spPr bwMode="auto">
              <a:xfrm rot="5400000">
                <a:off x="1903" y="2088"/>
                <a:ext cx="238" cy="96"/>
              </a:xfrm>
              <a:custGeom>
                <a:avLst/>
                <a:gdLst>
                  <a:gd name="T0" fmla="*/ 119 w 21600"/>
                  <a:gd name="T1" fmla="*/ 0 h 21600"/>
                  <a:gd name="T2" fmla="*/ 30 w 21600"/>
                  <a:gd name="T3" fmla="*/ 48 h 21600"/>
                  <a:gd name="T4" fmla="*/ 119 w 21600"/>
                  <a:gd name="T5" fmla="*/ 24 h 21600"/>
                  <a:gd name="T6" fmla="*/ 208 w 21600"/>
                  <a:gd name="T7" fmla="*/ 4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2" name="AutoShape 113"/>
              <p:cNvSpPr>
                <a:spLocks noChangeArrowheads="1"/>
              </p:cNvSpPr>
              <p:nvPr/>
            </p:nvSpPr>
            <p:spPr bwMode="auto">
              <a:xfrm rot="5400000">
                <a:off x="1904" y="2072"/>
                <a:ext cx="396" cy="128"/>
              </a:xfrm>
              <a:custGeom>
                <a:avLst/>
                <a:gdLst>
                  <a:gd name="T0" fmla="*/ 198 w 21600"/>
                  <a:gd name="T1" fmla="*/ 0 h 21600"/>
                  <a:gd name="T2" fmla="*/ 50 w 21600"/>
                  <a:gd name="T3" fmla="*/ 64 h 21600"/>
                  <a:gd name="T4" fmla="*/ 198 w 21600"/>
                  <a:gd name="T5" fmla="*/ 32 h 21600"/>
                  <a:gd name="T6" fmla="*/ 347 w 21600"/>
                  <a:gd name="T7" fmla="*/ 6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6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3" name="AutoShape 115"/>
              <p:cNvSpPr>
                <a:spLocks noChangeArrowheads="1"/>
              </p:cNvSpPr>
              <p:nvPr/>
            </p:nvSpPr>
            <p:spPr bwMode="auto">
              <a:xfrm rot="5400000">
                <a:off x="1986" y="2024"/>
                <a:ext cx="712" cy="224"/>
              </a:xfrm>
              <a:custGeom>
                <a:avLst/>
                <a:gdLst>
                  <a:gd name="T0" fmla="*/ 356 w 21600"/>
                  <a:gd name="T1" fmla="*/ 0 h 21600"/>
                  <a:gd name="T2" fmla="*/ 89 w 21600"/>
                  <a:gd name="T3" fmla="*/ 112 h 21600"/>
                  <a:gd name="T4" fmla="*/ 356 w 21600"/>
                  <a:gd name="T5" fmla="*/ 56 h 21600"/>
                  <a:gd name="T6" fmla="*/ 623 w 21600"/>
                  <a:gd name="T7" fmla="*/ 11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4" name="AutoShape 117"/>
            <p:cNvSpPr>
              <a:spLocks noChangeArrowheads="1"/>
            </p:cNvSpPr>
            <p:nvPr/>
          </p:nvSpPr>
          <p:spPr bwMode="auto">
            <a:xfrm rot="16200000" flipH="1">
              <a:off x="1109" y="1570"/>
              <a:ext cx="80" cy="105"/>
            </a:xfrm>
            <a:custGeom>
              <a:avLst/>
              <a:gdLst>
                <a:gd name="T0" fmla="*/ 40 w 21600"/>
                <a:gd name="T1" fmla="*/ 0 h 21600"/>
                <a:gd name="T2" fmla="*/ 10 w 21600"/>
                <a:gd name="T3" fmla="*/ 52 h 21600"/>
                <a:gd name="T4" fmla="*/ 40 w 21600"/>
                <a:gd name="T5" fmla="*/ 26 h 21600"/>
                <a:gd name="T6" fmla="*/ 70 w 21600"/>
                <a:gd name="T7" fmla="*/ 5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AutoShape 119"/>
            <p:cNvSpPr>
              <a:spLocks noChangeArrowheads="1"/>
            </p:cNvSpPr>
            <p:nvPr/>
          </p:nvSpPr>
          <p:spPr bwMode="auto">
            <a:xfrm rot="16200000" flipH="1">
              <a:off x="755" y="1553"/>
              <a:ext cx="400" cy="140"/>
            </a:xfrm>
            <a:custGeom>
              <a:avLst/>
              <a:gdLst>
                <a:gd name="T0" fmla="*/ 200 w 21600"/>
                <a:gd name="T1" fmla="*/ 0 h 21600"/>
                <a:gd name="T2" fmla="*/ 50 w 21600"/>
                <a:gd name="T3" fmla="*/ 70 h 21600"/>
                <a:gd name="T4" fmla="*/ 200 w 21600"/>
                <a:gd name="T5" fmla="*/ 35 h 21600"/>
                <a:gd name="T6" fmla="*/ 350 w 21600"/>
                <a:gd name="T7" fmla="*/ 7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23"/>
            <p:cNvGrpSpPr>
              <a:grpSpLocks/>
            </p:cNvGrpSpPr>
            <p:nvPr/>
          </p:nvGrpSpPr>
          <p:grpSpPr bwMode="auto">
            <a:xfrm>
              <a:off x="569" y="1263"/>
              <a:ext cx="527" cy="720"/>
              <a:chOff x="734" y="1781"/>
              <a:chExt cx="527" cy="720"/>
            </a:xfrm>
          </p:grpSpPr>
          <p:sp>
            <p:nvSpPr>
              <p:cNvPr id="7187" name="AutoShape 118"/>
              <p:cNvSpPr>
                <a:spLocks noChangeArrowheads="1"/>
              </p:cNvSpPr>
              <p:nvPr/>
            </p:nvSpPr>
            <p:spPr bwMode="auto">
              <a:xfrm rot="16200000" flipH="1">
                <a:off x="1088" y="2088"/>
                <a:ext cx="240" cy="106"/>
              </a:xfrm>
              <a:custGeom>
                <a:avLst/>
                <a:gdLst>
                  <a:gd name="T0" fmla="*/ 120 w 21600"/>
                  <a:gd name="T1" fmla="*/ 0 h 21600"/>
                  <a:gd name="T2" fmla="*/ 30 w 21600"/>
                  <a:gd name="T3" fmla="*/ 53 h 21600"/>
                  <a:gd name="T4" fmla="*/ 120 w 21600"/>
                  <a:gd name="T5" fmla="*/ 27 h 21600"/>
                  <a:gd name="T6" fmla="*/ 210 w 21600"/>
                  <a:gd name="T7" fmla="*/ 5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" name="AutoShape 120"/>
              <p:cNvSpPr>
                <a:spLocks noChangeArrowheads="1"/>
              </p:cNvSpPr>
              <p:nvPr/>
            </p:nvSpPr>
            <p:spPr bwMode="auto">
              <a:xfrm rot="16200000" flipH="1">
                <a:off x="735" y="2036"/>
                <a:ext cx="560" cy="210"/>
              </a:xfrm>
              <a:custGeom>
                <a:avLst/>
                <a:gdLst>
                  <a:gd name="T0" fmla="*/ 280 w 21600"/>
                  <a:gd name="T1" fmla="*/ 0 h 21600"/>
                  <a:gd name="T2" fmla="*/ 70 w 21600"/>
                  <a:gd name="T3" fmla="*/ 105 h 21600"/>
                  <a:gd name="T4" fmla="*/ 280 w 21600"/>
                  <a:gd name="T5" fmla="*/ 52 h 21600"/>
                  <a:gd name="T6" fmla="*/ 490 w 21600"/>
                  <a:gd name="T7" fmla="*/ 10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9" name="AutoShape 121"/>
              <p:cNvSpPr>
                <a:spLocks noChangeArrowheads="1"/>
              </p:cNvSpPr>
              <p:nvPr/>
            </p:nvSpPr>
            <p:spPr bwMode="auto">
              <a:xfrm rot="16200000" flipH="1">
                <a:off x="497" y="2018"/>
                <a:ext cx="720" cy="246"/>
              </a:xfrm>
              <a:custGeom>
                <a:avLst/>
                <a:gdLst>
                  <a:gd name="T0" fmla="*/ 360 w 21600"/>
                  <a:gd name="T1" fmla="*/ 0 h 21600"/>
                  <a:gd name="T2" fmla="*/ 90 w 21600"/>
                  <a:gd name="T3" fmla="*/ 123 h 21600"/>
                  <a:gd name="T4" fmla="*/ 360 w 21600"/>
                  <a:gd name="T5" fmla="*/ 62 h 21600"/>
                  <a:gd name="T6" fmla="*/ 630 w 21600"/>
                  <a:gd name="T7" fmla="*/ 12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2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Antenna - </a:t>
            </a:r>
            <a:r>
              <a:rPr lang="en-GB" smtClean="0">
                <a:solidFill>
                  <a:srgbClr val="FF3300"/>
                </a:solidFill>
              </a:rPr>
              <a:t>Ideal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85875"/>
            <a:ext cx="8515350" cy="1036638"/>
          </a:xfrm>
        </p:spPr>
        <p:txBody>
          <a:bodyPr/>
          <a:lstStyle/>
          <a:p>
            <a:pPr eaLnBrk="1" hangingPunct="1"/>
            <a:r>
              <a:rPr lang="en-GB" sz="2400" smtClean="0"/>
              <a:t>Isotropics antenna: In free space radiates power  equally in all direction. Not realizable physically</a:t>
            </a:r>
            <a:endParaRPr lang="en-GB" sz="2200" smtClean="0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6640513" y="2393950"/>
            <a:ext cx="2395537" cy="2181225"/>
            <a:chOff x="4183" y="1706"/>
            <a:chExt cx="1509" cy="1374"/>
          </a:xfrm>
        </p:grpSpPr>
        <p:pic>
          <p:nvPicPr>
            <p:cNvPr id="4165" name="Picture 6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83" y="1706"/>
              <a:ext cx="1509" cy="137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</p:pic>
        <p:sp>
          <p:nvSpPr>
            <p:cNvPr id="4169" name="Text Box 73"/>
            <p:cNvSpPr txBox="1">
              <a:spLocks noChangeArrowheads="1"/>
            </p:cNvSpPr>
            <p:nvPr/>
          </p:nvSpPr>
          <p:spPr bwMode="auto">
            <a:xfrm>
              <a:off x="4889" y="2211"/>
              <a:ext cx="17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i="1"/>
                <a:t>d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914400" y="2489200"/>
            <a:ext cx="2590800" cy="2209800"/>
            <a:chOff x="576" y="1536"/>
            <a:chExt cx="1632" cy="1392"/>
          </a:xfrm>
        </p:grpSpPr>
        <p:sp>
          <p:nvSpPr>
            <p:cNvPr id="62483" name="Oval 6"/>
            <p:cNvSpPr>
              <a:spLocks noChangeArrowheads="1"/>
            </p:cNvSpPr>
            <p:nvPr/>
          </p:nvSpPr>
          <p:spPr bwMode="auto">
            <a:xfrm>
              <a:off x="576" y="1536"/>
              <a:ext cx="1632" cy="1392"/>
            </a:xfrm>
            <a:prstGeom prst="ellipse">
              <a:avLst/>
            </a:prstGeom>
            <a:solidFill>
              <a:srgbClr val="CCFF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4" name="Oval 8"/>
            <p:cNvSpPr>
              <a:spLocks noChangeArrowheads="1"/>
            </p:cNvSpPr>
            <p:nvPr/>
          </p:nvSpPr>
          <p:spPr bwMode="auto">
            <a:xfrm>
              <a:off x="576" y="2160"/>
              <a:ext cx="1632" cy="2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5" name="Line 9"/>
            <p:cNvSpPr>
              <a:spLocks noChangeShapeType="1"/>
            </p:cNvSpPr>
            <p:nvPr/>
          </p:nvSpPr>
          <p:spPr bwMode="auto">
            <a:xfrm>
              <a:off x="1200" y="2304"/>
              <a:ext cx="9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6" name="Text Box 10"/>
            <p:cNvSpPr txBox="1">
              <a:spLocks noChangeArrowheads="1"/>
            </p:cNvSpPr>
            <p:nvPr/>
          </p:nvSpPr>
          <p:spPr bwMode="auto">
            <a:xfrm>
              <a:off x="1440" y="208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i="1">
                  <a:solidFill>
                    <a:schemeClr val="accent2"/>
                  </a:solidFill>
                </a:rPr>
                <a:t>d</a:t>
              </a:r>
            </a:p>
          </p:txBody>
        </p:sp>
        <p:sp>
          <p:nvSpPr>
            <p:cNvPr id="62487" name="Line 11"/>
            <p:cNvSpPr>
              <a:spLocks noChangeShapeType="1"/>
            </p:cNvSpPr>
            <p:nvPr/>
          </p:nvSpPr>
          <p:spPr bwMode="auto">
            <a:xfrm flipV="1">
              <a:off x="1200" y="1536"/>
              <a:ext cx="768" cy="76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Line 12"/>
            <p:cNvSpPr>
              <a:spLocks noChangeShapeType="1"/>
            </p:cNvSpPr>
            <p:nvPr/>
          </p:nvSpPr>
          <p:spPr bwMode="auto">
            <a:xfrm>
              <a:off x="1488" y="196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Line 13"/>
            <p:cNvSpPr>
              <a:spLocks noChangeShapeType="1"/>
            </p:cNvSpPr>
            <p:nvPr/>
          </p:nvSpPr>
          <p:spPr bwMode="auto">
            <a:xfrm flipV="1">
              <a:off x="1488" y="1728"/>
              <a:ext cx="24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0" name="Text Box 14"/>
            <p:cNvSpPr txBox="1">
              <a:spLocks noChangeArrowheads="1"/>
            </p:cNvSpPr>
            <p:nvPr/>
          </p:nvSpPr>
          <p:spPr bwMode="auto">
            <a:xfrm>
              <a:off x="1756" y="192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b="1">
                  <a:solidFill>
                    <a:srgbClr val="FF3300"/>
                  </a:solidFill>
                </a:rPr>
                <a:t>E</a:t>
              </a:r>
            </a:p>
          </p:txBody>
        </p:sp>
        <p:sp>
          <p:nvSpPr>
            <p:cNvPr id="62491" name="Text Box 15"/>
            <p:cNvSpPr txBox="1">
              <a:spLocks noChangeArrowheads="1"/>
            </p:cNvSpPr>
            <p:nvPr/>
          </p:nvSpPr>
          <p:spPr bwMode="auto">
            <a:xfrm>
              <a:off x="1296" y="1632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62492" name="Text Box 17"/>
            <p:cNvSpPr txBox="1">
              <a:spLocks noChangeArrowheads="1"/>
            </p:cNvSpPr>
            <p:nvPr/>
          </p:nvSpPr>
          <p:spPr bwMode="auto">
            <a:xfrm>
              <a:off x="768" y="2649"/>
              <a:ext cx="11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aseline="30000">
                <a:solidFill>
                  <a:schemeClr val="accent2"/>
                </a:solidFill>
              </a:endParaRPr>
            </a:p>
          </p:txBody>
        </p:sp>
        <p:sp>
          <p:nvSpPr>
            <p:cNvPr id="62493" name="Text Box 19"/>
            <p:cNvSpPr txBox="1">
              <a:spLocks noChangeArrowheads="1"/>
            </p:cNvSpPr>
            <p:nvPr/>
          </p:nvSpPr>
          <p:spPr bwMode="auto">
            <a:xfrm>
              <a:off x="960" y="2160"/>
              <a:ext cx="2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i="1">
                  <a:solidFill>
                    <a:schemeClr val="accent2"/>
                  </a:solidFill>
                </a:rPr>
                <a:t>P</a:t>
              </a:r>
              <a:r>
                <a:rPr lang="en-GB" sz="2000" i="1" baseline="-25000">
                  <a:solidFill>
                    <a:schemeClr val="accent2"/>
                  </a:solidFill>
                </a:rPr>
                <a:t>t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39750" y="4914902"/>
            <a:ext cx="3211513" cy="1084263"/>
            <a:chOff x="340" y="3294"/>
            <a:chExt cx="2023" cy="683"/>
          </a:xfrm>
        </p:grpSpPr>
        <p:sp>
          <p:nvSpPr>
            <p:cNvPr id="62473" name="Oval 56"/>
            <p:cNvSpPr>
              <a:spLocks noChangeArrowheads="1"/>
            </p:cNvSpPr>
            <p:nvPr/>
          </p:nvSpPr>
          <p:spPr bwMode="auto">
            <a:xfrm>
              <a:off x="340" y="3678"/>
              <a:ext cx="192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2474" name="Line 57"/>
            <p:cNvSpPr>
              <a:spLocks noChangeShapeType="1"/>
            </p:cNvSpPr>
            <p:nvPr/>
          </p:nvSpPr>
          <p:spPr bwMode="auto">
            <a:xfrm flipV="1">
              <a:off x="484" y="3294"/>
              <a:ext cx="13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2475" name="Line 59"/>
            <p:cNvSpPr>
              <a:spLocks noChangeShapeType="1"/>
            </p:cNvSpPr>
            <p:nvPr/>
          </p:nvSpPr>
          <p:spPr bwMode="auto">
            <a:xfrm>
              <a:off x="532" y="3726"/>
              <a:ext cx="12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2476" name="Rectangle 60"/>
            <p:cNvSpPr>
              <a:spLocks noChangeArrowheads="1"/>
            </p:cNvSpPr>
            <p:nvPr/>
          </p:nvSpPr>
          <p:spPr bwMode="auto">
            <a:xfrm>
              <a:off x="1780" y="3294"/>
              <a:ext cx="576" cy="57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2477" name="Line 58"/>
            <p:cNvSpPr>
              <a:spLocks noChangeShapeType="1"/>
            </p:cNvSpPr>
            <p:nvPr/>
          </p:nvSpPr>
          <p:spPr bwMode="auto">
            <a:xfrm flipV="1">
              <a:off x="532" y="3342"/>
              <a:ext cx="18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2478" name="Line 61"/>
            <p:cNvSpPr>
              <a:spLocks noChangeShapeType="1"/>
            </p:cNvSpPr>
            <p:nvPr/>
          </p:nvSpPr>
          <p:spPr bwMode="auto">
            <a:xfrm>
              <a:off x="340" y="3726"/>
              <a:ext cx="196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2479" name="Line 62"/>
            <p:cNvSpPr>
              <a:spLocks noChangeShapeType="1"/>
            </p:cNvSpPr>
            <p:nvPr/>
          </p:nvSpPr>
          <p:spPr bwMode="auto">
            <a:xfrm>
              <a:off x="340" y="3726"/>
              <a:ext cx="177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2480" name="Text Box 63"/>
            <p:cNvSpPr txBox="1">
              <a:spLocks noChangeArrowheads="1"/>
            </p:cNvSpPr>
            <p:nvPr/>
          </p:nvSpPr>
          <p:spPr bwMode="auto">
            <a:xfrm>
              <a:off x="816" y="3744"/>
              <a:ext cx="8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</a:rPr>
                <a:t>Distance </a:t>
              </a:r>
              <a:r>
                <a:rPr lang="en-US" sz="1800" i="1" dirty="0">
                  <a:solidFill>
                    <a:schemeClr val="accent2"/>
                  </a:solidFill>
                </a:rPr>
                <a:t>d</a:t>
              </a:r>
              <a:endParaRPr lang="en-US" sz="1800" i="1" dirty="0"/>
            </a:p>
          </p:txBody>
        </p:sp>
        <p:sp>
          <p:nvSpPr>
            <p:cNvPr id="62481" name="Text Box 64"/>
            <p:cNvSpPr txBox="1">
              <a:spLocks noChangeArrowheads="1"/>
            </p:cNvSpPr>
            <p:nvPr/>
          </p:nvSpPr>
          <p:spPr bwMode="auto">
            <a:xfrm>
              <a:off x="1912" y="3342"/>
              <a:ext cx="4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Area</a:t>
              </a:r>
            </a:p>
          </p:txBody>
        </p:sp>
        <p:sp>
          <p:nvSpPr>
            <p:cNvPr id="62482" name="Oval 65"/>
            <p:cNvSpPr>
              <a:spLocks noChangeArrowheads="1"/>
            </p:cNvSpPr>
            <p:nvPr/>
          </p:nvSpPr>
          <p:spPr bwMode="auto">
            <a:xfrm flipH="1" flipV="1">
              <a:off x="2056" y="370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4167" name="Rectangle 71"/>
          <p:cNvSpPr>
            <a:spLocks noChangeArrowheads="1"/>
          </p:cNvSpPr>
          <p:nvPr/>
        </p:nvSpPr>
        <p:spPr bwMode="auto">
          <a:xfrm>
            <a:off x="3886200" y="4732338"/>
            <a:ext cx="51498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000" i="1">
                <a:latin typeface="Arial" charset="0"/>
              </a:rPr>
              <a:t> d</a:t>
            </a:r>
            <a:r>
              <a:rPr lang="en-GB" sz="2000">
                <a:latin typeface="Arial" charset="0"/>
              </a:rPr>
              <a:t>- distance directly away from the    antenna.</a:t>
            </a:r>
          </a:p>
          <a:p>
            <a:pPr>
              <a:buFontTx/>
              <a:buChar char="•"/>
            </a:pPr>
            <a:r>
              <a:rPr lang="en-GB" sz="2000">
                <a:latin typeface="Arial" charset="0"/>
                <a:sym typeface="Symbol" pitchFamily="18" charset="2"/>
              </a:rPr>
              <a:t> </a:t>
            </a:r>
            <a:r>
              <a:rPr lang="en-GB" sz="2000">
                <a:latin typeface="Arial" charset="0"/>
              </a:rPr>
              <a:t> is the azimuth, or angle in the horizontal plane.</a:t>
            </a:r>
          </a:p>
          <a:p>
            <a:pPr>
              <a:buFontTx/>
              <a:buChar char="•"/>
            </a:pPr>
            <a:r>
              <a:rPr lang="en-GB" sz="2000">
                <a:latin typeface="Arial" charset="0"/>
                <a:sym typeface="Symbol" pitchFamily="18" charset="2"/>
              </a:rPr>
              <a:t> </a:t>
            </a:r>
            <a:r>
              <a:rPr lang="en-GB" sz="2000">
                <a:latin typeface="Arial" charset="0"/>
              </a:rPr>
              <a:t> is the zenith, or angle above the horizon.</a:t>
            </a:r>
          </a:p>
        </p:txBody>
      </p:sp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4343400" y="3022600"/>
            <a:ext cx="2520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Arial" charset="0"/>
              </a:rPr>
              <a:t>EM fields around a transmitting antenna</a:t>
            </a:r>
          </a:p>
          <a:p>
            <a:r>
              <a:rPr lang="en-GB" sz="2000">
                <a:latin typeface="Arial" charset="0"/>
              </a:rPr>
              <a:t>, a polar coordinate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75D77-6734-40AA-A590-D96EB7A6BE6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  <p:bldP spid="4167" grpId="0" autoUpdateAnimBg="0"/>
      <p:bldP spid="416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Antenna - </a:t>
            </a:r>
            <a:r>
              <a:rPr lang="en-GB" smtClean="0">
                <a:solidFill>
                  <a:srgbClr val="FF3300"/>
                </a:solidFill>
              </a:rPr>
              <a:t>Real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 isotropic radiators, but always have directive effects (vertically and/or horizontally) </a:t>
            </a:r>
            <a:endParaRPr lang="en-AU" smtClean="0"/>
          </a:p>
          <a:p>
            <a:pPr eaLnBrk="1" hangingPunct="1"/>
            <a:r>
              <a:rPr lang="en-US" smtClean="0"/>
              <a:t>A well defined radiation pattern measured around an antenna</a:t>
            </a:r>
            <a:endParaRPr lang="en-AU" smtClean="0"/>
          </a:p>
          <a:p>
            <a:pPr eaLnBrk="1" hangingPunct="1"/>
            <a:r>
              <a:rPr lang="en-AU" smtClean="0"/>
              <a:t>Patterns are visualised by drawing the set of constant-intensity surfaces</a:t>
            </a:r>
            <a:endParaRPr lang="en-GB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Antenna Gain	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Antenna gain</a:t>
            </a:r>
          </a:p>
          <a:p>
            <a:pPr lvl="1"/>
            <a:r>
              <a:rPr lang="en-US" sz="2000" dirty="0"/>
              <a:t>Power output, in a particular direction, compared to that produced in any direction by a perfect </a:t>
            </a:r>
            <a:r>
              <a:rPr lang="en-US" sz="2000" dirty="0" err="1"/>
              <a:t>omnidirectional</a:t>
            </a:r>
            <a:r>
              <a:rPr lang="en-US" sz="2000" dirty="0"/>
              <a:t> antenna (isotropic antenna)</a:t>
            </a:r>
          </a:p>
          <a:p>
            <a:r>
              <a:rPr lang="en-US" sz="2400" dirty="0"/>
              <a:t>Expressed in terms of effective area</a:t>
            </a:r>
          </a:p>
          <a:p>
            <a:pPr lvl="1"/>
            <a:r>
              <a:rPr lang="en-US" sz="2000" dirty="0"/>
              <a:t>Related to physical size and shape of antenna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44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96507"/>
            <a:ext cx="6120680" cy="25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Antenna Gain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Relationship between antenna gain and effective area</a:t>
            </a:r>
          </a:p>
          <a:p>
            <a:pPr lvl="1"/>
            <a:endParaRPr lang="en-US" sz="2000" i="1"/>
          </a:p>
          <a:p>
            <a:pPr lvl="2"/>
            <a:endParaRPr lang="en-US" sz="1800" i="1"/>
          </a:p>
          <a:p>
            <a:pPr lvl="2"/>
            <a:endParaRPr lang="en-US" sz="1800" i="1"/>
          </a:p>
          <a:p>
            <a:pPr lvl="2"/>
            <a:endParaRPr lang="en-US" sz="1800" i="1"/>
          </a:p>
          <a:p>
            <a:pPr lvl="2"/>
            <a:r>
              <a:rPr lang="en-US" sz="1800" i="1"/>
              <a:t>G </a:t>
            </a:r>
            <a:r>
              <a:rPr lang="en-US" sz="1800"/>
              <a:t>= antenna gain</a:t>
            </a:r>
          </a:p>
          <a:p>
            <a:pPr lvl="2"/>
            <a:r>
              <a:rPr lang="en-US" sz="1800" i="1"/>
              <a:t>A</a:t>
            </a:r>
            <a:r>
              <a:rPr lang="en-US" sz="1800" i="1" baseline="-25000"/>
              <a:t>e</a:t>
            </a:r>
            <a:r>
              <a:rPr lang="en-US" sz="1800" i="1"/>
              <a:t> </a:t>
            </a:r>
            <a:r>
              <a:rPr lang="en-US" sz="1800"/>
              <a:t>= effective area</a:t>
            </a:r>
          </a:p>
          <a:p>
            <a:pPr lvl="2"/>
            <a:r>
              <a:rPr lang="en-US" sz="1800" i="1"/>
              <a:t>f </a:t>
            </a:r>
            <a:r>
              <a:rPr lang="en-US" sz="1800"/>
              <a:t>= carrier frequency</a:t>
            </a:r>
          </a:p>
          <a:p>
            <a:pPr lvl="2"/>
            <a:r>
              <a:rPr lang="en-US" sz="1800"/>
              <a:t>c = speed of light (≈ 3 x 10</a:t>
            </a:r>
            <a:r>
              <a:rPr lang="en-US" sz="1800" baseline="30000"/>
              <a:t>8</a:t>
            </a:r>
            <a:r>
              <a:rPr lang="en-US" sz="1800"/>
              <a:t> m/s)</a:t>
            </a:r>
          </a:p>
          <a:p>
            <a:pPr lvl="2"/>
            <a:r>
              <a:rPr lang="en-US" sz="1800"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1800"/>
              <a:t> = carrier wavelength</a:t>
            </a:r>
          </a:p>
        </p:txBody>
      </p:sp>
      <p:graphicFrame>
        <p:nvGraphicFramePr>
          <p:cNvPr id="347140" name="Object 4"/>
          <p:cNvGraphicFramePr>
            <a:graphicFrameLocks noChangeAspect="1"/>
          </p:cNvGraphicFramePr>
          <p:nvPr/>
        </p:nvGraphicFramePr>
        <p:xfrm>
          <a:off x="2819400" y="2286000"/>
          <a:ext cx="3311525" cy="1116013"/>
        </p:xfrm>
        <a:graphic>
          <a:graphicData uri="http://schemas.openxmlformats.org/presentationml/2006/ole">
            <p:oleObj spid="_x0000_s347140" name="Equation" r:id="rId3" imgW="1244520" imgH="41904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Antenna - </a:t>
            </a:r>
            <a:r>
              <a:rPr lang="en-GB" smtClean="0">
                <a:solidFill>
                  <a:srgbClr val="FF3300"/>
                </a:solidFill>
              </a:rPr>
              <a:t>Ideal</a:t>
            </a:r>
            <a:r>
              <a:rPr lang="en-GB" smtClean="0"/>
              <a:t> - </a:t>
            </a:r>
            <a:r>
              <a:rPr lang="en-GB" sz="2400" i="1" smtClean="0"/>
              <a:t>contd.</a:t>
            </a:r>
            <a:endParaRPr lang="en-US" sz="2400" i="1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The power density of an ideal loss-less antenna at a distance </a:t>
            </a:r>
            <a:r>
              <a:rPr lang="en-US" i="1" smtClean="0"/>
              <a:t>d</a:t>
            </a:r>
            <a:r>
              <a:rPr lang="en-US" smtClean="0"/>
              <a:t> away from the transmitting antenna: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14282" y="2751138"/>
            <a:ext cx="8599488" cy="2662238"/>
            <a:chOff x="204" y="1733"/>
            <a:chExt cx="5417" cy="1677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04" y="1758"/>
              <a:ext cx="4026" cy="1652"/>
              <a:chOff x="249" y="1758"/>
              <a:chExt cx="4026" cy="1652"/>
            </a:xfrm>
          </p:grpSpPr>
          <p:graphicFrame>
            <p:nvGraphicFramePr>
              <p:cNvPr id="4098" name="Object 1024"/>
              <p:cNvGraphicFramePr>
                <a:graphicFrameLocks noChangeAspect="1"/>
              </p:cNvGraphicFramePr>
              <p:nvPr/>
            </p:nvGraphicFramePr>
            <p:xfrm>
              <a:off x="1929" y="1758"/>
              <a:ext cx="1036" cy="600"/>
            </p:xfrm>
            <a:graphic>
              <a:graphicData uri="http://schemas.openxmlformats.org/presentationml/2006/ole">
                <p:oleObj spid="_x0000_s441346" name="Equation" r:id="rId3" imgW="698400" imgH="406080" progId="Equation.3">
                  <p:embed/>
                </p:oleObj>
              </a:graphicData>
            </a:graphic>
          </p:graphicFrame>
          <p:sp>
            <p:nvSpPr>
              <p:cNvPr id="4105" name="Text Box 8"/>
              <p:cNvSpPr txBox="1">
                <a:spLocks noChangeArrowheads="1"/>
              </p:cNvSpPr>
              <p:nvPr/>
            </p:nvSpPr>
            <p:spPr bwMode="auto">
              <a:xfrm>
                <a:off x="249" y="2355"/>
                <a:ext cx="4026" cy="1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40000"/>
                  </a:lnSpc>
                  <a:buFontTx/>
                  <a:buChar char="•"/>
                </a:pPr>
                <a:r>
                  <a:rPr lang="en-GB" sz="1800">
                    <a:solidFill>
                      <a:schemeClr val="accent2"/>
                    </a:solidFill>
                    <a:latin typeface="Arial" charset="0"/>
                  </a:rPr>
                  <a:t> </a:t>
                </a:r>
                <a:r>
                  <a:rPr lang="en-GB" sz="1800" i="1">
                    <a:solidFill>
                      <a:schemeClr val="accent2"/>
                    </a:solidFill>
                    <a:latin typeface="Arial" charset="0"/>
                  </a:rPr>
                  <a:t>G</a:t>
                </a:r>
                <a:r>
                  <a:rPr lang="en-GB" sz="1800" i="1" baseline="-25000">
                    <a:solidFill>
                      <a:schemeClr val="accent2"/>
                    </a:solidFill>
                    <a:latin typeface="Arial" charset="0"/>
                  </a:rPr>
                  <a:t>t</a:t>
                </a:r>
                <a:r>
                  <a:rPr lang="en-GB" sz="1800">
                    <a:solidFill>
                      <a:schemeClr val="accent2"/>
                    </a:solidFill>
                    <a:latin typeface="Arial" charset="0"/>
                  </a:rPr>
                  <a:t> is the transmitting antenna gain</a:t>
                </a:r>
                <a:r>
                  <a:rPr lang="en-GB" sz="1800">
                    <a:solidFill>
                      <a:srgbClr val="FFFF66"/>
                    </a:solidFill>
                    <a:latin typeface="Arial" charset="0"/>
                  </a:rPr>
                  <a:t> </a:t>
                </a:r>
              </a:p>
              <a:p>
                <a:pPr>
                  <a:lnSpc>
                    <a:spcPct val="110000"/>
                  </a:lnSpc>
                  <a:buFontTx/>
                  <a:buChar char="•"/>
                </a:pPr>
                <a:r>
                  <a:rPr lang="en-GB" sz="1800">
                    <a:solidFill>
                      <a:schemeClr val="accent2"/>
                    </a:solidFill>
                    <a:latin typeface="Arial" charset="0"/>
                  </a:rPr>
                  <a:t> The product </a:t>
                </a:r>
                <a:r>
                  <a:rPr lang="en-GB" sz="1800" i="1">
                    <a:solidFill>
                      <a:schemeClr val="accent2"/>
                    </a:solidFill>
                    <a:latin typeface="Arial" charset="0"/>
                  </a:rPr>
                  <a:t>P</a:t>
                </a:r>
                <a:r>
                  <a:rPr lang="en-GB" sz="1800" i="1" baseline="-25000">
                    <a:solidFill>
                      <a:schemeClr val="accent2"/>
                    </a:solidFill>
                    <a:latin typeface="Arial" charset="0"/>
                  </a:rPr>
                  <a:t>t</a:t>
                </a:r>
                <a:r>
                  <a:rPr lang="en-GB" sz="1800" i="1">
                    <a:solidFill>
                      <a:schemeClr val="accent2"/>
                    </a:solidFill>
                    <a:latin typeface="Arial" charset="0"/>
                  </a:rPr>
                  <a:t>G</a:t>
                </a:r>
                <a:r>
                  <a:rPr lang="en-GB" sz="1800" i="1" baseline="-25000">
                    <a:solidFill>
                      <a:schemeClr val="accent2"/>
                    </a:solidFill>
                    <a:latin typeface="Arial" charset="0"/>
                  </a:rPr>
                  <a:t>t</a:t>
                </a:r>
                <a:r>
                  <a:rPr lang="en-GB" sz="1800">
                    <a:solidFill>
                      <a:schemeClr val="accent2"/>
                    </a:solidFill>
                    <a:latin typeface="Arial" charset="0"/>
                  </a:rPr>
                  <a:t> : </a:t>
                </a:r>
                <a:r>
                  <a:rPr lang="en-GB" sz="1800" b="1">
                    <a:solidFill>
                      <a:schemeClr val="accent2"/>
                    </a:solidFill>
                    <a:latin typeface="Arial" charset="0"/>
                  </a:rPr>
                  <a:t>Equivalent Isotropic Radiation Power</a:t>
                </a:r>
              </a:p>
              <a:p>
                <a:pPr>
                  <a:lnSpc>
                    <a:spcPct val="110000"/>
                  </a:lnSpc>
                </a:pPr>
                <a:r>
                  <a:rPr lang="en-GB" sz="1800" b="1">
                    <a:solidFill>
                      <a:schemeClr val="accent2"/>
                    </a:solidFill>
                    <a:latin typeface="Arial" charset="0"/>
                  </a:rPr>
                  <a:t>                                                          (EIRP)</a:t>
                </a:r>
              </a:p>
              <a:p>
                <a:pPr>
                  <a:lnSpc>
                    <a:spcPct val="110000"/>
                  </a:lnSpc>
                </a:pPr>
                <a:r>
                  <a:rPr lang="en-GB" sz="1800">
                    <a:solidFill>
                      <a:schemeClr val="accent2"/>
                    </a:solidFill>
                    <a:latin typeface="Arial" charset="0"/>
                  </a:rPr>
                  <a:t>  which is the power fed to a perfect isotropic antenna to </a:t>
                </a:r>
              </a:p>
              <a:p>
                <a:pPr>
                  <a:lnSpc>
                    <a:spcPct val="110000"/>
                  </a:lnSpc>
                </a:pPr>
                <a:r>
                  <a:rPr lang="en-GB" sz="1800">
                    <a:solidFill>
                      <a:schemeClr val="accent2"/>
                    </a:solidFill>
                    <a:latin typeface="Arial" charset="0"/>
                  </a:rPr>
                  <a:t>  get the same output power of the practical antenna in hand.</a:t>
                </a:r>
              </a:p>
            </p:txBody>
          </p:sp>
        </p:grpSp>
        <p:sp>
          <p:nvSpPr>
            <p:cNvPr id="4103" name="Text Box 15"/>
            <p:cNvSpPr txBox="1">
              <a:spLocks noChangeArrowheads="1"/>
            </p:cNvSpPr>
            <p:nvPr/>
          </p:nvSpPr>
          <p:spPr bwMode="auto">
            <a:xfrm>
              <a:off x="3878" y="1733"/>
              <a:ext cx="174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Note: the area is for a</a:t>
              </a:r>
            </a:p>
            <a:p>
              <a:pPr algn="ctr"/>
              <a:r>
                <a:rPr lang="en-GB" sz="1800" dirty="0"/>
                <a:t>sphere.</a:t>
              </a:r>
            </a:p>
          </p:txBody>
        </p:sp>
        <p:sp>
          <p:nvSpPr>
            <p:cNvPr id="4104" name="Rectangle 16"/>
            <p:cNvSpPr>
              <a:spLocks noChangeArrowheads="1"/>
            </p:cNvSpPr>
            <p:nvPr/>
          </p:nvSpPr>
          <p:spPr bwMode="auto">
            <a:xfrm>
              <a:off x="3216" y="1872"/>
              <a:ext cx="48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800"/>
                <a:t>W/m</a:t>
              </a:r>
              <a:r>
                <a:rPr lang="en-GB" sz="1800" baseline="30000"/>
                <a:t>2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Antenna - </a:t>
            </a:r>
            <a:r>
              <a:rPr lang="en-GB" smtClean="0">
                <a:solidFill>
                  <a:srgbClr val="FF3300"/>
                </a:solidFill>
              </a:rPr>
              <a:t>Ideal</a:t>
            </a:r>
            <a:r>
              <a:rPr lang="en-GB" smtClean="0"/>
              <a:t> - </a:t>
            </a:r>
            <a:r>
              <a:rPr lang="en-GB" sz="2400" i="1" smtClean="0"/>
              <a:t>contd.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/>
              <a:t>The strength of the signal is often defined in terms of its Electric Field Intensity </a:t>
            </a:r>
            <a:r>
              <a:rPr lang="en-GB" i="1" smtClean="0"/>
              <a:t>E</a:t>
            </a:r>
            <a:r>
              <a:rPr lang="en-GB" smtClean="0"/>
              <a:t>, because it is easier to measure.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i="1" smtClean="0"/>
              <a:t>P</a:t>
            </a:r>
            <a:r>
              <a:rPr lang="en-GB" i="1" baseline="-25000" smtClean="0"/>
              <a:t>a</a:t>
            </a:r>
            <a:r>
              <a:rPr lang="en-GB" smtClean="0"/>
              <a:t> = </a:t>
            </a:r>
            <a:r>
              <a:rPr lang="en-GB" i="1" smtClean="0"/>
              <a:t>E</a:t>
            </a:r>
            <a:r>
              <a:rPr lang="en-GB" i="1" baseline="30000" smtClean="0"/>
              <a:t>2</a:t>
            </a:r>
            <a:r>
              <a:rPr lang="en-GB" smtClean="0"/>
              <a:t>/</a:t>
            </a:r>
            <a:r>
              <a:rPr lang="en-GB" i="1" smtClean="0"/>
              <a:t>R</a:t>
            </a:r>
            <a:r>
              <a:rPr lang="en-GB" i="1" baseline="-25000" smtClean="0"/>
              <a:t>m		</a:t>
            </a:r>
            <a:r>
              <a:rPr lang="en-GB" sz="2000" i="1" smtClean="0"/>
              <a:t>where R</a:t>
            </a:r>
            <a:r>
              <a:rPr lang="en-GB" sz="2000" i="1" baseline="-25000" smtClean="0"/>
              <a:t>m</a:t>
            </a:r>
            <a:r>
              <a:rPr lang="en-GB" sz="2000" i="1" smtClean="0"/>
              <a:t> is the impedance of the medium. For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 i="1" smtClean="0"/>
              <a:t>                                        free space R</a:t>
            </a:r>
            <a:r>
              <a:rPr lang="en-GB" sz="2000" i="1" baseline="-25000" smtClean="0"/>
              <a:t>m</a:t>
            </a:r>
            <a:r>
              <a:rPr lang="en-GB" sz="2000" i="1" smtClean="0"/>
              <a:t> = 377 Ohms.</a:t>
            </a:r>
            <a:r>
              <a:rPr lang="en-GB" sz="2000" i="1" baseline="-2500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000" i="1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000" i="1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19250" y="4868863"/>
            <a:ext cx="6530975" cy="1081087"/>
            <a:chOff x="1121" y="3111"/>
            <a:chExt cx="4026" cy="537"/>
          </a:xfrm>
        </p:grpSpPr>
        <p:graphicFrame>
          <p:nvGraphicFramePr>
            <p:cNvPr id="5122" name="Object 1024"/>
            <p:cNvGraphicFramePr>
              <a:graphicFrameLocks noChangeAspect="1"/>
            </p:cNvGraphicFramePr>
            <p:nvPr/>
          </p:nvGraphicFramePr>
          <p:xfrm>
            <a:off x="1121" y="3111"/>
            <a:ext cx="3301" cy="537"/>
          </p:xfrm>
          <a:graphic>
            <a:graphicData uri="http://schemas.openxmlformats.org/presentationml/2006/ole">
              <p:oleObj spid="_x0000_s442370" name="Equation" r:id="rId4" imgW="1879560" imgH="444240" progId="Equation.3">
                <p:embed/>
              </p:oleObj>
            </a:graphicData>
          </a:graphic>
        </p:graphicFrame>
        <p:sp>
          <p:nvSpPr>
            <p:cNvPr id="5126" name="Text Box 5"/>
            <p:cNvSpPr txBox="1">
              <a:spLocks noChangeArrowheads="1"/>
            </p:cNvSpPr>
            <p:nvPr/>
          </p:nvSpPr>
          <p:spPr bwMode="auto">
            <a:xfrm>
              <a:off x="4694" y="3249"/>
              <a:ext cx="453" cy="232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V/m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Wireless Communication System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84163" y="1087438"/>
            <a:ext cx="8850312" cy="5199062"/>
            <a:chOff x="284163" y="1225550"/>
            <a:chExt cx="8850312" cy="5199063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350838" y="4902200"/>
              <a:ext cx="8489950" cy="1522413"/>
              <a:chOff x="221" y="3088"/>
              <a:chExt cx="5348" cy="959"/>
            </a:xfrm>
          </p:grpSpPr>
          <p:sp>
            <p:nvSpPr>
              <p:cNvPr id="61464" name="Text Box 9"/>
              <p:cNvSpPr txBox="1">
                <a:spLocks noChangeArrowheads="1"/>
              </p:cNvSpPr>
              <p:nvPr/>
            </p:nvSpPr>
            <p:spPr bwMode="auto">
              <a:xfrm>
                <a:off x="221" y="3113"/>
                <a:ext cx="725" cy="358"/>
              </a:xfrm>
              <a:prstGeom prst="rect">
                <a:avLst/>
              </a:prstGeom>
              <a:solidFill>
                <a:srgbClr val="FFFF99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99"/>
                </a:extrusionClr>
              </a:sp3d>
            </p:spPr>
            <p:txBody>
              <a:bodyPr anchor="ctr" anchorCtr="1">
                <a:flatTx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</a:rPr>
                  <a:t>User</a:t>
                </a:r>
                <a:endParaRPr lang="en-CA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465" name="Text Box 10"/>
              <p:cNvSpPr txBox="1">
                <a:spLocks noChangeArrowheads="1"/>
              </p:cNvSpPr>
              <p:nvPr/>
            </p:nvSpPr>
            <p:spPr bwMode="auto">
              <a:xfrm>
                <a:off x="1440" y="3088"/>
                <a:ext cx="811" cy="428"/>
              </a:xfrm>
              <a:prstGeom prst="rect">
                <a:avLst/>
              </a:prstGeom>
              <a:solidFill>
                <a:srgbClr val="CCFF66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66"/>
                </a:extrusionClr>
              </a:sp3d>
            </p:spPr>
            <p:txBody>
              <a:bodyPr anchor="ctr" anchorCtr="1">
                <a:flatTx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</a:rPr>
                  <a:t>Source</a:t>
                </a:r>
              </a:p>
              <a:p>
                <a:pPr algn="ctr"/>
                <a:r>
                  <a:rPr lang="en-US" sz="1800">
                    <a:solidFill>
                      <a:srgbClr val="000000"/>
                    </a:solidFill>
                  </a:rPr>
                  <a:t>Decoder</a:t>
                </a:r>
                <a:endParaRPr lang="en-CA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466" name="Text Box 11"/>
              <p:cNvSpPr txBox="1">
                <a:spLocks noChangeArrowheads="1"/>
              </p:cNvSpPr>
              <p:nvPr/>
            </p:nvSpPr>
            <p:spPr bwMode="auto">
              <a:xfrm>
                <a:off x="2537" y="3088"/>
                <a:ext cx="811" cy="428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anchor="ctr" anchorCtr="1">
                <a:flatTx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</a:rPr>
                  <a:t>Channel</a:t>
                </a:r>
              </a:p>
              <a:p>
                <a:pPr algn="ctr"/>
                <a:r>
                  <a:rPr lang="en-US" sz="1800">
                    <a:solidFill>
                      <a:srgbClr val="000000"/>
                    </a:solidFill>
                  </a:rPr>
                  <a:t>Decoder</a:t>
                </a:r>
                <a:endParaRPr lang="en-CA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467" name="Text Box 12"/>
              <p:cNvSpPr txBox="1">
                <a:spLocks noChangeArrowheads="1"/>
              </p:cNvSpPr>
              <p:nvPr/>
            </p:nvSpPr>
            <p:spPr bwMode="auto">
              <a:xfrm>
                <a:off x="3804" y="3088"/>
                <a:ext cx="811" cy="428"/>
              </a:xfrm>
              <a:prstGeom prst="rect">
                <a:avLst/>
              </a:prstGeom>
              <a:solidFill>
                <a:srgbClr val="FFFF99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99"/>
                </a:extrusionClr>
              </a:sp3d>
            </p:spPr>
            <p:txBody>
              <a:bodyPr anchor="ctr" anchorCtr="1">
                <a:flatTx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</a:rPr>
                  <a:t>Demod-</a:t>
                </a:r>
              </a:p>
              <a:p>
                <a:pPr algn="ctr"/>
                <a:r>
                  <a:rPr lang="en-US" sz="1800">
                    <a:solidFill>
                      <a:srgbClr val="000000"/>
                    </a:solidFill>
                  </a:rPr>
                  <a:t>ulator</a:t>
                </a:r>
                <a:endParaRPr lang="en-CA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468" name="Line 14"/>
              <p:cNvSpPr>
                <a:spLocks noChangeShapeType="1"/>
              </p:cNvSpPr>
              <p:nvPr/>
            </p:nvSpPr>
            <p:spPr bwMode="auto">
              <a:xfrm>
                <a:off x="3357" y="3302"/>
                <a:ext cx="447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stealth" w="lg" len="lg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1469" name="Line 15"/>
              <p:cNvSpPr>
                <a:spLocks noChangeShapeType="1"/>
              </p:cNvSpPr>
              <p:nvPr/>
            </p:nvSpPr>
            <p:spPr bwMode="auto">
              <a:xfrm>
                <a:off x="2251" y="3302"/>
                <a:ext cx="286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stealth" w="lg" len="lg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1470" name="Line 16"/>
              <p:cNvSpPr>
                <a:spLocks noChangeShapeType="1"/>
              </p:cNvSpPr>
              <p:nvPr/>
            </p:nvSpPr>
            <p:spPr bwMode="auto">
              <a:xfrm flipV="1">
                <a:off x="972" y="3302"/>
                <a:ext cx="468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stealth" w="lg" len="lg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1471" name="Line 25"/>
              <p:cNvSpPr>
                <a:spLocks noChangeShapeType="1"/>
              </p:cNvSpPr>
              <p:nvPr/>
            </p:nvSpPr>
            <p:spPr bwMode="auto">
              <a:xfrm flipV="1">
                <a:off x="1247" y="3299"/>
                <a:ext cx="8" cy="31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1472" name="Text Box 26"/>
              <p:cNvSpPr txBox="1">
                <a:spLocks noChangeArrowheads="1"/>
              </p:cNvSpPr>
              <p:nvPr/>
            </p:nvSpPr>
            <p:spPr bwMode="auto">
              <a:xfrm>
                <a:off x="340" y="3657"/>
                <a:ext cx="1996" cy="2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/>
                <a:r>
                  <a:rPr lang="en-US" sz="1600">
                    <a:solidFill>
                      <a:schemeClr val="tx2"/>
                    </a:solidFill>
                  </a:rPr>
                  <a:t>Estimate of</a:t>
                </a:r>
              </a:p>
              <a:p>
                <a:pPr algn="ctr"/>
                <a:r>
                  <a:rPr lang="en-US" sz="1600">
                    <a:solidFill>
                      <a:schemeClr val="tx2"/>
                    </a:solidFill>
                  </a:rPr>
                  <a:t>Message signal</a:t>
                </a:r>
                <a:endParaRPr lang="en-CA" sz="1600">
                  <a:solidFill>
                    <a:schemeClr val="tx2"/>
                  </a:solidFill>
                </a:endParaRPr>
              </a:p>
            </p:txBody>
          </p:sp>
          <p:sp>
            <p:nvSpPr>
              <p:cNvPr id="61473" name="Line 27"/>
              <p:cNvSpPr>
                <a:spLocks noChangeShapeType="1"/>
              </p:cNvSpPr>
              <p:nvPr/>
            </p:nvSpPr>
            <p:spPr bwMode="auto">
              <a:xfrm flipV="1">
                <a:off x="3498" y="3302"/>
                <a:ext cx="2" cy="4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1474" name="Text Box 28"/>
              <p:cNvSpPr txBox="1">
                <a:spLocks noChangeArrowheads="1"/>
              </p:cNvSpPr>
              <p:nvPr/>
            </p:nvSpPr>
            <p:spPr bwMode="auto">
              <a:xfrm>
                <a:off x="2791" y="3748"/>
                <a:ext cx="1395" cy="2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/>
                <a:r>
                  <a:rPr lang="en-US" sz="1600">
                    <a:solidFill>
                      <a:schemeClr val="tx2"/>
                    </a:solidFill>
                  </a:rPr>
                  <a:t>Estimate of </a:t>
                </a:r>
              </a:p>
              <a:p>
                <a:pPr algn="ctr"/>
                <a:r>
                  <a:rPr lang="en-US" sz="1600">
                    <a:solidFill>
                      <a:schemeClr val="tx2"/>
                    </a:solidFill>
                  </a:rPr>
                  <a:t>channel code word</a:t>
                </a:r>
                <a:endParaRPr lang="en-CA" sz="1600">
                  <a:solidFill>
                    <a:schemeClr val="tx2"/>
                  </a:solidFill>
                </a:endParaRPr>
              </a:p>
            </p:txBody>
          </p:sp>
          <p:sp>
            <p:nvSpPr>
              <p:cNvPr id="61475" name="Text Box 29"/>
              <p:cNvSpPr txBox="1">
                <a:spLocks noChangeArrowheads="1"/>
              </p:cNvSpPr>
              <p:nvPr/>
            </p:nvSpPr>
            <p:spPr bwMode="auto">
              <a:xfrm>
                <a:off x="4853" y="3345"/>
                <a:ext cx="716" cy="2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/>
                <a:r>
                  <a:rPr lang="en-US" sz="1600">
                    <a:solidFill>
                      <a:schemeClr val="tx2"/>
                    </a:solidFill>
                  </a:rPr>
                  <a:t>Received</a:t>
                </a:r>
              </a:p>
              <a:p>
                <a:pPr algn="ctr"/>
                <a:r>
                  <a:rPr lang="en-US" sz="1600">
                    <a:solidFill>
                      <a:schemeClr val="tx2"/>
                    </a:solidFill>
                  </a:rPr>
                  <a:t>Signal</a:t>
                </a:r>
                <a:endParaRPr lang="en-CA" sz="16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284163" y="1225550"/>
              <a:ext cx="8850312" cy="2179638"/>
              <a:chOff x="179" y="772"/>
              <a:chExt cx="5575" cy="1373"/>
            </a:xfrm>
          </p:grpSpPr>
          <p:sp>
            <p:nvSpPr>
              <p:cNvPr id="61450" name="Text Box 24"/>
              <p:cNvSpPr txBox="1">
                <a:spLocks noChangeArrowheads="1"/>
              </p:cNvSpPr>
              <p:nvPr/>
            </p:nvSpPr>
            <p:spPr bwMode="auto">
              <a:xfrm>
                <a:off x="2744" y="772"/>
                <a:ext cx="1437" cy="2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/>
                <a:r>
                  <a:rPr lang="en-US" sz="1600">
                    <a:solidFill>
                      <a:schemeClr val="tx2"/>
                    </a:solidFill>
                  </a:rPr>
                  <a:t>Channel code word</a:t>
                </a:r>
                <a:endParaRPr lang="en-CA" sz="160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5" name="Group 33"/>
              <p:cNvGrpSpPr>
                <a:grpSpLocks/>
              </p:cNvGrpSpPr>
              <p:nvPr/>
            </p:nvGrpSpPr>
            <p:grpSpPr bwMode="auto">
              <a:xfrm>
                <a:off x="179" y="994"/>
                <a:ext cx="5575" cy="1151"/>
                <a:chOff x="179" y="994"/>
                <a:chExt cx="5575" cy="1151"/>
              </a:xfrm>
            </p:grpSpPr>
            <p:sp>
              <p:nvSpPr>
                <p:cNvPr id="6145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79" y="1444"/>
                  <a:ext cx="725" cy="281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</a:sp3d>
              </p:spPr>
              <p:txBody>
                <a:bodyPr anchor="ctr" anchorCtr="1">
                  <a:flatTx/>
                </a:bodyPr>
                <a:lstStyle/>
                <a:p>
                  <a:pPr algn="ctr"/>
                  <a:r>
                    <a:rPr lang="en-US" sz="1800">
                      <a:solidFill>
                        <a:srgbClr val="000000"/>
                      </a:solidFill>
                    </a:rPr>
                    <a:t>Source</a:t>
                  </a:r>
                  <a:endParaRPr lang="en-CA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5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419" y="1379"/>
                  <a:ext cx="811" cy="427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66"/>
                  </a:extrusionClr>
                </a:sp3d>
              </p:spPr>
              <p:txBody>
                <a:bodyPr anchor="ctr" anchorCtr="1">
                  <a:flatTx/>
                </a:bodyPr>
                <a:lstStyle/>
                <a:p>
                  <a:pPr algn="ctr"/>
                  <a:r>
                    <a:rPr lang="en-US" sz="1800">
                      <a:solidFill>
                        <a:srgbClr val="000000"/>
                      </a:solidFill>
                    </a:rPr>
                    <a:t>Source</a:t>
                  </a:r>
                </a:p>
                <a:p>
                  <a:pPr algn="ctr"/>
                  <a:r>
                    <a:rPr lang="en-US" sz="1800">
                      <a:solidFill>
                        <a:srgbClr val="000000"/>
                      </a:solidFill>
                    </a:rPr>
                    <a:t>Encoder</a:t>
                  </a:r>
                  <a:endParaRPr lang="en-CA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5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516" y="1379"/>
                  <a:ext cx="811" cy="427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bg2"/>
                  </a:extrusionClr>
                </a:sp3d>
              </p:spPr>
              <p:txBody>
                <a:bodyPr anchor="ctr" anchorCtr="1">
                  <a:flatTx/>
                </a:bodyPr>
                <a:lstStyle/>
                <a:p>
                  <a:pPr algn="ctr"/>
                  <a:r>
                    <a:rPr lang="en-US" sz="1800">
                      <a:solidFill>
                        <a:srgbClr val="000000"/>
                      </a:solidFill>
                    </a:rPr>
                    <a:t>Channel</a:t>
                  </a:r>
                </a:p>
                <a:p>
                  <a:pPr algn="ctr"/>
                  <a:r>
                    <a:rPr lang="en-US" sz="1800">
                      <a:solidFill>
                        <a:srgbClr val="000000"/>
                      </a:solidFill>
                    </a:rPr>
                    <a:t>Encoder</a:t>
                  </a:r>
                  <a:endParaRPr lang="en-CA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5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756" y="1379"/>
                  <a:ext cx="811" cy="427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</a:sp3d>
              </p:spPr>
              <p:txBody>
                <a:bodyPr anchor="ctr" anchorCtr="1">
                  <a:flatTx/>
                </a:bodyPr>
                <a:lstStyle/>
                <a:p>
                  <a:pPr algn="ctr"/>
                  <a:r>
                    <a:rPr lang="en-US" sz="1800">
                      <a:solidFill>
                        <a:srgbClr val="000000"/>
                      </a:solidFill>
                    </a:rPr>
                    <a:t>Mod-</a:t>
                  </a:r>
                </a:p>
                <a:p>
                  <a:pPr algn="ctr"/>
                  <a:r>
                    <a:rPr lang="en-US" sz="1800">
                      <a:solidFill>
                        <a:srgbClr val="000000"/>
                      </a:solidFill>
                    </a:rPr>
                    <a:t>ulator</a:t>
                  </a:r>
                  <a:endParaRPr lang="en-CA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56" name="Line 13"/>
                <p:cNvSpPr>
                  <a:spLocks noChangeShapeType="1"/>
                </p:cNvSpPr>
                <p:nvPr/>
              </p:nvSpPr>
              <p:spPr bwMode="auto">
                <a:xfrm>
                  <a:off x="894" y="1593"/>
                  <a:ext cx="525" cy="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1457" name="Line 17"/>
                <p:cNvSpPr>
                  <a:spLocks noChangeShapeType="1"/>
                </p:cNvSpPr>
                <p:nvPr/>
              </p:nvSpPr>
              <p:spPr bwMode="auto">
                <a:xfrm>
                  <a:off x="3327" y="1593"/>
                  <a:ext cx="429" cy="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1458" name="Line 18"/>
                <p:cNvSpPr>
                  <a:spLocks noChangeShapeType="1"/>
                </p:cNvSpPr>
                <p:nvPr/>
              </p:nvSpPr>
              <p:spPr bwMode="auto">
                <a:xfrm>
                  <a:off x="2230" y="1593"/>
                  <a:ext cx="286" cy="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cxnSp>
              <p:nvCxnSpPr>
                <p:cNvPr id="61459" name="AutoShape 20"/>
                <p:cNvCxnSpPr>
                  <a:cxnSpLocks noChangeShapeType="1"/>
                  <a:stCxn id="61455" idx="3"/>
                </p:cNvCxnSpPr>
                <p:nvPr/>
              </p:nvCxnSpPr>
              <p:spPr bwMode="auto">
                <a:xfrm>
                  <a:off x="4567" y="1593"/>
                  <a:ext cx="459" cy="552"/>
                </a:xfrm>
                <a:prstGeom prst="bentConnector2">
                  <a:avLst/>
                </a:prstGeom>
                <a:noFill/>
                <a:ln w="25400">
                  <a:solidFill>
                    <a:schemeClr val="tx2"/>
                  </a:solidFill>
                  <a:miter lim="800000"/>
                  <a:headEnd/>
                  <a:tailEnd type="stealth" w="lg" len="lg"/>
                </a:ln>
              </p:spPr>
            </p:cxnSp>
            <p:sp>
              <p:nvSpPr>
                <p:cNvPr id="61460" name="Line 21"/>
                <p:cNvSpPr>
                  <a:spLocks noChangeShapeType="1"/>
                </p:cNvSpPr>
                <p:nvPr/>
              </p:nvSpPr>
              <p:spPr bwMode="auto">
                <a:xfrm>
                  <a:off x="1125" y="1321"/>
                  <a:ext cx="5" cy="264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prstDash val="dash"/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146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21" y="1045"/>
                  <a:ext cx="1253" cy="29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r>
                    <a:rPr lang="en-US" sz="1600">
                      <a:solidFill>
                        <a:schemeClr val="tx2"/>
                      </a:solidFill>
                    </a:rPr>
                    <a:t>Message Signal</a:t>
                  </a:r>
                  <a:endParaRPr lang="en-CA" sz="16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1462" name="Line 23"/>
                <p:cNvSpPr>
                  <a:spLocks noChangeShapeType="1"/>
                </p:cNvSpPr>
                <p:nvPr/>
              </p:nvSpPr>
              <p:spPr bwMode="auto">
                <a:xfrm>
                  <a:off x="3476" y="994"/>
                  <a:ext cx="0" cy="599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prstDash val="dash"/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146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822" y="1340"/>
                  <a:ext cx="932" cy="29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 algn="ctr"/>
                  <a:r>
                    <a:rPr lang="en-US" sz="1600">
                      <a:solidFill>
                        <a:schemeClr val="tx2"/>
                      </a:solidFill>
                    </a:rPr>
                    <a:t>Modulated</a:t>
                  </a:r>
                </a:p>
                <a:p>
                  <a:pPr algn="ctr"/>
                  <a:r>
                    <a:rPr lang="en-US" sz="1600">
                      <a:solidFill>
                        <a:schemeClr val="tx2"/>
                      </a:solidFill>
                    </a:rPr>
                    <a:t>Transmitted Signal</a:t>
                  </a:r>
                  <a:endParaRPr lang="en-CA" sz="1600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5659438" y="1985963"/>
              <a:ext cx="3284537" cy="3867150"/>
              <a:chOff x="3565" y="1251"/>
              <a:chExt cx="2069" cy="2436"/>
            </a:xfrm>
          </p:grpSpPr>
          <p:sp>
            <p:nvSpPr>
              <p:cNvPr id="61447" name="Rectangle 4"/>
              <p:cNvSpPr>
                <a:spLocks noChangeArrowheads="1"/>
              </p:cNvSpPr>
              <p:nvPr/>
            </p:nvSpPr>
            <p:spPr bwMode="auto">
              <a:xfrm>
                <a:off x="3565" y="1251"/>
                <a:ext cx="2051" cy="2436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cxnSp>
            <p:nvCxnSpPr>
              <p:cNvPr id="61448" name="AutoShape 19"/>
              <p:cNvCxnSpPr>
                <a:cxnSpLocks noChangeShapeType="1"/>
                <a:endCxn id="61467" idx="3"/>
              </p:cNvCxnSpPr>
              <p:nvPr/>
            </p:nvCxnSpPr>
            <p:spPr bwMode="auto">
              <a:xfrm rot="5400000">
                <a:off x="4528" y="2804"/>
                <a:ext cx="585" cy="411"/>
              </a:xfrm>
              <a:prstGeom prst="bentConnector2">
                <a:avLst/>
              </a:prstGeom>
              <a:noFill/>
              <a:ln w="25400">
                <a:solidFill>
                  <a:schemeClr val="tx2"/>
                </a:solidFill>
                <a:miter lim="800000"/>
                <a:headEnd/>
                <a:tailEnd type="stealth" w="lg" len="lg"/>
              </a:ln>
            </p:spPr>
          </p:cxnSp>
          <p:sp>
            <p:nvSpPr>
              <p:cNvPr id="61449" name="AutoShape 31"/>
              <p:cNvSpPr>
                <a:spLocks noChangeArrowheads="1"/>
              </p:cNvSpPr>
              <p:nvPr/>
            </p:nvSpPr>
            <p:spPr bwMode="auto">
              <a:xfrm>
                <a:off x="4390" y="2086"/>
                <a:ext cx="1244" cy="731"/>
              </a:xfrm>
              <a:prstGeom prst="cloudCallout">
                <a:avLst>
                  <a:gd name="adj1" fmla="val -27250"/>
                  <a:gd name="adj2" fmla="val 31120"/>
                </a:avLst>
              </a:prstGeom>
              <a:gradFill rotWithShape="0">
                <a:gsLst>
                  <a:gs pos="0">
                    <a:srgbClr val="009999"/>
                  </a:gs>
                  <a:gs pos="50000">
                    <a:srgbClr val="CCFFCC"/>
                  </a:gs>
                  <a:gs pos="100000">
                    <a:srgbClr val="00999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</a:rPr>
                  <a:t>Wireless Channel</a:t>
                </a:r>
                <a:endParaRPr lang="fr-CA" sz="1800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Width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03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6480720" cy="391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7544" y="508518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 err="1" smtClean="0"/>
              <a:t>beamwidth</a:t>
            </a:r>
            <a:r>
              <a:rPr lang="en-US" sz="1600" dirty="0" smtClean="0"/>
              <a:t> is determined by finding the strongest point on the plot, which is usually somewhere on the outer circle. Next, the plot is followed in either direction until the value decreases by 3 dB, indicating the point where the signal is one-half the strongest</a:t>
            </a:r>
          </a:p>
          <a:p>
            <a:r>
              <a:rPr lang="en-US" sz="1600" dirty="0" smtClean="0"/>
              <a:t>power.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04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624736" cy="362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Antenna – Real - </a:t>
            </a:r>
            <a:r>
              <a:rPr lang="en-US" smtClean="0">
                <a:solidFill>
                  <a:srgbClr val="FF3300"/>
                </a:solidFill>
              </a:rPr>
              <a:t>Simple Dipoles</a:t>
            </a:r>
            <a:endParaRPr lang="en-GB" smtClean="0">
              <a:solidFill>
                <a:srgbClr val="FF33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smtClean="0"/>
              <a:t>Not isotropic radiators, e.g., dipoles with lengths </a:t>
            </a:r>
            <a:r>
              <a:rPr lang="en-US" sz="2600" smtClean="0">
                <a:sym typeface="Symbol" pitchFamily="18" charset="2"/>
              </a:rPr>
              <a:t>/4 on car roofs or /2 as Hertzian dipole</a:t>
            </a:r>
            <a:r>
              <a:rPr lang="en-US" sz="2600" smtClean="0"/>
              <a:t/>
            </a:r>
            <a:br>
              <a:rPr lang="en-US" sz="2600" smtClean="0"/>
            </a:br>
            <a:endParaRPr lang="en-US" sz="260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smtClean="0"/>
              <a:t>Example: Radiation pattern of a simple Hertzian dipole</a:t>
            </a:r>
            <a:endParaRPr lang="en-AU" sz="260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smtClean="0">
                <a:sym typeface="Wingdings" pitchFamily="2" charset="2"/>
              </a:rPr>
              <a:t>    shape of antenna is proportional to the wavelength</a:t>
            </a:r>
            <a:endParaRPr lang="en-GB" sz="2600" smtClean="0">
              <a:sym typeface="Wingdings" pitchFamily="2" charset="2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433513" y="3294054"/>
            <a:ext cx="7170737" cy="1479550"/>
            <a:chOff x="856" y="2644"/>
            <a:chExt cx="4517" cy="932"/>
          </a:xfrm>
        </p:grpSpPr>
        <p:sp>
          <p:nvSpPr>
            <p:cNvPr id="64531" name="Line 4"/>
            <p:cNvSpPr>
              <a:spLocks noChangeShapeType="1"/>
            </p:cNvSpPr>
            <p:nvPr/>
          </p:nvSpPr>
          <p:spPr bwMode="auto">
            <a:xfrm flipV="1">
              <a:off x="1384" y="2709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2" name="Line 5"/>
            <p:cNvSpPr>
              <a:spLocks noChangeShapeType="1"/>
            </p:cNvSpPr>
            <p:nvPr/>
          </p:nvSpPr>
          <p:spPr bwMode="auto">
            <a:xfrm>
              <a:off x="904" y="3045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3" name="Oval 6"/>
            <p:cNvSpPr>
              <a:spLocks noChangeArrowheads="1"/>
            </p:cNvSpPr>
            <p:nvPr/>
          </p:nvSpPr>
          <p:spPr bwMode="auto">
            <a:xfrm>
              <a:off x="1386" y="2853"/>
              <a:ext cx="384" cy="384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4534" name="Oval 7"/>
            <p:cNvSpPr>
              <a:spLocks noChangeArrowheads="1"/>
            </p:cNvSpPr>
            <p:nvPr/>
          </p:nvSpPr>
          <p:spPr bwMode="auto">
            <a:xfrm>
              <a:off x="998" y="2853"/>
              <a:ext cx="384" cy="384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5" name="Line 8"/>
            <p:cNvSpPr>
              <a:spLocks noChangeShapeType="1"/>
            </p:cNvSpPr>
            <p:nvPr/>
          </p:nvSpPr>
          <p:spPr bwMode="auto">
            <a:xfrm>
              <a:off x="1384" y="2853"/>
              <a:ext cx="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6" name="Text Box 9"/>
            <p:cNvSpPr txBox="1">
              <a:spLocks noChangeArrowheads="1"/>
            </p:cNvSpPr>
            <p:nvPr/>
          </p:nvSpPr>
          <p:spPr bwMode="auto">
            <a:xfrm>
              <a:off x="856" y="3364"/>
              <a:ext cx="12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  <a:latin typeface="Arial" charset="0"/>
                </a:rPr>
                <a:t>side view (xy-plane)</a:t>
              </a:r>
            </a:p>
          </p:txBody>
        </p:sp>
        <p:sp>
          <p:nvSpPr>
            <p:cNvPr id="64537" name="Text Box 10"/>
            <p:cNvSpPr txBox="1">
              <a:spLocks noChangeArrowheads="1"/>
            </p:cNvSpPr>
            <p:nvPr/>
          </p:nvSpPr>
          <p:spPr bwMode="auto">
            <a:xfrm>
              <a:off x="1854" y="3035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64538" name="Text Box 11"/>
            <p:cNvSpPr txBox="1">
              <a:spLocks noChangeArrowheads="1"/>
            </p:cNvSpPr>
            <p:nvPr/>
          </p:nvSpPr>
          <p:spPr bwMode="auto">
            <a:xfrm>
              <a:off x="1192" y="264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64539" name="Line 12"/>
            <p:cNvSpPr>
              <a:spLocks noChangeShapeType="1"/>
            </p:cNvSpPr>
            <p:nvPr/>
          </p:nvSpPr>
          <p:spPr bwMode="auto">
            <a:xfrm flipV="1">
              <a:off x="2680" y="2709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0" name="Line 13"/>
            <p:cNvSpPr>
              <a:spLocks noChangeShapeType="1"/>
            </p:cNvSpPr>
            <p:nvPr/>
          </p:nvSpPr>
          <p:spPr bwMode="auto">
            <a:xfrm>
              <a:off x="2200" y="3045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1" name="Oval 14"/>
            <p:cNvSpPr>
              <a:spLocks noChangeArrowheads="1"/>
            </p:cNvSpPr>
            <p:nvPr/>
          </p:nvSpPr>
          <p:spPr bwMode="auto">
            <a:xfrm>
              <a:off x="2682" y="2853"/>
              <a:ext cx="384" cy="384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2" name="Oval 15"/>
            <p:cNvSpPr>
              <a:spLocks noChangeArrowheads="1"/>
            </p:cNvSpPr>
            <p:nvPr/>
          </p:nvSpPr>
          <p:spPr bwMode="auto">
            <a:xfrm>
              <a:off x="2294" y="2853"/>
              <a:ext cx="384" cy="384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3" name="Line 16"/>
            <p:cNvSpPr>
              <a:spLocks noChangeShapeType="1"/>
            </p:cNvSpPr>
            <p:nvPr/>
          </p:nvSpPr>
          <p:spPr bwMode="auto">
            <a:xfrm>
              <a:off x="2680" y="2853"/>
              <a:ext cx="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4" name="Text Box 17"/>
            <p:cNvSpPr txBox="1">
              <a:spLocks noChangeArrowheads="1"/>
            </p:cNvSpPr>
            <p:nvPr/>
          </p:nvSpPr>
          <p:spPr bwMode="auto">
            <a:xfrm>
              <a:off x="2152" y="3364"/>
              <a:ext cx="12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  <a:latin typeface="Arial" charset="0"/>
                </a:rPr>
                <a:t>side view (yz-plane)</a:t>
              </a:r>
            </a:p>
          </p:txBody>
        </p:sp>
        <p:sp>
          <p:nvSpPr>
            <p:cNvPr id="64545" name="Text Box 18"/>
            <p:cNvSpPr txBox="1">
              <a:spLocks noChangeArrowheads="1"/>
            </p:cNvSpPr>
            <p:nvPr/>
          </p:nvSpPr>
          <p:spPr bwMode="auto">
            <a:xfrm>
              <a:off x="3150" y="3035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  <a:latin typeface="Arial" charset="0"/>
                </a:rPr>
                <a:t>z</a:t>
              </a:r>
            </a:p>
          </p:txBody>
        </p:sp>
        <p:sp>
          <p:nvSpPr>
            <p:cNvPr id="64546" name="Text Box 19"/>
            <p:cNvSpPr txBox="1">
              <a:spLocks noChangeArrowheads="1"/>
            </p:cNvSpPr>
            <p:nvPr/>
          </p:nvSpPr>
          <p:spPr bwMode="auto">
            <a:xfrm>
              <a:off x="2488" y="264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64547" name="Line 20"/>
            <p:cNvSpPr>
              <a:spLocks noChangeShapeType="1"/>
            </p:cNvSpPr>
            <p:nvPr/>
          </p:nvSpPr>
          <p:spPr bwMode="auto">
            <a:xfrm flipV="1">
              <a:off x="3928" y="2709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8" name="Line 21"/>
            <p:cNvSpPr>
              <a:spLocks noChangeShapeType="1"/>
            </p:cNvSpPr>
            <p:nvPr/>
          </p:nvSpPr>
          <p:spPr bwMode="auto">
            <a:xfrm>
              <a:off x="3448" y="3045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9" name="Oval 22"/>
            <p:cNvSpPr>
              <a:spLocks noChangeArrowheads="1"/>
            </p:cNvSpPr>
            <p:nvPr/>
          </p:nvSpPr>
          <p:spPr bwMode="auto">
            <a:xfrm>
              <a:off x="3688" y="2805"/>
              <a:ext cx="480" cy="48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0" name="Text Box 23"/>
            <p:cNvSpPr txBox="1">
              <a:spLocks noChangeArrowheads="1"/>
            </p:cNvSpPr>
            <p:nvPr/>
          </p:nvSpPr>
          <p:spPr bwMode="auto">
            <a:xfrm>
              <a:off x="3400" y="3364"/>
              <a:ext cx="11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  <a:latin typeface="Arial" charset="0"/>
                </a:rPr>
                <a:t>top view (xz-plane)</a:t>
              </a:r>
            </a:p>
          </p:txBody>
        </p:sp>
        <p:sp>
          <p:nvSpPr>
            <p:cNvPr id="64551" name="Text Box 24"/>
            <p:cNvSpPr txBox="1">
              <a:spLocks noChangeArrowheads="1"/>
            </p:cNvSpPr>
            <p:nvPr/>
          </p:nvSpPr>
          <p:spPr bwMode="auto">
            <a:xfrm>
              <a:off x="4398" y="3035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64552" name="Text Box 25"/>
            <p:cNvSpPr txBox="1">
              <a:spLocks noChangeArrowheads="1"/>
            </p:cNvSpPr>
            <p:nvPr/>
          </p:nvSpPr>
          <p:spPr bwMode="auto">
            <a:xfrm>
              <a:off x="3736" y="264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  <a:latin typeface="Arial" charset="0"/>
                </a:rPr>
                <a:t>z</a:t>
              </a:r>
            </a:p>
          </p:txBody>
        </p:sp>
        <p:sp>
          <p:nvSpPr>
            <p:cNvPr id="64553" name="Oval 26"/>
            <p:cNvSpPr>
              <a:spLocks noChangeArrowheads="1"/>
            </p:cNvSpPr>
            <p:nvPr/>
          </p:nvSpPr>
          <p:spPr bwMode="auto">
            <a:xfrm>
              <a:off x="3904" y="302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4" name="Text Box 27"/>
            <p:cNvSpPr txBox="1">
              <a:spLocks noChangeArrowheads="1"/>
            </p:cNvSpPr>
            <p:nvPr/>
          </p:nvSpPr>
          <p:spPr bwMode="auto">
            <a:xfrm>
              <a:off x="4888" y="2916"/>
              <a:ext cx="48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  <a:latin typeface="Arial" charset="0"/>
                </a:rPr>
                <a:t>simple</a:t>
              </a:r>
            </a:p>
            <a:p>
              <a:pPr eaLnBrk="0" hangingPunct="0"/>
              <a:r>
                <a:rPr lang="en-US" sz="1600">
                  <a:solidFill>
                    <a:schemeClr val="accent2"/>
                  </a:solidFill>
                  <a:latin typeface="Arial" charset="0"/>
                </a:rPr>
                <a:t>dipole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554413" y="2285992"/>
            <a:ext cx="2601912" cy="990600"/>
            <a:chOff x="1921" y="1797"/>
            <a:chExt cx="1639" cy="624"/>
          </a:xfrm>
        </p:grpSpPr>
        <p:sp>
          <p:nvSpPr>
            <p:cNvPr id="64518" name="AutoShape 28"/>
            <p:cNvSpPr>
              <a:spLocks noChangeArrowheads="1"/>
            </p:cNvSpPr>
            <p:nvPr/>
          </p:nvSpPr>
          <p:spPr bwMode="auto">
            <a:xfrm>
              <a:off x="2008" y="2133"/>
              <a:ext cx="480" cy="144"/>
            </a:xfrm>
            <a:prstGeom prst="parallelogram">
              <a:avLst>
                <a:gd name="adj" fmla="val 83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" name="Text Box 29"/>
            <p:cNvSpPr txBox="1">
              <a:spLocks noChangeArrowheads="1"/>
            </p:cNvSpPr>
            <p:nvPr/>
          </p:nvSpPr>
          <p:spPr bwMode="auto">
            <a:xfrm>
              <a:off x="1921" y="1933"/>
              <a:ext cx="5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/4</a:t>
              </a:r>
              <a:endParaRPr lang="en-US" sz="16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4520" name="Line 31"/>
            <p:cNvSpPr>
              <a:spLocks noChangeShapeType="1"/>
            </p:cNvSpPr>
            <p:nvPr/>
          </p:nvSpPr>
          <p:spPr bwMode="auto">
            <a:xfrm>
              <a:off x="2248" y="1797"/>
              <a:ext cx="0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2152" y="1797"/>
              <a:ext cx="0" cy="432"/>
              <a:chOff x="4224" y="2736"/>
              <a:chExt cx="0" cy="432"/>
            </a:xfrm>
          </p:grpSpPr>
          <p:sp>
            <p:nvSpPr>
              <p:cNvPr id="64529" name="Line 33"/>
              <p:cNvSpPr>
                <a:spLocks noChangeShapeType="1"/>
              </p:cNvSpPr>
              <p:nvPr/>
            </p:nvSpPr>
            <p:spPr bwMode="auto">
              <a:xfrm flipV="1">
                <a:off x="4224" y="273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0" name="Line 34"/>
              <p:cNvSpPr>
                <a:spLocks noChangeShapeType="1"/>
              </p:cNvSpPr>
              <p:nvPr/>
            </p:nvSpPr>
            <p:spPr bwMode="auto">
              <a:xfrm>
                <a:off x="4224" y="302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22" name="Line 35"/>
            <p:cNvSpPr>
              <a:spLocks noChangeShapeType="1"/>
            </p:cNvSpPr>
            <p:nvPr/>
          </p:nvSpPr>
          <p:spPr bwMode="auto">
            <a:xfrm>
              <a:off x="2248" y="2229"/>
              <a:ext cx="0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3" name="Line 36"/>
            <p:cNvSpPr>
              <a:spLocks noChangeShapeType="1"/>
            </p:cNvSpPr>
            <p:nvPr/>
          </p:nvSpPr>
          <p:spPr bwMode="auto">
            <a:xfrm>
              <a:off x="3064" y="1797"/>
              <a:ext cx="0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4" name="Line 37"/>
            <p:cNvSpPr>
              <a:spLocks noChangeShapeType="1"/>
            </p:cNvSpPr>
            <p:nvPr/>
          </p:nvSpPr>
          <p:spPr bwMode="auto">
            <a:xfrm>
              <a:off x="2968" y="208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5" name="Line 38"/>
            <p:cNvSpPr>
              <a:spLocks noChangeShapeType="1"/>
            </p:cNvSpPr>
            <p:nvPr/>
          </p:nvSpPr>
          <p:spPr bwMode="auto">
            <a:xfrm>
              <a:off x="2968" y="213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6" name="Text Box 39"/>
            <p:cNvSpPr txBox="1">
              <a:spLocks noChangeArrowheads="1"/>
            </p:cNvSpPr>
            <p:nvPr/>
          </p:nvSpPr>
          <p:spPr bwMode="auto">
            <a:xfrm>
              <a:off x="3064" y="1989"/>
              <a:ext cx="4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/2</a:t>
              </a:r>
              <a:endParaRPr lang="en-US" sz="16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4527" name="Line 40"/>
            <p:cNvSpPr>
              <a:spLocks noChangeShapeType="1"/>
            </p:cNvSpPr>
            <p:nvPr/>
          </p:nvSpPr>
          <p:spPr bwMode="auto">
            <a:xfrm>
              <a:off x="3208" y="2181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8" name="Line 41"/>
            <p:cNvSpPr>
              <a:spLocks noChangeShapeType="1"/>
            </p:cNvSpPr>
            <p:nvPr/>
          </p:nvSpPr>
          <p:spPr bwMode="auto">
            <a:xfrm flipV="1">
              <a:off x="3208" y="179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Antenna – Real - </a:t>
            </a:r>
            <a:r>
              <a:rPr lang="en-US" sz="3200" smtClean="0">
                <a:solidFill>
                  <a:srgbClr val="FF3300"/>
                </a:solidFill>
              </a:rPr>
              <a:t>Sdirected and Sectorized</a:t>
            </a:r>
            <a:endParaRPr lang="en-GB" sz="3200" smtClean="0">
              <a:solidFill>
                <a:srgbClr val="FF3300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2400" dirty="0" smtClean="0"/>
              <a:t>U</a:t>
            </a:r>
            <a:r>
              <a:rPr lang="en-US" sz="2400" dirty="0" err="1" smtClean="0"/>
              <a:t>sed</a:t>
            </a:r>
            <a:r>
              <a:rPr lang="en-US" sz="2400" dirty="0" smtClean="0"/>
              <a:t> for microwave or base stations for mobile phones (e.g., radio coverage of a valley)</a:t>
            </a:r>
            <a:endParaRPr lang="en-GB" sz="2400" dirty="0" smtClean="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973138" y="2428875"/>
            <a:ext cx="7435850" cy="1509713"/>
            <a:chOff x="613" y="1655"/>
            <a:chExt cx="4684" cy="951"/>
          </a:xfrm>
        </p:grpSpPr>
        <p:sp>
          <p:nvSpPr>
            <p:cNvPr id="65565" name="Line 4"/>
            <p:cNvSpPr>
              <a:spLocks noChangeShapeType="1"/>
            </p:cNvSpPr>
            <p:nvPr/>
          </p:nvSpPr>
          <p:spPr bwMode="auto">
            <a:xfrm flipV="1">
              <a:off x="1141" y="1735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6" name="Line 5"/>
            <p:cNvSpPr>
              <a:spLocks noChangeShapeType="1"/>
            </p:cNvSpPr>
            <p:nvPr/>
          </p:nvSpPr>
          <p:spPr bwMode="auto">
            <a:xfrm>
              <a:off x="661" y="2071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7" name="Line 6"/>
            <p:cNvSpPr>
              <a:spLocks noChangeShapeType="1"/>
            </p:cNvSpPr>
            <p:nvPr/>
          </p:nvSpPr>
          <p:spPr bwMode="auto">
            <a:xfrm>
              <a:off x="1141" y="1975"/>
              <a:ext cx="0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8" name="Text Box 7"/>
            <p:cNvSpPr txBox="1">
              <a:spLocks noChangeArrowheads="1"/>
            </p:cNvSpPr>
            <p:nvPr/>
          </p:nvSpPr>
          <p:spPr bwMode="auto">
            <a:xfrm>
              <a:off x="613" y="2375"/>
              <a:ext cx="1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side view (xy-plane)</a:t>
              </a:r>
            </a:p>
          </p:txBody>
        </p:sp>
        <p:sp>
          <p:nvSpPr>
            <p:cNvPr id="65569" name="Text Box 8"/>
            <p:cNvSpPr txBox="1">
              <a:spLocks noChangeArrowheads="1"/>
            </p:cNvSpPr>
            <p:nvPr/>
          </p:nvSpPr>
          <p:spPr bwMode="auto">
            <a:xfrm>
              <a:off x="1611" y="204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65570" name="Text Box 9"/>
            <p:cNvSpPr txBox="1">
              <a:spLocks noChangeArrowheads="1"/>
            </p:cNvSpPr>
            <p:nvPr/>
          </p:nvSpPr>
          <p:spPr bwMode="auto">
            <a:xfrm>
              <a:off x="949" y="1655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65571" name="Line 10"/>
            <p:cNvSpPr>
              <a:spLocks noChangeShapeType="1"/>
            </p:cNvSpPr>
            <p:nvPr/>
          </p:nvSpPr>
          <p:spPr bwMode="auto">
            <a:xfrm flipV="1">
              <a:off x="2437" y="1735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2" name="Line 11"/>
            <p:cNvSpPr>
              <a:spLocks noChangeShapeType="1"/>
            </p:cNvSpPr>
            <p:nvPr/>
          </p:nvSpPr>
          <p:spPr bwMode="auto">
            <a:xfrm>
              <a:off x="1957" y="2071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3" name="Oval 12"/>
            <p:cNvSpPr>
              <a:spLocks noChangeArrowheads="1"/>
            </p:cNvSpPr>
            <p:nvPr/>
          </p:nvSpPr>
          <p:spPr bwMode="auto">
            <a:xfrm>
              <a:off x="2245" y="1879"/>
              <a:ext cx="384" cy="384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4" name="Text Box 13"/>
            <p:cNvSpPr txBox="1">
              <a:spLocks noChangeArrowheads="1"/>
            </p:cNvSpPr>
            <p:nvPr/>
          </p:nvSpPr>
          <p:spPr bwMode="auto">
            <a:xfrm>
              <a:off x="1909" y="2375"/>
              <a:ext cx="1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side view (yz-plane)</a:t>
              </a:r>
            </a:p>
          </p:txBody>
        </p:sp>
        <p:sp>
          <p:nvSpPr>
            <p:cNvPr id="65575" name="Text Box 14"/>
            <p:cNvSpPr txBox="1">
              <a:spLocks noChangeArrowheads="1"/>
            </p:cNvSpPr>
            <p:nvPr/>
          </p:nvSpPr>
          <p:spPr bwMode="auto">
            <a:xfrm>
              <a:off x="2907" y="204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z</a:t>
              </a:r>
            </a:p>
          </p:txBody>
        </p:sp>
        <p:sp>
          <p:nvSpPr>
            <p:cNvPr id="65576" name="Text Box 15"/>
            <p:cNvSpPr txBox="1">
              <a:spLocks noChangeArrowheads="1"/>
            </p:cNvSpPr>
            <p:nvPr/>
          </p:nvSpPr>
          <p:spPr bwMode="auto">
            <a:xfrm>
              <a:off x="2245" y="1655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65577" name="Line 16"/>
            <p:cNvSpPr>
              <a:spLocks noChangeShapeType="1"/>
            </p:cNvSpPr>
            <p:nvPr/>
          </p:nvSpPr>
          <p:spPr bwMode="auto">
            <a:xfrm flipV="1">
              <a:off x="3685" y="1735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8" name="Line 17"/>
            <p:cNvSpPr>
              <a:spLocks noChangeShapeType="1"/>
            </p:cNvSpPr>
            <p:nvPr/>
          </p:nvSpPr>
          <p:spPr bwMode="auto">
            <a:xfrm>
              <a:off x="3205" y="2071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9" name="Text Box 18"/>
            <p:cNvSpPr txBox="1">
              <a:spLocks noChangeArrowheads="1"/>
            </p:cNvSpPr>
            <p:nvPr/>
          </p:nvSpPr>
          <p:spPr bwMode="auto">
            <a:xfrm>
              <a:off x="3157" y="2375"/>
              <a:ext cx="1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top view (xz-plane)</a:t>
              </a:r>
            </a:p>
          </p:txBody>
        </p:sp>
        <p:sp>
          <p:nvSpPr>
            <p:cNvPr id="65580" name="Text Box 19"/>
            <p:cNvSpPr txBox="1">
              <a:spLocks noChangeArrowheads="1"/>
            </p:cNvSpPr>
            <p:nvPr/>
          </p:nvSpPr>
          <p:spPr bwMode="auto">
            <a:xfrm>
              <a:off x="4155" y="204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65581" name="Text Box 20"/>
            <p:cNvSpPr txBox="1">
              <a:spLocks noChangeArrowheads="1"/>
            </p:cNvSpPr>
            <p:nvPr/>
          </p:nvSpPr>
          <p:spPr bwMode="auto">
            <a:xfrm>
              <a:off x="3493" y="1655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z</a:t>
              </a:r>
            </a:p>
          </p:txBody>
        </p:sp>
        <p:sp>
          <p:nvSpPr>
            <p:cNvPr id="65582" name="Freeform 21"/>
            <p:cNvSpPr>
              <a:spLocks/>
            </p:cNvSpPr>
            <p:nvPr/>
          </p:nvSpPr>
          <p:spPr bwMode="auto">
            <a:xfrm>
              <a:off x="1141" y="1919"/>
              <a:ext cx="480" cy="304"/>
            </a:xfrm>
            <a:custGeom>
              <a:avLst/>
              <a:gdLst>
                <a:gd name="T0" fmla="*/ 0 w 480"/>
                <a:gd name="T1" fmla="*/ 104 h 304"/>
                <a:gd name="T2" fmla="*/ 384 w 480"/>
                <a:gd name="T3" fmla="*/ 8 h 304"/>
                <a:gd name="T4" fmla="*/ 480 w 480"/>
                <a:gd name="T5" fmla="*/ 152 h 304"/>
                <a:gd name="T6" fmla="*/ 384 w 480"/>
                <a:gd name="T7" fmla="*/ 296 h 304"/>
                <a:gd name="T8" fmla="*/ 0 w 480"/>
                <a:gd name="T9" fmla="*/ 20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304"/>
                <a:gd name="T17" fmla="*/ 480 w 480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304">
                  <a:moveTo>
                    <a:pt x="0" y="104"/>
                  </a:moveTo>
                  <a:cubicBezTo>
                    <a:pt x="152" y="52"/>
                    <a:pt x="304" y="0"/>
                    <a:pt x="384" y="8"/>
                  </a:cubicBezTo>
                  <a:cubicBezTo>
                    <a:pt x="464" y="16"/>
                    <a:pt x="480" y="104"/>
                    <a:pt x="480" y="152"/>
                  </a:cubicBezTo>
                  <a:cubicBezTo>
                    <a:pt x="480" y="200"/>
                    <a:pt x="464" y="288"/>
                    <a:pt x="384" y="296"/>
                  </a:cubicBezTo>
                  <a:cubicBezTo>
                    <a:pt x="304" y="304"/>
                    <a:pt x="152" y="252"/>
                    <a:pt x="0" y="200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3" name="Line 22"/>
            <p:cNvSpPr>
              <a:spLocks noChangeShapeType="1"/>
            </p:cNvSpPr>
            <p:nvPr/>
          </p:nvSpPr>
          <p:spPr bwMode="auto">
            <a:xfrm>
              <a:off x="3685" y="1975"/>
              <a:ext cx="0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4" name="Freeform 23"/>
            <p:cNvSpPr>
              <a:spLocks/>
            </p:cNvSpPr>
            <p:nvPr/>
          </p:nvSpPr>
          <p:spPr bwMode="auto">
            <a:xfrm>
              <a:off x="3685" y="1927"/>
              <a:ext cx="480" cy="304"/>
            </a:xfrm>
            <a:custGeom>
              <a:avLst/>
              <a:gdLst>
                <a:gd name="T0" fmla="*/ 0 w 480"/>
                <a:gd name="T1" fmla="*/ 104 h 304"/>
                <a:gd name="T2" fmla="*/ 384 w 480"/>
                <a:gd name="T3" fmla="*/ 8 h 304"/>
                <a:gd name="T4" fmla="*/ 480 w 480"/>
                <a:gd name="T5" fmla="*/ 152 h 304"/>
                <a:gd name="T6" fmla="*/ 384 w 480"/>
                <a:gd name="T7" fmla="*/ 296 h 304"/>
                <a:gd name="T8" fmla="*/ 0 w 480"/>
                <a:gd name="T9" fmla="*/ 20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304"/>
                <a:gd name="T17" fmla="*/ 480 w 480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304">
                  <a:moveTo>
                    <a:pt x="0" y="104"/>
                  </a:moveTo>
                  <a:cubicBezTo>
                    <a:pt x="152" y="52"/>
                    <a:pt x="304" y="0"/>
                    <a:pt x="384" y="8"/>
                  </a:cubicBezTo>
                  <a:cubicBezTo>
                    <a:pt x="464" y="16"/>
                    <a:pt x="480" y="104"/>
                    <a:pt x="480" y="152"/>
                  </a:cubicBezTo>
                  <a:cubicBezTo>
                    <a:pt x="480" y="200"/>
                    <a:pt x="464" y="288"/>
                    <a:pt x="384" y="296"/>
                  </a:cubicBezTo>
                  <a:cubicBezTo>
                    <a:pt x="304" y="304"/>
                    <a:pt x="152" y="252"/>
                    <a:pt x="0" y="200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5" name="Rectangle 24"/>
            <p:cNvSpPr>
              <a:spLocks noChangeArrowheads="1"/>
            </p:cNvSpPr>
            <p:nvPr/>
          </p:nvSpPr>
          <p:spPr bwMode="auto">
            <a:xfrm>
              <a:off x="2389" y="2023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6" name="Text Box 48"/>
            <p:cNvSpPr txBox="1">
              <a:spLocks noChangeArrowheads="1"/>
            </p:cNvSpPr>
            <p:nvPr/>
          </p:nvSpPr>
          <p:spPr bwMode="auto">
            <a:xfrm>
              <a:off x="4645" y="1879"/>
              <a:ext cx="6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Directed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201738" y="4181475"/>
            <a:ext cx="7512050" cy="2119313"/>
            <a:chOff x="757" y="2759"/>
            <a:chExt cx="4732" cy="1335"/>
          </a:xfrm>
        </p:grpSpPr>
        <p:sp>
          <p:nvSpPr>
            <p:cNvPr id="65542" name="Line 26"/>
            <p:cNvSpPr>
              <a:spLocks noChangeShapeType="1"/>
            </p:cNvSpPr>
            <p:nvPr/>
          </p:nvSpPr>
          <p:spPr bwMode="auto">
            <a:xfrm flipV="1">
              <a:off x="1285" y="2935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3" name="Line 27"/>
            <p:cNvSpPr>
              <a:spLocks noChangeShapeType="1"/>
            </p:cNvSpPr>
            <p:nvPr/>
          </p:nvSpPr>
          <p:spPr bwMode="auto">
            <a:xfrm>
              <a:off x="805" y="3415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4" name="Text Box 28"/>
            <p:cNvSpPr txBox="1">
              <a:spLocks noChangeArrowheads="1"/>
            </p:cNvSpPr>
            <p:nvPr/>
          </p:nvSpPr>
          <p:spPr bwMode="auto">
            <a:xfrm>
              <a:off x="757" y="3863"/>
              <a:ext cx="1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top view, 3 sector</a:t>
              </a:r>
            </a:p>
          </p:txBody>
        </p:sp>
        <p:sp>
          <p:nvSpPr>
            <p:cNvPr id="65545" name="Text Box 29"/>
            <p:cNvSpPr txBox="1">
              <a:spLocks noChangeArrowheads="1"/>
            </p:cNvSpPr>
            <p:nvPr/>
          </p:nvSpPr>
          <p:spPr bwMode="auto">
            <a:xfrm>
              <a:off x="1755" y="339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65546" name="Text Box 30"/>
            <p:cNvSpPr txBox="1">
              <a:spLocks noChangeArrowheads="1"/>
            </p:cNvSpPr>
            <p:nvPr/>
          </p:nvSpPr>
          <p:spPr bwMode="auto">
            <a:xfrm>
              <a:off x="1285" y="2855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z</a:t>
              </a:r>
            </a:p>
          </p:txBody>
        </p:sp>
        <p:sp>
          <p:nvSpPr>
            <p:cNvPr id="65547" name="AutoShape 31"/>
            <p:cNvSpPr>
              <a:spLocks noChangeArrowheads="1"/>
            </p:cNvSpPr>
            <p:nvPr/>
          </p:nvSpPr>
          <p:spPr bwMode="auto">
            <a:xfrm rot="1800000">
              <a:off x="1248" y="3367"/>
              <a:ext cx="80" cy="7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8" name="Text Box 32"/>
            <p:cNvSpPr txBox="1">
              <a:spLocks noChangeArrowheads="1"/>
            </p:cNvSpPr>
            <p:nvPr/>
          </p:nvSpPr>
          <p:spPr bwMode="auto">
            <a:xfrm>
              <a:off x="2533" y="3863"/>
              <a:ext cx="1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top view, 6 sector</a:t>
              </a:r>
            </a:p>
          </p:txBody>
        </p:sp>
        <p:sp>
          <p:nvSpPr>
            <p:cNvPr id="65549" name="Oval 33"/>
            <p:cNvSpPr>
              <a:spLocks noChangeArrowheads="1"/>
            </p:cNvSpPr>
            <p:nvPr/>
          </p:nvSpPr>
          <p:spPr bwMode="auto">
            <a:xfrm>
              <a:off x="1285" y="3223"/>
              <a:ext cx="384" cy="38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0" name="Oval 34"/>
            <p:cNvSpPr>
              <a:spLocks noChangeArrowheads="1"/>
            </p:cNvSpPr>
            <p:nvPr/>
          </p:nvSpPr>
          <p:spPr bwMode="auto">
            <a:xfrm>
              <a:off x="979" y="3364"/>
              <a:ext cx="384" cy="38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1" name="Oval 35"/>
            <p:cNvSpPr>
              <a:spLocks noChangeArrowheads="1"/>
            </p:cNvSpPr>
            <p:nvPr/>
          </p:nvSpPr>
          <p:spPr bwMode="auto">
            <a:xfrm>
              <a:off x="1006" y="3040"/>
              <a:ext cx="384" cy="38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2" name="Text Box 36"/>
            <p:cNvSpPr txBox="1">
              <a:spLocks noChangeArrowheads="1"/>
            </p:cNvSpPr>
            <p:nvPr/>
          </p:nvSpPr>
          <p:spPr bwMode="auto">
            <a:xfrm>
              <a:off x="3493" y="3335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65553" name="Text Box 37"/>
            <p:cNvSpPr txBox="1">
              <a:spLocks noChangeArrowheads="1"/>
            </p:cNvSpPr>
            <p:nvPr/>
          </p:nvSpPr>
          <p:spPr bwMode="auto">
            <a:xfrm>
              <a:off x="3061" y="275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z</a:t>
              </a:r>
            </a:p>
          </p:txBody>
        </p:sp>
        <p:sp>
          <p:nvSpPr>
            <p:cNvPr id="65554" name="Line 38"/>
            <p:cNvSpPr>
              <a:spLocks noChangeShapeType="1"/>
            </p:cNvSpPr>
            <p:nvPr/>
          </p:nvSpPr>
          <p:spPr bwMode="auto">
            <a:xfrm>
              <a:off x="2507" y="3400"/>
              <a:ext cx="1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5" name="Line 39"/>
            <p:cNvSpPr>
              <a:spLocks noChangeShapeType="1"/>
            </p:cNvSpPr>
            <p:nvPr/>
          </p:nvSpPr>
          <p:spPr bwMode="auto">
            <a:xfrm>
              <a:off x="3024" y="2887"/>
              <a:ext cx="0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6" name="AutoShape 40"/>
            <p:cNvSpPr>
              <a:spLocks noChangeArrowheads="1"/>
            </p:cNvSpPr>
            <p:nvPr/>
          </p:nvSpPr>
          <p:spPr bwMode="auto">
            <a:xfrm>
              <a:off x="2976" y="3358"/>
              <a:ext cx="96" cy="84"/>
            </a:xfrm>
            <a:prstGeom prst="hexagon">
              <a:avLst>
                <a:gd name="adj" fmla="val 28571"/>
                <a:gd name="vf" fmla="val 11547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7" name="Freeform 41"/>
            <p:cNvSpPr>
              <a:spLocks/>
            </p:cNvSpPr>
            <p:nvPr/>
          </p:nvSpPr>
          <p:spPr bwMode="auto">
            <a:xfrm>
              <a:off x="2617" y="3100"/>
              <a:ext cx="386" cy="332"/>
            </a:xfrm>
            <a:custGeom>
              <a:avLst/>
              <a:gdLst>
                <a:gd name="T0" fmla="*/ 359 w 386"/>
                <a:gd name="T1" fmla="*/ 300 h 332"/>
                <a:gd name="T2" fmla="*/ 71 w 386"/>
                <a:gd name="T3" fmla="*/ 300 h 332"/>
                <a:gd name="T4" fmla="*/ 23 w 386"/>
                <a:gd name="T5" fmla="*/ 108 h 332"/>
                <a:gd name="T6" fmla="*/ 209 w 386"/>
                <a:gd name="T7" fmla="*/ 27 h 332"/>
                <a:gd name="T8" fmla="*/ 386 w 386"/>
                <a:gd name="T9" fmla="*/ 270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6"/>
                <a:gd name="T16" fmla="*/ 0 h 332"/>
                <a:gd name="T17" fmla="*/ 386 w 386"/>
                <a:gd name="T18" fmla="*/ 332 h 3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6" h="332">
                  <a:moveTo>
                    <a:pt x="359" y="300"/>
                  </a:moveTo>
                  <a:cubicBezTo>
                    <a:pt x="243" y="316"/>
                    <a:pt x="127" y="332"/>
                    <a:pt x="71" y="300"/>
                  </a:cubicBezTo>
                  <a:cubicBezTo>
                    <a:pt x="15" y="268"/>
                    <a:pt x="0" y="153"/>
                    <a:pt x="23" y="108"/>
                  </a:cubicBezTo>
                  <a:cubicBezTo>
                    <a:pt x="46" y="63"/>
                    <a:pt x="149" y="0"/>
                    <a:pt x="209" y="27"/>
                  </a:cubicBezTo>
                  <a:cubicBezTo>
                    <a:pt x="269" y="54"/>
                    <a:pt x="327" y="162"/>
                    <a:pt x="386" y="270"/>
                  </a:cubicBezTo>
                </a:path>
              </a:pathLst>
            </a:cu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8" name="Freeform 42"/>
            <p:cNvSpPr>
              <a:spLocks/>
            </p:cNvSpPr>
            <p:nvPr/>
          </p:nvSpPr>
          <p:spPr bwMode="auto">
            <a:xfrm rot="3600000">
              <a:off x="2844" y="2989"/>
              <a:ext cx="386" cy="332"/>
            </a:xfrm>
            <a:custGeom>
              <a:avLst/>
              <a:gdLst>
                <a:gd name="T0" fmla="*/ 359 w 386"/>
                <a:gd name="T1" fmla="*/ 300 h 332"/>
                <a:gd name="T2" fmla="*/ 71 w 386"/>
                <a:gd name="T3" fmla="*/ 300 h 332"/>
                <a:gd name="T4" fmla="*/ 23 w 386"/>
                <a:gd name="T5" fmla="*/ 108 h 332"/>
                <a:gd name="T6" fmla="*/ 209 w 386"/>
                <a:gd name="T7" fmla="*/ 27 h 332"/>
                <a:gd name="T8" fmla="*/ 386 w 386"/>
                <a:gd name="T9" fmla="*/ 270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6"/>
                <a:gd name="T16" fmla="*/ 0 h 332"/>
                <a:gd name="T17" fmla="*/ 386 w 386"/>
                <a:gd name="T18" fmla="*/ 332 h 3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6" h="332">
                  <a:moveTo>
                    <a:pt x="359" y="300"/>
                  </a:moveTo>
                  <a:cubicBezTo>
                    <a:pt x="243" y="316"/>
                    <a:pt x="127" y="332"/>
                    <a:pt x="71" y="300"/>
                  </a:cubicBezTo>
                  <a:cubicBezTo>
                    <a:pt x="15" y="268"/>
                    <a:pt x="0" y="153"/>
                    <a:pt x="23" y="108"/>
                  </a:cubicBezTo>
                  <a:cubicBezTo>
                    <a:pt x="46" y="63"/>
                    <a:pt x="149" y="0"/>
                    <a:pt x="209" y="27"/>
                  </a:cubicBezTo>
                  <a:cubicBezTo>
                    <a:pt x="269" y="54"/>
                    <a:pt x="327" y="162"/>
                    <a:pt x="386" y="270"/>
                  </a:cubicBezTo>
                </a:path>
              </a:pathLst>
            </a:cu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9" name="Freeform 43"/>
            <p:cNvSpPr>
              <a:spLocks/>
            </p:cNvSpPr>
            <p:nvPr/>
          </p:nvSpPr>
          <p:spPr bwMode="auto">
            <a:xfrm rot="7200000">
              <a:off x="3057" y="3121"/>
              <a:ext cx="386" cy="332"/>
            </a:xfrm>
            <a:custGeom>
              <a:avLst/>
              <a:gdLst>
                <a:gd name="T0" fmla="*/ 359 w 386"/>
                <a:gd name="T1" fmla="*/ 300 h 332"/>
                <a:gd name="T2" fmla="*/ 71 w 386"/>
                <a:gd name="T3" fmla="*/ 300 h 332"/>
                <a:gd name="T4" fmla="*/ 23 w 386"/>
                <a:gd name="T5" fmla="*/ 108 h 332"/>
                <a:gd name="T6" fmla="*/ 209 w 386"/>
                <a:gd name="T7" fmla="*/ 27 h 332"/>
                <a:gd name="T8" fmla="*/ 386 w 386"/>
                <a:gd name="T9" fmla="*/ 270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6"/>
                <a:gd name="T16" fmla="*/ 0 h 332"/>
                <a:gd name="T17" fmla="*/ 386 w 386"/>
                <a:gd name="T18" fmla="*/ 332 h 3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6" h="332">
                  <a:moveTo>
                    <a:pt x="359" y="300"/>
                  </a:moveTo>
                  <a:cubicBezTo>
                    <a:pt x="243" y="316"/>
                    <a:pt x="127" y="332"/>
                    <a:pt x="71" y="300"/>
                  </a:cubicBezTo>
                  <a:cubicBezTo>
                    <a:pt x="15" y="268"/>
                    <a:pt x="0" y="153"/>
                    <a:pt x="23" y="108"/>
                  </a:cubicBezTo>
                  <a:cubicBezTo>
                    <a:pt x="46" y="63"/>
                    <a:pt x="149" y="0"/>
                    <a:pt x="209" y="27"/>
                  </a:cubicBezTo>
                  <a:cubicBezTo>
                    <a:pt x="269" y="54"/>
                    <a:pt x="327" y="162"/>
                    <a:pt x="386" y="270"/>
                  </a:cubicBezTo>
                </a:path>
              </a:pathLst>
            </a:cu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44"/>
            <p:cNvGrpSpPr>
              <a:grpSpLocks/>
            </p:cNvGrpSpPr>
            <p:nvPr/>
          </p:nvGrpSpPr>
          <p:grpSpPr bwMode="auto">
            <a:xfrm rot="21469953" flipV="1">
              <a:off x="2629" y="3319"/>
              <a:ext cx="799" cy="518"/>
              <a:chOff x="1933" y="2844"/>
              <a:chExt cx="799" cy="518"/>
            </a:xfrm>
          </p:grpSpPr>
          <p:sp>
            <p:nvSpPr>
              <p:cNvPr id="65562" name="Freeform 45"/>
              <p:cNvSpPr>
                <a:spLocks/>
              </p:cNvSpPr>
              <p:nvPr/>
            </p:nvSpPr>
            <p:spPr bwMode="auto">
              <a:xfrm>
                <a:off x="1933" y="2982"/>
                <a:ext cx="386" cy="332"/>
              </a:xfrm>
              <a:custGeom>
                <a:avLst/>
                <a:gdLst>
                  <a:gd name="T0" fmla="*/ 359 w 386"/>
                  <a:gd name="T1" fmla="*/ 300 h 332"/>
                  <a:gd name="T2" fmla="*/ 71 w 386"/>
                  <a:gd name="T3" fmla="*/ 300 h 332"/>
                  <a:gd name="T4" fmla="*/ 23 w 386"/>
                  <a:gd name="T5" fmla="*/ 108 h 332"/>
                  <a:gd name="T6" fmla="*/ 209 w 386"/>
                  <a:gd name="T7" fmla="*/ 27 h 332"/>
                  <a:gd name="T8" fmla="*/ 386 w 386"/>
                  <a:gd name="T9" fmla="*/ 270 h 3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6"/>
                  <a:gd name="T16" fmla="*/ 0 h 332"/>
                  <a:gd name="T17" fmla="*/ 386 w 386"/>
                  <a:gd name="T18" fmla="*/ 332 h 3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6" h="332">
                    <a:moveTo>
                      <a:pt x="359" y="300"/>
                    </a:moveTo>
                    <a:cubicBezTo>
                      <a:pt x="243" y="316"/>
                      <a:pt x="127" y="332"/>
                      <a:pt x="71" y="300"/>
                    </a:cubicBezTo>
                    <a:cubicBezTo>
                      <a:pt x="15" y="268"/>
                      <a:pt x="0" y="153"/>
                      <a:pt x="23" y="108"/>
                    </a:cubicBezTo>
                    <a:cubicBezTo>
                      <a:pt x="46" y="63"/>
                      <a:pt x="149" y="0"/>
                      <a:pt x="209" y="27"/>
                    </a:cubicBezTo>
                    <a:cubicBezTo>
                      <a:pt x="269" y="54"/>
                      <a:pt x="327" y="162"/>
                      <a:pt x="386" y="270"/>
                    </a:cubicBezTo>
                  </a:path>
                </a:pathLst>
              </a:cu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3" name="Freeform 46"/>
              <p:cNvSpPr>
                <a:spLocks/>
              </p:cNvSpPr>
              <p:nvPr/>
            </p:nvSpPr>
            <p:spPr bwMode="auto">
              <a:xfrm rot="3600000">
                <a:off x="2160" y="2871"/>
                <a:ext cx="386" cy="332"/>
              </a:xfrm>
              <a:custGeom>
                <a:avLst/>
                <a:gdLst>
                  <a:gd name="T0" fmla="*/ 359 w 386"/>
                  <a:gd name="T1" fmla="*/ 300 h 332"/>
                  <a:gd name="T2" fmla="*/ 71 w 386"/>
                  <a:gd name="T3" fmla="*/ 300 h 332"/>
                  <a:gd name="T4" fmla="*/ 23 w 386"/>
                  <a:gd name="T5" fmla="*/ 108 h 332"/>
                  <a:gd name="T6" fmla="*/ 209 w 386"/>
                  <a:gd name="T7" fmla="*/ 27 h 332"/>
                  <a:gd name="T8" fmla="*/ 386 w 386"/>
                  <a:gd name="T9" fmla="*/ 270 h 3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6"/>
                  <a:gd name="T16" fmla="*/ 0 h 332"/>
                  <a:gd name="T17" fmla="*/ 386 w 386"/>
                  <a:gd name="T18" fmla="*/ 332 h 3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6" h="332">
                    <a:moveTo>
                      <a:pt x="359" y="300"/>
                    </a:moveTo>
                    <a:cubicBezTo>
                      <a:pt x="243" y="316"/>
                      <a:pt x="127" y="332"/>
                      <a:pt x="71" y="300"/>
                    </a:cubicBezTo>
                    <a:cubicBezTo>
                      <a:pt x="15" y="268"/>
                      <a:pt x="0" y="153"/>
                      <a:pt x="23" y="108"/>
                    </a:cubicBezTo>
                    <a:cubicBezTo>
                      <a:pt x="46" y="63"/>
                      <a:pt x="149" y="0"/>
                      <a:pt x="209" y="27"/>
                    </a:cubicBezTo>
                    <a:cubicBezTo>
                      <a:pt x="269" y="54"/>
                      <a:pt x="327" y="162"/>
                      <a:pt x="386" y="270"/>
                    </a:cubicBezTo>
                  </a:path>
                </a:pathLst>
              </a:cu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4" name="Freeform 47"/>
              <p:cNvSpPr>
                <a:spLocks/>
              </p:cNvSpPr>
              <p:nvPr/>
            </p:nvSpPr>
            <p:spPr bwMode="auto">
              <a:xfrm rot="7200000">
                <a:off x="2373" y="3003"/>
                <a:ext cx="386" cy="332"/>
              </a:xfrm>
              <a:custGeom>
                <a:avLst/>
                <a:gdLst>
                  <a:gd name="T0" fmla="*/ 359 w 386"/>
                  <a:gd name="T1" fmla="*/ 300 h 332"/>
                  <a:gd name="T2" fmla="*/ 71 w 386"/>
                  <a:gd name="T3" fmla="*/ 300 h 332"/>
                  <a:gd name="T4" fmla="*/ 23 w 386"/>
                  <a:gd name="T5" fmla="*/ 108 h 332"/>
                  <a:gd name="T6" fmla="*/ 209 w 386"/>
                  <a:gd name="T7" fmla="*/ 27 h 332"/>
                  <a:gd name="T8" fmla="*/ 386 w 386"/>
                  <a:gd name="T9" fmla="*/ 270 h 3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6"/>
                  <a:gd name="T16" fmla="*/ 0 h 332"/>
                  <a:gd name="T17" fmla="*/ 386 w 386"/>
                  <a:gd name="T18" fmla="*/ 332 h 3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6" h="332">
                    <a:moveTo>
                      <a:pt x="359" y="300"/>
                    </a:moveTo>
                    <a:cubicBezTo>
                      <a:pt x="243" y="316"/>
                      <a:pt x="127" y="332"/>
                      <a:pt x="71" y="300"/>
                    </a:cubicBezTo>
                    <a:cubicBezTo>
                      <a:pt x="15" y="268"/>
                      <a:pt x="0" y="153"/>
                      <a:pt x="23" y="108"/>
                    </a:cubicBezTo>
                    <a:cubicBezTo>
                      <a:pt x="46" y="63"/>
                      <a:pt x="149" y="0"/>
                      <a:pt x="209" y="27"/>
                    </a:cubicBezTo>
                    <a:cubicBezTo>
                      <a:pt x="269" y="54"/>
                      <a:pt x="327" y="162"/>
                      <a:pt x="386" y="270"/>
                    </a:cubicBezTo>
                  </a:path>
                </a:pathLst>
              </a:cu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61" name="Text Box 49"/>
            <p:cNvSpPr txBox="1">
              <a:spLocks noChangeArrowheads="1"/>
            </p:cNvSpPr>
            <p:nvPr/>
          </p:nvSpPr>
          <p:spPr bwMode="auto">
            <a:xfrm>
              <a:off x="4693" y="3271"/>
              <a:ext cx="7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Sectorized</a:t>
              </a:r>
            </a:p>
          </p:txBody>
        </p: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Antenna - </a:t>
            </a:r>
            <a:r>
              <a:rPr lang="en-GB" smtClean="0">
                <a:solidFill>
                  <a:srgbClr val="FF3300"/>
                </a:solidFill>
              </a:rPr>
              <a:t>Ideal</a:t>
            </a:r>
            <a:r>
              <a:rPr lang="en-GB" smtClean="0"/>
              <a:t> - </a:t>
            </a:r>
            <a:r>
              <a:rPr lang="en-GB" sz="2400" i="1" smtClean="0"/>
              <a:t>contd.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receiving antenna is characterized by its effective aperture </a:t>
            </a:r>
            <a:r>
              <a:rPr lang="en-GB" i="1" smtClean="0"/>
              <a:t>A</a:t>
            </a:r>
            <a:r>
              <a:rPr lang="en-GB" i="1" baseline="-25000" smtClean="0"/>
              <a:t>e</a:t>
            </a:r>
            <a:r>
              <a:rPr lang="en-GB" smtClean="0"/>
              <a:t>, which describes how well an antenna can pick up power from an incoming electromagnetic wave </a:t>
            </a:r>
          </a:p>
          <a:p>
            <a:pPr eaLnBrk="1" hangingPunct="1"/>
            <a:r>
              <a:rPr lang="en-GB" smtClean="0"/>
              <a:t> The effective aperture </a:t>
            </a:r>
            <a:r>
              <a:rPr lang="en-GB" i="1" smtClean="0"/>
              <a:t>A</a:t>
            </a:r>
            <a:r>
              <a:rPr lang="en-GB" i="1" baseline="-25000" smtClean="0"/>
              <a:t>e</a:t>
            </a:r>
            <a:r>
              <a:rPr lang="en-GB" smtClean="0"/>
              <a:t> is related to the gain </a:t>
            </a:r>
            <a:r>
              <a:rPr lang="en-GB" i="1" smtClean="0"/>
              <a:t>G</a:t>
            </a:r>
            <a:r>
              <a:rPr lang="en-GB" i="1" baseline="-25000" smtClean="0"/>
              <a:t>r</a:t>
            </a:r>
            <a:r>
              <a:rPr lang="en-GB" i="1" smtClean="0"/>
              <a:t> </a:t>
            </a:r>
            <a:r>
              <a:rPr lang="en-GB" smtClean="0"/>
              <a:t>as follows:</a:t>
            </a:r>
          </a:p>
          <a:p>
            <a:pPr eaLnBrk="1" hangingPunct="1"/>
            <a:endParaRPr lang="en-GB" smtClean="0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36656" y="4625656"/>
            <a:ext cx="80645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GB" sz="1800" dirty="0"/>
              <a:t> </a:t>
            </a:r>
            <a:r>
              <a:rPr lang="en-GB" i="1" dirty="0" err="1"/>
              <a:t>A</a:t>
            </a:r>
            <a:r>
              <a:rPr lang="en-GB" i="1" baseline="-25000" dirty="0" err="1"/>
              <a:t>e</a:t>
            </a:r>
            <a:r>
              <a:rPr lang="en-GB" dirty="0"/>
              <a:t> = </a:t>
            </a:r>
            <a:r>
              <a:rPr lang="en-GB" i="1" dirty="0"/>
              <a:t>P</a:t>
            </a:r>
            <a:r>
              <a:rPr lang="en-GB" i="1" baseline="-25000" dirty="0"/>
              <a:t>r</a:t>
            </a:r>
            <a:r>
              <a:rPr lang="en-GB" dirty="0"/>
              <a:t> / </a:t>
            </a:r>
            <a:r>
              <a:rPr lang="en-GB" i="1" dirty="0"/>
              <a:t>P</a:t>
            </a:r>
            <a:r>
              <a:rPr lang="en-GB" i="1" baseline="-25000" dirty="0"/>
              <a:t>a</a:t>
            </a:r>
            <a:r>
              <a:rPr lang="en-GB" dirty="0"/>
              <a:t> =</a:t>
            </a:r>
            <a:r>
              <a:rPr lang="en-GB" sz="1800" dirty="0"/>
              <a:t>&gt;</a:t>
            </a:r>
            <a:r>
              <a:rPr lang="en-GB" dirty="0"/>
              <a:t>	</a:t>
            </a:r>
            <a:r>
              <a:rPr lang="en-GB" i="1" dirty="0" err="1"/>
              <a:t>A</a:t>
            </a:r>
            <a:r>
              <a:rPr lang="en-GB" i="1" baseline="-25000" dirty="0" err="1"/>
              <a:t>e</a:t>
            </a:r>
            <a:r>
              <a:rPr lang="en-GB" dirty="0"/>
              <a:t> = </a:t>
            </a:r>
            <a:r>
              <a:rPr lang="en-GB" i="1" dirty="0"/>
              <a:t>G</a:t>
            </a:r>
            <a:r>
              <a:rPr lang="en-GB" i="1" baseline="-25000" dirty="0"/>
              <a:t>r</a:t>
            </a:r>
            <a:r>
              <a:rPr lang="en-GB" dirty="0">
                <a:sym typeface="Symbol" pitchFamily="18" charset="2"/>
              </a:rPr>
              <a:t></a:t>
            </a:r>
            <a:r>
              <a:rPr lang="en-GB" baseline="30000" dirty="0"/>
              <a:t>2</a:t>
            </a:r>
            <a:r>
              <a:rPr lang="en-GB" dirty="0"/>
              <a:t>/4</a:t>
            </a:r>
            <a:r>
              <a:rPr lang="en-GB" dirty="0">
                <a:sym typeface="Symbol" pitchFamily="18" charset="2"/>
              </a:rPr>
              <a:t>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pPr lvl="4"/>
            <a:endParaRPr lang="en-GB" dirty="0">
              <a:solidFill>
                <a:schemeClr val="accent2"/>
              </a:solidFill>
            </a:endParaRPr>
          </a:p>
          <a:p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which is the equivalent power absorbing area of the antenna.</a:t>
            </a:r>
          </a:p>
          <a:p>
            <a:r>
              <a:rPr lang="en-GB" sz="2000" i="1" dirty="0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en-GB" sz="2000" i="1" dirty="0" err="1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n-GB" sz="2000" i="1" baseline="-25000" dirty="0" err="1">
                <a:solidFill>
                  <a:schemeClr val="accent2"/>
                </a:solidFill>
                <a:latin typeface="Arial" charset="0"/>
              </a:rPr>
              <a:t>r</a:t>
            </a: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 is the receiving antenna gain and </a:t>
            </a:r>
            <a:r>
              <a:rPr lang="en-GB" sz="2000" dirty="0">
                <a:latin typeface="Arial" charset="0"/>
                <a:sym typeface="Symbol" pitchFamily="18" charset="2"/>
              </a:rPr>
              <a:t></a:t>
            </a:r>
            <a:r>
              <a:rPr lang="en-GB" sz="2000" dirty="0">
                <a:latin typeface="Arial" charset="0"/>
              </a:rPr>
              <a:t>  =  c/</a:t>
            </a:r>
            <a:r>
              <a:rPr lang="en-GB" sz="2000" i="1" dirty="0">
                <a:latin typeface="Arial" charset="0"/>
              </a:rPr>
              <a:t>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901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05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15419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 directional Antenna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062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629025" cy="174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48064" y="1556792"/>
            <a:ext cx="3635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gain of around +2 to +5 </a:t>
            </a:r>
            <a:r>
              <a:rPr lang="en-US" sz="1800" dirty="0" err="1" smtClean="0"/>
              <a:t>dBi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3825" y="3140968"/>
            <a:ext cx="52101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62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3800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07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4004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7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2969582" cy="218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1" y="3429000"/>
            <a:ext cx="404953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44291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Directional Antennas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08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1243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27784" y="1196752"/>
            <a:ext cx="316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mounted on a wall.</a:t>
            </a:r>
            <a:endParaRPr lang="en-US" dirty="0"/>
          </a:p>
        </p:txBody>
      </p:sp>
      <p:pic>
        <p:nvPicPr>
          <p:cNvPr id="6082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204864"/>
            <a:ext cx="5148064" cy="286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52292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Directional Antennas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092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7719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211960" y="155679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gain of about 10-14 </a:t>
            </a:r>
            <a:r>
              <a:rPr lang="en-US" sz="1600" dirty="0" err="1" smtClean="0"/>
              <a:t>dBi</a:t>
            </a:r>
            <a:r>
              <a:rPr lang="en-US" sz="1600" dirty="0" smtClean="0"/>
              <a:t> in the 2.4-GHz band. Cisco does not offer a 5-GHz </a:t>
            </a:r>
            <a:r>
              <a:rPr lang="en-US" sz="1600" dirty="0" err="1" smtClean="0"/>
              <a:t>Yagi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6092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861048"/>
            <a:ext cx="3779912" cy="174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 antenna is an </a:t>
            </a:r>
            <a:r>
              <a:rPr lang="en-US">
                <a:cs typeface="Times New Roman" pitchFamily="18" charset="0"/>
              </a:rPr>
              <a:t>electrical conductor or system of conductors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Transmission - radiates electromagnetic energy into space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Reception - collects electromagnetic energy from space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In two-way communication, the same antenna can be used for transmission and reception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Directional Antennas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10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7433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0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655244"/>
            <a:ext cx="4392488" cy="275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03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80907"/>
            <a:ext cx="4355976" cy="181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644008" y="1772816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antenna a gain of between 20 and 30 </a:t>
            </a:r>
            <a:r>
              <a:rPr lang="en-US" sz="1800" dirty="0" err="1" smtClean="0"/>
              <a:t>dBi</a:t>
            </a:r>
            <a:r>
              <a:rPr lang="en-US" sz="1800" dirty="0" smtClean="0"/>
              <a:t>—the highest gain of all the wireless LAN antennas.</a:t>
            </a:r>
            <a:endParaRPr lang="en-US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b="1" dirty="0" smtClean="0"/>
              <a:t>Adding Antenna Accessories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11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7433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1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3676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13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149080"/>
            <a:ext cx="56769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Propagation Modes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Ground-wave propagation</a:t>
            </a:r>
          </a:p>
          <a:p>
            <a:r>
              <a:rPr lang="en-US" dirty="0"/>
              <a:t>Sky-wave propagation</a:t>
            </a:r>
          </a:p>
          <a:p>
            <a:r>
              <a:rPr lang="en-US" dirty="0"/>
              <a:t>Line-of-sight </a:t>
            </a:r>
            <a:r>
              <a:rPr lang="en-US" dirty="0" smtClean="0"/>
              <a:t>propagation</a:t>
            </a:r>
          </a:p>
          <a:p>
            <a:r>
              <a:rPr lang="en-US" dirty="0" smtClean="0"/>
              <a:t>Non line of sight propagation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 Wave Propagation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752600"/>
            <a:ext cx="1447800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57400"/>
            <a:ext cx="624840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 Wave Propagation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Follows contour of the earth</a:t>
            </a:r>
          </a:p>
          <a:p>
            <a:r>
              <a:rPr lang="en-US"/>
              <a:t>Can Propagate considerable distances</a:t>
            </a:r>
          </a:p>
          <a:p>
            <a:r>
              <a:rPr lang="en-US"/>
              <a:t>Frequencies up to 2 MHz</a:t>
            </a:r>
          </a:p>
          <a:p>
            <a:r>
              <a:rPr lang="en-US"/>
              <a:t>Example</a:t>
            </a:r>
          </a:p>
          <a:p>
            <a:pPr lvl="1"/>
            <a:r>
              <a:rPr lang="en-US"/>
              <a:t>AM radio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Sky Wave Propagation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1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61722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Sky Wave Propagation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Signal reflected from ionized layer of atmosphere back down to earth</a:t>
            </a:r>
          </a:p>
          <a:p>
            <a:r>
              <a:rPr lang="en-US" sz="2400"/>
              <a:t>Signal can travel a number of hops, back and forth between ionosphere and earth’s surface</a:t>
            </a:r>
          </a:p>
          <a:p>
            <a:r>
              <a:rPr lang="en-US" sz="2400"/>
              <a:t>Reflection effect caused by refraction</a:t>
            </a:r>
          </a:p>
          <a:p>
            <a:r>
              <a:rPr lang="en-US" sz="2400"/>
              <a:t>Examples</a:t>
            </a:r>
          </a:p>
          <a:p>
            <a:pPr lvl="1"/>
            <a:r>
              <a:rPr lang="en-US" sz="2000"/>
              <a:t>Amateur radio</a:t>
            </a:r>
          </a:p>
          <a:p>
            <a:pPr lvl="1"/>
            <a:r>
              <a:rPr lang="en-US" sz="2000"/>
              <a:t>CB radio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Line-of-Sight Propagation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3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69342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Propagation Non line of sight</a:t>
            </a:r>
            <a:endParaRPr lang="en-GB" dirty="0" smtClean="0">
              <a:solidFill>
                <a:srgbClr val="FF3300"/>
              </a:solidFill>
            </a:endParaRPr>
          </a:p>
        </p:txBody>
      </p:sp>
      <p:pic>
        <p:nvPicPr>
          <p:cNvPr id="55300" name="Picture 4" descr="2-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296" y="2657836"/>
            <a:ext cx="4609407" cy="2410691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5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73158"/>
            <a:ext cx="3910013" cy="1541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pitchFamily="18" charset="0"/>
              </a:rPr>
              <a:t>Reflection (rough terrain, moving vehicle)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pitchFamily="18" charset="0"/>
              </a:rPr>
              <a:t>Diffraction (edge of Building)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pitchFamily="18" charset="0"/>
              </a:rPr>
              <a:t>Scattering (building)</a:t>
            </a:r>
          </a:p>
        </p:txBody>
      </p:sp>
      <p:pic>
        <p:nvPicPr>
          <p:cNvPr id="55302" name="Picture 6" descr="2-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627438"/>
            <a:ext cx="4464050" cy="2276475"/>
          </a:xfrm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55304" name="Picture 8" descr="2-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651250"/>
            <a:ext cx="424815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73735" name="Text Box 9"/>
          <p:cNvSpPr txBox="1">
            <a:spLocks noChangeArrowheads="1"/>
          </p:cNvSpPr>
          <p:nvPr/>
        </p:nvSpPr>
        <p:spPr bwMode="auto">
          <a:xfrm>
            <a:off x="4057650" y="6042025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Source: P M Shankar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Line-of-Sight Propagation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Transmitting and receiving antennas must be within line of sight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Satellite communication – signal above 30 MHz not reflected by ionosphere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Ground communication – antennas within </a:t>
            </a:r>
            <a:r>
              <a:rPr lang="en-US" sz="2000" i="1"/>
              <a:t>effective</a:t>
            </a:r>
            <a:r>
              <a:rPr lang="en-US" sz="2000"/>
              <a:t> line of site due to refraction</a:t>
            </a:r>
          </a:p>
          <a:p>
            <a:pPr>
              <a:lnSpc>
                <a:spcPct val="90000"/>
              </a:lnSpc>
            </a:pPr>
            <a:r>
              <a:rPr lang="en-US" sz="2400"/>
              <a:t>Refraction – bending of microwaves by the atmosphere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Velocity of electromagnetic wave is a function of the density of the medium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When wave changes medium, speed changes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Wave bends at the boundary between mediums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Evolution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292100" y="1111250"/>
            <a:ext cx="7772400" cy="4579938"/>
          </a:xfrm>
        </p:spPr>
        <p:txBody>
          <a:bodyPr/>
          <a:lstStyle/>
          <a:p>
            <a:pPr eaLnBrk="1" hangingPunct="1"/>
            <a:r>
              <a:rPr lang="en-US" sz="2400" smtClean="0"/>
              <a:t>Antennas Have Always Been the Part That Makes a Wireless Device </a:t>
            </a:r>
            <a:r>
              <a:rPr lang="en-US" sz="2400" i="1" u="sng" smtClean="0"/>
              <a:t>Wireless</a:t>
            </a:r>
          </a:p>
          <a:p>
            <a:pPr eaLnBrk="1" hangingPunct="1"/>
            <a:r>
              <a:rPr lang="en-US" sz="2400" smtClean="0"/>
              <a:t>Have Traditionally Been External, Connectorized Components</a:t>
            </a:r>
          </a:p>
          <a:p>
            <a:pPr lvl="1" eaLnBrk="1" hangingPunct="1"/>
            <a:r>
              <a:rPr lang="en-US" sz="2200" smtClean="0"/>
              <a:t>Misunderstood, considered “</a:t>
            </a:r>
            <a:r>
              <a:rPr lang="en-US" sz="2200" i="1" smtClean="0"/>
              <a:t>black magic”</a:t>
            </a:r>
          </a:p>
          <a:p>
            <a:pPr lvl="1" eaLnBrk="1" hangingPunct="1"/>
            <a:r>
              <a:rPr lang="en-US" sz="2200" smtClean="0"/>
              <a:t>Gangly, obtrusive</a:t>
            </a:r>
          </a:p>
          <a:p>
            <a:pPr lvl="1" eaLnBrk="1" hangingPunct="1"/>
            <a:r>
              <a:rPr lang="en-US" sz="2200" smtClean="0"/>
              <a:t>Added on at the end of the design</a:t>
            </a:r>
          </a:p>
          <a:p>
            <a:pPr eaLnBrk="1" hangingPunct="1"/>
            <a:r>
              <a:rPr lang="en-US" sz="2400" smtClean="0"/>
              <a:t>Antennas for Mobile Devices Have Evolved Since Their Introduction</a:t>
            </a:r>
          </a:p>
          <a:p>
            <a:pPr lvl="1" eaLnBrk="1" hangingPunct="1"/>
            <a:r>
              <a:rPr lang="en-US" sz="2200" smtClean="0"/>
              <a:t>Whips </a:t>
            </a:r>
            <a:r>
              <a:rPr lang="en-US" sz="220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200" smtClean="0"/>
              <a:t> Retractables </a:t>
            </a:r>
            <a:r>
              <a:rPr lang="en-US" sz="220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200" smtClean="0"/>
              <a:t> Stubbies </a:t>
            </a:r>
            <a:r>
              <a:rPr lang="en-US" sz="220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200" smtClean="0"/>
              <a:t> Embedded</a:t>
            </a:r>
          </a:p>
        </p:txBody>
      </p:sp>
      <p:pic>
        <p:nvPicPr>
          <p:cNvPr id="17413" name="Picture 4" descr="H:\temp\walk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5059384"/>
            <a:ext cx="62865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H:\temp\stu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5062559"/>
            <a:ext cx="68738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H:\temp\retractabl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4913" y="5157809"/>
            <a:ext cx="1279525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S:\Marketing\Pictures and Animations\Products\LO_RES\NOKIA_no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9525" y="5192734"/>
            <a:ext cx="123348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Line-of-Sight Equations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Optical line of sight</a:t>
            </a:r>
          </a:p>
          <a:p>
            <a:endParaRPr lang="en-US" dirty="0"/>
          </a:p>
          <a:p>
            <a:r>
              <a:rPr lang="en-US" dirty="0"/>
              <a:t>Effective, or radio, line of sight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i="1" dirty="0"/>
              <a:t>d</a:t>
            </a:r>
            <a:r>
              <a:rPr lang="en-US" dirty="0"/>
              <a:t> = distance between antenna and horizon (km)</a:t>
            </a:r>
          </a:p>
          <a:p>
            <a:pPr lvl="2"/>
            <a:r>
              <a:rPr lang="en-US" i="1" dirty="0"/>
              <a:t>h</a:t>
            </a:r>
            <a:r>
              <a:rPr lang="en-US" dirty="0"/>
              <a:t> = antenna height (m)</a:t>
            </a:r>
          </a:p>
          <a:p>
            <a:pPr lvl="2"/>
            <a:r>
              <a:rPr lang="en-US" dirty="0"/>
              <a:t>K = adjustment factor to account for refraction, rule of thumb K = 4/3</a:t>
            </a:r>
          </a:p>
        </p:txBody>
      </p:sp>
      <p:graphicFrame>
        <p:nvGraphicFramePr>
          <p:cNvPr id="355332" name="Object 4"/>
          <p:cNvGraphicFramePr>
            <a:graphicFrameLocks noChangeAspect="1"/>
          </p:cNvGraphicFramePr>
          <p:nvPr/>
        </p:nvGraphicFramePr>
        <p:xfrm>
          <a:off x="3200400" y="2046290"/>
          <a:ext cx="2438400" cy="744538"/>
        </p:xfrm>
        <a:graphic>
          <a:graphicData uri="http://schemas.openxmlformats.org/presentationml/2006/ole">
            <p:oleObj spid="_x0000_s355332" name="Equation" r:id="rId3" imgW="749160" imgH="228600" progId="Equation.3">
              <p:embed/>
            </p:oleObj>
          </a:graphicData>
        </a:graphic>
      </p:graphicFrame>
      <p:graphicFrame>
        <p:nvGraphicFramePr>
          <p:cNvPr id="355333" name="Object 5"/>
          <p:cNvGraphicFramePr>
            <a:graphicFrameLocks noChangeAspect="1"/>
          </p:cNvGraphicFramePr>
          <p:nvPr/>
        </p:nvGraphicFramePr>
        <p:xfrm>
          <a:off x="3200400" y="3327404"/>
          <a:ext cx="2809875" cy="744538"/>
        </p:xfrm>
        <a:graphic>
          <a:graphicData uri="http://schemas.openxmlformats.org/presentationml/2006/ole">
            <p:oleObj spid="_x0000_s355333" name="Equation" r:id="rId4" imgW="863280" imgH="228600" progId="Equation.3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Line-of-Sight Equations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Maximum distance between two antennas for LOS propagation:</a:t>
            </a:r>
          </a:p>
          <a:p>
            <a:endParaRPr lang="en-US"/>
          </a:p>
          <a:p>
            <a:endParaRPr lang="en-US"/>
          </a:p>
          <a:p>
            <a:pPr lvl="2"/>
            <a:endParaRPr lang="en-US" i="1"/>
          </a:p>
          <a:p>
            <a:pPr lvl="2"/>
            <a:r>
              <a:rPr lang="en-US" i="1"/>
              <a:t>h</a:t>
            </a:r>
            <a:r>
              <a:rPr lang="en-US" baseline="-25000"/>
              <a:t>1</a:t>
            </a:r>
            <a:r>
              <a:rPr lang="en-US"/>
              <a:t> = height of antenna one</a:t>
            </a:r>
          </a:p>
          <a:p>
            <a:pPr lvl="2"/>
            <a:r>
              <a:rPr lang="en-US" i="1"/>
              <a:t>h</a:t>
            </a:r>
            <a:r>
              <a:rPr lang="en-US" baseline="-25000"/>
              <a:t>2</a:t>
            </a:r>
            <a:r>
              <a:rPr lang="en-US"/>
              <a:t> = height of antenna two</a:t>
            </a:r>
            <a:endParaRPr lang="en-US" baseline="-25000"/>
          </a:p>
        </p:txBody>
      </p:sp>
      <p:graphicFrame>
        <p:nvGraphicFramePr>
          <p:cNvPr id="35635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56356" name="Equation" r:id="rId3" imgW="114120" imgH="215640" progId="Equation.3">
              <p:embed/>
            </p:oleObj>
          </a:graphicData>
        </a:graphic>
      </p:graphicFrame>
      <p:graphicFrame>
        <p:nvGraphicFramePr>
          <p:cNvPr id="356357" name="Object 5"/>
          <p:cNvGraphicFramePr>
            <a:graphicFrameLocks noChangeAspect="1"/>
          </p:cNvGraphicFramePr>
          <p:nvPr/>
        </p:nvGraphicFramePr>
        <p:xfrm>
          <a:off x="2514600" y="2887664"/>
          <a:ext cx="3965575" cy="827088"/>
        </p:xfrm>
        <a:graphic>
          <a:graphicData uri="http://schemas.openxmlformats.org/presentationml/2006/ole">
            <p:oleObj spid="_x0000_s356357" name="Equation" r:id="rId4" imgW="1218960" imgH="253800" progId="Equation.3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LOS Wireless Transmission Impairments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Attenuation and attenuation distortion</a:t>
            </a:r>
          </a:p>
          <a:p>
            <a:r>
              <a:rPr lang="en-US"/>
              <a:t>Free space loss</a:t>
            </a:r>
          </a:p>
          <a:p>
            <a:r>
              <a:rPr lang="en-US"/>
              <a:t>Noise</a:t>
            </a:r>
          </a:p>
          <a:p>
            <a:r>
              <a:rPr lang="en-US"/>
              <a:t>Atmospheric absorption</a:t>
            </a:r>
          </a:p>
          <a:p>
            <a:r>
              <a:rPr lang="en-US"/>
              <a:t>Multipath</a:t>
            </a:r>
          </a:p>
          <a:p>
            <a:r>
              <a:rPr lang="en-US"/>
              <a:t>Refraction</a:t>
            </a:r>
          </a:p>
          <a:p>
            <a:r>
              <a:rPr lang="en-US"/>
              <a:t>Thermal noise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Attenuation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Strength of signal falls off with distance over transmission medium</a:t>
            </a:r>
          </a:p>
          <a:p>
            <a:r>
              <a:rPr lang="en-US" sz="2400"/>
              <a:t>Attenuation factors for unguided media:</a:t>
            </a:r>
          </a:p>
          <a:p>
            <a:pPr lvl="1"/>
            <a:r>
              <a:rPr lang="en-US" sz="2000"/>
              <a:t>Received signal must have sufficient strength so that circuitry in the receiver can interpret the signal</a:t>
            </a:r>
          </a:p>
          <a:p>
            <a:pPr lvl="1"/>
            <a:r>
              <a:rPr lang="en-US" sz="2000"/>
              <a:t>Signal must maintain a level sufficiently higher than noise to be received without error</a:t>
            </a:r>
          </a:p>
          <a:p>
            <a:pPr lvl="1"/>
            <a:r>
              <a:rPr lang="en-US" sz="2000"/>
              <a:t>Attenuation is greater at higher frequencies, causing distortion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 Space Loss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Free space loss, ideal isotropic antenna </a:t>
            </a:r>
          </a:p>
          <a:p>
            <a:endParaRPr lang="en-US" sz="2400"/>
          </a:p>
          <a:p>
            <a:endParaRPr lang="en-US" sz="2400"/>
          </a:p>
          <a:p>
            <a:pPr lvl="2"/>
            <a:endParaRPr lang="en-US" sz="1800"/>
          </a:p>
          <a:p>
            <a:pPr lvl="2"/>
            <a:endParaRPr lang="en-US" sz="1800" i="1"/>
          </a:p>
          <a:p>
            <a:pPr lvl="2"/>
            <a:endParaRPr lang="en-US" sz="1800" i="1"/>
          </a:p>
          <a:p>
            <a:pPr lvl="2"/>
            <a:r>
              <a:rPr lang="en-US" sz="1800" i="1"/>
              <a:t>P</a:t>
            </a:r>
            <a:r>
              <a:rPr lang="en-US" sz="1800" baseline="-25000"/>
              <a:t>t</a:t>
            </a:r>
            <a:r>
              <a:rPr lang="en-US" sz="1800"/>
              <a:t> = signal power at transmitting antenna</a:t>
            </a:r>
          </a:p>
          <a:p>
            <a:pPr lvl="2"/>
            <a:r>
              <a:rPr lang="en-US" sz="1800" i="1"/>
              <a:t>P</a:t>
            </a:r>
            <a:r>
              <a:rPr lang="en-US" sz="1800" baseline="-25000"/>
              <a:t>r</a:t>
            </a:r>
            <a:r>
              <a:rPr lang="en-US" sz="1800"/>
              <a:t> = signal power at receiving antenna</a:t>
            </a:r>
          </a:p>
          <a:p>
            <a:pPr lvl="2"/>
            <a:r>
              <a:rPr lang="en-US" sz="1800"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1800"/>
              <a:t> = carrier wavelength</a:t>
            </a:r>
          </a:p>
          <a:p>
            <a:pPr lvl="2"/>
            <a:r>
              <a:rPr lang="en-US" sz="1800" i="1"/>
              <a:t>d</a:t>
            </a:r>
            <a:r>
              <a:rPr lang="en-US" sz="1800"/>
              <a:t> = propagation distance between antennas</a:t>
            </a:r>
          </a:p>
          <a:p>
            <a:pPr lvl="2"/>
            <a:r>
              <a:rPr lang="en-US" sz="1800" i="1"/>
              <a:t>c</a:t>
            </a:r>
            <a:r>
              <a:rPr lang="en-US" sz="1800"/>
              <a:t> = speed of light (≈ 3 x 10</a:t>
            </a:r>
            <a:r>
              <a:rPr lang="en-US" sz="1800" baseline="30000"/>
              <a:t>8</a:t>
            </a:r>
            <a:r>
              <a:rPr lang="en-US" sz="1800"/>
              <a:t> m/s)</a:t>
            </a:r>
          </a:p>
          <a:p>
            <a:pPr lvl="2">
              <a:buFontTx/>
              <a:buNone/>
            </a:pPr>
            <a:r>
              <a:rPr lang="en-US" sz="1800"/>
              <a:t>where </a:t>
            </a:r>
            <a:r>
              <a:rPr lang="en-US" sz="1800" i="1"/>
              <a:t>d</a:t>
            </a:r>
            <a:r>
              <a:rPr lang="en-US" sz="1800"/>
              <a:t> and </a:t>
            </a:r>
            <a:r>
              <a:rPr lang="en-US" sz="1800">
                <a:cs typeface="Times New Roman" pitchFamily="18" charset="0"/>
                <a:sym typeface="Symbol" pitchFamily="18" charset="2"/>
              </a:rPr>
              <a:t> are in the same units (e.g., meters)</a:t>
            </a:r>
            <a:endParaRPr lang="en-US" sz="1800"/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2438400" y="2057400"/>
          <a:ext cx="4584700" cy="1530350"/>
        </p:xfrm>
        <a:graphic>
          <a:graphicData uri="http://schemas.openxmlformats.org/presentationml/2006/ole">
            <p:oleObj spid="_x0000_s359428" name="Equation" r:id="rId3" imgW="1409400" imgH="46980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 Space Loss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Free space loss equation can be recast: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2"/>
            <a:endParaRPr lang="en-US"/>
          </a:p>
        </p:txBody>
      </p:sp>
      <p:graphicFrame>
        <p:nvGraphicFramePr>
          <p:cNvPr id="360452" name="Object 4"/>
          <p:cNvGraphicFramePr>
            <a:graphicFrameLocks noChangeAspect="1"/>
          </p:cNvGraphicFramePr>
          <p:nvPr/>
        </p:nvGraphicFramePr>
        <p:xfrm>
          <a:off x="1663700" y="2667000"/>
          <a:ext cx="3913188" cy="933450"/>
        </p:xfrm>
        <a:graphic>
          <a:graphicData uri="http://schemas.openxmlformats.org/presentationml/2006/ole">
            <p:oleObj spid="_x0000_s360452" name="Equation" r:id="rId3" imgW="1866600" imgH="444240" progId="Equation.3">
              <p:embed/>
            </p:oleObj>
          </a:graphicData>
        </a:graphic>
      </p:graphicFrame>
      <p:graphicFrame>
        <p:nvGraphicFramePr>
          <p:cNvPr id="360453" name="Object 5"/>
          <p:cNvGraphicFramePr>
            <a:graphicFrameLocks noChangeAspect="1"/>
          </p:cNvGraphicFramePr>
          <p:nvPr/>
        </p:nvGraphicFramePr>
        <p:xfrm>
          <a:off x="2182813" y="3810000"/>
          <a:ext cx="4552950" cy="454025"/>
        </p:xfrm>
        <a:graphic>
          <a:graphicData uri="http://schemas.openxmlformats.org/presentationml/2006/ole">
            <p:oleObj spid="_x0000_s360453" name="Equation" r:id="rId4" imgW="2171520" imgH="215640" progId="Equation.3">
              <p:embed/>
            </p:oleObj>
          </a:graphicData>
        </a:graphic>
      </p:graphicFrame>
      <p:graphicFrame>
        <p:nvGraphicFramePr>
          <p:cNvPr id="360454" name="Object 6"/>
          <p:cNvGraphicFramePr>
            <a:graphicFrameLocks noChangeAspect="1"/>
          </p:cNvGraphicFramePr>
          <p:nvPr/>
        </p:nvGraphicFramePr>
        <p:xfrm>
          <a:off x="2182813" y="4495800"/>
          <a:ext cx="6550025" cy="908050"/>
        </p:xfrm>
        <a:graphic>
          <a:graphicData uri="http://schemas.openxmlformats.org/presentationml/2006/ole">
            <p:oleObj spid="_x0000_s360454" name="Equation" r:id="rId5" imgW="3124080" imgH="431640" progId="Equation.3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 Space Loss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Free space loss accounting for gain of antennas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pPr lvl="2"/>
            <a:endParaRPr lang="en-US" sz="1800" i="1"/>
          </a:p>
          <a:p>
            <a:pPr lvl="2"/>
            <a:endParaRPr lang="en-US" sz="1800" i="1"/>
          </a:p>
          <a:p>
            <a:pPr lvl="2"/>
            <a:r>
              <a:rPr lang="en-US" sz="1800" i="1"/>
              <a:t>G</a:t>
            </a:r>
            <a:r>
              <a:rPr lang="en-US" sz="1800" baseline="-25000"/>
              <a:t>t</a:t>
            </a:r>
            <a:r>
              <a:rPr lang="en-US" sz="1800"/>
              <a:t> = gain of transmitting antenna</a:t>
            </a:r>
          </a:p>
          <a:p>
            <a:pPr lvl="2"/>
            <a:r>
              <a:rPr lang="en-US" sz="1800" i="1"/>
              <a:t>G</a:t>
            </a:r>
            <a:r>
              <a:rPr lang="en-US" sz="1800" baseline="-25000"/>
              <a:t>r</a:t>
            </a:r>
            <a:r>
              <a:rPr lang="en-US" sz="1800"/>
              <a:t> = gain of receiving antenna</a:t>
            </a:r>
          </a:p>
          <a:p>
            <a:pPr lvl="2"/>
            <a:r>
              <a:rPr lang="en-US" sz="1800" i="1"/>
              <a:t>A</a:t>
            </a:r>
            <a:r>
              <a:rPr lang="en-US" sz="1800" baseline="-25000"/>
              <a:t>t</a:t>
            </a:r>
            <a:r>
              <a:rPr lang="en-US" sz="1800"/>
              <a:t> = effective area of transmitting antenna</a:t>
            </a:r>
          </a:p>
          <a:p>
            <a:pPr lvl="2"/>
            <a:r>
              <a:rPr lang="en-US" sz="1800" i="1"/>
              <a:t>A</a:t>
            </a:r>
            <a:r>
              <a:rPr lang="en-US" sz="1800" baseline="-25000"/>
              <a:t>r</a:t>
            </a:r>
            <a:r>
              <a:rPr lang="en-US" sz="1800"/>
              <a:t> = effective area of receiving antenna</a:t>
            </a:r>
          </a:p>
          <a:p>
            <a:endParaRPr lang="en-US" sz="2400"/>
          </a:p>
        </p:txBody>
      </p:sp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1371600" y="2209800"/>
          <a:ext cx="5943600" cy="1327150"/>
        </p:xfrm>
        <a:graphic>
          <a:graphicData uri="http://schemas.openxmlformats.org/presentationml/2006/ole">
            <p:oleObj spid="_x0000_s361476" name="Equation" r:id="rId3" imgW="2108160" imgH="46980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 Space Loss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Free space loss accounting for gain of other antennas can be recast as</a:t>
            </a:r>
          </a:p>
        </p:txBody>
      </p:sp>
      <p:graphicFrame>
        <p:nvGraphicFramePr>
          <p:cNvPr id="362500" name="Object 4"/>
          <p:cNvGraphicFramePr>
            <a:graphicFrameLocks noChangeAspect="1"/>
          </p:cNvGraphicFramePr>
          <p:nvPr/>
        </p:nvGraphicFramePr>
        <p:xfrm>
          <a:off x="1676400" y="3048000"/>
          <a:ext cx="5245100" cy="479425"/>
        </p:xfrm>
        <a:graphic>
          <a:graphicData uri="http://schemas.openxmlformats.org/presentationml/2006/ole">
            <p:oleObj spid="_x0000_s362500" name="Equation" r:id="rId3" imgW="2501640" imgH="228600" progId="Equation.3">
              <p:embed/>
            </p:oleObj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2209800" y="3810000"/>
          <a:ext cx="6443663" cy="479425"/>
        </p:xfrm>
        <a:graphic>
          <a:graphicData uri="http://schemas.openxmlformats.org/presentationml/2006/ole">
            <p:oleObj spid="_x0000_s362501" name="Equation" r:id="rId4" imgW="3073320" imgH="228600" progId="Equation.3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of Noise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Thermal Noise</a:t>
            </a:r>
          </a:p>
          <a:p>
            <a:r>
              <a:rPr lang="en-US"/>
              <a:t>Intermodulation noise</a:t>
            </a:r>
          </a:p>
          <a:p>
            <a:r>
              <a:rPr lang="en-US"/>
              <a:t>Crosstalk</a:t>
            </a:r>
          </a:p>
          <a:p>
            <a:r>
              <a:rPr lang="en-US"/>
              <a:t>Impulse Noise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Thermal Noise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Thermal noise due to agitation of electrons</a:t>
            </a:r>
          </a:p>
          <a:p>
            <a:r>
              <a:rPr lang="en-US"/>
              <a:t>Present in all electronic devices and transmission media</a:t>
            </a:r>
          </a:p>
          <a:p>
            <a:r>
              <a:rPr lang="en-US"/>
              <a:t>Cannot be eliminated</a:t>
            </a:r>
          </a:p>
          <a:p>
            <a:r>
              <a:rPr lang="en-US"/>
              <a:t>Function of temperature</a:t>
            </a:r>
          </a:p>
          <a:p>
            <a:r>
              <a:rPr lang="en-US"/>
              <a:t>Particularly significant for satellite communication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8858280" cy="628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Future of the Wired/Wireless World</a:t>
            </a:r>
          </a:p>
        </p:txBody>
      </p:sp>
      <p:sp>
        <p:nvSpPr>
          <p:cNvPr id="3077" name="Line 2"/>
          <p:cNvSpPr>
            <a:spLocks noChangeShapeType="1"/>
          </p:cNvSpPr>
          <p:nvPr/>
        </p:nvSpPr>
        <p:spPr bwMode="auto">
          <a:xfrm>
            <a:off x="4699000" y="1838325"/>
            <a:ext cx="0" cy="44211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AutoShape 4"/>
          <p:cNvSpPr>
            <a:spLocks noChangeArrowheads="1"/>
          </p:cNvSpPr>
          <p:nvPr/>
        </p:nvSpPr>
        <p:spPr bwMode="auto">
          <a:xfrm>
            <a:off x="4089400" y="3444875"/>
            <a:ext cx="1214438" cy="1128713"/>
          </a:xfrm>
          <a:prstGeom prst="roundRect">
            <a:avLst>
              <a:gd name="adj" fmla="val 16667"/>
            </a:avLst>
          </a:prstGeom>
          <a:solidFill>
            <a:srgbClr val="001E3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9" name="Picture 5" descr="H:\Other Companies\IBM_Thinkpa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188" y="3509963"/>
            <a:ext cx="642937" cy="5715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</p:pic>
      <p:pic>
        <p:nvPicPr>
          <p:cNvPr id="3080" name="Picture 6" descr="H:\Customers\Compaq\iPAQ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5" y="3589338"/>
            <a:ext cx="349250" cy="492125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</p:pic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4200525" y="4083050"/>
            <a:ext cx="993775" cy="457200"/>
          </a:xfrm>
          <a:prstGeom prst="rect">
            <a:avLst/>
          </a:prstGeom>
          <a:solidFill>
            <a:srgbClr val="001E3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charset="0"/>
              </a:rPr>
              <a:t>Mobile Data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Arial" charset="0"/>
              </a:rPr>
              <a:t>Devices</a:t>
            </a:r>
          </a:p>
        </p:txBody>
      </p:sp>
      <p:sp>
        <p:nvSpPr>
          <p:cNvPr id="3082" name="AutoShape 8"/>
          <p:cNvSpPr>
            <a:spLocks noChangeArrowheads="1"/>
          </p:cNvSpPr>
          <p:nvPr/>
        </p:nvSpPr>
        <p:spPr bwMode="auto">
          <a:xfrm>
            <a:off x="6181725" y="3509963"/>
            <a:ext cx="1200150" cy="106521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Text Box 9"/>
          <p:cNvSpPr txBox="1">
            <a:spLocks noChangeArrowheads="1"/>
          </p:cNvSpPr>
          <p:nvPr/>
        </p:nvSpPr>
        <p:spPr bwMode="auto">
          <a:xfrm>
            <a:off x="6316663" y="4159250"/>
            <a:ext cx="971550" cy="2746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charset="0"/>
              </a:rPr>
              <a:t>PC / Server</a:t>
            </a:r>
          </a:p>
        </p:txBody>
      </p:sp>
      <p:sp>
        <p:nvSpPr>
          <p:cNvPr id="3084" name="Line 10"/>
          <p:cNvSpPr>
            <a:spLocks noChangeShapeType="1"/>
          </p:cNvSpPr>
          <p:nvPr/>
        </p:nvSpPr>
        <p:spPr bwMode="auto">
          <a:xfrm>
            <a:off x="5372100" y="4086225"/>
            <a:ext cx="8493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11"/>
          <p:cNvSpPr>
            <a:spLocks noChangeShapeType="1"/>
          </p:cNvSpPr>
          <p:nvPr/>
        </p:nvSpPr>
        <p:spPr bwMode="auto">
          <a:xfrm>
            <a:off x="3033713" y="4059238"/>
            <a:ext cx="9477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11188" y="3644900"/>
            <a:ext cx="425450" cy="615950"/>
            <a:chOff x="429" y="2078"/>
            <a:chExt cx="102" cy="435"/>
          </a:xfrm>
        </p:grpSpPr>
        <p:sp>
          <p:nvSpPr>
            <p:cNvPr id="3151" name="AutoShape 13"/>
            <p:cNvSpPr>
              <a:spLocks noChangeArrowheads="1"/>
            </p:cNvSpPr>
            <p:nvPr/>
          </p:nvSpPr>
          <p:spPr bwMode="auto">
            <a:xfrm>
              <a:off x="429" y="2118"/>
              <a:ext cx="102" cy="395"/>
            </a:xfrm>
            <a:prstGeom prst="triangle">
              <a:avLst>
                <a:gd name="adj" fmla="val 50000"/>
              </a:avLst>
            </a:prstGeom>
            <a:solidFill>
              <a:srgbClr val="001E3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" name="Line 14"/>
            <p:cNvSpPr>
              <a:spLocks noChangeShapeType="1"/>
            </p:cNvSpPr>
            <p:nvPr/>
          </p:nvSpPr>
          <p:spPr bwMode="auto">
            <a:xfrm>
              <a:off x="429" y="2118"/>
              <a:ext cx="1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Line 15"/>
            <p:cNvSpPr>
              <a:spLocks noChangeShapeType="1"/>
            </p:cNvSpPr>
            <p:nvPr/>
          </p:nvSpPr>
          <p:spPr bwMode="auto">
            <a:xfrm>
              <a:off x="429" y="2078"/>
              <a:ext cx="0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Line 16"/>
            <p:cNvSpPr>
              <a:spLocks noChangeShapeType="1"/>
            </p:cNvSpPr>
            <p:nvPr/>
          </p:nvSpPr>
          <p:spPr bwMode="auto">
            <a:xfrm>
              <a:off x="531" y="2078"/>
              <a:ext cx="0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7" name="Line 17"/>
          <p:cNvSpPr>
            <a:spLocks noChangeShapeType="1"/>
          </p:cNvSpPr>
          <p:nvPr/>
        </p:nvSpPr>
        <p:spPr bwMode="auto">
          <a:xfrm>
            <a:off x="947738" y="4019550"/>
            <a:ext cx="7477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977188" y="3579813"/>
            <a:ext cx="1103312" cy="787400"/>
            <a:chOff x="4982" y="1790"/>
            <a:chExt cx="561" cy="533"/>
          </a:xfrm>
        </p:grpSpPr>
        <p:sp>
          <p:nvSpPr>
            <p:cNvPr id="3149" name="Rectangle 19"/>
            <p:cNvSpPr>
              <a:spLocks noChangeArrowheads="1"/>
            </p:cNvSpPr>
            <p:nvPr/>
          </p:nvSpPr>
          <p:spPr bwMode="auto">
            <a:xfrm>
              <a:off x="5010" y="1790"/>
              <a:ext cx="510" cy="5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0" name="Text Box 20"/>
            <p:cNvSpPr txBox="1">
              <a:spLocks noChangeArrowheads="1"/>
            </p:cNvSpPr>
            <p:nvPr/>
          </p:nvSpPr>
          <p:spPr bwMode="auto">
            <a:xfrm>
              <a:off x="4982" y="1835"/>
              <a:ext cx="561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Broadband</a:t>
              </a:r>
            </a:p>
            <a:p>
              <a:pPr algn="ctr"/>
              <a:r>
                <a:rPr lang="en-US" sz="1200">
                  <a:latin typeface="Arial" charset="0"/>
                </a:rPr>
                <a:t>Digital Data</a:t>
              </a:r>
            </a:p>
            <a:p>
              <a:pPr algn="ctr"/>
              <a:r>
                <a:rPr lang="en-US" sz="1200">
                  <a:latin typeface="Arial" charset="0"/>
                </a:rPr>
                <a:t>(Fiber/FWA)</a:t>
              </a:r>
            </a:p>
          </p:txBody>
        </p:sp>
      </p:grpSp>
      <p:sp>
        <p:nvSpPr>
          <p:cNvPr id="3089" name="Line 21"/>
          <p:cNvSpPr>
            <a:spLocks noChangeShapeType="1"/>
          </p:cNvSpPr>
          <p:nvPr/>
        </p:nvSpPr>
        <p:spPr bwMode="auto">
          <a:xfrm>
            <a:off x="7381875" y="3954463"/>
            <a:ext cx="642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0" name="Line 22"/>
          <p:cNvSpPr>
            <a:spLocks noChangeShapeType="1"/>
          </p:cNvSpPr>
          <p:nvPr/>
        </p:nvSpPr>
        <p:spPr bwMode="auto">
          <a:xfrm rot="19261995" flipV="1">
            <a:off x="663575" y="3171825"/>
            <a:ext cx="958850" cy="261938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23"/>
          <p:cNvSpPr>
            <a:spLocks noChangeShapeType="1"/>
          </p:cNvSpPr>
          <p:nvPr/>
        </p:nvSpPr>
        <p:spPr bwMode="auto">
          <a:xfrm flipH="1">
            <a:off x="2881313" y="4079875"/>
            <a:ext cx="371475" cy="11414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24"/>
          <p:cNvSpPr>
            <a:spLocks noChangeShapeType="1"/>
          </p:cNvSpPr>
          <p:nvPr/>
        </p:nvSpPr>
        <p:spPr bwMode="auto">
          <a:xfrm>
            <a:off x="3451225" y="4102100"/>
            <a:ext cx="314325" cy="11461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5"/>
          <p:cNvSpPr>
            <a:spLocks noChangeShapeType="1"/>
          </p:cNvSpPr>
          <p:nvPr/>
        </p:nvSpPr>
        <p:spPr bwMode="auto">
          <a:xfrm flipH="1">
            <a:off x="5507038" y="4122738"/>
            <a:ext cx="147637" cy="11191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>
            <a:off x="5926138" y="4111625"/>
            <a:ext cx="452437" cy="11223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 rot="-5400000">
            <a:off x="7308056" y="3583782"/>
            <a:ext cx="741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6" name="Line 28"/>
          <p:cNvSpPr>
            <a:spLocks noChangeShapeType="1"/>
          </p:cNvSpPr>
          <p:nvPr/>
        </p:nvSpPr>
        <p:spPr bwMode="auto">
          <a:xfrm rot="21447196" flipV="1">
            <a:off x="5934075" y="3048000"/>
            <a:ext cx="854075" cy="74453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 rot="842056">
            <a:off x="2960688" y="1970088"/>
            <a:ext cx="865187" cy="566737"/>
            <a:chOff x="2466" y="1020"/>
            <a:chExt cx="576" cy="420"/>
          </a:xfrm>
        </p:grpSpPr>
        <p:sp>
          <p:nvSpPr>
            <p:cNvPr id="3145" name="Line 30"/>
            <p:cNvSpPr>
              <a:spLocks noChangeShapeType="1"/>
            </p:cNvSpPr>
            <p:nvPr/>
          </p:nvSpPr>
          <p:spPr bwMode="auto">
            <a:xfrm>
              <a:off x="2619" y="1215"/>
              <a:ext cx="2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AutoShape 31" descr="Narrow horizontal"/>
            <p:cNvSpPr>
              <a:spLocks noChangeArrowheads="1"/>
            </p:cNvSpPr>
            <p:nvPr/>
          </p:nvSpPr>
          <p:spPr bwMode="auto">
            <a:xfrm rot="1311376" flipV="1">
              <a:off x="2717" y="1083"/>
              <a:ext cx="89" cy="269"/>
            </a:xfrm>
            <a:prstGeom prst="can">
              <a:avLst>
                <a:gd name="adj" fmla="val 75562"/>
              </a:avLst>
            </a:prstGeom>
            <a:pattFill prst="narHorz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7" name="Freeform 32" descr="Small checker board"/>
            <p:cNvSpPr>
              <a:spLocks/>
            </p:cNvSpPr>
            <p:nvPr/>
          </p:nvSpPr>
          <p:spPr bwMode="auto">
            <a:xfrm>
              <a:off x="2781" y="1032"/>
              <a:ext cx="261" cy="408"/>
            </a:xfrm>
            <a:custGeom>
              <a:avLst/>
              <a:gdLst>
                <a:gd name="T0" fmla="*/ 156 w 261"/>
                <a:gd name="T1" fmla="*/ 0 h 408"/>
                <a:gd name="T2" fmla="*/ 0 w 261"/>
                <a:gd name="T3" fmla="*/ 408 h 408"/>
                <a:gd name="T4" fmla="*/ 114 w 261"/>
                <a:gd name="T5" fmla="*/ 408 h 408"/>
                <a:gd name="T6" fmla="*/ 261 w 261"/>
                <a:gd name="T7" fmla="*/ 0 h 408"/>
                <a:gd name="T8" fmla="*/ 156 w 261"/>
                <a:gd name="T9" fmla="*/ 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408"/>
                <a:gd name="T17" fmla="*/ 261 w 261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408">
                  <a:moveTo>
                    <a:pt x="156" y="0"/>
                  </a:moveTo>
                  <a:lnTo>
                    <a:pt x="0" y="408"/>
                  </a:lnTo>
                  <a:lnTo>
                    <a:pt x="114" y="408"/>
                  </a:lnTo>
                  <a:lnTo>
                    <a:pt x="261" y="0"/>
                  </a:lnTo>
                  <a:lnTo>
                    <a:pt x="156" y="0"/>
                  </a:lnTo>
                  <a:close/>
                </a:path>
              </a:pathLst>
            </a:custGeom>
            <a:pattFill prst="smCheck">
              <a:fgClr>
                <a:srgbClr val="0033CC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33" descr="Small checker board"/>
            <p:cNvSpPr>
              <a:spLocks/>
            </p:cNvSpPr>
            <p:nvPr/>
          </p:nvSpPr>
          <p:spPr bwMode="auto">
            <a:xfrm>
              <a:off x="2466" y="1020"/>
              <a:ext cx="261" cy="408"/>
            </a:xfrm>
            <a:custGeom>
              <a:avLst/>
              <a:gdLst>
                <a:gd name="T0" fmla="*/ 156 w 261"/>
                <a:gd name="T1" fmla="*/ 0 h 408"/>
                <a:gd name="T2" fmla="*/ 0 w 261"/>
                <a:gd name="T3" fmla="*/ 408 h 408"/>
                <a:gd name="T4" fmla="*/ 114 w 261"/>
                <a:gd name="T5" fmla="*/ 408 h 408"/>
                <a:gd name="T6" fmla="*/ 261 w 261"/>
                <a:gd name="T7" fmla="*/ 0 h 408"/>
                <a:gd name="T8" fmla="*/ 156 w 261"/>
                <a:gd name="T9" fmla="*/ 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408"/>
                <a:gd name="T17" fmla="*/ 261 w 261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408">
                  <a:moveTo>
                    <a:pt x="156" y="0"/>
                  </a:moveTo>
                  <a:lnTo>
                    <a:pt x="0" y="408"/>
                  </a:lnTo>
                  <a:lnTo>
                    <a:pt x="114" y="408"/>
                  </a:lnTo>
                  <a:lnTo>
                    <a:pt x="261" y="0"/>
                  </a:lnTo>
                  <a:lnTo>
                    <a:pt x="156" y="0"/>
                  </a:lnTo>
                  <a:close/>
                </a:path>
              </a:pathLst>
            </a:custGeom>
            <a:pattFill prst="smCheck">
              <a:fgClr>
                <a:srgbClr val="0033CC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8" name="Line 34"/>
          <p:cNvSpPr>
            <a:spLocks noChangeShapeType="1"/>
          </p:cNvSpPr>
          <p:nvPr/>
        </p:nvSpPr>
        <p:spPr bwMode="auto">
          <a:xfrm flipH="1" flipV="1">
            <a:off x="2033588" y="2471738"/>
            <a:ext cx="11763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9" name="Line 35"/>
          <p:cNvSpPr>
            <a:spLocks noChangeShapeType="1"/>
          </p:cNvSpPr>
          <p:nvPr/>
        </p:nvSpPr>
        <p:spPr bwMode="auto">
          <a:xfrm flipH="1">
            <a:off x="2806700" y="2471738"/>
            <a:ext cx="403225" cy="10382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0" name="Line 36"/>
          <p:cNvSpPr>
            <a:spLocks noChangeShapeType="1"/>
          </p:cNvSpPr>
          <p:nvPr/>
        </p:nvSpPr>
        <p:spPr bwMode="auto">
          <a:xfrm>
            <a:off x="3209925" y="2471738"/>
            <a:ext cx="968375" cy="9239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1" name="Text Box 37"/>
          <p:cNvSpPr txBox="1">
            <a:spLocks noChangeArrowheads="1"/>
          </p:cNvSpPr>
          <p:nvPr/>
        </p:nvSpPr>
        <p:spPr bwMode="auto">
          <a:xfrm>
            <a:off x="3157538" y="3584575"/>
            <a:ext cx="64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u="sng">
                <a:latin typeface="Arial" charset="0"/>
              </a:rPr>
              <a:t>BT</a:t>
            </a:r>
          </a:p>
          <a:p>
            <a:pPr algn="ctr"/>
            <a:r>
              <a:rPr lang="en-US" sz="1200" b="1" u="sng">
                <a:latin typeface="Arial" charset="0"/>
              </a:rPr>
              <a:t>WPAN</a:t>
            </a:r>
          </a:p>
        </p:txBody>
      </p:sp>
      <p:sp>
        <p:nvSpPr>
          <p:cNvPr id="3102" name="Text Box 38"/>
          <p:cNvSpPr txBox="1">
            <a:spLocks noChangeArrowheads="1"/>
          </p:cNvSpPr>
          <p:nvPr/>
        </p:nvSpPr>
        <p:spPr bwMode="auto">
          <a:xfrm>
            <a:off x="1122363" y="3559175"/>
            <a:ext cx="58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u="sng">
                <a:latin typeface="Arial" charset="0"/>
              </a:rPr>
              <a:t>3G</a:t>
            </a:r>
          </a:p>
          <a:p>
            <a:pPr algn="ctr"/>
            <a:r>
              <a:rPr lang="en-US" sz="1200" b="1" u="sng">
                <a:latin typeface="Arial" charset="0"/>
              </a:rPr>
              <a:t>WWN</a:t>
            </a:r>
          </a:p>
        </p:txBody>
      </p:sp>
      <p:sp>
        <p:nvSpPr>
          <p:cNvPr id="3103" name="Text Box 39"/>
          <p:cNvSpPr txBox="1">
            <a:spLocks noChangeArrowheads="1"/>
          </p:cNvSpPr>
          <p:nvPr/>
        </p:nvSpPr>
        <p:spPr bwMode="auto">
          <a:xfrm>
            <a:off x="5351463" y="357981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u="sng">
                <a:latin typeface="Arial" charset="0"/>
              </a:rPr>
              <a:t>802.11</a:t>
            </a:r>
          </a:p>
          <a:p>
            <a:pPr algn="ctr"/>
            <a:r>
              <a:rPr lang="en-US" sz="1200" b="1" u="sng">
                <a:latin typeface="Arial" charset="0"/>
              </a:rPr>
              <a:t>WLAN</a:t>
            </a:r>
          </a:p>
        </p:txBody>
      </p:sp>
      <p:sp>
        <p:nvSpPr>
          <p:cNvPr id="3104" name="Text Box 40"/>
          <p:cNvSpPr txBox="1">
            <a:spLocks noChangeArrowheads="1"/>
          </p:cNvSpPr>
          <p:nvPr/>
        </p:nvSpPr>
        <p:spPr bwMode="auto">
          <a:xfrm>
            <a:off x="7381875" y="3983038"/>
            <a:ext cx="65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u="sng">
                <a:latin typeface="Arial" charset="0"/>
              </a:rPr>
              <a:t>OC3</a:t>
            </a:r>
          </a:p>
          <a:p>
            <a:pPr algn="ctr"/>
            <a:r>
              <a:rPr lang="en-US" sz="1200" b="1" u="sng">
                <a:latin typeface="Arial" charset="0"/>
              </a:rPr>
              <a:t>WAN</a:t>
            </a:r>
          </a:p>
        </p:txBody>
      </p:sp>
      <p:sp>
        <p:nvSpPr>
          <p:cNvPr id="3105" name="Text Box 41"/>
          <p:cNvSpPr txBox="1">
            <a:spLocks noChangeArrowheads="1"/>
          </p:cNvSpPr>
          <p:nvPr/>
        </p:nvSpPr>
        <p:spPr bwMode="auto">
          <a:xfrm>
            <a:off x="3025775" y="2708275"/>
            <a:ext cx="506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u="sng">
                <a:latin typeface="Arial" charset="0"/>
              </a:rPr>
              <a:t>GPS</a:t>
            </a:r>
          </a:p>
        </p:txBody>
      </p:sp>
      <p:sp>
        <p:nvSpPr>
          <p:cNvPr id="3106" name="AutoShape 42"/>
          <p:cNvSpPr>
            <a:spLocks noChangeArrowheads="1"/>
          </p:cNvSpPr>
          <p:nvPr/>
        </p:nvSpPr>
        <p:spPr bwMode="auto">
          <a:xfrm>
            <a:off x="3276600" y="5233988"/>
            <a:ext cx="1073150" cy="939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Rectangle 43"/>
          <p:cNvSpPr>
            <a:spLocks noChangeArrowheads="1"/>
          </p:cNvSpPr>
          <p:nvPr/>
        </p:nvSpPr>
        <p:spPr bwMode="auto">
          <a:xfrm>
            <a:off x="3421063" y="5688013"/>
            <a:ext cx="723900" cy="457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charset="0"/>
              </a:rPr>
              <a:t>Digital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Arial" charset="0"/>
              </a:rPr>
              <a:t>Camera</a:t>
            </a:r>
          </a:p>
        </p:txBody>
      </p:sp>
      <p:pic>
        <p:nvPicPr>
          <p:cNvPr id="3108" name="Picture 44" descr="H:\Other Companies\SonyDigitalCamera.gif"/>
          <p:cNvPicPr>
            <a:picLocks noChangeAspect="1" noChangeArrowheads="1"/>
          </p:cNvPicPr>
          <p:nvPr/>
        </p:nvPicPr>
        <p:blipFill>
          <a:blip r:embed="rId5" cstate="print"/>
          <a:srcRect r="8740" b="4015"/>
          <a:stretch>
            <a:fillRect/>
          </a:stretch>
        </p:blipFill>
        <p:spPr bwMode="auto">
          <a:xfrm>
            <a:off x="3490913" y="5281613"/>
            <a:ext cx="604837" cy="404812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</p:pic>
      <p:sp>
        <p:nvSpPr>
          <p:cNvPr id="3109" name="AutoShape 45"/>
          <p:cNvSpPr>
            <a:spLocks noChangeArrowheads="1"/>
          </p:cNvSpPr>
          <p:nvPr/>
        </p:nvSpPr>
        <p:spPr bwMode="auto">
          <a:xfrm>
            <a:off x="6877050" y="2295525"/>
            <a:ext cx="1082675" cy="9461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Rectangle 46"/>
          <p:cNvSpPr>
            <a:spLocks noChangeArrowheads="1"/>
          </p:cNvSpPr>
          <p:nvPr/>
        </p:nvSpPr>
        <p:spPr bwMode="auto">
          <a:xfrm>
            <a:off x="7037388" y="2767013"/>
            <a:ext cx="846137" cy="457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charset="0"/>
              </a:rPr>
              <a:t>DVD / HDTV</a:t>
            </a:r>
          </a:p>
        </p:txBody>
      </p:sp>
      <p:pic>
        <p:nvPicPr>
          <p:cNvPr id="3111" name="Picture 47" descr="H:\Other Companies\ToshibaHDT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2339975"/>
            <a:ext cx="865187" cy="419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3112" name="Picture 48" descr="H:\Other Companies\DellDesktop.jpg"/>
          <p:cNvPicPr>
            <a:picLocks noChangeAspect="1" noChangeArrowheads="1"/>
          </p:cNvPicPr>
          <p:nvPr/>
        </p:nvPicPr>
        <p:blipFill>
          <a:blip r:embed="rId7" cstate="print"/>
          <a:srcRect r="-7629"/>
          <a:stretch>
            <a:fillRect/>
          </a:stretch>
        </p:blipFill>
        <p:spPr bwMode="auto">
          <a:xfrm>
            <a:off x="6437313" y="3659188"/>
            <a:ext cx="7842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5013325" y="5233988"/>
            <a:ext cx="1071563" cy="912812"/>
            <a:chOff x="2940" y="2781"/>
            <a:chExt cx="679" cy="629"/>
          </a:xfrm>
        </p:grpSpPr>
        <p:sp>
          <p:nvSpPr>
            <p:cNvPr id="3142" name="AutoShape 50"/>
            <p:cNvSpPr>
              <a:spLocks noChangeArrowheads="1"/>
            </p:cNvSpPr>
            <p:nvPr/>
          </p:nvSpPr>
          <p:spPr bwMode="auto">
            <a:xfrm>
              <a:off x="2940" y="2781"/>
              <a:ext cx="679" cy="629"/>
            </a:xfrm>
            <a:prstGeom prst="roundRect">
              <a:avLst>
                <a:gd name="adj" fmla="val 16667"/>
              </a:avLst>
            </a:prstGeom>
            <a:solidFill>
              <a:srgbClr val="001E3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" name="Rectangle 51"/>
            <p:cNvSpPr>
              <a:spLocks noChangeArrowheads="1"/>
            </p:cNvSpPr>
            <p:nvPr/>
          </p:nvSpPr>
          <p:spPr bwMode="auto">
            <a:xfrm>
              <a:off x="3080" y="3207"/>
              <a:ext cx="400" cy="189"/>
            </a:xfrm>
            <a:prstGeom prst="rect">
              <a:avLst/>
            </a:prstGeom>
            <a:solidFill>
              <a:srgbClr val="001E3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Printer</a:t>
              </a:r>
            </a:p>
          </p:txBody>
        </p:sp>
        <p:pic>
          <p:nvPicPr>
            <p:cNvPr id="3144" name="Picture 52" descr="H:\Other Companies\HP_Printer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90" y="2849"/>
              <a:ext cx="600" cy="377"/>
            </a:xfrm>
            <a:prstGeom prst="rect">
              <a:avLst/>
            </a:prstGeom>
            <a:solidFill>
              <a:srgbClr val="001E3C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114" name="AutoShape 53"/>
          <p:cNvSpPr>
            <a:spLocks noChangeArrowheads="1"/>
          </p:cNvSpPr>
          <p:nvPr/>
        </p:nvSpPr>
        <p:spPr bwMode="auto">
          <a:xfrm>
            <a:off x="6226175" y="5181600"/>
            <a:ext cx="1047750" cy="9779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Rectangle 54"/>
          <p:cNvSpPr>
            <a:spLocks noChangeArrowheads="1"/>
          </p:cNvSpPr>
          <p:nvPr/>
        </p:nvSpPr>
        <p:spPr bwMode="auto">
          <a:xfrm>
            <a:off x="6262688" y="5664200"/>
            <a:ext cx="903287" cy="457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charset="0"/>
              </a:rPr>
              <a:t>Real-Time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Arial" charset="0"/>
              </a:rPr>
              <a:t>Video</a:t>
            </a:r>
          </a:p>
        </p:txBody>
      </p:sp>
      <p:pic>
        <p:nvPicPr>
          <p:cNvPr id="3116" name="Picture 55" descr="H:\Other Companies\CanonCamcorder.gif"/>
          <p:cNvPicPr>
            <a:picLocks noChangeAspect="1" noChangeArrowheads="1"/>
          </p:cNvPicPr>
          <p:nvPr/>
        </p:nvPicPr>
        <p:blipFill>
          <a:blip r:embed="rId9" cstate="print"/>
          <a:srcRect t="4065" r="7045" b="8672"/>
          <a:stretch>
            <a:fillRect/>
          </a:stretch>
        </p:blipFill>
        <p:spPr bwMode="auto">
          <a:xfrm>
            <a:off x="6327775" y="5249863"/>
            <a:ext cx="766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7" name="AutoShape 56"/>
          <p:cNvSpPr>
            <a:spLocks noChangeArrowheads="1"/>
          </p:cNvSpPr>
          <p:nvPr/>
        </p:nvSpPr>
        <p:spPr bwMode="auto">
          <a:xfrm>
            <a:off x="1014413" y="2043113"/>
            <a:ext cx="1019175" cy="849312"/>
          </a:xfrm>
          <a:prstGeom prst="roundRect">
            <a:avLst>
              <a:gd name="adj" fmla="val 16667"/>
            </a:avLst>
          </a:prstGeom>
          <a:solidFill>
            <a:srgbClr val="001E3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18" name="Picture 57" descr="H:\Other Companies\ChevySuburban.jpg"/>
          <p:cNvPicPr>
            <a:picLocks noChangeAspect="1" noChangeArrowheads="1"/>
          </p:cNvPicPr>
          <p:nvPr/>
        </p:nvPicPr>
        <p:blipFill>
          <a:blip r:embed="rId10" cstate="print"/>
          <a:srcRect b="7895"/>
          <a:stretch>
            <a:fillRect/>
          </a:stretch>
        </p:blipFill>
        <p:spPr bwMode="auto">
          <a:xfrm>
            <a:off x="1077913" y="2103438"/>
            <a:ext cx="871537" cy="5207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</p:pic>
      <p:sp>
        <p:nvSpPr>
          <p:cNvPr id="3119" name="Rectangle 58"/>
          <p:cNvSpPr>
            <a:spLocks noChangeArrowheads="1"/>
          </p:cNvSpPr>
          <p:nvPr/>
        </p:nvSpPr>
        <p:spPr bwMode="auto">
          <a:xfrm>
            <a:off x="1252538" y="2630488"/>
            <a:ext cx="496887" cy="274637"/>
          </a:xfrm>
          <a:prstGeom prst="rect">
            <a:avLst/>
          </a:prstGeom>
          <a:solidFill>
            <a:srgbClr val="001E3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charset="0"/>
              </a:rPr>
              <a:t>Auto</a:t>
            </a:r>
          </a:p>
        </p:txBody>
      </p:sp>
      <p:sp>
        <p:nvSpPr>
          <p:cNvPr id="3120" name="AutoShape 59"/>
          <p:cNvSpPr>
            <a:spLocks noChangeArrowheads="1"/>
          </p:cNvSpPr>
          <p:nvPr/>
        </p:nvSpPr>
        <p:spPr bwMode="auto">
          <a:xfrm>
            <a:off x="1982788" y="5237163"/>
            <a:ext cx="1147762" cy="9175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1" name="Rectangle 60"/>
          <p:cNvSpPr>
            <a:spLocks noChangeArrowheads="1"/>
          </p:cNvSpPr>
          <p:nvPr/>
        </p:nvSpPr>
        <p:spPr bwMode="auto">
          <a:xfrm>
            <a:off x="2084388" y="5651500"/>
            <a:ext cx="925512" cy="457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charset="0"/>
              </a:rPr>
              <a:t>Consumer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Arial" charset="0"/>
              </a:rPr>
              <a:t>POS</a:t>
            </a:r>
            <a:endParaRPr lang="en-US" sz="10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2403475" y="5270500"/>
            <a:ext cx="439738" cy="446088"/>
            <a:chOff x="1312" y="2842"/>
            <a:chExt cx="290" cy="338"/>
          </a:xfrm>
        </p:grpSpPr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1332" y="2849"/>
              <a:ext cx="226" cy="33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" name="Text Box 63"/>
            <p:cNvSpPr txBox="1">
              <a:spLocks noChangeArrowheads="1"/>
            </p:cNvSpPr>
            <p:nvPr/>
          </p:nvSpPr>
          <p:spPr bwMode="auto">
            <a:xfrm>
              <a:off x="1312" y="2842"/>
              <a:ext cx="29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b="1">
                  <a:latin typeface="Arial" charset="0"/>
                </a:rPr>
                <a:t>SODA</a:t>
              </a:r>
            </a:p>
          </p:txBody>
        </p:sp>
        <p:sp>
          <p:nvSpPr>
            <p:cNvPr id="3136" name="Line 64"/>
            <p:cNvSpPr>
              <a:spLocks noChangeShapeType="1"/>
            </p:cNvSpPr>
            <p:nvPr/>
          </p:nvSpPr>
          <p:spPr bwMode="auto">
            <a:xfrm>
              <a:off x="1482" y="299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Line 65"/>
            <p:cNvSpPr>
              <a:spLocks noChangeShapeType="1"/>
            </p:cNvSpPr>
            <p:nvPr/>
          </p:nvSpPr>
          <p:spPr bwMode="auto">
            <a:xfrm>
              <a:off x="1482" y="303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Line 66"/>
            <p:cNvSpPr>
              <a:spLocks noChangeShapeType="1"/>
            </p:cNvSpPr>
            <p:nvPr/>
          </p:nvSpPr>
          <p:spPr bwMode="auto">
            <a:xfrm>
              <a:off x="1482" y="30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Line 67"/>
            <p:cNvSpPr>
              <a:spLocks noChangeShapeType="1"/>
            </p:cNvSpPr>
            <p:nvPr/>
          </p:nvSpPr>
          <p:spPr bwMode="auto">
            <a:xfrm>
              <a:off x="1482" y="309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Line 68"/>
            <p:cNvSpPr>
              <a:spLocks noChangeShapeType="1"/>
            </p:cNvSpPr>
            <p:nvPr/>
          </p:nvSpPr>
          <p:spPr bwMode="auto">
            <a:xfrm>
              <a:off x="1482" y="312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AutoShape 69"/>
            <p:cNvSpPr>
              <a:spLocks noChangeArrowheads="1"/>
            </p:cNvSpPr>
            <p:nvPr/>
          </p:nvSpPr>
          <p:spPr bwMode="auto">
            <a:xfrm>
              <a:off x="1362" y="2994"/>
              <a:ext cx="74" cy="132"/>
            </a:xfrm>
            <a:custGeom>
              <a:avLst/>
              <a:gdLst>
                <a:gd name="T0" fmla="*/ 65 w 21600"/>
                <a:gd name="T1" fmla="*/ 66 h 21600"/>
                <a:gd name="T2" fmla="*/ 37 w 21600"/>
                <a:gd name="T3" fmla="*/ 132 h 21600"/>
                <a:gd name="T4" fmla="*/ 9 w 21600"/>
                <a:gd name="T5" fmla="*/ 66 h 21600"/>
                <a:gd name="T6" fmla="*/ 3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8 w 21600"/>
                <a:gd name="T13" fmla="*/ 4582 h 21600"/>
                <a:gd name="T14" fmla="*/ 17222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DCB9B9"/>
                </a:gs>
                <a:gs pos="100000">
                  <a:srgbClr val="80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3" name="AutoShape 70"/>
          <p:cNvSpPr>
            <a:spLocks noChangeArrowheads="1"/>
          </p:cNvSpPr>
          <p:nvPr/>
        </p:nvSpPr>
        <p:spPr bwMode="auto">
          <a:xfrm>
            <a:off x="1784350" y="3509963"/>
            <a:ext cx="1212850" cy="1128712"/>
          </a:xfrm>
          <a:prstGeom prst="roundRect">
            <a:avLst>
              <a:gd name="adj" fmla="val 16667"/>
            </a:avLst>
          </a:prstGeom>
          <a:solidFill>
            <a:srgbClr val="001E3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24" name="Picture 71" descr="H:\Customers\Compaq\iPAQ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5075" y="3654425"/>
            <a:ext cx="349250" cy="490538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</p:pic>
      <p:sp>
        <p:nvSpPr>
          <p:cNvPr id="3125" name="Text Box 72"/>
          <p:cNvSpPr txBox="1">
            <a:spLocks noChangeArrowheads="1"/>
          </p:cNvSpPr>
          <p:nvPr/>
        </p:nvSpPr>
        <p:spPr bwMode="auto">
          <a:xfrm>
            <a:off x="1955800" y="4148138"/>
            <a:ext cx="876300" cy="457200"/>
          </a:xfrm>
          <a:prstGeom prst="rect">
            <a:avLst/>
          </a:prstGeom>
          <a:solidFill>
            <a:srgbClr val="001E3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charset="0"/>
              </a:rPr>
              <a:t>3G Mobile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Arial" charset="0"/>
              </a:rPr>
              <a:t>Devices</a:t>
            </a:r>
          </a:p>
        </p:txBody>
      </p:sp>
      <p:sp>
        <p:nvSpPr>
          <p:cNvPr id="3126" name="Line 73"/>
          <p:cNvSpPr>
            <a:spLocks noChangeShapeType="1"/>
          </p:cNvSpPr>
          <p:nvPr/>
        </p:nvSpPr>
        <p:spPr bwMode="auto">
          <a:xfrm>
            <a:off x="4024313" y="4884738"/>
            <a:ext cx="957262" cy="3635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27" name="Line 74"/>
          <p:cNvSpPr>
            <a:spLocks noChangeShapeType="1"/>
          </p:cNvSpPr>
          <p:nvPr/>
        </p:nvSpPr>
        <p:spPr bwMode="auto">
          <a:xfrm>
            <a:off x="3608388" y="4060825"/>
            <a:ext cx="415925" cy="8255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" name="Line 75"/>
          <p:cNvSpPr>
            <a:spLocks noChangeShapeType="1"/>
          </p:cNvSpPr>
          <p:nvPr/>
        </p:nvSpPr>
        <p:spPr bwMode="auto">
          <a:xfrm>
            <a:off x="1606550" y="3254375"/>
            <a:ext cx="2060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" name="Line 76"/>
          <p:cNvSpPr>
            <a:spLocks noChangeShapeType="1"/>
          </p:cNvSpPr>
          <p:nvPr/>
        </p:nvSpPr>
        <p:spPr bwMode="auto">
          <a:xfrm>
            <a:off x="3667125" y="3257550"/>
            <a:ext cx="277813" cy="300038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30" name="Line 77"/>
          <p:cNvSpPr>
            <a:spLocks noChangeShapeType="1"/>
          </p:cNvSpPr>
          <p:nvPr/>
        </p:nvSpPr>
        <p:spPr bwMode="auto">
          <a:xfrm flipH="1">
            <a:off x="1025525" y="3243263"/>
            <a:ext cx="550863" cy="441325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4800600" y="1139825"/>
            <a:ext cx="2370138" cy="1079500"/>
            <a:chOff x="2984" y="718"/>
            <a:chExt cx="1493" cy="680"/>
          </a:xfrm>
        </p:grpSpPr>
        <p:sp>
          <p:nvSpPr>
            <p:cNvPr id="3132" name="Text Box 79"/>
            <p:cNvSpPr txBox="1">
              <a:spLocks noChangeArrowheads="1"/>
            </p:cNvSpPr>
            <p:nvPr/>
          </p:nvSpPr>
          <p:spPr bwMode="auto">
            <a:xfrm>
              <a:off x="2985" y="978"/>
              <a:ext cx="1492" cy="420"/>
            </a:xfrm>
            <a:prstGeom prst="rect">
              <a:avLst/>
            </a:prstGeom>
            <a:noFill/>
            <a:ln w="25400">
              <a:solidFill>
                <a:srgbClr val="001E3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1E3C"/>
                  </a:solidFill>
                  <a:latin typeface="Arial" charset="0"/>
                </a:rPr>
                <a:t>Black: Multi-Mode</a:t>
              </a:r>
            </a:p>
            <a:p>
              <a:r>
                <a:rPr lang="en-US" sz="1800">
                  <a:solidFill>
                    <a:srgbClr val="FF6600"/>
                  </a:solidFill>
                  <a:latin typeface="Arial" charset="0"/>
                </a:rPr>
                <a:t>Orange: Single Mode</a:t>
              </a:r>
            </a:p>
          </p:txBody>
        </p:sp>
        <p:sp>
          <p:nvSpPr>
            <p:cNvPr id="3133" name="Text Box 81"/>
            <p:cNvSpPr txBox="1">
              <a:spLocks noChangeArrowheads="1"/>
            </p:cNvSpPr>
            <p:nvPr/>
          </p:nvSpPr>
          <p:spPr bwMode="auto">
            <a:xfrm>
              <a:off x="2984" y="718"/>
              <a:ext cx="1493" cy="266"/>
            </a:xfrm>
            <a:prstGeom prst="rect">
              <a:avLst/>
            </a:prstGeom>
            <a:noFill/>
            <a:ln w="25400">
              <a:solidFill>
                <a:srgbClr val="001E3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Wireless Legend</a:t>
              </a:r>
            </a:p>
          </p:txBody>
        </p:sp>
      </p:grpSp>
      <p:graphicFrame>
        <p:nvGraphicFramePr>
          <p:cNvPr id="3074" name="Object 82"/>
          <p:cNvGraphicFramePr>
            <a:graphicFrameLocks noChangeAspect="1"/>
          </p:cNvGraphicFramePr>
          <p:nvPr/>
        </p:nvGraphicFramePr>
        <p:xfrm>
          <a:off x="1990725" y="3567113"/>
          <a:ext cx="276225" cy="577850"/>
        </p:xfrm>
        <a:graphic>
          <a:graphicData uri="http://schemas.openxmlformats.org/presentationml/2006/ole">
            <p:oleObj spid="_x0000_s502786" name="Image" r:id="rId11" imgW="291961" imgH="761636" progId="Photoshop.Image.6">
              <p:embed/>
            </p:oleObj>
          </a:graphicData>
        </a:graphic>
      </p:graphicFrame>
      <p:sp>
        <p:nvSpPr>
          <p:cNvPr id="85" name="Slide Number Placeholder 8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5EA5D79-FD00-44D3-A439-0ADDB912676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Thermal Noise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Amount of thermal noise to be found in a bandwidth of 1Hz in any device or conductor is: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</a:pPr>
            <a:r>
              <a:rPr lang="en-US" i="1"/>
              <a:t>N</a:t>
            </a:r>
            <a:r>
              <a:rPr lang="en-US" baseline="-25000"/>
              <a:t>0</a:t>
            </a:r>
            <a:r>
              <a:rPr lang="en-US"/>
              <a:t> = noise power density in watts per 1 Hz of bandwidth</a:t>
            </a:r>
          </a:p>
          <a:p>
            <a:pPr lvl="2">
              <a:lnSpc>
                <a:spcPct val="90000"/>
              </a:lnSpc>
            </a:pPr>
            <a:r>
              <a:rPr lang="en-US"/>
              <a:t>k = Boltzmann's constant = 1.3803 x 10</a:t>
            </a:r>
            <a:r>
              <a:rPr lang="en-US" baseline="30000"/>
              <a:t>-23</a:t>
            </a:r>
            <a:r>
              <a:rPr lang="en-US"/>
              <a:t> J/K</a:t>
            </a:r>
          </a:p>
          <a:p>
            <a:pPr lvl="2">
              <a:lnSpc>
                <a:spcPct val="90000"/>
              </a:lnSpc>
            </a:pPr>
            <a:r>
              <a:rPr lang="en-US" i="1"/>
              <a:t>T </a:t>
            </a:r>
            <a:r>
              <a:rPr lang="en-US"/>
              <a:t>= temperature, in kelvins (absolute temperature)</a:t>
            </a:r>
          </a:p>
        </p:txBody>
      </p:sp>
      <p:graphicFrame>
        <p:nvGraphicFramePr>
          <p:cNvPr id="365572" name="Object 4"/>
          <p:cNvGraphicFramePr>
            <a:graphicFrameLocks noChangeAspect="1"/>
          </p:cNvGraphicFramePr>
          <p:nvPr/>
        </p:nvGraphicFramePr>
        <p:xfrm>
          <a:off x="2743200" y="2743200"/>
          <a:ext cx="3200400" cy="703263"/>
        </p:xfrm>
        <a:graphic>
          <a:graphicData uri="http://schemas.openxmlformats.org/presentationml/2006/ole">
            <p:oleObj spid="_x0000_s365572" name="Equation" r:id="rId3" imgW="1041120" imgH="22860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Thermal Noise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Noise is assumed to be independent of frequency</a:t>
            </a:r>
          </a:p>
          <a:p>
            <a:r>
              <a:rPr lang="en-US" sz="2400"/>
              <a:t>Thermal noise present in a bandwidth of </a:t>
            </a:r>
            <a:r>
              <a:rPr lang="en-US" sz="2400" i="1"/>
              <a:t>B</a:t>
            </a:r>
            <a:r>
              <a:rPr lang="en-US" sz="2400"/>
              <a:t> Hertz (in watts):</a:t>
            </a:r>
          </a:p>
          <a:p>
            <a:pPr lvl="2"/>
            <a:endParaRPr lang="en-US"/>
          </a:p>
          <a:p>
            <a:pPr lvl="2">
              <a:buFontTx/>
              <a:buNone/>
            </a:pPr>
            <a:endParaRPr lang="en-US"/>
          </a:p>
          <a:p>
            <a:pPr lvl="2">
              <a:buFontTx/>
              <a:buNone/>
            </a:pPr>
            <a:r>
              <a:rPr lang="en-US"/>
              <a:t>or, in decibel-watts</a:t>
            </a:r>
          </a:p>
        </p:txBody>
      </p:sp>
      <p:graphicFrame>
        <p:nvGraphicFramePr>
          <p:cNvPr id="366596" name="Object 4"/>
          <p:cNvGraphicFramePr>
            <a:graphicFrameLocks noChangeAspect="1"/>
          </p:cNvGraphicFramePr>
          <p:nvPr/>
        </p:nvGraphicFramePr>
        <p:xfrm>
          <a:off x="3505200" y="2667000"/>
          <a:ext cx="1600200" cy="485775"/>
        </p:xfrm>
        <a:graphic>
          <a:graphicData uri="http://schemas.openxmlformats.org/presentationml/2006/ole">
            <p:oleObj spid="_x0000_s366596" name="Equation" r:id="rId3" imgW="583920" imgH="177480" progId="Equation.3">
              <p:embed/>
            </p:oleObj>
          </a:graphicData>
        </a:graphic>
      </p:graphicFrame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1447800" y="4267200"/>
          <a:ext cx="5257800" cy="533400"/>
        </p:xfrm>
        <a:graphic>
          <a:graphicData uri="http://schemas.openxmlformats.org/presentationml/2006/ole">
            <p:oleObj spid="_x0000_s366597" name="Equation" r:id="rId4" imgW="2006280" imgH="203040" progId="Equation.3">
              <p:embed/>
            </p:oleObj>
          </a:graphicData>
        </a:graphic>
      </p:graphicFrame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1905000" y="4953000"/>
          <a:ext cx="5689600" cy="533400"/>
        </p:xfrm>
        <a:graphic>
          <a:graphicData uri="http://schemas.openxmlformats.org/presentationml/2006/ole">
            <p:oleObj spid="_x0000_s366598" name="Equation" r:id="rId5" imgW="2171520" imgH="203040" progId="Equation.3">
              <p:embed/>
            </p:oleObj>
          </a:graphicData>
        </a:graphic>
      </p:graphicFrame>
      <p:sp>
        <p:nvSpPr>
          <p:cNvPr id="366599" name="Rectangle 7"/>
          <p:cNvSpPr>
            <a:spLocks noChangeArrowheads="1"/>
          </p:cNvSpPr>
          <p:nvPr/>
        </p:nvSpPr>
        <p:spPr bwMode="auto">
          <a:xfrm>
            <a:off x="4454525" y="663575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Noise Terminology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Intermodulation noise – occurs if signals with different frequencies share the same medium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Interference caused by a signal produced at a frequency that is the sum or difference of original frequencies</a:t>
            </a:r>
          </a:p>
          <a:p>
            <a:pPr>
              <a:lnSpc>
                <a:spcPct val="90000"/>
              </a:lnSpc>
            </a:pPr>
            <a:r>
              <a:rPr lang="en-US" sz="2400"/>
              <a:t>Crosstalk – unwanted coupling between signal paths</a:t>
            </a:r>
          </a:p>
          <a:p>
            <a:pPr>
              <a:lnSpc>
                <a:spcPct val="90000"/>
              </a:lnSpc>
            </a:pPr>
            <a:r>
              <a:rPr lang="en-US" sz="2400"/>
              <a:t>Impulse noise – irregular pulses or noise spikes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Short duration and of relatively high amplitude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Caused by external electromagnetic disturbances, or faults and flaws in the communications system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Primary source of error for digital data transmission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Expression </a:t>
            </a:r>
            <a:r>
              <a:rPr lang="en-US" i="1"/>
              <a:t>E</a:t>
            </a:r>
            <a:r>
              <a:rPr lang="en-US" i="1" baseline="-25000"/>
              <a:t>b</a:t>
            </a:r>
            <a:r>
              <a:rPr lang="en-US"/>
              <a:t>/</a:t>
            </a:r>
            <a:r>
              <a:rPr lang="en-US" i="1"/>
              <a:t>N</a:t>
            </a:r>
            <a:r>
              <a:rPr lang="en-US" i="1" baseline="-25000"/>
              <a:t>0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Ratio of signal energy per bit to noise power density per Hertz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The bit error rate for digital data is a function of </a:t>
            </a:r>
            <a:r>
              <a:rPr lang="en-US" sz="2400" i="1"/>
              <a:t>E</a:t>
            </a:r>
            <a:r>
              <a:rPr lang="en-US" sz="2400" i="1" baseline="-25000"/>
              <a:t>b</a:t>
            </a:r>
            <a:r>
              <a:rPr lang="en-US" sz="2400"/>
              <a:t>/</a:t>
            </a:r>
            <a:r>
              <a:rPr lang="en-US" sz="2400" i="1"/>
              <a:t>N</a:t>
            </a:r>
            <a:r>
              <a:rPr lang="en-US" sz="2400" i="1" baseline="-25000"/>
              <a:t>0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000"/>
              <a:t>Given a value for </a:t>
            </a:r>
            <a:r>
              <a:rPr lang="en-US" sz="2000" i="1"/>
              <a:t>E</a:t>
            </a:r>
            <a:r>
              <a:rPr lang="en-US" sz="2000" i="1" baseline="-25000"/>
              <a:t>b</a:t>
            </a:r>
            <a:r>
              <a:rPr lang="en-US" sz="2000"/>
              <a:t>/</a:t>
            </a:r>
            <a:r>
              <a:rPr lang="en-US" sz="2000" i="1"/>
              <a:t>N</a:t>
            </a:r>
            <a:r>
              <a:rPr lang="en-US" sz="2000" i="1" baseline="-25000"/>
              <a:t>0 </a:t>
            </a:r>
            <a:r>
              <a:rPr lang="en-US" sz="2000"/>
              <a:t>to achieve a desired error rate, parameters of this formula can be selected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As bit rate </a:t>
            </a:r>
            <a:r>
              <a:rPr lang="en-US" sz="2000" i="1"/>
              <a:t>R </a:t>
            </a:r>
            <a:r>
              <a:rPr lang="en-US" sz="2000"/>
              <a:t>increases, transmitted signal power must increase to maintain required </a:t>
            </a:r>
            <a:r>
              <a:rPr lang="en-US" sz="2000" i="1"/>
              <a:t>E</a:t>
            </a:r>
            <a:r>
              <a:rPr lang="en-US" sz="2000" i="1" baseline="-25000"/>
              <a:t>b</a:t>
            </a:r>
            <a:r>
              <a:rPr lang="en-US" sz="2000"/>
              <a:t>/</a:t>
            </a:r>
            <a:r>
              <a:rPr lang="en-US" sz="2000" i="1"/>
              <a:t>N</a:t>
            </a:r>
            <a:r>
              <a:rPr lang="en-US" sz="2000" i="1" baseline="-25000"/>
              <a:t>0</a:t>
            </a:r>
          </a:p>
        </p:txBody>
      </p:sp>
      <p:graphicFrame>
        <p:nvGraphicFramePr>
          <p:cNvPr id="425984" name="Object 1024"/>
          <p:cNvGraphicFramePr>
            <a:graphicFrameLocks noChangeAspect="1"/>
          </p:cNvGraphicFramePr>
          <p:nvPr/>
        </p:nvGraphicFramePr>
        <p:xfrm>
          <a:off x="2895600" y="2286000"/>
          <a:ext cx="2865438" cy="1069975"/>
        </p:xfrm>
        <a:graphic>
          <a:graphicData uri="http://schemas.openxmlformats.org/presentationml/2006/ole">
            <p:oleObj spid="_x0000_s425984" name="Equation" r:id="rId3" imgW="1155600" imgH="43164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Impairments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Atmospheric absorption – water vapor and oxygen contribute to attenuation</a:t>
            </a:r>
          </a:p>
          <a:p>
            <a:r>
              <a:rPr lang="en-US"/>
              <a:t>Multipath – obstacles reflect signals so that multiple copies with varying delays are received</a:t>
            </a:r>
          </a:p>
          <a:p>
            <a:r>
              <a:rPr lang="en-US"/>
              <a:t>Refraction – bending of radio waves as they propagate through the atmosphere</a:t>
            </a:r>
          </a:p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Multipath Propagation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Reflection - occurs when signal encounters a surface that is large relative to the wavelength of the signal</a:t>
            </a:r>
          </a:p>
          <a:p>
            <a:r>
              <a:rPr lang="en-US" sz="2400"/>
              <a:t>Diffraction - occurs at the edge of an impenetrable body that is large compared to wavelength of radio wave</a:t>
            </a:r>
          </a:p>
          <a:p>
            <a:r>
              <a:rPr lang="en-US" sz="2400"/>
              <a:t>Scattering – occurs when incoming signal hits an object whose size is in the order of the wavelength of the signal or less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7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943600"/>
            <a:ext cx="7315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Multipath Propagation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Multiple copies of a signal may arrive at different phases</a:t>
            </a:r>
          </a:p>
          <a:p>
            <a:pPr lvl="1">
              <a:lnSpc>
                <a:spcPct val="90000"/>
              </a:lnSpc>
            </a:pPr>
            <a:r>
              <a:rPr lang="en-US"/>
              <a:t>If phases add destructively, the signal level relative to noise declines, making detection more difficult</a:t>
            </a:r>
          </a:p>
          <a:p>
            <a:pPr>
              <a:lnSpc>
                <a:spcPct val="90000"/>
              </a:lnSpc>
            </a:pPr>
            <a:r>
              <a:rPr lang="en-US"/>
              <a:t>Intersymbol interference (ISI)</a:t>
            </a:r>
          </a:p>
          <a:p>
            <a:pPr lvl="1">
              <a:lnSpc>
                <a:spcPct val="90000"/>
              </a:lnSpc>
            </a:pPr>
            <a:r>
              <a:rPr lang="en-US"/>
              <a:t>One or more delayed copies of a pulse may arrive at the same time as the primary pulse for a subsequent bit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Fading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Time variation of received signal power caused by changes in the transmission medium or path(s)</a:t>
            </a:r>
          </a:p>
          <a:p>
            <a:r>
              <a:rPr lang="en-US"/>
              <a:t>In a fixed environment:</a:t>
            </a:r>
          </a:p>
          <a:p>
            <a:pPr lvl="1"/>
            <a:r>
              <a:rPr lang="en-US"/>
              <a:t>Changes in atmospheric conditions</a:t>
            </a:r>
          </a:p>
          <a:p>
            <a:r>
              <a:rPr lang="en-US"/>
              <a:t>In a mobile environment:</a:t>
            </a:r>
          </a:p>
          <a:p>
            <a:pPr lvl="1"/>
            <a:r>
              <a:rPr lang="en-US"/>
              <a:t>Multipath propagation</a:t>
            </a:r>
          </a:p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Fading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Fast fading</a:t>
            </a:r>
          </a:p>
          <a:p>
            <a:pPr>
              <a:lnSpc>
                <a:spcPct val="90000"/>
              </a:lnSpc>
            </a:pPr>
            <a:r>
              <a:rPr lang="en-US" sz="2400"/>
              <a:t>Slow fading</a:t>
            </a:r>
          </a:p>
          <a:p>
            <a:pPr>
              <a:lnSpc>
                <a:spcPct val="90000"/>
              </a:lnSpc>
            </a:pPr>
            <a:r>
              <a:rPr lang="en-US" sz="2400"/>
              <a:t>Flat fading</a:t>
            </a:r>
          </a:p>
          <a:p>
            <a:pPr>
              <a:lnSpc>
                <a:spcPct val="90000"/>
              </a:lnSpc>
            </a:pPr>
            <a:r>
              <a:rPr lang="en-US" sz="2400"/>
              <a:t>Selective fading</a:t>
            </a:r>
          </a:p>
          <a:p>
            <a:pPr>
              <a:lnSpc>
                <a:spcPct val="90000"/>
              </a:lnSpc>
            </a:pPr>
            <a:r>
              <a:rPr lang="en-US" sz="2400"/>
              <a:t>Rayleigh fading</a:t>
            </a:r>
          </a:p>
          <a:p>
            <a:pPr>
              <a:lnSpc>
                <a:spcPct val="90000"/>
              </a:lnSpc>
            </a:pPr>
            <a:r>
              <a:rPr lang="en-US" sz="2400"/>
              <a:t>Rician fading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Wired/Wireless Networks of Today</a:t>
            </a: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4572000" y="1595438"/>
            <a:ext cx="0" cy="46497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363538" y="1666875"/>
            <a:ext cx="8594725" cy="4397375"/>
            <a:chOff x="229" y="1162"/>
            <a:chExt cx="5414" cy="2770"/>
          </a:xfrm>
        </p:grpSpPr>
        <p:sp>
          <p:nvSpPr>
            <p:cNvPr id="19462" name="Line 2"/>
            <p:cNvSpPr>
              <a:spLocks noChangeShapeType="1"/>
            </p:cNvSpPr>
            <p:nvPr/>
          </p:nvSpPr>
          <p:spPr bwMode="auto">
            <a:xfrm flipH="1">
              <a:off x="1448" y="3795"/>
              <a:ext cx="8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Line 3"/>
            <p:cNvSpPr>
              <a:spLocks noChangeShapeType="1"/>
            </p:cNvSpPr>
            <p:nvPr/>
          </p:nvSpPr>
          <p:spPr bwMode="auto">
            <a:xfrm>
              <a:off x="3429" y="3807"/>
              <a:ext cx="8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52" y="1983"/>
              <a:ext cx="790" cy="700"/>
              <a:chOff x="2326" y="1679"/>
              <a:chExt cx="808" cy="801"/>
            </a:xfrm>
          </p:grpSpPr>
          <p:sp>
            <p:nvSpPr>
              <p:cNvPr id="19521" name="AutoShape 7"/>
              <p:cNvSpPr>
                <a:spLocks noChangeArrowheads="1"/>
              </p:cNvSpPr>
              <p:nvPr/>
            </p:nvSpPr>
            <p:spPr bwMode="auto">
              <a:xfrm>
                <a:off x="2326" y="1679"/>
                <a:ext cx="808" cy="78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9522" name="Picture 8" descr="H:\Other Companies\IBM_Thinkpa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78" y="1727"/>
                <a:ext cx="428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23" name="Picture 9" descr="H:\Customers\Compaq\iPAQ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06" y="1786"/>
                <a:ext cx="232" cy="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524" name="Text Box 10"/>
              <p:cNvSpPr txBox="1">
                <a:spLocks noChangeArrowheads="1"/>
              </p:cNvSpPr>
              <p:nvPr/>
            </p:nvSpPr>
            <p:spPr bwMode="auto">
              <a:xfrm>
                <a:off x="2411" y="2150"/>
                <a:ext cx="64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1E3C"/>
                    </a:solidFill>
                    <a:latin typeface="Arial" charset="0"/>
                  </a:rPr>
                  <a:t>Mobile Data</a:t>
                </a:r>
              </a:p>
              <a:p>
                <a:pPr algn="ctr"/>
                <a:r>
                  <a:rPr lang="en-US" sz="1200">
                    <a:solidFill>
                      <a:srgbClr val="001E3C"/>
                    </a:solidFill>
                    <a:latin typeface="Arial" charset="0"/>
                  </a:rPr>
                  <a:t>Devices</a:t>
                </a:r>
              </a:p>
            </p:txBody>
          </p:sp>
        </p:grpSp>
        <p:sp>
          <p:nvSpPr>
            <p:cNvPr id="19465" name="AutoShape 11"/>
            <p:cNvSpPr>
              <a:spLocks noChangeArrowheads="1"/>
            </p:cNvSpPr>
            <p:nvPr/>
          </p:nvSpPr>
          <p:spPr bwMode="auto">
            <a:xfrm>
              <a:off x="3856" y="2026"/>
              <a:ext cx="663" cy="55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Text Box 12"/>
            <p:cNvSpPr txBox="1">
              <a:spLocks noChangeArrowheads="1"/>
            </p:cNvSpPr>
            <p:nvPr/>
          </p:nvSpPr>
          <p:spPr bwMode="auto">
            <a:xfrm>
              <a:off x="3880" y="2397"/>
              <a:ext cx="6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001E3C"/>
                  </a:solidFill>
                  <a:latin typeface="Arial" charset="0"/>
                </a:rPr>
                <a:t>PC / Server</a:t>
              </a:r>
            </a:p>
          </p:txBody>
        </p:sp>
        <p:sp>
          <p:nvSpPr>
            <p:cNvPr id="19467" name="Line 13"/>
            <p:cNvSpPr>
              <a:spLocks noChangeShapeType="1"/>
            </p:cNvSpPr>
            <p:nvPr/>
          </p:nvSpPr>
          <p:spPr bwMode="auto">
            <a:xfrm>
              <a:off x="2642" y="2272"/>
              <a:ext cx="12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29" y="1983"/>
              <a:ext cx="227" cy="474"/>
              <a:chOff x="429" y="2078"/>
              <a:chExt cx="102" cy="435"/>
            </a:xfrm>
          </p:grpSpPr>
          <p:sp>
            <p:nvSpPr>
              <p:cNvPr id="19517" name="AutoShape 15" descr="Large grid"/>
              <p:cNvSpPr>
                <a:spLocks noChangeArrowheads="1"/>
              </p:cNvSpPr>
              <p:nvPr/>
            </p:nvSpPr>
            <p:spPr bwMode="auto">
              <a:xfrm>
                <a:off x="429" y="2118"/>
                <a:ext cx="102" cy="395"/>
              </a:xfrm>
              <a:prstGeom prst="triangle">
                <a:avLst>
                  <a:gd name="adj" fmla="val 50000"/>
                </a:avLst>
              </a:prstGeom>
              <a:pattFill prst="lgGrid">
                <a:fgClr>
                  <a:schemeClr val="tx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8" name="Line 16"/>
              <p:cNvSpPr>
                <a:spLocks noChangeShapeType="1"/>
              </p:cNvSpPr>
              <p:nvPr/>
            </p:nvSpPr>
            <p:spPr bwMode="auto">
              <a:xfrm>
                <a:off x="429" y="2118"/>
                <a:ext cx="1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9" name="Line 17"/>
              <p:cNvSpPr>
                <a:spLocks noChangeShapeType="1"/>
              </p:cNvSpPr>
              <p:nvPr/>
            </p:nvSpPr>
            <p:spPr bwMode="auto">
              <a:xfrm>
                <a:off x="429" y="2078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0" name="Line 18"/>
              <p:cNvSpPr>
                <a:spLocks noChangeShapeType="1"/>
              </p:cNvSpPr>
              <p:nvPr/>
            </p:nvSpPr>
            <p:spPr bwMode="auto">
              <a:xfrm>
                <a:off x="531" y="2078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9" name="Line 19"/>
            <p:cNvSpPr>
              <a:spLocks noChangeShapeType="1"/>
            </p:cNvSpPr>
            <p:nvPr/>
          </p:nvSpPr>
          <p:spPr bwMode="auto">
            <a:xfrm>
              <a:off x="456" y="2384"/>
              <a:ext cx="617" cy="3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Rectangle 21"/>
            <p:cNvSpPr>
              <a:spLocks noChangeArrowheads="1"/>
            </p:cNvSpPr>
            <p:nvPr/>
          </p:nvSpPr>
          <p:spPr bwMode="auto">
            <a:xfrm>
              <a:off x="5005" y="2079"/>
              <a:ext cx="638" cy="4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Text Box 22"/>
            <p:cNvSpPr txBox="1">
              <a:spLocks noChangeArrowheads="1"/>
            </p:cNvSpPr>
            <p:nvPr/>
          </p:nvSpPr>
          <p:spPr bwMode="auto">
            <a:xfrm>
              <a:off x="4969" y="2103"/>
              <a:ext cx="64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1E3C"/>
                  </a:solidFill>
                  <a:latin typeface="Arial" charset="0"/>
                </a:rPr>
                <a:t>Broadband</a:t>
              </a:r>
            </a:p>
            <a:p>
              <a:pPr algn="ctr"/>
              <a:r>
                <a:rPr lang="en-US" sz="1200">
                  <a:solidFill>
                    <a:srgbClr val="001E3C"/>
                  </a:solidFill>
                  <a:latin typeface="Arial" charset="0"/>
                </a:rPr>
                <a:t>Internet</a:t>
              </a:r>
            </a:p>
            <a:p>
              <a:pPr algn="ctr"/>
              <a:r>
                <a:rPr lang="en-US" sz="1200">
                  <a:solidFill>
                    <a:srgbClr val="001E3C"/>
                  </a:solidFill>
                  <a:latin typeface="Arial" charset="0"/>
                </a:rPr>
                <a:t>Service</a:t>
              </a:r>
            </a:p>
          </p:txBody>
        </p:sp>
        <p:sp>
          <p:nvSpPr>
            <p:cNvPr id="19472" name="Line 23"/>
            <p:cNvSpPr>
              <a:spLocks noChangeShapeType="1"/>
            </p:cNvSpPr>
            <p:nvPr/>
          </p:nvSpPr>
          <p:spPr bwMode="auto">
            <a:xfrm>
              <a:off x="4528" y="2168"/>
              <a:ext cx="4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24"/>
            <p:cNvSpPr>
              <a:spLocks noChangeShapeType="1"/>
            </p:cNvSpPr>
            <p:nvPr/>
          </p:nvSpPr>
          <p:spPr bwMode="auto">
            <a:xfrm rot="-2338005">
              <a:off x="393" y="2026"/>
              <a:ext cx="51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25"/>
            <p:cNvSpPr>
              <a:spLocks noChangeShapeType="1"/>
            </p:cNvSpPr>
            <p:nvPr/>
          </p:nvSpPr>
          <p:spPr bwMode="auto">
            <a:xfrm>
              <a:off x="4251" y="2576"/>
              <a:ext cx="0" cy="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26"/>
            <p:cNvSpPr>
              <a:spLocks noChangeShapeType="1"/>
            </p:cNvSpPr>
            <p:nvPr/>
          </p:nvSpPr>
          <p:spPr bwMode="auto">
            <a:xfrm flipH="1">
              <a:off x="3283" y="2263"/>
              <a:ext cx="0" cy="6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7"/>
            <p:cNvSpPr>
              <a:spLocks noChangeShapeType="1"/>
            </p:cNvSpPr>
            <p:nvPr/>
          </p:nvSpPr>
          <p:spPr bwMode="auto">
            <a:xfrm rot="-5400000">
              <a:off x="4569" y="1980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1790" y="1162"/>
              <a:ext cx="564" cy="367"/>
              <a:chOff x="2466" y="1020"/>
              <a:chExt cx="576" cy="420"/>
            </a:xfrm>
          </p:grpSpPr>
          <p:sp>
            <p:nvSpPr>
              <p:cNvPr id="19513" name="Line 29"/>
              <p:cNvSpPr>
                <a:spLocks noChangeShapeType="1"/>
              </p:cNvSpPr>
              <p:nvPr/>
            </p:nvSpPr>
            <p:spPr bwMode="auto">
              <a:xfrm>
                <a:off x="2619" y="1215"/>
                <a:ext cx="26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4" name="AutoShape 30" descr="Narrow horizontal"/>
              <p:cNvSpPr>
                <a:spLocks noChangeArrowheads="1"/>
              </p:cNvSpPr>
              <p:nvPr/>
            </p:nvSpPr>
            <p:spPr bwMode="auto">
              <a:xfrm rot="1311376" flipV="1">
                <a:off x="2717" y="1083"/>
                <a:ext cx="89" cy="269"/>
              </a:xfrm>
              <a:prstGeom prst="can">
                <a:avLst>
                  <a:gd name="adj" fmla="val 75562"/>
                </a:avLst>
              </a:prstGeom>
              <a:pattFill prst="narHorz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5" name="Freeform 31" descr="Small checker board"/>
              <p:cNvSpPr>
                <a:spLocks/>
              </p:cNvSpPr>
              <p:nvPr/>
            </p:nvSpPr>
            <p:spPr bwMode="auto">
              <a:xfrm>
                <a:off x="2781" y="1032"/>
                <a:ext cx="261" cy="408"/>
              </a:xfrm>
              <a:custGeom>
                <a:avLst/>
                <a:gdLst>
                  <a:gd name="T0" fmla="*/ 156 w 261"/>
                  <a:gd name="T1" fmla="*/ 0 h 408"/>
                  <a:gd name="T2" fmla="*/ 0 w 261"/>
                  <a:gd name="T3" fmla="*/ 408 h 408"/>
                  <a:gd name="T4" fmla="*/ 114 w 261"/>
                  <a:gd name="T5" fmla="*/ 408 h 408"/>
                  <a:gd name="T6" fmla="*/ 261 w 261"/>
                  <a:gd name="T7" fmla="*/ 0 h 408"/>
                  <a:gd name="T8" fmla="*/ 156 w 261"/>
                  <a:gd name="T9" fmla="*/ 0 h 4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408"/>
                  <a:gd name="T17" fmla="*/ 261 w 261"/>
                  <a:gd name="T18" fmla="*/ 408 h 4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408">
                    <a:moveTo>
                      <a:pt x="156" y="0"/>
                    </a:moveTo>
                    <a:lnTo>
                      <a:pt x="0" y="408"/>
                    </a:lnTo>
                    <a:lnTo>
                      <a:pt x="114" y="408"/>
                    </a:lnTo>
                    <a:lnTo>
                      <a:pt x="261" y="0"/>
                    </a:lnTo>
                    <a:lnTo>
                      <a:pt x="156" y="0"/>
                    </a:lnTo>
                    <a:close/>
                  </a:path>
                </a:pathLst>
              </a:custGeom>
              <a:pattFill prst="smCheck">
                <a:fgClr>
                  <a:srgbClr val="0033CC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6" name="Freeform 32" descr="Small checker board"/>
              <p:cNvSpPr>
                <a:spLocks/>
              </p:cNvSpPr>
              <p:nvPr/>
            </p:nvSpPr>
            <p:spPr bwMode="auto">
              <a:xfrm>
                <a:off x="2466" y="1020"/>
                <a:ext cx="261" cy="408"/>
              </a:xfrm>
              <a:custGeom>
                <a:avLst/>
                <a:gdLst>
                  <a:gd name="T0" fmla="*/ 156 w 261"/>
                  <a:gd name="T1" fmla="*/ 0 h 408"/>
                  <a:gd name="T2" fmla="*/ 0 w 261"/>
                  <a:gd name="T3" fmla="*/ 408 h 408"/>
                  <a:gd name="T4" fmla="*/ 114 w 261"/>
                  <a:gd name="T5" fmla="*/ 408 h 408"/>
                  <a:gd name="T6" fmla="*/ 261 w 261"/>
                  <a:gd name="T7" fmla="*/ 0 h 408"/>
                  <a:gd name="T8" fmla="*/ 156 w 261"/>
                  <a:gd name="T9" fmla="*/ 0 h 4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408"/>
                  <a:gd name="T17" fmla="*/ 261 w 261"/>
                  <a:gd name="T18" fmla="*/ 408 h 4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408">
                    <a:moveTo>
                      <a:pt x="156" y="0"/>
                    </a:moveTo>
                    <a:lnTo>
                      <a:pt x="0" y="408"/>
                    </a:lnTo>
                    <a:lnTo>
                      <a:pt x="114" y="408"/>
                    </a:lnTo>
                    <a:lnTo>
                      <a:pt x="261" y="0"/>
                    </a:lnTo>
                    <a:lnTo>
                      <a:pt x="156" y="0"/>
                    </a:lnTo>
                    <a:close/>
                  </a:path>
                </a:pathLst>
              </a:custGeom>
              <a:pattFill prst="smCheck">
                <a:fgClr>
                  <a:srgbClr val="0033CC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8" name="Line 33"/>
            <p:cNvSpPr>
              <a:spLocks noChangeShapeType="1"/>
            </p:cNvSpPr>
            <p:nvPr/>
          </p:nvSpPr>
          <p:spPr bwMode="auto">
            <a:xfrm flipH="1">
              <a:off x="1120" y="1546"/>
              <a:ext cx="838" cy="10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Text Box 34"/>
            <p:cNvSpPr txBox="1">
              <a:spLocks noChangeArrowheads="1"/>
            </p:cNvSpPr>
            <p:nvPr/>
          </p:nvSpPr>
          <p:spPr bwMode="auto">
            <a:xfrm>
              <a:off x="1244" y="2274"/>
              <a:ext cx="55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u="sng">
                  <a:solidFill>
                    <a:srgbClr val="001E3C"/>
                  </a:solidFill>
                  <a:latin typeface="Arial" charset="0"/>
                </a:rPr>
                <a:t>PCS</a:t>
              </a:r>
            </a:p>
            <a:p>
              <a:pPr algn="ctr"/>
              <a:r>
                <a:rPr lang="en-US" sz="1400" b="1" u="sng">
                  <a:solidFill>
                    <a:srgbClr val="001E3C"/>
                  </a:solidFill>
                  <a:latin typeface="Arial" charset="0"/>
                </a:rPr>
                <a:t>Mobile</a:t>
              </a:r>
            </a:p>
            <a:p>
              <a:pPr algn="ctr"/>
              <a:r>
                <a:rPr lang="en-US" sz="1400" b="1" u="sng">
                  <a:solidFill>
                    <a:srgbClr val="001E3C"/>
                  </a:solidFill>
                  <a:latin typeface="Arial" charset="0"/>
                </a:rPr>
                <a:t>Network</a:t>
              </a:r>
            </a:p>
          </p:txBody>
        </p:sp>
        <p:sp>
          <p:nvSpPr>
            <p:cNvPr id="19480" name="Text Box 35"/>
            <p:cNvSpPr txBox="1">
              <a:spLocks noChangeArrowheads="1"/>
            </p:cNvSpPr>
            <p:nvPr/>
          </p:nvSpPr>
          <p:spPr bwMode="auto">
            <a:xfrm>
              <a:off x="3014" y="2084"/>
              <a:ext cx="5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u="sng">
                  <a:solidFill>
                    <a:srgbClr val="001E3C"/>
                  </a:solidFill>
                  <a:latin typeface="Arial" charset="0"/>
                </a:rPr>
                <a:t>Ethernet</a:t>
              </a:r>
            </a:p>
          </p:txBody>
        </p:sp>
        <p:sp>
          <p:nvSpPr>
            <p:cNvPr id="19481" name="Text Box 36"/>
            <p:cNvSpPr txBox="1">
              <a:spLocks noChangeArrowheads="1"/>
            </p:cNvSpPr>
            <p:nvPr/>
          </p:nvSpPr>
          <p:spPr bwMode="auto">
            <a:xfrm>
              <a:off x="4725" y="1881"/>
              <a:ext cx="4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u="sng">
                  <a:solidFill>
                    <a:srgbClr val="001E3C"/>
                  </a:solidFill>
                  <a:latin typeface="Arial" charset="0"/>
                </a:rPr>
                <a:t>Cable</a:t>
              </a:r>
            </a:p>
          </p:txBody>
        </p:sp>
        <p:sp>
          <p:nvSpPr>
            <p:cNvPr id="19482" name="Text Box 37"/>
            <p:cNvSpPr txBox="1">
              <a:spLocks noChangeArrowheads="1"/>
            </p:cNvSpPr>
            <p:nvPr/>
          </p:nvSpPr>
          <p:spPr bwMode="auto">
            <a:xfrm>
              <a:off x="1664" y="1577"/>
              <a:ext cx="3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u="sng">
                  <a:solidFill>
                    <a:srgbClr val="001E3C"/>
                  </a:solidFill>
                  <a:latin typeface="Arial" charset="0"/>
                </a:rPr>
                <a:t>GPS</a:t>
              </a:r>
            </a:p>
          </p:txBody>
        </p:sp>
        <p:sp>
          <p:nvSpPr>
            <p:cNvPr id="19483" name="AutoShape 40"/>
            <p:cNvSpPr>
              <a:spLocks noChangeArrowheads="1"/>
            </p:cNvSpPr>
            <p:nvPr/>
          </p:nvSpPr>
          <p:spPr bwMode="auto">
            <a:xfrm>
              <a:off x="3961" y="2947"/>
              <a:ext cx="664" cy="549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Rectangle 41"/>
            <p:cNvSpPr>
              <a:spLocks noChangeArrowheads="1"/>
            </p:cNvSpPr>
            <p:nvPr/>
          </p:nvSpPr>
          <p:spPr bwMode="auto">
            <a:xfrm>
              <a:off x="4071" y="3216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001E3C"/>
                  </a:solidFill>
                  <a:latin typeface="Arial" charset="0"/>
                </a:rPr>
                <a:t>Digital</a:t>
              </a:r>
            </a:p>
            <a:p>
              <a:pPr algn="ctr"/>
              <a:r>
                <a:rPr lang="en-US" sz="1200">
                  <a:solidFill>
                    <a:srgbClr val="001E3C"/>
                  </a:solidFill>
                  <a:latin typeface="Arial" charset="0"/>
                </a:rPr>
                <a:t>Camera</a:t>
              </a:r>
            </a:p>
          </p:txBody>
        </p:sp>
        <p:pic>
          <p:nvPicPr>
            <p:cNvPr id="19485" name="Picture 42" descr="H:\Other Companies\SonyDigitalCamer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8" y="2983"/>
              <a:ext cx="38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6" name="AutoShape 43"/>
            <p:cNvSpPr>
              <a:spLocks noChangeArrowheads="1"/>
            </p:cNvSpPr>
            <p:nvPr/>
          </p:nvSpPr>
          <p:spPr bwMode="auto">
            <a:xfrm>
              <a:off x="4425" y="1245"/>
              <a:ext cx="664" cy="55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Rectangle 44"/>
            <p:cNvSpPr>
              <a:spLocks noChangeArrowheads="1"/>
            </p:cNvSpPr>
            <p:nvPr/>
          </p:nvSpPr>
          <p:spPr bwMode="auto">
            <a:xfrm>
              <a:off x="4407" y="1564"/>
              <a:ext cx="69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001E3C"/>
                  </a:solidFill>
                  <a:latin typeface="Arial" charset="0"/>
                </a:rPr>
                <a:t>DVD/TV/VCR</a:t>
              </a:r>
            </a:p>
          </p:txBody>
        </p:sp>
        <p:pic>
          <p:nvPicPr>
            <p:cNvPr id="19488" name="Picture 45" descr="H:\Other Companies\ToshibaHDTV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04" y="1297"/>
              <a:ext cx="30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9" name="Picture 46" descr="H:\Other Companies\DellDesktop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48" y="2081"/>
              <a:ext cx="475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2950" y="2947"/>
              <a:ext cx="664" cy="550"/>
              <a:chOff x="2940" y="2781"/>
              <a:chExt cx="679" cy="629"/>
            </a:xfrm>
          </p:grpSpPr>
          <p:sp>
            <p:nvSpPr>
              <p:cNvPr id="19510" name="AutoShape 48"/>
              <p:cNvSpPr>
                <a:spLocks noChangeArrowheads="1"/>
              </p:cNvSpPr>
              <p:nvPr/>
            </p:nvSpPr>
            <p:spPr bwMode="auto">
              <a:xfrm>
                <a:off x="2940" y="2781"/>
                <a:ext cx="679" cy="629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1" name="Rectangle 49"/>
              <p:cNvSpPr>
                <a:spLocks noChangeArrowheads="1"/>
              </p:cNvSpPr>
              <p:nvPr/>
            </p:nvSpPr>
            <p:spPr bwMode="auto">
              <a:xfrm>
                <a:off x="3077" y="3209"/>
                <a:ext cx="407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1E3C"/>
                    </a:solidFill>
                    <a:latin typeface="Arial" charset="0"/>
                  </a:rPr>
                  <a:t>Printer</a:t>
                </a:r>
              </a:p>
            </p:txBody>
          </p:sp>
          <p:pic>
            <p:nvPicPr>
              <p:cNvPr id="19512" name="Picture 50" descr="H:\Other Companies\HP_Printer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990" y="2849"/>
                <a:ext cx="600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491" name="AutoShape 52"/>
            <p:cNvSpPr>
              <a:spLocks noChangeArrowheads="1"/>
            </p:cNvSpPr>
            <p:nvPr/>
          </p:nvSpPr>
          <p:spPr bwMode="auto">
            <a:xfrm>
              <a:off x="3297" y="1220"/>
              <a:ext cx="664" cy="549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Rectangle 53"/>
            <p:cNvSpPr>
              <a:spLocks noChangeArrowheads="1"/>
            </p:cNvSpPr>
            <p:nvPr/>
          </p:nvSpPr>
          <p:spPr bwMode="auto">
            <a:xfrm>
              <a:off x="3341" y="1506"/>
              <a:ext cx="5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001E3C"/>
                  </a:solidFill>
                  <a:latin typeface="Arial" charset="0"/>
                </a:rPr>
                <a:t>Real-Time</a:t>
              </a:r>
            </a:p>
            <a:p>
              <a:pPr algn="ctr"/>
              <a:r>
                <a:rPr lang="en-US" sz="1200">
                  <a:solidFill>
                    <a:srgbClr val="001E3C"/>
                  </a:solidFill>
                  <a:latin typeface="Arial" charset="0"/>
                </a:rPr>
                <a:t>Video</a:t>
              </a:r>
            </a:p>
          </p:txBody>
        </p:sp>
        <p:pic>
          <p:nvPicPr>
            <p:cNvPr id="19493" name="Picture 54" descr="H:\Other Companies\CanonCamcorder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78" y="1229"/>
              <a:ext cx="500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4" name="AutoShape 56"/>
            <p:cNvSpPr>
              <a:spLocks noChangeArrowheads="1"/>
            </p:cNvSpPr>
            <p:nvPr/>
          </p:nvSpPr>
          <p:spPr bwMode="auto">
            <a:xfrm>
              <a:off x="829" y="2737"/>
              <a:ext cx="486" cy="59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Rectangle 57"/>
            <p:cNvSpPr>
              <a:spLocks noChangeArrowheads="1"/>
            </p:cNvSpPr>
            <p:nvPr/>
          </p:nvSpPr>
          <p:spPr bwMode="auto">
            <a:xfrm>
              <a:off x="873" y="3052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001E3C"/>
                  </a:solidFill>
                  <a:latin typeface="Arial" charset="0"/>
                </a:rPr>
                <a:t>PCS</a:t>
              </a:r>
            </a:p>
            <a:p>
              <a:pPr algn="ctr"/>
              <a:r>
                <a:rPr lang="en-US" sz="1200">
                  <a:solidFill>
                    <a:srgbClr val="001E3C"/>
                  </a:solidFill>
                  <a:latin typeface="Arial" charset="0"/>
                </a:rPr>
                <a:t>Device</a:t>
              </a:r>
            </a:p>
          </p:txBody>
        </p:sp>
        <p:pic>
          <p:nvPicPr>
            <p:cNvPr id="19496" name="Picture 58" descr="H:\Customers\Nokia\Nokia_3390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22" y="2765"/>
              <a:ext cx="138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456" y="1329"/>
              <a:ext cx="664" cy="554"/>
              <a:chOff x="389" y="929"/>
              <a:chExt cx="679" cy="634"/>
            </a:xfrm>
          </p:grpSpPr>
          <p:sp>
            <p:nvSpPr>
              <p:cNvPr id="19507" name="AutoShape 60"/>
              <p:cNvSpPr>
                <a:spLocks noChangeArrowheads="1"/>
              </p:cNvSpPr>
              <p:nvPr/>
            </p:nvSpPr>
            <p:spPr bwMode="auto">
              <a:xfrm>
                <a:off x="389" y="929"/>
                <a:ext cx="679" cy="629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9508" name="Picture 61" descr="H:\Other Companies\ChevySuburban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40" y="982"/>
                <a:ext cx="580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509" name="Rectangle 62"/>
              <p:cNvSpPr>
                <a:spLocks noChangeArrowheads="1"/>
              </p:cNvSpPr>
              <p:nvPr/>
            </p:nvSpPr>
            <p:spPr bwMode="auto">
              <a:xfrm>
                <a:off x="554" y="1365"/>
                <a:ext cx="320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1E3C"/>
                    </a:solidFill>
                    <a:latin typeface="Arial" charset="0"/>
                  </a:rPr>
                  <a:t>Auto</a:t>
                </a:r>
              </a:p>
            </p:txBody>
          </p:sp>
        </p:grpSp>
        <p:sp>
          <p:nvSpPr>
            <p:cNvPr id="19498" name="Line 63"/>
            <p:cNvSpPr>
              <a:spLocks noChangeShapeType="1"/>
            </p:cNvSpPr>
            <p:nvPr/>
          </p:nvSpPr>
          <p:spPr bwMode="auto">
            <a:xfrm>
              <a:off x="4534" y="2346"/>
              <a:ext cx="4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Text Box 64"/>
            <p:cNvSpPr txBox="1">
              <a:spLocks noChangeArrowheads="1"/>
            </p:cNvSpPr>
            <p:nvPr/>
          </p:nvSpPr>
          <p:spPr bwMode="auto">
            <a:xfrm>
              <a:off x="4588" y="236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u="sng">
                  <a:solidFill>
                    <a:srgbClr val="001E3C"/>
                  </a:solidFill>
                  <a:latin typeface="Arial" charset="0"/>
                </a:rPr>
                <a:t>DSL</a:t>
              </a:r>
            </a:p>
          </p:txBody>
        </p:sp>
        <p:sp>
          <p:nvSpPr>
            <p:cNvPr id="19500" name="Text Box 65"/>
            <p:cNvSpPr txBox="1">
              <a:spLocks noChangeArrowheads="1"/>
            </p:cNvSpPr>
            <p:nvPr/>
          </p:nvSpPr>
          <p:spPr bwMode="auto">
            <a:xfrm>
              <a:off x="4247" y="2646"/>
              <a:ext cx="3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u="sng">
                  <a:solidFill>
                    <a:srgbClr val="001E3C"/>
                  </a:solidFill>
                  <a:latin typeface="Arial" charset="0"/>
                </a:rPr>
                <a:t>USB</a:t>
              </a:r>
            </a:p>
          </p:txBody>
        </p:sp>
        <p:sp>
          <p:nvSpPr>
            <p:cNvPr id="19501" name="Text Box 66"/>
            <p:cNvSpPr txBox="1">
              <a:spLocks noChangeArrowheads="1"/>
            </p:cNvSpPr>
            <p:nvPr/>
          </p:nvSpPr>
          <p:spPr bwMode="auto">
            <a:xfrm>
              <a:off x="4009" y="1235"/>
              <a:ext cx="3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u="sng">
                  <a:solidFill>
                    <a:srgbClr val="001E3C"/>
                  </a:solidFill>
                  <a:latin typeface="Arial" charset="0"/>
                </a:rPr>
                <a:t>RCA</a:t>
              </a:r>
            </a:p>
          </p:txBody>
        </p:sp>
        <p:sp>
          <p:nvSpPr>
            <p:cNvPr id="19502" name="Line 67"/>
            <p:cNvSpPr>
              <a:spLocks noChangeShapeType="1"/>
            </p:cNvSpPr>
            <p:nvPr/>
          </p:nvSpPr>
          <p:spPr bwMode="auto">
            <a:xfrm>
              <a:off x="3970" y="1442"/>
              <a:ext cx="4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68"/>
            <p:cNvSpPr>
              <a:spLocks noChangeShapeType="1"/>
            </p:cNvSpPr>
            <p:nvPr/>
          </p:nvSpPr>
          <p:spPr bwMode="auto">
            <a:xfrm>
              <a:off x="1958" y="1546"/>
              <a:ext cx="289" cy="43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69"/>
            <p:cNvSpPr>
              <a:spLocks noChangeShapeType="1"/>
            </p:cNvSpPr>
            <p:nvPr/>
          </p:nvSpPr>
          <p:spPr bwMode="auto">
            <a:xfrm>
              <a:off x="486" y="2272"/>
              <a:ext cx="13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Rectangle 70"/>
            <p:cNvSpPr>
              <a:spLocks noChangeArrowheads="1"/>
            </p:cNvSpPr>
            <p:nvPr/>
          </p:nvSpPr>
          <p:spPr bwMode="auto">
            <a:xfrm>
              <a:off x="2299" y="3602"/>
              <a:ext cx="523" cy="3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rgbClr val="001E3C"/>
                  </a:solidFill>
                  <a:latin typeface="Arial" charset="0"/>
                </a:rPr>
                <a:t>Mobile </a:t>
              </a:r>
            </a:p>
            <a:p>
              <a:pPr algn="ctr"/>
              <a:r>
                <a:rPr lang="en-US" sz="1600" b="1">
                  <a:solidFill>
                    <a:srgbClr val="001E3C"/>
                  </a:solidFill>
                  <a:latin typeface="Arial" charset="0"/>
                </a:rPr>
                <a:t>Devices</a:t>
              </a:r>
            </a:p>
          </p:txBody>
        </p:sp>
        <p:sp>
          <p:nvSpPr>
            <p:cNvPr id="19506" name="Rectangle 71"/>
            <p:cNvSpPr>
              <a:spLocks noChangeArrowheads="1"/>
            </p:cNvSpPr>
            <p:nvPr/>
          </p:nvSpPr>
          <p:spPr bwMode="auto">
            <a:xfrm>
              <a:off x="2937" y="3605"/>
              <a:ext cx="524" cy="3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rgbClr val="001E3C"/>
                  </a:solidFill>
                  <a:latin typeface="Arial" charset="0"/>
                </a:rPr>
                <a:t>Wired </a:t>
              </a:r>
            </a:p>
            <a:p>
              <a:pPr algn="ctr"/>
              <a:r>
                <a:rPr lang="en-US" sz="1600" b="1">
                  <a:solidFill>
                    <a:srgbClr val="001E3C"/>
                  </a:solidFill>
                  <a:latin typeface="Arial" charset="0"/>
                </a:rPr>
                <a:t>Devices</a:t>
              </a:r>
            </a:p>
          </p:txBody>
        </p:sp>
      </p:grpSp>
      <p:sp>
        <p:nvSpPr>
          <p:cNvPr id="70" name="Slide Number Placeholder 6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5EA5D79-FD00-44D3-A439-0ADDB912676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Compensation Mechanisms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Forward error correction</a:t>
            </a:r>
          </a:p>
          <a:p>
            <a:r>
              <a:rPr lang="en-US"/>
              <a:t>Adaptive equalization</a:t>
            </a:r>
          </a:p>
          <a:p>
            <a:r>
              <a:rPr lang="en-US"/>
              <a:t>Diversity techniques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 Error Correction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Transmitter adds error-correcting code to data block</a:t>
            </a:r>
          </a:p>
          <a:p>
            <a:pPr lvl="1"/>
            <a:r>
              <a:rPr lang="en-US" sz="2000"/>
              <a:t>Code is a function of the data bits</a:t>
            </a:r>
          </a:p>
          <a:p>
            <a:r>
              <a:rPr lang="en-US" sz="2400"/>
              <a:t>Receiver calculates error-correcting code from incoming data bits</a:t>
            </a:r>
          </a:p>
          <a:p>
            <a:pPr lvl="1"/>
            <a:r>
              <a:rPr lang="en-US" sz="2000"/>
              <a:t>If calculated code matches incoming code, no error occurred</a:t>
            </a:r>
          </a:p>
          <a:p>
            <a:pPr lvl="1"/>
            <a:r>
              <a:rPr lang="en-US" sz="2000"/>
              <a:t>If error-correcting codes don’t match, receiver attempts to determine bits in error and correct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Equalization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Can be applied to transmissions that carry analog or digital information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Analog voice or video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Digital data, digitized voice or video</a:t>
            </a:r>
          </a:p>
          <a:p>
            <a:pPr>
              <a:lnSpc>
                <a:spcPct val="90000"/>
              </a:lnSpc>
            </a:pPr>
            <a:r>
              <a:rPr lang="en-US" sz="2400"/>
              <a:t>Used to combat intersymbol interference</a:t>
            </a:r>
          </a:p>
          <a:p>
            <a:pPr>
              <a:lnSpc>
                <a:spcPct val="90000"/>
              </a:lnSpc>
            </a:pPr>
            <a:r>
              <a:rPr lang="en-US" sz="2400"/>
              <a:t>Involves gathering dispersed symbol energy back into its original time interval</a:t>
            </a:r>
          </a:p>
          <a:p>
            <a:pPr>
              <a:lnSpc>
                <a:spcPct val="90000"/>
              </a:lnSpc>
            </a:pPr>
            <a:r>
              <a:rPr lang="en-US" sz="2400"/>
              <a:t>Techniques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Lumped analog circuits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Sophisticated digital signal processing algorithms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Diversity Techniques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Space diversity: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Use multiple nearby antennas and combine received signals to obtain the desired signal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Use collocated multiple directional antennas</a:t>
            </a:r>
          </a:p>
          <a:p>
            <a:pPr>
              <a:lnSpc>
                <a:spcPct val="90000"/>
              </a:lnSpc>
            </a:pPr>
            <a:r>
              <a:rPr lang="en-US" sz="2400"/>
              <a:t>Frequency diversity: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Spreading out signal over a larger frequency bandwidth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Spread spectrum</a:t>
            </a:r>
          </a:p>
          <a:p>
            <a:pPr>
              <a:lnSpc>
                <a:spcPct val="90000"/>
              </a:lnSpc>
            </a:pPr>
            <a:r>
              <a:rPr lang="en-US" sz="2400"/>
              <a:t>Time diversity: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Noise often occurs in bursts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Spreading the data out over time spreads the errors and hence allows FEC techniques to work well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TDM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Interleaving</a:t>
            </a:r>
          </a:p>
          <a:p>
            <a:pPr lvl="1">
              <a:lnSpc>
                <a:spcPct val="90000"/>
              </a:lnSpc>
            </a:pPr>
            <a:endParaRPr lang="en-US" sz="2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Signal Encoding Techniques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Reasons for Choosing Encoding Techniques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Digital data, digital signal</a:t>
            </a:r>
          </a:p>
          <a:p>
            <a:pPr lvl="1"/>
            <a:r>
              <a:rPr lang="en-US"/>
              <a:t>Equipment less complex and expensive than digital-to-analog modulation equipment</a:t>
            </a:r>
          </a:p>
          <a:p>
            <a:r>
              <a:rPr lang="en-US"/>
              <a:t>Analog data, digital signal</a:t>
            </a:r>
          </a:p>
          <a:p>
            <a:pPr lvl="1"/>
            <a:r>
              <a:rPr lang="en-US"/>
              <a:t>Permits use of modern digital transmission and switching equipment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Reasons for Choosing Encoding Techniques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Digital data, analog signal</a:t>
            </a:r>
          </a:p>
          <a:p>
            <a:pPr lvl="1">
              <a:lnSpc>
                <a:spcPct val="90000"/>
              </a:lnSpc>
            </a:pPr>
            <a:r>
              <a:rPr lang="en-US"/>
              <a:t>Some transmission media will only propagate analog signals </a:t>
            </a:r>
          </a:p>
          <a:p>
            <a:pPr lvl="1">
              <a:lnSpc>
                <a:spcPct val="90000"/>
              </a:lnSpc>
            </a:pPr>
            <a:r>
              <a:rPr lang="en-US"/>
              <a:t>E.g., unguided media</a:t>
            </a:r>
          </a:p>
          <a:p>
            <a:pPr>
              <a:lnSpc>
                <a:spcPct val="90000"/>
              </a:lnSpc>
            </a:pPr>
            <a:r>
              <a:rPr lang="en-US"/>
              <a:t>Analog data, analog signal</a:t>
            </a:r>
          </a:p>
          <a:p>
            <a:pPr lvl="1">
              <a:lnSpc>
                <a:spcPct val="90000"/>
              </a:lnSpc>
            </a:pPr>
            <a:r>
              <a:rPr lang="en-US"/>
              <a:t>Analog data in electrical form can be transmitted easily and cheaply</a:t>
            </a:r>
          </a:p>
          <a:p>
            <a:pPr lvl="1">
              <a:lnSpc>
                <a:spcPct val="90000"/>
              </a:lnSpc>
            </a:pPr>
            <a:r>
              <a:rPr lang="en-US"/>
              <a:t>Done with voice transmission over voice-grade lines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 Encoding Criteria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What determines how successful a receiver will be in interpreting an incoming signal?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Signal-to-noise ratio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Data rate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Bandwidth</a:t>
            </a:r>
          </a:p>
          <a:p>
            <a:pPr>
              <a:lnSpc>
                <a:spcPct val="90000"/>
              </a:lnSpc>
            </a:pPr>
            <a:r>
              <a:rPr lang="en-US" sz="2400"/>
              <a:t>An increase in data rate increases bit error rate</a:t>
            </a:r>
          </a:p>
          <a:p>
            <a:pPr>
              <a:lnSpc>
                <a:spcPct val="90000"/>
              </a:lnSpc>
            </a:pPr>
            <a:r>
              <a:rPr lang="en-US" sz="2400"/>
              <a:t>An increase in SNR decreases bit error rate</a:t>
            </a:r>
          </a:p>
          <a:p>
            <a:pPr>
              <a:lnSpc>
                <a:spcPct val="90000"/>
              </a:lnSpc>
            </a:pPr>
            <a:r>
              <a:rPr lang="en-US" sz="2400"/>
              <a:t>An increase in bandwidth allows an increase in data rate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Encoding Schemes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Signal spectrum</a:t>
            </a:r>
          </a:p>
          <a:p>
            <a:pPr lvl="1"/>
            <a:r>
              <a:rPr lang="en-US" sz="2000"/>
              <a:t>With lack of high-frequency components, less bandwidth required</a:t>
            </a:r>
          </a:p>
          <a:p>
            <a:pPr lvl="1"/>
            <a:r>
              <a:rPr lang="en-US" sz="2000"/>
              <a:t>With no dc component, ac coupling via transformer possible</a:t>
            </a:r>
          </a:p>
          <a:p>
            <a:pPr lvl="1"/>
            <a:r>
              <a:rPr lang="en-US" sz="2000"/>
              <a:t>Transfer function of a channel is worse near band edges</a:t>
            </a:r>
          </a:p>
          <a:p>
            <a:r>
              <a:rPr lang="en-US" sz="2400"/>
              <a:t>Clocking</a:t>
            </a:r>
          </a:p>
          <a:p>
            <a:pPr lvl="1"/>
            <a:r>
              <a:rPr lang="en-US" sz="2000"/>
              <a:t>Ease of determining beginning and end of each bit position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Encoding Schemes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Signal interference and noise immunity</a:t>
            </a:r>
          </a:p>
          <a:p>
            <a:pPr lvl="1"/>
            <a:r>
              <a:rPr lang="en-US" sz="2000"/>
              <a:t>Performance in the presence of noise</a:t>
            </a:r>
          </a:p>
          <a:p>
            <a:r>
              <a:rPr lang="en-US" sz="2400"/>
              <a:t>Cost and complexity</a:t>
            </a:r>
          </a:p>
          <a:p>
            <a:pPr lvl="1"/>
            <a:r>
              <a:rPr lang="en-US" sz="2000"/>
              <a:t>The higher the signal rate to achieve a given data rate, the greater the cost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Antenna Performance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255588" y="1265238"/>
            <a:ext cx="5434012" cy="5121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100" smtClean="0">
                <a:cs typeface="Times New Roman" pitchFamily="18" charset="0"/>
              </a:rPr>
              <a:t>Better Performance is Usually Achieved by Increased S/N in the Wireless Link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smtClean="0">
                <a:cs typeface="Times New Roman" pitchFamily="18" charset="0"/>
              </a:rPr>
              <a:t>Performance improvements can be realized by higher gain antenna (if beam is properly focused)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u="sng" smtClean="0">
                <a:cs typeface="Times New Roman" pitchFamily="18" charset="0"/>
              </a:rPr>
              <a:t>Example</a:t>
            </a:r>
            <a:r>
              <a:rPr lang="en-US" sz="1800" smtClean="0">
                <a:cs typeface="Times New Roman" pitchFamily="18" charset="0"/>
              </a:rPr>
              <a:t>: Want horizontal beam for cell phone, zenith beam for GPS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100" smtClean="0">
                <a:cs typeface="Times New Roman" pitchFamily="18" charset="0"/>
              </a:rPr>
              <a:t>Increased Gain Can be Used in Different Ways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smtClean="0">
                <a:cs typeface="Times New Roman" pitchFamily="18" charset="0"/>
              </a:rPr>
              <a:t>Better cell coverage area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smtClean="0">
                <a:cs typeface="Times New Roman" pitchFamily="18" charset="0"/>
              </a:rPr>
              <a:t>Increase cell size / range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smtClean="0">
                <a:cs typeface="Times New Roman" pitchFamily="18" charset="0"/>
              </a:rPr>
              <a:t>Given all mobiles at max power, then less dropouts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smtClean="0">
                <a:cs typeface="Times New Roman" pitchFamily="18" charset="0"/>
              </a:rPr>
              <a:t>Less battery power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smtClean="0">
                <a:cs typeface="Times New Roman" pitchFamily="18" charset="0"/>
              </a:rPr>
              <a:t>Given strong signal area, then reduced Tx Battery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smtClean="0">
                <a:cs typeface="Times New Roman" pitchFamily="18" charset="0"/>
              </a:rPr>
              <a:t>Especially critical in CDMA networks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smtClean="0">
                <a:cs typeface="Times New Roman" pitchFamily="18" charset="0"/>
              </a:rPr>
              <a:t>Some combination of above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900" smtClean="0">
              <a:cs typeface="Times New Roman" pitchFamily="18" charset="0"/>
            </a:endParaRPr>
          </a:p>
        </p:txBody>
      </p:sp>
      <p:sp>
        <p:nvSpPr>
          <p:cNvPr id="24603" name="Text Box 37"/>
          <p:cNvSpPr>
            <a:spLocks noGrp="1" noChangeArrowheads="1"/>
          </p:cNvSpPr>
          <p:nvPr>
            <p:ph type="body" idx="4294967295"/>
          </p:nvPr>
        </p:nvSpPr>
        <p:spPr>
          <a:xfrm>
            <a:off x="8758238" y="1490663"/>
            <a:ext cx="385762" cy="150812"/>
          </a:xfrm>
          <a:noFill/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200" smtClean="0">
                <a:solidFill>
                  <a:srgbClr val="003F7E"/>
                </a:solidFill>
              </a:rPr>
              <a:t>R2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348413" y="5091113"/>
            <a:ext cx="1697037" cy="1098550"/>
            <a:chOff x="3983" y="2896"/>
            <a:chExt cx="1069" cy="692"/>
          </a:xfrm>
        </p:grpSpPr>
        <p:sp>
          <p:nvSpPr>
            <p:cNvPr id="24605" name="AutoShape 6"/>
            <p:cNvSpPr>
              <a:spLocks noChangeArrowheads="1"/>
            </p:cNvSpPr>
            <p:nvPr/>
          </p:nvSpPr>
          <p:spPr bwMode="auto">
            <a:xfrm>
              <a:off x="3983" y="2896"/>
              <a:ext cx="469" cy="692"/>
            </a:xfrm>
            <a:prstGeom prst="flowChartMagneticDisk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AutoShape 7"/>
            <p:cNvSpPr>
              <a:spLocks noChangeArrowheads="1"/>
            </p:cNvSpPr>
            <p:nvPr/>
          </p:nvSpPr>
          <p:spPr bwMode="auto">
            <a:xfrm>
              <a:off x="4708" y="3094"/>
              <a:ext cx="344" cy="484"/>
            </a:xfrm>
            <a:prstGeom prst="flowChartMagneticDisk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AutoShape 8"/>
            <p:cNvSpPr>
              <a:spLocks noChangeArrowheads="1"/>
            </p:cNvSpPr>
            <p:nvPr/>
          </p:nvSpPr>
          <p:spPr bwMode="auto">
            <a:xfrm>
              <a:off x="4142" y="2906"/>
              <a:ext cx="149" cy="130"/>
            </a:xfrm>
            <a:prstGeom prst="flowChartMagneticDisk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AutoShape 9"/>
            <p:cNvSpPr>
              <a:spLocks noChangeArrowheads="1"/>
            </p:cNvSpPr>
            <p:nvPr/>
          </p:nvSpPr>
          <p:spPr bwMode="auto">
            <a:xfrm>
              <a:off x="4826" y="3105"/>
              <a:ext cx="107" cy="88"/>
            </a:xfrm>
            <a:prstGeom prst="flowChartMagneticDisk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Line 10"/>
            <p:cNvSpPr>
              <a:spLocks noChangeShapeType="1"/>
            </p:cNvSpPr>
            <p:nvPr/>
          </p:nvSpPr>
          <p:spPr bwMode="auto">
            <a:xfrm>
              <a:off x="4469" y="3047"/>
              <a:ext cx="215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6115050" y="6142038"/>
            <a:ext cx="2284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3F7E"/>
                </a:solidFill>
                <a:latin typeface="Arial" charset="0"/>
              </a:rPr>
              <a:t>Reduce Battery Size</a:t>
            </a:r>
          </a:p>
        </p:txBody>
      </p:sp>
      <p:sp>
        <p:nvSpPr>
          <p:cNvPr id="24583" name="Oval 15"/>
          <p:cNvSpPr>
            <a:spLocks noChangeArrowheads="1"/>
          </p:cNvSpPr>
          <p:nvPr/>
        </p:nvSpPr>
        <p:spPr bwMode="auto">
          <a:xfrm>
            <a:off x="6281738" y="3098800"/>
            <a:ext cx="1708150" cy="1563688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16"/>
          <p:cNvSpPr>
            <a:spLocks noChangeArrowheads="1"/>
          </p:cNvSpPr>
          <p:nvPr/>
        </p:nvSpPr>
        <p:spPr bwMode="auto">
          <a:xfrm>
            <a:off x="7123113" y="3876675"/>
            <a:ext cx="58737" cy="74613"/>
          </a:xfrm>
          <a:prstGeom prst="ellipse">
            <a:avLst/>
          </a:prstGeom>
          <a:solidFill>
            <a:srgbClr val="003F7E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17"/>
          <p:cNvSpPr>
            <a:spLocks noChangeShapeType="1"/>
          </p:cNvSpPr>
          <p:nvPr/>
        </p:nvSpPr>
        <p:spPr bwMode="auto">
          <a:xfrm rot="1800000" flipV="1">
            <a:off x="7277100" y="3557588"/>
            <a:ext cx="534988" cy="504825"/>
          </a:xfrm>
          <a:prstGeom prst="line">
            <a:avLst/>
          </a:prstGeom>
          <a:noFill/>
          <a:ln w="28575">
            <a:solidFill>
              <a:srgbClr val="003F7E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7526338" y="3494088"/>
            <a:ext cx="488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3F7E"/>
                </a:solidFill>
                <a:latin typeface="Arial" charset="0"/>
              </a:rPr>
              <a:t>R1</a:t>
            </a:r>
          </a:p>
        </p:txBody>
      </p:sp>
      <p:sp>
        <p:nvSpPr>
          <p:cNvPr id="24587" name="Freeform 19"/>
          <p:cNvSpPr>
            <a:spLocks/>
          </p:cNvSpPr>
          <p:nvPr/>
        </p:nvSpPr>
        <p:spPr bwMode="auto">
          <a:xfrm>
            <a:off x="6451600" y="3840163"/>
            <a:ext cx="292100" cy="420687"/>
          </a:xfrm>
          <a:custGeom>
            <a:avLst/>
            <a:gdLst>
              <a:gd name="T0" fmla="*/ 214 w 374"/>
              <a:gd name="T1" fmla="*/ 31 h 732"/>
              <a:gd name="T2" fmla="*/ 50 w 374"/>
              <a:gd name="T3" fmla="*/ 270 h 732"/>
              <a:gd name="T4" fmla="*/ 223 w 374"/>
              <a:gd name="T5" fmla="*/ 286 h 732"/>
              <a:gd name="T6" fmla="*/ 363 w 374"/>
              <a:gd name="T7" fmla="*/ 64 h 732"/>
              <a:gd name="T8" fmla="*/ 157 w 374"/>
              <a:gd name="T9" fmla="*/ 673 h 732"/>
              <a:gd name="T10" fmla="*/ 58 w 374"/>
              <a:gd name="T11" fmla="*/ 418 h 732"/>
              <a:gd name="T12" fmla="*/ 25 w 374"/>
              <a:gd name="T13" fmla="*/ 179 h 732"/>
              <a:gd name="T14" fmla="*/ 214 w 374"/>
              <a:gd name="T15" fmla="*/ 31 h 7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4"/>
              <a:gd name="T25" fmla="*/ 0 h 732"/>
              <a:gd name="T26" fmla="*/ 374 w 374"/>
              <a:gd name="T27" fmla="*/ 732 h 7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4" h="732">
                <a:moveTo>
                  <a:pt x="214" y="31"/>
                </a:moveTo>
                <a:cubicBezTo>
                  <a:pt x="218" y="46"/>
                  <a:pt x="49" y="228"/>
                  <a:pt x="50" y="270"/>
                </a:cubicBezTo>
                <a:cubicBezTo>
                  <a:pt x="51" y="312"/>
                  <a:pt x="171" y="320"/>
                  <a:pt x="223" y="286"/>
                </a:cubicBezTo>
                <a:cubicBezTo>
                  <a:pt x="275" y="252"/>
                  <a:pt x="374" y="0"/>
                  <a:pt x="363" y="64"/>
                </a:cubicBezTo>
                <a:cubicBezTo>
                  <a:pt x="352" y="128"/>
                  <a:pt x="208" y="614"/>
                  <a:pt x="157" y="673"/>
                </a:cubicBezTo>
                <a:cubicBezTo>
                  <a:pt x="106" y="732"/>
                  <a:pt x="80" y="500"/>
                  <a:pt x="58" y="418"/>
                </a:cubicBezTo>
                <a:cubicBezTo>
                  <a:pt x="36" y="336"/>
                  <a:pt x="0" y="249"/>
                  <a:pt x="25" y="179"/>
                </a:cubicBezTo>
                <a:cubicBezTo>
                  <a:pt x="50" y="109"/>
                  <a:pt x="210" y="16"/>
                  <a:pt x="214" y="3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88" name="Freeform 20"/>
          <p:cNvSpPr>
            <a:spLocks/>
          </p:cNvSpPr>
          <p:nvPr/>
        </p:nvSpPr>
        <p:spPr bwMode="auto">
          <a:xfrm>
            <a:off x="7140575" y="4122738"/>
            <a:ext cx="441325" cy="254000"/>
          </a:xfrm>
          <a:custGeom>
            <a:avLst/>
            <a:gdLst>
              <a:gd name="T0" fmla="*/ 208 w 415"/>
              <a:gd name="T1" fmla="*/ 120 h 252"/>
              <a:gd name="T2" fmla="*/ 167 w 415"/>
              <a:gd name="T3" fmla="*/ 87 h 252"/>
              <a:gd name="T4" fmla="*/ 52 w 415"/>
              <a:gd name="T5" fmla="*/ 46 h 252"/>
              <a:gd name="T6" fmla="*/ 3 w 415"/>
              <a:gd name="T7" fmla="*/ 103 h 252"/>
              <a:gd name="T8" fmla="*/ 52 w 415"/>
              <a:gd name="T9" fmla="*/ 145 h 252"/>
              <a:gd name="T10" fmla="*/ 69 w 415"/>
              <a:gd name="T11" fmla="*/ 227 h 252"/>
              <a:gd name="T12" fmla="*/ 85 w 415"/>
              <a:gd name="T13" fmla="*/ 210 h 252"/>
              <a:gd name="T14" fmla="*/ 110 w 415"/>
              <a:gd name="T15" fmla="*/ 194 h 252"/>
              <a:gd name="T16" fmla="*/ 200 w 415"/>
              <a:gd name="T17" fmla="*/ 252 h 252"/>
              <a:gd name="T18" fmla="*/ 307 w 415"/>
              <a:gd name="T19" fmla="*/ 235 h 252"/>
              <a:gd name="T20" fmla="*/ 357 w 415"/>
              <a:gd name="T21" fmla="*/ 219 h 252"/>
              <a:gd name="T22" fmla="*/ 398 w 415"/>
              <a:gd name="T23" fmla="*/ 120 h 252"/>
              <a:gd name="T24" fmla="*/ 414 w 415"/>
              <a:gd name="T25" fmla="*/ 70 h 252"/>
              <a:gd name="T26" fmla="*/ 406 w 415"/>
              <a:gd name="T27" fmla="*/ 38 h 252"/>
              <a:gd name="T28" fmla="*/ 348 w 415"/>
              <a:gd name="T29" fmla="*/ 54 h 252"/>
              <a:gd name="T30" fmla="*/ 340 w 415"/>
              <a:gd name="T31" fmla="*/ 79 h 252"/>
              <a:gd name="T32" fmla="*/ 315 w 415"/>
              <a:gd name="T33" fmla="*/ 70 h 252"/>
              <a:gd name="T34" fmla="*/ 250 w 415"/>
              <a:gd name="T35" fmla="*/ 21 h 252"/>
              <a:gd name="T36" fmla="*/ 217 w 415"/>
              <a:gd name="T37" fmla="*/ 62 h 252"/>
              <a:gd name="T38" fmla="*/ 208 w 415"/>
              <a:gd name="T39" fmla="*/ 120 h 2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5"/>
              <a:gd name="T61" fmla="*/ 0 h 252"/>
              <a:gd name="T62" fmla="*/ 415 w 415"/>
              <a:gd name="T63" fmla="*/ 252 h 25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5" h="252">
                <a:moveTo>
                  <a:pt x="208" y="120"/>
                </a:moveTo>
                <a:cubicBezTo>
                  <a:pt x="194" y="110"/>
                  <a:pt x="183" y="95"/>
                  <a:pt x="167" y="87"/>
                </a:cubicBezTo>
                <a:cubicBezTo>
                  <a:pt x="132" y="70"/>
                  <a:pt x="90" y="58"/>
                  <a:pt x="52" y="46"/>
                </a:cubicBezTo>
                <a:cubicBezTo>
                  <a:pt x="19" y="57"/>
                  <a:pt x="14" y="71"/>
                  <a:pt x="3" y="103"/>
                </a:cubicBezTo>
                <a:cubicBezTo>
                  <a:pt x="39" y="141"/>
                  <a:pt x="0" y="162"/>
                  <a:pt x="52" y="145"/>
                </a:cubicBezTo>
                <a:cubicBezTo>
                  <a:pt x="59" y="172"/>
                  <a:pt x="52" y="205"/>
                  <a:pt x="69" y="227"/>
                </a:cubicBezTo>
                <a:cubicBezTo>
                  <a:pt x="74" y="233"/>
                  <a:pt x="79" y="215"/>
                  <a:pt x="85" y="210"/>
                </a:cubicBezTo>
                <a:cubicBezTo>
                  <a:pt x="93" y="204"/>
                  <a:pt x="102" y="199"/>
                  <a:pt x="110" y="194"/>
                </a:cubicBezTo>
                <a:cubicBezTo>
                  <a:pt x="141" y="215"/>
                  <a:pt x="164" y="238"/>
                  <a:pt x="200" y="252"/>
                </a:cubicBezTo>
                <a:cubicBezTo>
                  <a:pt x="236" y="246"/>
                  <a:pt x="273" y="246"/>
                  <a:pt x="307" y="235"/>
                </a:cubicBezTo>
                <a:cubicBezTo>
                  <a:pt x="324" y="230"/>
                  <a:pt x="357" y="219"/>
                  <a:pt x="357" y="219"/>
                </a:cubicBezTo>
                <a:cubicBezTo>
                  <a:pt x="377" y="188"/>
                  <a:pt x="387" y="155"/>
                  <a:pt x="398" y="120"/>
                </a:cubicBezTo>
                <a:cubicBezTo>
                  <a:pt x="403" y="103"/>
                  <a:pt x="414" y="70"/>
                  <a:pt x="414" y="70"/>
                </a:cubicBezTo>
                <a:cubicBezTo>
                  <a:pt x="411" y="59"/>
                  <a:pt x="415" y="44"/>
                  <a:pt x="406" y="38"/>
                </a:cubicBezTo>
                <a:cubicBezTo>
                  <a:pt x="402" y="36"/>
                  <a:pt x="354" y="52"/>
                  <a:pt x="348" y="54"/>
                </a:cubicBezTo>
                <a:cubicBezTo>
                  <a:pt x="345" y="62"/>
                  <a:pt x="348" y="75"/>
                  <a:pt x="340" y="79"/>
                </a:cubicBezTo>
                <a:cubicBezTo>
                  <a:pt x="332" y="83"/>
                  <a:pt x="322" y="75"/>
                  <a:pt x="315" y="70"/>
                </a:cubicBezTo>
                <a:cubicBezTo>
                  <a:pt x="218" y="0"/>
                  <a:pt x="342" y="69"/>
                  <a:pt x="250" y="21"/>
                </a:cubicBezTo>
                <a:cubicBezTo>
                  <a:pt x="217" y="31"/>
                  <a:pt x="223" y="22"/>
                  <a:pt x="217" y="62"/>
                </a:cubicBezTo>
                <a:cubicBezTo>
                  <a:pt x="207" y="130"/>
                  <a:pt x="208" y="180"/>
                  <a:pt x="208" y="12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89" name="Freeform 21"/>
          <p:cNvSpPr>
            <a:spLocks/>
          </p:cNvSpPr>
          <p:nvPr/>
        </p:nvSpPr>
        <p:spPr bwMode="auto">
          <a:xfrm>
            <a:off x="6862763" y="3217863"/>
            <a:ext cx="622300" cy="561975"/>
          </a:xfrm>
          <a:custGeom>
            <a:avLst/>
            <a:gdLst>
              <a:gd name="T0" fmla="*/ 436 w 585"/>
              <a:gd name="T1" fmla="*/ 66 h 560"/>
              <a:gd name="T2" fmla="*/ 58 w 585"/>
              <a:gd name="T3" fmla="*/ 99 h 560"/>
              <a:gd name="T4" fmla="*/ 0 w 585"/>
              <a:gd name="T5" fmla="*/ 206 h 560"/>
              <a:gd name="T6" fmla="*/ 198 w 585"/>
              <a:gd name="T7" fmla="*/ 297 h 560"/>
              <a:gd name="T8" fmla="*/ 329 w 585"/>
              <a:gd name="T9" fmla="*/ 305 h 560"/>
              <a:gd name="T10" fmla="*/ 387 w 585"/>
              <a:gd name="T11" fmla="*/ 321 h 560"/>
              <a:gd name="T12" fmla="*/ 362 w 585"/>
              <a:gd name="T13" fmla="*/ 387 h 560"/>
              <a:gd name="T14" fmla="*/ 338 w 585"/>
              <a:gd name="T15" fmla="*/ 379 h 560"/>
              <a:gd name="T16" fmla="*/ 313 w 585"/>
              <a:gd name="T17" fmla="*/ 346 h 560"/>
              <a:gd name="T18" fmla="*/ 198 w 585"/>
              <a:gd name="T19" fmla="*/ 297 h 560"/>
              <a:gd name="T20" fmla="*/ 83 w 585"/>
              <a:gd name="T21" fmla="*/ 346 h 560"/>
              <a:gd name="T22" fmla="*/ 107 w 585"/>
              <a:gd name="T23" fmla="*/ 560 h 560"/>
              <a:gd name="T24" fmla="*/ 346 w 585"/>
              <a:gd name="T25" fmla="*/ 543 h 560"/>
              <a:gd name="T26" fmla="*/ 387 w 585"/>
              <a:gd name="T27" fmla="*/ 494 h 560"/>
              <a:gd name="T28" fmla="*/ 469 w 585"/>
              <a:gd name="T29" fmla="*/ 461 h 560"/>
              <a:gd name="T30" fmla="*/ 568 w 585"/>
              <a:gd name="T31" fmla="*/ 329 h 560"/>
              <a:gd name="T32" fmla="*/ 585 w 585"/>
              <a:gd name="T33" fmla="*/ 264 h 560"/>
              <a:gd name="T34" fmla="*/ 576 w 585"/>
              <a:gd name="T35" fmla="*/ 157 h 560"/>
              <a:gd name="T36" fmla="*/ 527 w 585"/>
              <a:gd name="T37" fmla="*/ 9 h 560"/>
              <a:gd name="T38" fmla="*/ 502 w 585"/>
              <a:gd name="T39" fmla="*/ 0 h 560"/>
              <a:gd name="T40" fmla="*/ 379 w 585"/>
              <a:gd name="T41" fmla="*/ 9 h 560"/>
              <a:gd name="T42" fmla="*/ 354 w 585"/>
              <a:gd name="T43" fmla="*/ 17 h 560"/>
              <a:gd name="T44" fmla="*/ 338 w 585"/>
              <a:gd name="T45" fmla="*/ 58 h 5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85"/>
              <a:gd name="T70" fmla="*/ 0 h 560"/>
              <a:gd name="T71" fmla="*/ 585 w 585"/>
              <a:gd name="T72" fmla="*/ 560 h 56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85" h="560">
                <a:moveTo>
                  <a:pt x="436" y="66"/>
                </a:moveTo>
                <a:cubicBezTo>
                  <a:pt x="322" y="70"/>
                  <a:pt x="172" y="62"/>
                  <a:pt x="58" y="99"/>
                </a:cubicBezTo>
                <a:cubicBezTo>
                  <a:pt x="1" y="176"/>
                  <a:pt x="15" y="138"/>
                  <a:pt x="0" y="206"/>
                </a:cubicBezTo>
                <a:cubicBezTo>
                  <a:pt x="23" y="309"/>
                  <a:pt x="103" y="290"/>
                  <a:pt x="198" y="297"/>
                </a:cubicBezTo>
                <a:cubicBezTo>
                  <a:pt x="242" y="300"/>
                  <a:pt x="285" y="302"/>
                  <a:pt x="329" y="305"/>
                </a:cubicBezTo>
                <a:cubicBezTo>
                  <a:pt x="343" y="308"/>
                  <a:pt x="386" y="318"/>
                  <a:pt x="387" y="321"/>
                </a:cubicBezTo>
                <a:cubicBezTo>
                  <a:pt x="395" y="345"/>
                  <a:pt x="374" y="370"/>
                  <a:pt x="362" y="387"/>
                </a:cubicBezTo>
                <a:cubicBezTo>
                  <a:pt x="332" y="509"/>
                  <a:pt x="357" y="440"/>
                  <a:pt x="338" y="379"/>
                </a:cubicBezTo>
                <a:cubicBezTo>
                  <a:pt x="334" y="366"/>
                  <a:pt x="323" y="355"/>
                  <a:pt x="313" y="346"/>
                </a:cubicBezTo>
                <a:cubicBezTo>
                  <a:pt x="281" y="319"/>
                  <a:pt x="198" y="297"/>
                  <a:pt x="198" y="297"/>
                </a:cubicBezTo>
                <a:cubicBezTo>
                  <a:pt x="119" y="305"/>
                  <a:pt x="118" y="292"/>
                  <a:pt x="83" y="346"/>
                </a:cubicBezTo>
                <a:cubicBezTo>
                  <a:pt x="72" y="415"/>
                  <a:pt x="55" y="505"/>
                  <a:pt x="107" y="560"/>
                </a:cubicBezTo>
                <a:cubicBezTo>
                  <a:pt x="187" y="554"/>
                  <a:pt x="266" y="549"/>
                  <a:pt x="346" y="543"/>
                </a:cubicBezTo>
                <a:cubicBezTo>
                  <a:pt x="367" y="541"/>
                  <a:pt x="370" y="507"/>
                  <a:pt x="387" y="494"/>
                </a:cubicBezTo>
                <a:cubicBezTo>
                  <a:pt x="411" y="474"/>
                  <a:pt x="440" y="471"/>
                  <a:pt x="469" y="461"/>
                </a:cubicBezTo>
                <a:cubicBezTo>
                  <a:pt x="518" y="424"/>
                  <a:pt x="548" y="388"/>
                  <a:pt x="568" y="329"/>
                </a:cubicBezTo>
                <a:cubicBezTo>
                  <a:pt x="575" y="308"/>
                  <a:pt x="585" y="264"/>
                  <a:pt x="585" y="264"/>
                </a:cubicBezTo>
                <a:cubicBezTo>
                  <a:pt x="582" y="228"/>
                  <a:pt x="582" y="192"/>
                  <a:pt x="576" y="157"/>
                </a:cubicBezTo>
                <a:cubicBezTo>
                  <a:pt x="568" y="109"/>
                  <a:pt x="542" y="55"/>
                  <a:pt x="527" y="9"/>
                </a:cubicBezTo>
                <a:cubicBezTo>
                  <a:pt x="524" y="1"/>
                  <a:pt x="510" y="3"/>
                  <a:pt x="502" y="0"/>
                </a:cubicBezTo>
                <a:cubicBezTo>
                  <a:pt x="461" y="3"/>
                  <a:pt x="420" y="4"/>
                  <a:pt x="379" y="9"/>
                </a:cubicBezTo>
                <a:cubicBezTo>
                  <a:pt x="370" y="10"/>
                  <a:pt x="360" y="11"/>
                  <a:pt x="354" y="17"/>
                </a:cubicBezTo>
                <a:cubicBezTo>
                  <a:pt x="343" y="27"/>
                  <a:pt x="344" y="45"/>
                  <a:pt x="338" y="58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90" name="Oval 22"/>
          <p:cNvSpPr>
            <a:spLocks noChangeArrowheads="1"/>
          </p:cNvSpPr>
          <p:nvPr/>
        </p:nvSpPr>
        <p:spPr bwMode="auto">
          <a:xfrm>
            <a:off x="7107238" y="4006850"/>
            <a:ext cx="557212" cy="555625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Oval 23"/>
          <p:cNvSpPr>
            <a:spLocks noChangeArrowheads="1"/>
          </p:cNvSpPr>
          <p:nvPr/>
        </p:nvSpPr>
        <p:spPr bwMode="auto">
          <a:xfrm>
            <a:off x="6345238" y="3800475"/>
            <a:ext cx="517525" cy="476250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Oval 24"/>
          <p:cNvSpPr>
            <a:spLocks noChangeArrowheads="1"/>
          </p:cNvSpPr>
          <p:nvPr/>
        </p:nvSpPr>
        <p:spPr bwMode="auto">
          <a:xfrm>
            <a:off x="6802438" y="3122613"/>
            <a:ext cx="727075" cy="733425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25"/>
          <p:cNvSpPr>
            <a:spLocks noChangeShapeType="1"/>
          </p:cNvSpPr>
          <p:nvPr/>
        </p:nvSpPr>
        <p:spPr bwMode="auto">
          <a:xfrm>
            <a:off x="7161213" y="4102100"/>
            <a:ext cx="406400" cy="3841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94" name="Line 26"/>
          <p:cNvSpPr>
            <a:spLocks noChangeShapeType="1"/>
          </p:cNvSpPr>
          <p:nvPr/>
        </p:nvSpPr>
        <p:spPr bwMode="auto">
          <a:xfrm>
            <a:off x="6416675" y="3879850"/>
            <a:ext cx="350838" cy="3317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95" name="Line 27"/>
          <p:cNvSpPr>
            <a:spLocks noChangeShapeType="1"/>
          </p:cNvSpPr>
          <p:nvPr/>
        </p:nvSpPr>
        <p:spPr bwMode="auto">
          <a:xfrm>
            <a:off x="6896100" y="3254375"/>
            <a:ext cx="476250" cy="5270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96" name="Text Box 28"/>
          <p:cNvSpPr txBox="1">
            <a:spLocks noChangeArrowheads="1"/>
          </p:cNvSpPr>
          <p:nvPr/>
        </p:nvSpPr>
        <p:spPr bwMode="auto">
          <a:xfrm>
            <a:off x="6103938" y="4621213"/>
            <a:ext cx="219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3F7E"/>
                </a:solidFill>
                <a:latin typeface="Arial" charset="0"/>
              </a:rPr>
              <a:t>Reduce Dropouts</a:t>
            </a:r>
          </a:p>
        </p:txBody>
      </p:sp>
      <p:sp>
        <p:nvSpPr>
          <p:cNvPr id="24597" name="Oval 31"/>
          <p:cNvSpPr>
            <a:spLocks noChangeArrowheads="1"/>
          </p:cNvSpPr>
          <p:nvPr/>
        </p:nvSpPr>
        <p:spPr bwMode="auto">
          <a:xfrm>
            <a:off x="6372225" y="1103313"/>
            <a:ext cx="1460500" cy="1604962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32"/>
          <p:cNvSpPr>
            <a:spLocks noChangeArrowheads="1"/>
          </p:cNvSpPr>
          <p:nvPr/>
        </p:nvSpPr>
        <p:spPr bwMode="auto">
          <a:xfrm>
            <a:off x="6716713" y="1485900"/>
            <a:ext cx="779462" cy="857250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Oval 33"/>
          <p:cNvSpPr>
            <a:spLocks noChangeArrowheads="1"/>
          </p:cNvSpPr>
          <p:nvPr/>
        </p:nvSpPr>
        <p:spPr bwMode="auto">
          <a:xfrm>
            <a:off x="7091363" y="1901825"/>
            <a:ext cx="50800" cy="76200"/>
          </a:xfrm>
          <a:prstGeom prst="ellipse">
            <a:avLst/>
          </a:prstGeom>
          <a:solidFill>
            <a:srgbClr val="003F7E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Line 34"/>
          <p:cNvSpPr>
            <a:spLocks noChangeShapeType="1"/>
          </p:cNvSpPr>
          <p:nvPr/>
        </p:nvSpPr>
        <p:spPr bwMode="auto">
          <a:xfrm rot="1800000" flipV="1">
            <a:off x="7223125" y="1573213"/>
            <a:ext cx="457200" cy="519112"/>
          </a:xfrm>
          <a:prstGeom prst="line">
            <a:avLst/>
          </a:prstGeom>
          <a:noFill/>
          <a:ln w="28575">
            <a:solidFill>
              <a:srgbClr val="003F7E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01" name="Line 35"/>
          <p:cNvSpPr>
            <a:spLocks noChangeShapeType="1"/>
          </p:cNvSpPr>
          <p:nvPr/>
        </p:nvSpPr>
        <p:spPr bwMode="auto">
          <a:xfrm rot="-3964138">
            <a:off x="6997700" y="1722438"/>
            <a:ext cx="381000" cy="0"/>
          </a:xfrm>
          <a:prstGeom prst="line">
            <a:avLst/>
          </a:prstGeom>
          <a:noFill/>
          <a:ln w="28575">
            <a:solidFill>
              <a:srgbClr val="003F7E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02" name="Text Box 36"/>
          <p:cNvSpPr txBox="1">
            <a:spLocks noChangeArrowheads="1"/>
          </p:cNvSpPr>
          <p:nvPr/>
        </p:nvSpPr>
        <p:spPr bwMode="auto">
          <a:xfrm>
            <a:off x="6815138" y="1597025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3F7E"/>
                </a:solidFill>
                <a:latin typeface="Arial" charset="0"/>
              </a:rPr>
              <a:t>R1</a:t>
            </a:r>
          </a:p>
        </p:txBody>
      </p:sp>
      <p:sp>
        <p:nvSpPr>
          <p:cNvPr id="24604" name="Text Box 38"/>
          <p:cNvSpPr txBox="1">
            <a:spLocks noChangeArrowheads="1"/>
          </p:cNvSpPr>
          <p:nvPr/>
        </p:nvSpPr>
        <p:spPr bwMode="auto">
          <a:xfrm>
            <a:off x="5683250" y="265747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3F7E"/>
                </a:solidFill>
                <a:latin typeface="Arial" charset="0"/>
              </a:rPr>
              <a:t>Increase Cell Coverage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Data to Analog Signals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Amplitude-shift keying (ASK)</a:t>
            </a:r>
          </a:p>
          <a:p>
            <a:pPr lvl="1"/>
            <a:r>
              <a:rPr lang="en-US"/>
              <a:t>Amplitude difference of carrier frequency</a:t>
            </a:r>
          </a:p>
          <a:p>
            <a:r>
              <a:rPr lang="en-US"/>
              <a:t>Frequency-shift keying (FSK)</a:t>
            </a:r>
          </a:p>
          <a:p>
            <a:pPr lvl="1"/>
            <a:r>
              <a:rPr lang="en-US"/>
              <a:t>Frequency difference near carrier frequency</a:t>
            </a:r>
          </a:p>
          <a:p>
            <a:r>
              <a:rPr lang="en-US"/>
              <a:t>Phase-shift keying (PSK)</a:t>
            </a:r>
          </a:p>
          <a:p>
            <a:pPr lvl="1"/>
            <a:r>
              <a:rPr lang="en-US"/>
              <a:t>Phase of carrier signal shifted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924800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Amplitude-Shift Keying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One binary digit represented by presence of carrier, at constant amplitude</a:t>
            </a:r>
          </a:p>
          <a:p>
            <a:pPr>
              <a:lnSpc>
                <a:spcPct val="90000"/>
              </a:lnSpc>
            </a:pPr>
            <a:r>
              <a:rPr lang="en-US" sz="2400"/>
              <a:t>Other binary digit represented by absence of carrier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 lvl="2">
              <a:lnSpc>
                <a:spcPct val="90000"/>
              </a:lnSpc>
            </a:pPr>
            <a:endParaRPr lang="en-US" sz="1800"/>
          </a:p>
          <a:p>
            <a:pPr lvl="2">
              <a:lnSpc>
                <a:spcPct val="90000"/>
              </a:lnSpc>
            </a:pPr>
            <a:r>
              <a:rPr lang="en-US" sz="1800"/>
              <a:t>where the carrier signal is </a:t>
            </a:r>
            <a:r>
              <a:rPr lang="en-US" sz="1800" i="1"/>
              <a:t>A</a:t>
            </a:r>
            <a:r>
              <a:rPr lang="en-US" sz="1800"/>
              <a:t>cos(2</a:t>
            </a:r>
            <a:r>
              <a:rPr lang="en-US" sz="1800">
                <a:cs typeface="Times New Roman" pitchFamily="18" charset="0"/>
              </a:rPr>
              <a:t>π</a:t>
            </a:r>
            <a:r>
              <a:rPr lang="en-US" sz="1800" i="1"/>
              <a:t>f</a:t>
            </a:r>
            <a:r>
              <a:rPr lang="en-US" sz="1800" i="1" baseline="-25000"/>
              <a:t>c</a:t>
            </a:r>
            <a:r>
              <a:rPr lang="en-US" sz="1800" i="1"/>
              <a:t>t</a:t>
            </a:r>
            <a:r>
              <a:rPr lang="en-US" sz="1800"/>
              <a:t>)						</a:t>
            </a:r>
          </a:p>
        </p:txBody>
      </p:sp>
      <p:graphicFrame>
        <p:nvGraphicFramePr>
          <p:cNvPr id="427008" name="Object 0"/>
          <p:cNvGraphicFramePr>
            <a:graphicFrameLocks noChangeAspect="1"/>
          </p:cNvGraphicFramePr>
          <p:nvPr/>
        </p:nvGraphicFramePr>
        <p:xfrm>
          <a:off x="1905000" y="3021013"/>
          <a:ext cx="1397000" cy="941387"/>
        </p:xfrm>
        <a:graphic>
          <a:graphicData uri="http://schemas.openxmlformats.org/presentationml/2006/ole">
            <p:oleObj spid="_x0000_s427008" name="Equation" r:id="rId3" imgW="583920" imgH="533160" progId="Equation.3">
              <p:embed/>
            </p:oleObj>
          </a:graphicData>
        </a:graphic>
      </p:graphicFrame>
      <p:graphicFrame>
        <p:nvGraphicFramePr>
          <p:cNvPr id="427009" name="Object 1"/>
          <p:cNvGraphicFramePr>
            <a:graphicFrameLocks noChangeAspect="1"/>
          </p:cNvGraphicFramePr>
          <p:nvPr/>
        </p:nvGraphicFramePr>
        <p:xfrm>
          <a:off x="3316288" y="3074988"/>
          <a:ext cx="1525587" cy="457200"/>
        </p:xfrm>
        <a:graphic>
          <a:graphicData uri="http://schemas.openxmlformats.org/presentationml/2006/ole">
            <p:oleObj spid="_x0000_s427009" name="Equation" r:id="rId4" imgW="761760" imgH="228600" progId="Equation.3">
              <p:embed/>
            </p:oleObj>
          </a:graphicData>
        </a:graphic>
      </p:graphicFrame>
      <p:graphicFrame>
        <p:nvGraphicFramePr>
          <p:cNvPr id="427010" name="Object 2"/>
          <p:cNvGraphicFramePr>
            <a:graphicFrameLocks noChangeAspect="1"/>
          </p:cNvGraphicFramePr>
          <p:nvPr/>
        </p:nvGraphicFramePr>
        <p:xfrm>
          <a:off x="3813175" y="3592513"/>
          <a:ext cx="254000" cy="355600"/>
        </p:xfrm>
        <a:graphic>
          <a:graphicData uri="http://schemas.openxmlformats.org/presentationml/2006/ole">
            <p:oleObj spid="_x0000_s427010" name="Equation" r:id="rId5" imgW="126720" imgH="177480" progId="Equation.3">
              <p:embed/>
            </p:oleObj>
          </a:graphicData>
        </a:graphic>
      </p:graphicFrame>
      <p:graphicFrame>
        <p:nvGraphicFramePr>
          <p:cNvPr id="427011" name="Object 3"/>
          <p:cNvGraphicFramePr>
            <a:graphicFrameLocks noChangeAspect="1"/>
          </p:cNvGraphicFramePr>
          <p:nvPr/>
        </p:nvGraphicFramePr>
        <p:xfrm>
          <a:off x="5586413" y="3119438"/>
          <a:ext cx="1017587" cy="406400"/>
        </p:xfrm>
        <a:graphic>
          <a:graphicData uri="http://schemas.openxmlformats.org/presentationml/2006/ole">
            <p:oleObj spid="_x0000_s427011" name="Equation" r:id="rId6" imgW="507960" imgH="203040" progId="Equation.3">
              <p:embed/>
            </p:oleObj>
          </a:graphicData>
        </a:graphic>
      </p:graphicFrame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5599113" y="3546475"/>
          <a:ext cx="1092200" cy="406400"/>
        </p:xfrm>
        <a:graphic>
          <a:graphicData uri="http://schemas.openxmlformats.org/presentationml/2006/ole">
            <p:oleObj spid="_x0000_s427012" name="Equation" r:id="rId7" imgW="545760" imgH="203040" progId="Equation.3">
              <p:embed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72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Amplitude-Shift Keying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Susceptible to sudden gain changes</a:t>
            </a:r>
          </a:p>
          <a:p>
            <a:r>
              <a:rPr lang="en-US"/>
              <a:t>Inefficient modulation technique</a:t>
            </a:r>
          </a:p>
          <a:p>
            <a:r>
              <a:rPr lang="en-US"/>
              <a:t>On voice-grade lines, used up to 1200 bps</a:t>
            </a:r>
          </a:p>
          <a:p>
            <a:r>
              <a:rPr lang="en-US"/>
              <a:t>Used to transmit digital data over optical fiber</a:t>
            </a:r>
          </a:p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73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Binary Frequency-Shift Keying (BFSK)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Two binary digits represented by two different frequencies near the carrier frequency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pPr lvl="2"/>
            <a:r>
              <a:rPr lang="en-US" sz="1800"/>
              <a:t>where </a:t>
            </a:r>
            <a:r>
              <a:rPr lang="en-US" sz="1800" i="1"/>
              <a:t>f</a:t>
            </a:r>
            <a:r>
              <a:rPr lang="en-US" sz="1800" baseline="-25000"/>
              <a:t>1</a:t>
            </a:r>
            <a:r>
              <a:rPr lang="en-US" sz="1800"/>
              <a:t> and </a:t>
            </a:r>
            <a:r>
              <a:rPr lang="en-US" sz="1800" i="1"/>
              <a:t>f</a:t>
            </a:r>
            <a:r>
              <a:rPr lang="en-US" sz="1800" baseline="-25000"/>
              <a:t>2</a:t>
            </a:r>
            <a:r>
              <a:rPr lang="en-US" sz="1800"/>
              <a:t> are offset from carrier frequency </a:t>
            </a:r>
            <a:r>
              <a:rPr lang="en-US" sz="1800" i="1"/>
              <a:t>f</a:t>
            </a:r>
            <a:r>
              <a:rPr lang="en-US" sz="1800" i="1" baseline="-25000"/>
              <a:t>c</a:t>
            </a:r>
            <a:r>
              <a:rPr lang="en-US" sz="1800"/>
              <a:t> by equal but opposite amounts</a:t>
            </a:r>
          </a:p>
        </p:txBody>
      </p:sp>
      <p:graphicFrame>
        <p:nvGraphicFramePr>
          <p:cNvPr id="428032" name="Object 1024"/>
          <p:cNvGraphicFramePr>
            <a:graphicFrameLocks noChangeAspect="1"/>
          </p:cNvGraphicFramePr>
          <p:nvPr/>
        </p:nvGraphicFramePr>
        <p:xfrm>
          <a:off x="2438400" y="2590800"/>
          <a:ext cx="1473200" cy="992188"/>
        </p:xfrm>
        <a:graphic>
          <a:graphicData uri="http://schemas.openxmlformats.org/presentationml/2006/ole">
            <p:oleObj spid="_x0000_s428032" name="Equation" r:id="rId3" imgW="583920" imgH="533160" progId="Equation.3">
              <p:embed/>
            </p:oleObj>
          </a:graphicData>
        </a:graphic>
      </p:graphicFrame>
      <p:graphicFrame>
        <p:nvGraphicFramePr>
          <p:cNvPr id="428033" name="Object 1025"/>
          <p:cNvGraphicFramePr>
            <a:graphicFrameLocks noChangeAspect="1"/>
          </p:cNvGraphicFramePr>
          <p:nvPr/>
        </p:nvGraphicFramePr>
        <p:xfrm>
          <a:off x="3852863" y="2659063"/>
          <a:ext cx="1582737" cy="455612"/>
        </p:xfrm>
        <a:graphic>
          <a:graphicData uri="http://schemas.openxmlformats.org/presentationml/2006/ole">
            <p:oleObj spid="_x0000_s428033" name="Equation" r:id="rId4" imgW="749160" imgH="215640" progId="Equation.3">
              <p:embed/>
            </p:oleObj>
          </a:graphicData>
        </a:graphic>
      </p:graphicFrame>
      <p:graphicFrame>
        <p:nvGraphicFramePr>
          <p:cNvPr id="428034" name="Object 1026"/>
          <p:cNvGraphicFramePr>
            <a:graphicFrameLocks noChangeAspect="1"/>
          </p:cNvGraphicFramePr>
          <p:nvPr/>
        </p:nvGraphicFramePr>
        <p:xfrm>
          <a:off x="3841750" y="3124200"/>
          <a:ext cx="1609725" cy="455613"/>
        </p:xfrm>
        <a:graphic>
          <a:graphicData uri="http://schemas.openxmlformats.org/presentationml/2006/ole">
            <p:oleObj spid="_x0000_s428034" name="Equation" r:id="rId5" imgW="761760" imgH="215640" progId="Equation.3">
              <p:embed/>
            </p:oleObj>
          </a:graphicData>
        </a:graphic>
      </p:graphicFrame>
      <p:graphicFrame>
        <p:nvGraphicFramePr>
          <p:cNvPr id="428035" name="Object 1027"/>
          <p:cNvGraphicFramePr>
            <a:graphicFrameLocks noChangeAspect="1"/>
          </p:cNvGraphicFramePr>
          <p:nvPr/>
        </p:nvGraphicFramePr>
        <p:xfrm>
          <a:off x="6140450" y="2689225"/>
          <a:ext cx="1073150" cy="428625"/>
        </p:xfrm>
        <a:graphic>
          <a:graphicData uri="http://schemas.openxmlformats.org/presentationml/2006/ole">
            <p:oleObj spid="_x0000_s428035" name="Equation" r:id="rId6" imgW="507960" imgH="203040" progId="Equation.3">
              <p:embed/>
            </p:oleObj>
          </a:graphicData>
        </a:graphic>
      </p:graphicFrame>
      <p:graphicFrame>
        <p:nvGraphicFramePr>
          <p:cNvPr id="428036" name="Object 1028"/>
          <p:cNvGraphicFramePr>
            <a:graphicFrameLocks noChangeAspect="1"/>
          </p:cNvGraphicFramePr>
          <p:nvPr/>
        </p:nvGraphicFramePr>
        <p:xfrm>
          <a:off x="6148388" y="3116263"/>
          <a:ext cx="1152525" cy="428625"/>
        </p:xfrm>
        <a:graphic>
          <a:graphicData uri="http://schemas.openxmlformats.org/presentationml/2006/ole">
            <p:oleObj spid="_x0000_s428036" name="Equation" r:id="rId7" imgW="545760" imgH="203040" progId="Equation.3">
              <p:embed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Binary Frequency-Shift Keying (BFSK)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Less susceptible to error than ASK</a:t>
            </a:r>
          </a:p>
          <a:p>
            <a:r>
              <a:rPr lang="en-US"/>
              <a:t>On voice-grade lines, used up to 1200bps</a:t>
            </a:r>
          </a:p>
          <a:p>
            <a:r>
              <a:rPr lang="en-US"/>
              <a:t>Used for high-frequency (3 to 30 MHz) radio transmission</a:t>
            </a:r>
          </a:p>
          <a:p>
            <a:r>
              <a:rPr lang="en-US"/>
              <a:t>Can be used at higher frequencies on LANs that use coaxial cable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Multiple Frequency-Shift Keying (MFSK)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More than two frequencies are used</a:t>
            </a:r>
          </a:p>
          <a:p>
            <a:pPr>
              <a:lnSpc>
                <a:spcPct val="90000"/>
              </a:lnSpc>
            </a:pPr>
            <a:r>
              <a:rPr lang="en-US" sz="2400"/>
              <a:t>More bandwidth efficient but more susceptible to error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 lvl="2">
              <a:lnSpc>
                <a:spcPct val="90000"/>
              </a:lnSpc>
            </a:pPr>
            <a:endParaRPr lang="en-US" sz="1800" i="1"/>
          </a:p>
          <a:p>
            <a:pPr lvl="2">
              <a:lnSpc>
                <a:spcPct val="90000"/>
              </a:lnSpc>
            </a:pPr>
            <a:r>
              <a:rPr lang="en-US" sz="1800" i="1"/>
              <a:t>f </a:t>
            </a:r>
            <a:r>
              <a:rPr lang="en-US" sz="1800" i="1" baseline="-25000"/>
              <a:t>i</a:t>
            </a:r>
            <a:r>
              <a:rPr lang="en-US" sz="1800" i="1"/>
              <a:t> </a:t>
            </a:r>
            <a:r>
              <a:rPr lang="en-US" sz="1800"/>
              <a:t>= </a:t>
            </a:r>
            <a:r>
              <a:rPr lang="en-US" sz="1800" i="1"/>
              <a:t>f </a:t>
            </a:r>
            <a:r>
              <a:rPr lang="en-US" sz="1800" i="1" baseline="-25000"/>
              <a:t>c</a:t>
            </a:r>
            <a:r>
              <a:rPr lang="en-US" sz="1800" i="1"/>
              <a:t> </a:t>
            </a:r>
            <a:r>
              <a:rPr lang="en-US" sz="1800"/>
              <a:t>+ (</a:t>
            </a:r>
            <a:r>
              <a:rPr lang="en-US" sz="1800" i="1"/>
              <a:t>2i </a:t>
            </a:r>
            <a:r>
              <a:rPr lang="en-US" sz="1800"/>
              <a:t>– 1 – M)</a:t>
            </a:r>
            <a:r>
              <a:rPr lang="en-US" sz="1800" i="1"/>
              <a:t>f </a:t>
            </a:r>
            <a:r>
              <a:rPr lang="en-US" sz="1800" i="1" baseline="-25000"/>
              <a:t>d</a:t>
            </a:r>
          </a:p>
          <a:p>
            <a:pPr lvl="2">
              <a:lnSpc>
                <a:spcPct val="90000"/>
              </a:lnSpc>
            </a:pPr>
            <a:r>
              <a:rPr lang="en-US" sz="1800" i="1"/>
              <a:t>f </a:t>
            </a:r>
            <a:r>
              <a:rPr lang="en-US" sz="1800" i="1" baseline="-25000"/>
              <a:t>c</a:t>
            </a:r>
            <a:r>
              <a:rPr lang="en-US" sz="1800" i="1"/>
              <a:t> </a:t>
            </a:r>
            <a:r>
              <a:rPr lang="en-US" sz="1800"/>
              <a:t>= the carrier frequency</a:t>
            </a:r>
          </a:p>
          <a:p>
            <a:pPr lvl="2">
              <a:lnSpc>
                <a:spcPct val="90000"/>
              </a:lnSpc>
            </a:pPr>
            <a:r>
              <a:rPr lang="en-US" sz="1800" i="1"/>
              <a:t>f </a:t>
            </a:r>
            <a:r>
              <a:rPr lang="en-US" sz="1800" i="1" baseline="-25000"/>
              <a:t>d</a:t>
            </a:r>
            <a:r>
              <a:rPr lang="en-US" sz="1800" i="1"/>
              <a:t> </a:t>
            </a:r>
            <a:r>
              <a:rPr lang="en-US" sz="1800"/>
              <a:t>= the difference frequency</a:t>
            </a:r>
          </a:p>
          <a:p>
            <a:pPr lvl="2">
              <a:lnSpc>
                <a:spcPct val="90000"/>
              </a:lnSpc>
            </a:pPr>
            <a:r>
              <a:rPr lang="en-US" sz="1800" i="1"/>
              <a:t>M </a:t>
            </a:r>
            <a:r>
              <a:rPr lang="en-US" sz="1800"/>
              <a:t>= number of different signal elements = 2 </a:t>
            </a:r>
            <a:r>
              <a:rPr lang="en-US" sz="1800" i="1" baseline="30000"/>
              <a:t>L</a:t>
            </a:r>
          </a:p>
          <a:p>
            <a:pPr lvl="2">
              <a:lnSpc>
                <a:spcPct val="90000"/>
              </a:lnSpc>
            </a:pPr>
            <a:r>
              <a:rPr lang="en-US" sz="1800" i="1"/>
              <a:t>L </a:t>
            </a:r>
            <a:r>
              <a:rPr lang="en-US" sz="1800"/>
              <a:t>= number of bits per signal element</a:t>
            </a:r>
          </a:p>
        </p:txBody>
      </p:sp>
      <p:graphicFrame>
        <p:nvGraphicFramePr>
          <p:cNvPr id="429056" name="Object 1024"/>
          <p:cNvGraphicFramePr>
            <a:graphicFrameLocks noChangeAspect="1"/>
          </p:cNvGraphicFramePr>
          <p:nvPr/>
        </p:nvGraphicFramePr>
        <p:xfrm>
          <a:off x="2286000" y="2819400"/>
          <a:ext cx="3106738" cy="492125"/>
        </p:xfrm>
        <a:graphic>
          <a:graphicData uri="http://schemas.openxmlformats.org/presentationml/2006/ole">
            <p:oleObj spid="_x0000_s429056" name="Equation" r:id="rId3" imgW="1066680" imgH="228600" progId="Equation.3">
              <p:embed/>
            </p:oleObj>
          </a:graphicData>
        </a:graphic>
      </p:graphicFrame>
      <p:graphicFrame>
        <p:nvGraphicFramePr>
          <p:cNvPr id="429057" name="Object 1025"/>
          <p:cNvGraphicFramePr>
            <a:graphicFrameLocks noChangeAspect="1"/>
          </p:cNvGraphicFramePr>
          <p:nvPr/>
        </p:nvGraphicFramePr>
        <p:xfrm>
          <a:off x="5715000" y="2895600"/>
          <a:ext cx="1738313" cy="382588"/>
        </p:xfrm>
        <a:graphic>
          <a:graphicData uri="http://schemas.openxmlformats.org/presentationml/2006/ole">
            <p:oleObj spid="_x0000_s429057" name="Equation" r:id="rId4" imgW="596880" imgH="177480" progId="Equation.3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76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Multiple Frequency-Shift Keying (MFSK)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/>
              <a:t>To match data rate of input bit stream, each output signal element is held for:</a:t>
            </a:r>
          </a:p>
          <a:p>
            <a:pPr marL="990600" lvl="1" indent="-533400" algn="ctr">
              <a:buFontTx/>
              <a:buNone/>
            </a:pPr>
            <a:r>
              <a:rPr lang="en-US" i="1"/>
              <a:t>T</a:t>
            </a:r>
            <a:r>
              <a:rPr lang="en-US" baseline="-25000"/>
              <a:t>s</a:t>
            </a:r>
            <a:r>
              <a:rPr lang="en-US"/>
              <a:t>=</a:t>
            </a:r>
            <a:r>
              <a:rPr lang="en-US" i="1"/>
              <a:t>LT</a:t>
            </a:r>
            <a:r>
              <a:rPr lang="en-US"/>
              <a:t> seconds</a:t>
            </a:r>
          </a:p>
          <a:p>
            <a:pPr marL="1371600" lvl="2" indent="-457200"/>
            <a:r>
              <a:rPr lang="en-US"/>
              <a:t>where </a:t>
            </a:r>
            <a:r>
              <a:rPr lang="en-US" i="1"/>
              <a:t>T</a:t>
            </a:r>
            <a:r>
              <a:rPr lang="en-US"/>
              <a:t>  is the bit period (data rate = 1/</a:t>
            </a:r>
            <a:r>
              <a:rPr lang="en-US" i="1"/>
              <a:t>T</a:t>
            </a:r>
            <a:r>
              <a:rPr lang="en-US"/>
              <a:t>)</a:t>
            </a:r>
          </a:p>
          <a:p>
            <a:pPr marL="609600" indent="-609600"/>
            <a:r>
              <a:rPr lang="en-US"/>
              <a:t>So, one signal element encodes </a:t>
            </a:r>
            <a:r>
              <a:rPr lang="en-US" i="1"/>
              <a:t>L</a:t>
            </a:r>
            <a:r>
              <a:rPr lang="en-US"/>
              <a:t> bits</a:t>
            </a:r>
            <a:endParaRPr lang="en-US" baseline="-25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77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Multiple Frequency-Shift Keying (MFSK)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Total bandwidth required </a:t>
            </a:r>
          </a:p>
          <a:p>
            <a:pPr lvl="1" algn="ctr">
              <a:buFontTx/>
              <a:buNone/>
            </a:pPr>
            <a:r>
              <a:rPr lang="en-US"/>
              <a:t>2</a:t>
            </a:r>
            <a:r>
              <a:rPr lang="en-US" i="1"/>
              <a:t>Mf</a:t>
            </a:r>
            <a:r>
              <a:rPr lang="en-US" i="1" baseline="-25000"/>
              <a:t>d</a:t>
            </a:r>
          </a:p>
          <a:p>
            <a:r>
              <a:rPr lang="en-US"/>
              <a:t>Minimum frequency separation required  2</a:t>
            </a:r>
            <a:r>
              <a:rPr lang="en-US" i="1"/>
              <a:t>f</a:t>
            </a:r>
            <a:r>
              <a:rPr lang="en-US" i="1" baseline="-25000"/>
              <a:t>d</a:t>
            </a:r>
            <a:r>
              <a:rPr lang="en-US"/>
              <a:t>=1/</a:t>
            </a:r>
            <a:r>
              <a:rPr lang="en-US" i="1"/>
              <a:t>T</a:t>
            </a:r>
            <a:r>
              <a:rPr lang="en-US" i="1" baseline="-25000"/>
              <a:t>s</a:t>
            </a:r>
          </a:p>
          <a:p>
            <a:r>
              <a:rPr lang="en-US"/>
              <a:t>Therefore, modulator requires a bandwidth of</a:t>
            </a:r>
          </a:p>
          <a:p>
            <a:pPr lvl="1" algn="ctr">
              <a:buFontTx/>
              <a:buNone/>
            </a:pPr>
            <a:r>
              <a:rPr lang="en-US" i="1"/>
              <a:t>W</a:t>
            </a:r>
            <a:r>
              <a:rPr lang="en-US" i="1" baseline="-25000"/>
              <a:t>d</a:t>
            </a:r>
            <a:r>
              <a:rPr lang="en-US"/>
              <a:t>=2</a:t>
            </a:r>
            <a:r>
              <a:rPr lang="en-US" i="1" baseline="30000"/>
              <a:t>L</a:t>
            </a:r>
            <a:r>
              <a:rPr lang="en-US"/>
              <a:t>/</a:t>
            </a:r>
            <a:r>
              <a:rPr lang="en-US" i="1"/>
              <a:t>LT</a:t>
            </a:r>
            <a:r>
              <a:rPr lang="en-US"/>
              <a:t>=</a:t>
            </a:r>
            <a:r>
              <a:rPr lang="en-US" i="1"/>
              <a:t>M</a:t>
            </a:r>
            <a:r>
              <a:rPr lang="en-US"/>
              <a:t>/</a:t>
            </a:r>
            <a:r>
              <a:rPr lang="en-US" i="1"/>
              <a:t>T</a:t>
            </a:r>
            <a:r>
              <a:rPr lang="en-US" baseline="-25000"/>
              <a:t>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78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Multiple Frequency-Shift Keying (MFSK)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6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89916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79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Theory of Antenna</a:t>
            </a:r>
            <a:endParaRPr lang="en-US" u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(#)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Phase-Shift Keying (PSK)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Two-level PSK (BPSK)</a:t>
            </a:r>
          </a:p>
          <a:p>
            <a:pPr lvl="1"/>
            <a:r>
              <a:rPr lang="en-US"/>
              <a:t>Uses two phases to represent binary digits</a:t>
            </a:r>
          </a:p>
          <a:p>
            <a:pPr lvl="1">
              <a:buFontTx/>
              <a:buNone/>
            </a:pP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>
              <a:buFontTx/>
              <a:buNone/>
            </a:pPr>
            <a:endParaRPr lang="en-US"/>
          </a:p>
        </p:txBody>
      </p:sp>
      <p:graphicFrame>
        <p:nvGraphicFramePr>
          <p:cNvPr id="430080" name="Object 1024"/>
          <p:cNvGraphicFramePr>
            <a:graphicFrameLocks noChangeAspect="1"/>
          </p:cNvGraphicFramePr>
          <p:nvPr/>
        </p:nvGraphicFramePr>
        <p:xfrm>
          <a:off x="2209800" y="2895600"/>
          <a:ext cx="1701800" cy="1146175"/>
        </p:xfrm>
        <a:graphic>
          <a:graphicData uri="http://schemas.openxmlformats.org/presentationml/2006/ole">
            <p:oleObj spid="_x0000_s430080" name="Equation" r:id="rId3" imgW="583920" imgH="533160" progId="Equation.3">
              <p:embed/>
            </p:oleObj>
          </a:graphicData>
        </a:graphic>
      </p:graphicFrame>
      <p:graphicFrame>
        <p:nvGraphicFramePr>
          <p:cNvPr id="430081" name="Object 1025"/>
          <p:cNvGraphicFramePr>
            <a:graphicFrameLocks noChangeAspect="1"/>
          </p:cNvGraphicFramePr>
          <p:nvPr/>
        </p:nvGraphicFramePr>
        <p:xfrm>
          <a:off x="3505200" y="2971800"/>
          <a:ext cx="1858963" cy="558800"/>
        </p:xfrm>
        <a:graphic>
          <a:graphicData uri="http://schemas.openxmlformats.org/presentationml/2006/ole">
            <p:oleObj spid="_x0000_s430081" name="Equation" r:id="rId4" imgW="761760" imgH="228600" progId="Equation.3">
              <p:embed/>
            </p:oleObj>
          </a:graphicData>
        </a:graphic>
      </p:graphicFrame>
      <p:graphicFrame>
        <p:nvGraphicFramePr>
          <p:cNvPr id="430082" name="Object 1026"/>
          <p:cNvGraphicFramePr>
            <a:graphicFrameLocks noChangeAspect="1"/>
          </p:cNvGraphicFramePr>
          <p:nvPr/>
        </p:nvGraphicFramePr>
        <p:xfrm>
          <a:off x="3505200" y="3429000"/>
          <a:ext cx="2417763" cy="557213"/>
        </p:xfrm>
        <a:graphic>
          <a:graphicData uri="http://schemas.openxmlformats.org/presentationml/2006/ole">
            <p:oleObj spid="_x0000_s430082" name="Equation" r:id="rId5" imgW="990360" imgH="228600" progId="Equation.3">
              <p:embed/>
            </p:oleObj>
          </a:graphicData>
        </a:graphic>
      </p:graphicFrame>
      <p:graphicFrame>
        <p:nvGraphicFramePr>
          <p:cNvPr id="430083" name="Object 1027"/>
          <p:cNvGraphicFramePr>
            <a:graphicFrameLocks noChangeAspect="1"/>
          </p:cNvGraphicFramePr>
          <p:nvPr/>
        </p:nvGraphicFramePr>
        <p:xfrm>
          <a:off x="5943600" y="2994025"/>
          <a:ext cx="1239838" cy="495300"/>
        </p:xfrm>
        <a:graphic>
          <a:graphicData uri="http://schemas.openxmlformats.org/presentationml/2006/ole">
            <p:oleObj spid="_x0000_s430083" name="Equation" r:id="rId6" imgW="507960" imgH="203040" progId="Equation.3">
              <p:embed/>
            </p:oleObj>
          </a:graphicData>
        </a:graphic>
      </p:graphicFrame>
      <p:graphicFrame>
        <p:nvGraphicFramePr>
          <p:cNvPr id="430084" name="Object 1028"/>
          <p:cNvGraphicFramePr>
            <a:graphicFrameLocks noChangeAspect="1"/>
          </p:cNvGraphicFramePr>
          <p:nvPr/>
        </p:nvGraphicFramePr>
        <p:xfrm>
          <a:off x="5943600" y="3429000"/>
          <a:ext cx="1331913" cy="495300"/>
        </p:xfrm>
        <a:graphic>
          <a:graphicData uri="http://schemas.openxmlformats.org/presentationml/2006/ole">
            <p:oleObj spid="_x0000_s430084" name="Equation" r:id="rId7" imgW="545760" imgH="203040" progId="Equation.3">
              <p:embed/>
            </p:oleObj>
          </a:graphicData>
        </a:graphic>
      </p:graphicFrame>
      <p:graphicFrame>
        <p:nvGraphicFramePr>
          <p:cNvPr id="430085" name="Object 1029"/>
          <p:cNvGraphicFramePr>
            <a:graphicFrameLocks noChangeAspect="1"/>
          </p:cNvGraphicFramePr>
          <p:nvPr/>
        </p:nvGraphicFramePr>
        <p:xfrm>
          <a:off x="2941638" y="4244975"/>
          <a:ext cx="998537" cy="1146175"/>
        </p:xfrm>
        <a:graphic>
          <a:graphicData uri="http://schemas.openxmlformats.org/presentationml/2006/ole">
            <p:oleObj spid="_x0000_s430085" name="Equation" r:id="rId8" imgW="342720" imgH="533160" progId="Equation.3">
              <p:embed/>
            </p:oleObj>
          </a:graphicData>
        </a:graphic>
      </p:graphicFrame>
      <p:graphicFrame>
        <p:nvGraphicFramePr>
          <p:cNvPr id="430086" name="Object 1030"/>
          <p:cNvGraphicFramePr>
            <a:graphicFrameLocks noChangeAspect="1"/>
          </p:cNvGraphicFramePr>
          <p:nvPr/>
        </p:nvGraphicFramePr>
        <p:xfrm>
          <a:off x="3505200" y="4267200"/>
          <a:ext cx="1858963" cy="558800"/>
        </p:xfrm>
        <a:graphic>
          <a:graphicData uri="http://schemas.openxmlformats.org/presentationml/2006/ole">
            <p:oleObj spid="_x0000_s430086" name="Equation" r:id="rId9" imgW="761760" imgH="228600" progId="Equation.3">
              <p:embed/>
            </p:oleObj>
          </a:graphicData>
        </a:graphic>
      </p:graphicFrame>
      <p:graphicFrame>
        <p:nvGraphicFramePr>
          <p:cNvPr id="430087" name="Object 1031"/>
          <p:cNvGraphicFramePr>
            <a:graphicFrameLocks noChangeAspect="1"/>
          </p:cNvGraphicFramePr>
          <p:nvPr/>
        </p:nvGraphicFramePr>
        <p:xfrm>
          <a:off x="3505200" y="4800600"/>
          <a:ext cx="2106613" cy="557213"/>
        </p:xfrm>
        <a:graphic>
          <a:graphicData uri="http://schemas.openxmlformats.org/presentationml/2006/ole">
            <p:oleObj spid="_x0000_s430087" name="Equation" r:id="rId10" imgW="863280" imgH="228600" progId="Equation.3">
              <p:embed/>
            </p:oleObj>
          </a:graphicData>
        </a:graphic>
      </p:graphicFrame>
      <p:graphicFrame>
        <p:nvGraphicFramePr>
          <p:cNvPr id="430088" name="Object 1032"/>
          <p:cNvGraphicFramePr>
            <a:graphicFrameLocks noChangeAspect="1"/>
          </p:cNvGraphicFramePr>
          <p:nvPr/>
        </p:nvGraphicFramePr>
        <p:xfrm>
          <a:off x="5943600" y="4289425"/>
          <a:ext cx="1239838" cy="495300"/>
        </p:xfrm>
        <a:graphic>
          <a:graphicData uri="http://schemas.openxmlformats.org/presentationml/2006/ole">
            <p:oleObj spid="_x0000_s430088" name="Equation" r:id="rId11" imgW="507960" imgH="203040" progId="Equation.3">
              <p:embed/>
            </p:oleObj>
          </a:graphicData>
        </a:graphic>
      </p:graphicFrame>
      <p:graphicFrame>
        <p:nvGraphicFramePr>
          <p:cNvPr id="430089" name="Object 1033"/>
          <p:cNvGraphicFramePr>
            <a:graphicFrameLocks noChangeAspect="1"/>
          </p:cNvGraphicFramePr>
          <p:nvPr/>
        </p:nvGraphicFramePr>
        <p:xfrm>
          <a:off x="5943600" y="4800600"/>
          <a:ext cx="1331913" cy="495300"/>
        </p:xfrm>
        <a:graphic>
          <a:graphicData uri="http://schemas.openxmlformats.org/presentationml/2006/ole">
            <p:oleObj spid="_x0000_s430089" name="Equation" r:id="rId12" imgW="545760" imgH="203040" progId="Equation.3">
              <p:embed/>
            </p:oleObj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80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Phase-Shift Keying (PSK)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Differential PSK (DPSK)</a:t>
            </a:r>
          </a:p>
          <a:p>
            <a:pPr lvl="1"/>
            <a:r>
              <a:rPr lang="en-US"/>
              <a:t>Phase shift with reference to previous bit</a:t>
            </a:r>
          </a:p>
          <a:p>
            <a:pPr lvl="2"/>
            <a:r>
              <a:rPr lang="en-US"/>
              <a:t>Binary 0 – signal burst of same phase as previous signal burst</a:t>
            </a:r>
          </a:p>
          <a:p>
            <a:pPr lvl="2"/>
            <a:r>
              <a:rPr lang="en-US"/>
              <a:t>Binary 1 – signal burst of opposite phase to previous signal burst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81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Phase-Shift Keying (PSK)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Four-level PSK (QPSK)</a:t>
            </a:r>
          </a:p>
          <a:p>
            <a:pPr lvl="1"/>
            <a:r>
              <a:rPr lang="en-US"/>
              <a:t>Each element represents more than one bit</a:t>
            </a:r>
          </a:p>
        </p:txBody>
      </p:sp>
      <p:graphicFrame>
        <p:nvGraphicFramePr>
          <p:cNvPr id="431104" name="Object 1024"/>
          <p:cNvGraphicFramePr>
            <a:graphicFrameLocks noChangeAspect="1"/>
          </p:cNvGraphicFramePr>
          <p:nvPr/>
        </p:nvGraphicFramePr>
        <p:xfrm>
          <a:off x="1905000" y="2819400"/>
          <a:ext cx="2438400" cy="3581400"/>
        </p:xfrm>
        <a:graphic>
          <a:graphicData uri="http://schemas.openxmlformats.org/presentationml/2006/ole">
            <p:oleObj spid="_x0000_s431104" name="Equation" r:id="rId3" imgW="583920" imgH="812520" progId="Equation.3">
              <p:embed/>
            </p:oleObj>
          </a:graphicData>
        </a:graphic>
      </p:graphicFrame>
      <p:graphicFrame>
        <p:nvGraphicFramePr>
          <p:cNvPr id="431105" name="Object 1025"/>
          <p:cNvGraphicFramePr>
            <a:graphicFrameLocks noChangeAspect="1"/>
          </p:cNvGraphicFramePr>
          <p:nvPr/>
        </p:nvGraphicFramePr>
        <p:xfrm>
          <a:off x="3962400" y="2667000"/>
          <a:ext cx="2438400" cy="989013"/>
        </p:xfrm>
        <a:graphic>
          <a:graphicData uri="http://schemas.openxmlformats.org/presentationml/2006/ole">
            <p:oleObj spid="_x0000_s431105" name="Equation" r:id="rId4" imgW="1066680" imgH="431640" progId="Equation.3">
              <p:embed/>
            </p:oleObj>
          </a:graphicData>
        </a:graphic>
      </p:graphicFrame>
      <p:graphicFrame>
        <p:nvGraphicFramePr>
          <p:cNvPr id="431106" name="Object 1026"/>
          <p:cNvGraphicFramePr>
            <a:graphicFrameLocks noChangeAspect="1"/>
          </p:cNvGraphicFramePr>
          <p:nvPr/>
        </p:nvGraphicFramePr>
        <p:xfrm>
          <a:off x="7467600" y="2971800"/>
          <a:ext cx="403225" cy="403225"/>
        </p:xfrm>
        <a:graphic>
          <a:graphicData uri="http://schemas.openxmlformats.org/presentationml/2006/ole">
            <p:oleObj spid="_x0000_s431106" name="Equation" r:id="rId5" imgW="164880" imgH="164880" progId="Equation.3">
              <p:embed/>
            </p:oleObj>
          </a:graphicData>
        </a:graphic>
      </p:graphicFrame>
      <p:graphicFrame>
        <p:nvGraphicFramePr>
          <p:cNvPr id="431107" name="Object 1027"/>
          <p:cNvGraphicFramePr>
            <a:graphicFrameLocks noChangeAspect="1"/>
          </p:cNvGraphicFramePr>
          <p:nvPr/>
        </p:nvGraphicFramePr>
        <p:xfrm>
          <a:off x="3962400" y="3581400"/>
          <a:ext cx="2667000" cy="1009650"/>
        </p:xfrm>
        <a:graphic>
          <a:graphicData uri="http://schemas.openxmlformats.org/presentationml/2006/ole">
            <p:oleObj spid="_x0000_s431107" name="Equation" r:id="rId6" imgW="1143000" imgH="431640" progId="Equation.3">
              <p:embed/>
            </p:oleObj>
          </a:graphicData>
        </a:graphic>
      </p:graphicFrame>
      <p:graphicFrame>
        <p:nvGraphicFramePr>
          <p:cNvPr id="431108" name="Object 1028"/>
          <p:cNvGraphicFramePr>
            <a:graphicFrameLocks noChangeAspect="1"/>
          </p:cNvGraphicFramePr>
          <p:nvPr/>
        </p:nvGraphicFramePr>
        <p:xfrm>
          <a:off x="3962400" y="4572000"/>
          <a:ext cx="2667000" cy="1009650"/>
        </p:xfrm>
        <a:graphic>
          <a:graphicData uri="http://schemas.openxmlformats.org/presentationml/2006/ole">
            <p:oleObj spid="_x0000_s431108" name="Equation" r:id="rId7" imgW="1143000" imgH="431640" progId="Equation.3">
              <p:embed/>
            </p:oleObj>
          </a:graphicData>
        </a:graphic>
      </p:graphicFrame>
      <p:graphicFrame>
        <p:nvGraphicFramePr>
          <p:cNvPr id="431109" name="Object 1029"/>
          <p:cNvGraphicFramePr>
            <a:graphicFrameLocks noChangeAspect="1"/>
          </p:cNvGraphicFramePr>
          <p:nvPr/>
        </p:nvGraphicFramePr>
        <p:xfrm>
          <a:off x="3962400" y="5486400"/>
          <a:ext cx="2667000" cy="1000125"/>
        </p:xfrm>
        <a:graphic>
          <a:graphicData uri="http://schemas.openxmlformats.org/presentationml/2006/ole">
            <p:oleObj spid="_x0000_s431109" name="Equation" r:id="rId8" imgW="1066680" imgH="431640" progId="Equation.3">
              <p:embed/>
            </p:oleObj>
          </a:graphicData>
        </a:graphic>
      </p:graphicFrame>
      <p:graphicFrame>
        <p:nvGraphicFramePr>
          <p:cNvPr id="431110" name="Object 1030"/>
          <p:cNvGraphicFramePr>
            <a:graphicFrameLocks noChangeAspect="1"/>
          </p:cNvGraphicFramePr>
          <p:nvPr/>
        </p:nvGraphicFramePr>
        <p:xfrm>
          <a:off x="7467600" y="3871913"/>
          <a:ext cx="465138" cy="433387"/>
        </p:xfrm>
        <a:graphic>
          <a:graphicData uri="http://schemas.openxmlformats.org/presentationml/2006/ole">
            <p:oleObj spid="_x0000_s431110" name="Equation" r:id="rId9" imgW="190440" imgH="177480" progId="Equation.3">
              <p:embed/>
            </p:oleObj>
          </a:graphicData>
        </a:graphic>
      </p:graphicFrame>
      <p:graphicFrame>
        <p:nvGraphicFramePr>
          <p:cNvPr id="431111" name="Object 1031"/>
          <p:cNvGraphicFramePr>
            <a:graphicFrameLocks noChangeAspect="1"/>
          </p:cNvGraphicFramePr>
          <p:nvPr/>
        </p:nvGraphicFramePr>
        <p:xfrm>
          <a:off x="7467600" y="4786313"/>
          <a:ext cx="495300" cy="433387"/>
        </p:xfrm>
        <a:graphic>
          <a:graphicData uri="http://schemas.openxmlformats.org/presentationml/2006/ole">
            <p:oleObj spid="_x0000_s431111" name="Equation" r:id="rId10" imgW="203040" imgH="177480" progId="Equation.3">
              <p:embed/>
            </p:oleObj>
          </a:graphicData>
        </a:graphic>
      </p:graphicFrame>
      <p:graphicFrame>
        <p:nvGraphicFramePr>
          <p:cNvPr id="431112" name="Object 1032"/>
          <p:cNvGraphicFramePr>
            <a:graphicFrameLocks noChangeAspect="1"/>
          </p:cNvGraphicFramePr>
          <p:nvPr/>
        </p:nvGraphicFramePr>
        <p:xfrm>
          <a:off x="7467600" y="5624513"/>
          <a:ext cx="434975" cy="433387"/>
        </p:xfrm>
        <a:graphic>
          <a:graphicData uri="http://schemas.openxmlformats.org/presentationml/2006/ole">
            <p:oleObj spid="_x0000_s431112" name="Equation" r:id="rId11" imgW="177480" imgH="177480" progId="Equation.3">
              <p:embed/>
            </p:oleObj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82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Phase-Shift Keying (PSK)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Multilevel PSK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Using multiple phase angles with each angle having more than one amplitude, multiple signals elements can be achieved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 lvl="2">
              <a:lnSpc>
                <a:spcPct val="90000"/>
              </a:lnSpc>
            </a:pPr>
            <a:r>
              <a:rPr lang="en-US" sz="1800" i="1"/>
              <a:t>D</a:t>
            </a:r>
            <a:r>
              <a:rPr lang="en-US" sz="1800"/>
              <a:t> = modulation rate, baud</a:t>
            </a:r>
          </a:p>
          <a:p>
            <a:pPr lvl="2">
              <a:lnSpc>
                <a:spcPct val="90000"/>
              </a:lnSpc>
            </a:pPr>
            <a:r>
              <a:rPr lang="en-US" sz="1800" i="1"/>
              <a:t>R</a:t>
            </a:r>
            <a:r>
              <a:rPr lang="en-US" sz="1800"/>
              <a:t> = data rate, bps</a:t>
            </a:r>
          </a:p>
          <a:p>
            <a:pPr lvl="2">
              <a:lnSpc>
                <a:spcPct val="90000"/>
              </a:lnSpc>
            </a:pPr>
            <a:r>
              <a:rPr lang="en-US" sz="1800" i="1"/>
              <a:t>M</a:t>
            </a:r>
            <a:r>
              <a:rPr lang="en-US" sz="1800"/>
              <a:t> = number of different signal elements = 2</a:t>
            </a:r>
            <a:r>
              <a:rPr lang="en-US" sz="1800" i="1" baseline="30000"/>
              <a:t>L</a:t>
            </a:r>
          </a:p>
          <a:p>
            <a:pPr lvl="2">
              <a:lnSpc>
                <a:spcPct val="90000"/>
              </a:lnSpc>
            </a:pPr>
            <a:r>
              <a:rPr lang="en-US" sz="1800" i="1"/>
              <a:t>L</a:t>
            </a:r>
            <a:r>
              <a:rPr lang="en-US" sz="1800"/>
              <a:t> = number of bits per signal element</a:t>
            </a:r>
          </a:p>
        </p:txBody>
      </p:sp>
      <p:graphicFrame>
        <p:nvGraphicFramePr>
          <p:cNvPr id="432128" name="Object 0"/>
          <p:cNvGraphicFramePr>
            <a:graphicFrameLocks noChangeAspect="1"/>
          </p:cNvGraphicFramePr>
          <p:nvPr/>
        </p:nvGraphicFramePr>
        <p:xfrm>
          <a:off x="3429000" y="2743200"/>
          <a:ext cx="2667000" cy="1079500"/>
        </p:xfrm>
        <a:graphic>
          <a:graphicData uri="http://schemas.openxmlformats.org/presentationml/2006/ole">
            <p:oleObj spid="_x0000_s432128" name="Equation" r:id="rId3" imgW="1066680" imgH="43164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83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Bandwidth of modulated signal (</a:t>
            </a:r>
            <a:r>
              <a:rPr lang="en-US" i="1"/>
              <a:t>B</a:t>
            </a:r>
            <a:r>
              <a:rPr lang="en-US" i="1" baseline="-25000"/>
              <a:t>T</a:t>
            </a:r>
            <a:r>
              <a:rPr lang="en-US"/>
              <a:t>)</a:t>
            </a:r>
          </a:p>
          <a:p>
            <a:pPr lvl="1"/>
            <a:r>
              <a:rPr lang="en-US"/>
              <a:t>ASK, PSK	</a:t>
            </a:r>
            <a:r>
              <a:rPr lang="en-US" i="1"/>
              <a:t>B</a:t>
            </a:r>
            <a:r>
              <a:rPr lang="en-US" i="1" baseline="-25000"/>
              <a:t>T</a:t>
            </a:r>
            <a:r>
              <a:rPr lang="en-US"/>
              <a:t>=(1+</a:t>
            </a:r>
            <a:r>
              <a:rPr lang="en-US" i="1"/>
              <a:t>r</a:t>
            </a:r>
            <a:r>
              <a:rPr lang="en-US"/>
              <a:t>)</a:t>
            </a:r>
            <a:r>
              <a:rPr lang="en-US" i="1"/>
              <a:t>R</a:t>
            </a:r>
          </a:p>
          <a:p>
            <a:pPr lvl="1"/>
            <a:r>
              <a:rPr lang="en-US"/>
              <a:t>FSK		</a:t>
            </a:r>
            <a:r>
              <a:rPr lang="en-US" i="1"/>
              <a:t>B</a:t>
            </a:r>
            <a:r>
              <a:rPr lang="en-US" i="1" baseline="-25000"/>
              <a:t>T</a:t>
            </a:r>
            <a:r>
              <a:rPr lang="en-US"/>
              <a:t>=2</a:t>
            </a:r>
            <a:r>
              <a:rPr lang="en-US">
                <a:cs typeface="Times New Roman" pitchFamily="18" charset="0"/>
              </a:rPr>
              <a:t>D</a:t>
            </a:r>
            <a:r>
              <a:rPr lang="en-US" i="1"/>
              <a:t>F+</a:t>
            </a:r>
            <a:r>
              <a:rPr lang="en-US"/>
              <a:t>(1+</a:t>
            </a:r>
            <a:r>
              <a:rPr lang="en-US" i="1"/>
              <a:t>r</a:t>
            </a:r>
            <a:r>
              <a:rPr lang="en-US"/>
              <a:t>)</a:t>
            </a:r>
            <a:r>
              <a:rPr lang="en-US" i="1"/>
              <a:t>R </a:t>
            </a:r>
          </a:p>
          <a:p>
            <a:pPr lvl="2"/>
            <a:endParaRPr lang="en-US" i="1"/>
          </a:p>
          <a:p>
            <a:pPr lvl="2"/>
            <a:r>
              <a:rPr lang="en-US" i="1"/>
              <a:t>R</a:t>
            </a:r>
            <a:r>
              <a:rPr lang="en-US"/>
              <a:t> = bit rate</a:t>
            </a:r>
          </a:p>
          <a:p>
            <a:pPr lvl="2"/>
            <a:r>
              <a:rPr lang="en-US"/>
              <a:t>0 &lt; r &lt; 1; related to how signal is filtered</a:t>
            </a:r>
          </a:p>
          <a:p>
            <a:pPr lvl="2"/>
            <a:r>
              <a:rPr lang="en-US"/>
              <a:t> </a:t>
            </a:r>
            <a:r>
              <a:rPr lang="en-US">
                <a:cs typeface="Times New Roman" pitchFamily="18" charset="0"/>
              </a:rPr>
              <a:t>D</a:t>
            </a:r>
            <a:r>
              <a:rPr lang="en-US" i="1"/>
              <a:t>F = f</a:t>
            </a:r>
            <a:r>
              <a:rPr lang="en-US" baseline="-25000"/>
              <a:t>2</a:t>
            </a:r>
            <a:r>
              <a:rPr lang="en-US" i="1"/>
              <a:t>-f</a:t>
            </a:r>
            <a:r>
              <a:rPr lang="en-US" i="1" baseline="-25000"/>
              <a:t>c</a:t>
            </a:r>
            <a:r>
              <a:rPr lang="en-US" i="1"/>
              <a:t>=f</a:t>
            </a:r>
            <a:r>
              <a:rPr lang="en-US" i="1" baseline="-25000"/>
              <a:t>c</a:t>
            </a:r>
            <a:r>
              <a:rPr lang="en-US" i="1"/>
              <a:t>-f</a:t>
            </a:r>
            <a:r>
              <a:rPr lang="en-US" baseline="-25000"/>
              <a:t>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84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Bandwidth of modulated signal (</a:t>
            </a:r>
            <a:r>
              <a:rPr lang="en-US" i="1"/>
              <a:t>B</a:t>
            </a:r>
            <a:r>
              <a:rPr lang="en-US" i="1" baseline="-25000"/>
              <a:t>T</a:t>
            </a:r>
            <a:r>
              <a:rPr lang="en-US"/>
              <a:t>)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MPSK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MFSK</a:t>
            </a:r>
          </a:p>
          <a:p>
            <a:pPr lvl="2">
              <a:lnSpc>
                <a:spcPct val="90000"/>
              </a:lnSpc>
            </a:pPr>
            <a:endParaRPr lang="en-US" i="1"/>
          </a:p>
          <a:p>
            <a:pPr lvl="2">
              <a:lnSpc>
                <a:spcPct val="90000"/>
              </a:lnSpc>
            </a:pPr>
            <a:endParaRPr lang="en-US" i="1"/>
          </a:p>
          <a:p>
            <a:pPr lvl="2">
              <a:lnSpc>
                <a:spcPct val="90000"/>
              </a:lnSpc>
            </a:pPr>
            <a:r>
              <a:rPr lang="en-US" i="1"/>
              <a:t>L</a:t>
            </a:r>
            <a:r>
              <a:rPr lang="en-US"/>
              <a:t> = number of bits encoded per signal element</a:t>
            </a:r>
          </a:p>
          <a:p>
            <a:pPr lvl="2">
              <a:lnSpc>
                <a:spcPct val="90000"/>
              </a:lnSpc>
            </a:pPr>
            <a:r>
              <a:rPr lang="en-US" i="1"/>
              <a:t>M</a:t>
            </a:r>
            <a:r>
              <a:rPr lang="en-US"/>
              <a:t> = number of different signal elements</a:t>
            </a:r>
          </a:p>
        </p:txBody>
      </p:sp>
      <p:graphicFrame>
        <p:nvGraphicFramePr>
          <p:cNvPr id="433152" name="Object 0"/>
          <p:cNvGraphicFramePr>
            <a:graphicFrameLocks noChangeAspect="1"/>
          </p:cNvGraphicFramePr>
          <p:nvPr/>
        </p:nvGraphicFramePr>
        <p:xfrm>
          <a:off x="3200400" y="1828800"/>
          <a:ext cx="4343400" cy="1235075"/>
        </p:xfrm>
        <a:graphic>
          <a:graphicData uri="http://schemas.openxmlformats.org/presentationml/2006/ole">
            <p:oleObj spid="_x0000_s433152" name="Equation" r:id="rId3" imgW="1752480" imgH="482400" progId="Equation.3">
              <p:embed/>
            </p:oleObj>
          </a:graphicData>
        </a:graphic>
      </p:graphicFrame>
      <p:graphicFrame>
        <p:nvGraphicFramePr>
          <p:cNvPr id="433153" name="Object 1"/>
          <p:cNvGraphicFramePr>
            <a:graphicFrameLocks noChangeAspect="1"/>
          </p:cNvGraphicFramePr>
          <p:nvPr/>
        </p:nvGraphicFramePr>
        <p:xfrm>
          <a:off x="3200400" y="3070225"/>
          <a:ext cx="2743200" cy="1196975"/>
        </p:xfrm>
        <a:graphic>
          <a:graphicData uri="http://schemas.openxmlformats.org/presentationml/2006/ole">
            <p:oleObj spid="_x0000_s433153" name="Equation" r:id="rId4" imgW="1143000" imgH="482400" progId="Equation.3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85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Quadrature Amplitude Modulation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QAM is a combination of ASK and PSK</a:t>
            </a:r>
          </a:p>
          <a:p>
            <a:pPr lvl="1"/>
            <a:r>
              <a:rPr lang="en-US"/>
              <a:t>Two different signals sent simultaneously on the same carrier frequency</a:t>
            </a:r>
          </a:p>
          <a:p>
            <a:endParaRPr lang="en-US"/>
          </a:p>
        </p:txBody>
      </p:sp>
      <p:graphicFrame>
        <p:nvGraphicFramePr>
          <p:cNvPr id="434176" name="Object 0"/>
          <p:cNvGraphicFramePr>
            <a:graphicFrameLocks noChangeAspect="1"/>
          </p:cNvGraphicFramePr>
          <p:nvPr/>
        </p:nvGraphicFramePr>
        <p:xfrm>
          <a:off x="1219200" y="3200400"/>
          <a:ext cx="5873750" cy="625475"/>
        </p:xfrm>
        <a:graphic>
          <a:graphicData uri="http://schemas.openxmlformats.org/presentationml/2006/ole">
            <p:oleObj spid="_x0000_s434176" name="Equation" r:id="rId3" imgW="2145960" imgH="22860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86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Quadrature Amplitude Modulation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4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850"/>
            <a:ext cx="89154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87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Analog Data to Analog Signal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Modulation of digital signals</a:t>
            </a:r>
          </a:p>
          <a:p>
            <a:pPr lvl="1"/>
            <a:r>
              <a:rPr lang="en-US"/>
              <a:t>When only analog transmission facilities are available, digital to analog conversion required</a:t>
            </a:r>
          </a:p>
          <a:p>
            <a:r>
              <a:rPr lang="en-US"/>
              <a:t>Modulation of analog signals</a:t>
            </a:r>
          </a:p>
          <a:p>
            <a:pPr lvl="1"/>
            <a:r>
              <a:rPr lang="en-US"/>
              <a:t>A higher frequency may be needed for effective transmission</a:t>
            </a:r>
          </a:p>
          <a:p>
            <a:pPr lvl="1"/>
            <a:r>
              <a:rPr lang="en-US"/>
              <a:t>Modulation permits frequency division multiplexing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88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</a:t>
            </a:r>
            <a:r>
              <a:rPr lang="en-US" dirty="0"/>
              <a:t>Techniques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Amplitude modulation (AM)</a:t>
            </a:r>
          </a:p>
          <a:p>
            <a:r>
              <a:rPr lang="en-US"/>
              <a:t>Angle modulation</a:t>
            </a:r>
          </a:p>
          <a:p>
            <a:pPr lvl="1"/>
            <a:r>
              <a:rPr lang="en-US"/>
              <a:t>Frequency modulation (FM)</a:t>
            </a:r>
          </a:p>
          <a:p>
            <a:pPr lvl="1"/>
            <a:r>
              <a:rPr lang="en-US"/>
              <a:t>Phase modulation (PM)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89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Isotropic Antenna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(#)</a:t>
            </a:r>
            <a:endParaRPr lang="en-US"/>
          </a:p>
        </p:txBody>
      </p:sp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4956275" cy="45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305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Amplitude Modulation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cos2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</a:t>
            </a:r>
            <a:r>
              <a:rPr lang="en-US" i="1" dirty="0"/>
              <a:t>f</a:t>
            </a:r>
            <a:r>
              <a:rPr lang="en-US" i="1" baseline="-25000" dirty="0"/>
              <a:t>c</a:t>
            </a:r>
            <a:r>
              <a:rPr lang="en-US" i="1" dirty="0"/>
              <a:t>t</a:t>
            </a:r>
            <a:r>
              <a:rPr lang="en-US" dirty="0"/>
              <a:t> = carrier</a:t>
            </a:r>
          </a:p>
          <a:p>
            <a:pPr lvl="2">
              <a:lnSpc>
                <a:spcPct val="90000"/>
              </a:lnSpc>
            </a:pPr>
            <a:r>
              <a:rPr lang="en-US" i="1" dirty="0"/>
              <a:t>x(t)</a:t>
            </a:r>
            <a:r>
              <a:rPr lang="en-US" dirty="0"/>
              <a:t> = input signal</a:t>
            </a:r>
          </a:p>
          <a:p>
            <a:pPr lvl="2">
              <a:lnSpc>
                <a:spcPct val="90000"/>
              </a:lnSpc>
            </a:pPr>
            <a:r>
              <a:rPr lang="en-US" i="1" dirty="0" err="1"/>
              <a:t>n</a:t>
            </a:r>
            <a:r>
              <a:rPr lang="en-US" i="1" baseline="-25000" dirty="0" err="1"/>
              <a:t>a</a:t>
            </a:r>
            <a:r>
              <a:rPr lang="en-US" dirty="0"/>
              <a:t> = modulation index (&lt; 1)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Ratio of amplitude of input signal to carrier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a.k.a</a:t>
            </a:r>
            <a:r>
              <a:rPr lang="en-US" dirty="0"/>
              <a:t> double sideband transmitted carrier (DSBTC)</a:t>
            </a:r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Amplitude Modulation</a:t>
            </a:r>
          </a:p>
        </p:txBody>
      </p:sp>
      <p:graphicFrame>
        <p:nvGraphicFramePr>
          <p:cNvPr id="435200" name="Object 0"/>
          <p:cNvGraphicFramePr>
            <a:graphicFrameLocks noChangeAspect="1"/>
          </p:cNvGraphicFramePr>
          <p:nvPr>
            <p:ph idx="1"/>
          </p:nvPr>
        </p:nvGraphicFramePr>
        <p:xfrm>
          <a:off x="857224" y="1928802"/>
          <a:ext cx="7858292" cy="785824"/>
        </p:xfrm>
        <a:graphic>
          <a:graphicData uri="http://schemas.openxmlformats.org/presentationml/2006/ole">
            <p:oleObj spid="_x0000_s435200" name="Equation" r:id="rId3" imgW="1549080" imgH="22860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90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543800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91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Amplitude Modulation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Transmitted power</a:t>
            </a:r>
          </a:p>
          <a:p>
            <a:endParaRPr lang="en-US"/>
          </a:p>
          <a:p>
            <a:endParaRPr lang="en-US"/>
          </a:p>
          <a:p>
            <a:pPr lvl="2"/>
            <a:endParaRPr lang="en-US"/>
          </a:p>
          <a:p>
            <a:pPr lvl="2"/>
            <a:r>
              <a:rPr lang="en-US" i="1"/>
              <a:t>P</a:t>
            </a:r>
            <a:r>
              <a:rPr lang="en-US" i="1" baseline="-25000"/>
              <a:t>t</a:t>
            </a:r>
            <a:r>
              <a:rPr lang="en-US"/>
              <a:t> = total transmitted power in </a:t>
            </a:r>
            <a:r>
              <a:rPr lang="en-US" i="1"/>
              <a:t>s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</a:t>
            </a:r>
          </a:p>
          <a:p>
            <a:pPr lvl="2"/>
            <a:r>
              <a:rPr lang="en-US" i="1"/>
              <a:t>P</a:t>
            </a:r>
            <a:r>
              <a:rPr lang="en-US" i="1" baseline="-25000"/>
              <a:t>c</a:t>
            </a:r>
            <a:r>
              <a:rPr lang="en-US"/>
              <a:t> = transmitted power in carrier</a:t>
            </a:r>
          </a:p>
        </p:txBody>
      </p:sp>
      <p:graphicFrame>
        <p:nvGraphicFramePr>
          <p:cNvPr id="436224" name="Object 0"/>
          <p:cNvGraphicFramePr>
            <a:graphicFrameLocks noChangeAspect="1"/>
          </p:cNvGraphicFramePr>
          <p:nvPr/>
        </p:nvGraphicFramePr>
        <p:xfrm>
          <a:off x="2895600" y="1981200"/>
          <a:ext cx="2362200" cy="1195388"/>
        </p:xfrm>
        <a:graphic>
          <a:graphicData uri="http://schemas.openxmlformats.org/presentationml/2006/ole">
            <p:oleObj spid="_x0000_s436224" name="Equation" r:id="rId3" imgW="1002960" imgH="50796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92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Sideband (SSB)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Variant of AM is single sideband (SSB)</a:t>
            </a:r>
          </a:p>
          <a:p>
            <a:pPr lvl="1"/>
            <a:r>
              <a:rPr lang="en-US" sz="2000"/>
              <a:t>Sends only one sideband</a:t>
            </a:r>
          </a:p>
          <a:p>
            <a:pPr lvl="1"/>
            <a:r>
              <a:rPr lang="en-US" sz="2000"/>
              <a:t>Eliminates other sideband and carrier</a:t>
            </a:r>
          </a:p>
          <a:p>
            <a:r>
              <a:rPr lang="en-US" sz="2400"/>
              <a:t>Advantages</a:t>
            </a:r>
          </a:p>
          <a:p>
            <a:pPr lvl="1"/>
            <a:r>
              <a:rPr lang="en-US" sz="2000"/>
              <a:t>Only half the bandwidth is required</a:t>
            </a:r>
          </a:p>
          <a:p>
            <a:pPr lvl="1"/>
            <a:r>
              <a:rPr lang="en-US" sz="2000"/>
              <a:t>Less power is required</a:t>
            </a:r>
          </a:p>
          <a:p>
            <a:r>
              <a:rPr lang="en-US" sz="2400"/>
              <a:t>Disadvantages</a:t>
            </a:r>
          </a:p>
          <a:p>
            <a:pPr lvl="1"/>
            <a:r>
              <a:rPr lang="en-US" sz="2000"/>
              <a:t>Suppressed carrier can’t be used for synchronization purposes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93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Angle Modulation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Angle modulation</a:t>
            </a:r>
          </a:p>
          <a:p>
            <a:endParaRPr lang="en-US"/>
          </a:p>
          <a:p>
            <a:pPr lvl="2"/>
            <a:endParaRPr lang="en-US"/>
          </a:p>
          <a:p>
            <a:r>
              <a:rPr lang="en-US"/>
              <a:t>Phase modulation</a:t>
            </a:r>
          </a:p>
          <a:p>
            <a:pPr lvl="1"/>
            <a:r>
              <a:rPr lang="en-US"/>
              <a:t>Phase is proportional to modulating signal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r>
              <a:rPr lang="en-US" i="1"/>
              <a:t>n</a:t>
            </a:r>
            <a:r>
              <a:rPr lang="en-US" i="1" baseline="-25000"/>
              <a:t>p</a:t>
            </a:r>
            <a:r>
              <a:rPr lang="en-US"/>
              <a:t> = phase modulation index</a:t>
            </a:r>
          </a:p>
        </p:txBody>
      </p:sp>
      <p:graphicFrame>
        <p:nvGraphicFramePr>
          <p:cNvPr id="437248" name="Object 0"/>
          <p:cNvGraphicFramePr>
            <a:graphicFrameLocks noChangeAspect="1"/>
          </p:cNvGraphicFramePr>
          <p:nvPr/>
        </p:nvGraphicFramePr>
        <p:xfrm>
          <a:off x="2514600" y="2209800"/>
          <a:ext cx="4114800" cy="622300"/>
        </p:xfrm>
        <a:graphic>
          <a:graphicData uri="http://schemas.openxmlformats.org/presentationml/2006/ole">
            <p:oleObj spid="_x0000_s437248" name="Equation" r:id="rId3" imgW="1511280" imgH="228600" progId="Equation.3">
              <p:embed/>
            </p:oleObj>
          </a:graphicData>
        </a:graphic>
      </p:graphicFrame>
      <p:graphicFrame>
        <p:nvGraphicFramePr>
          <p:cNvPr id="437249" name="Object 1"/>
          <p:cNvGraphicFramePr>
            <a:graphicFrameLocks noChangeAspect="1"/>
          </p:cNvGraphicFramePr>
          <p:nvPr/>
        </p:nvGraphicFramePr>
        <p:xfrm>
          <a:off x="2714612" y="4273560"/>
          <a:ext cx="2212975" cy="655638"/>
        </p:xfrm>
        <a:graphic>
          <a:graphicData uri="http://schemas.openxmlformats.org/presentationml/2006/ole">
            <p:oleObj spid="_x0000_s437249" name="Equation" r:id="rId4" imgW="812520" imgH="241200" progId="Equation.3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94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Angle Modulation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Frequency modulation</a:t>
            </a:r>
          </a:p>
          <a:p>
            <a:pPr lvl="1"/>
            <a:r>
              <a:rPr lang="en-US"/>
              <a:t>Derivative of the phase is proportional to modulating signal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r>
              <a:rPr lang="en-US" i="1"/>
              <a:t>n</a:t>
            </a:r>
            <a:r>
              <a:rPr lang="en-US" i="1" baseline="-25000"/>
              <a:t>f</a:t>
            </a:r>
            <a:r>
              <a:rPr lang="en-US"/>
              <a:t> = frequency modulation index</a:t>
            </a:r>
          </a:p>
          <a:p>
            <a:endParaRPr lang="en-US"/>
          </a:p>
        </p:txBody>
      </p:sp>
      <p:graphicFrame>
        <p:nvGraphicFramePr>
          <p:cNvPr id="438272" name="Object 0"/>
          <p:cNvGraphicFramePr>
            <a:graphicFrameLocks noChangeAspect="1"/>
          </p:cNvGraphicFramePr>
          <p:nvPr/>
        </p:nvGraphicFramePr>
        <p:xfrm>
          <a:off x="3124200" y="3344866"/>
          <a:ext cx="2351088" cy="655638"/>
        </p:xfrm>
        <a:graphic>
          <a:graphicData uri="http://schemas.openxmlformats.org/presentationml/2006/ole">
            <p:oleObj spid="_x0000_s438272" name="Equation" r:id="rId3" imgW="863280" imgH="24120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95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Angle Modulation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Compared to AM, FM and PM result in a signal whose bandwidth:</a:t>
            </a:r>
          </a:p>
          <a:p>
            <a:pPr lvl="1"/>
            <a:r>
              <a:rPr lang="en-US"/>
              <a:t>is also centered at f</a:t>
            </a:r>
            <a:r>
              <a:rPr lang="en-US" baseline="-25000"/>
              <a:t>c</a:t>
            </a:r>
            <a:endParaRPr lang="en-US"/>
          </a:p>
          <a:p>
            <a:pPr lvl="1"/>
            <a:r>
              <a:rPr lang="en-US"/>
              <a:t>but has a magnitude that is much different</a:t>
            </a:r>
          </a:p>
          <a:p>
            <a:pPr lvl="2"/>
            <a:endParaRPr lang="en-US"/>
          </a:p>
          <a:p>
            <a:r>
              <a:rPr lang="en-US"/>
              <a:t>Thus, FM and PM require greater bandwidth than AM</a:t>
            </a:r>
            <a:endParaRPr lang="en-US" baseline="-25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96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Angle Modulation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Carson’s rule</a:t>
            </a:r>
          </a:p>
          <a:p>
            <a:pPr lvl="1">
              <a:buFontTx/>
              <a:buNone/>
            </a:pPr>
            <a:endParaRPr lang="en-US"/>
          </a:p>
          <a:p>
            <a:pPr lvl="1">
              <a:buFontTx/>
              <a:buNone/>
            </a:pPr>
            <a:r>
              <a:rPr lang="en-US"/>
              <a:t>where</a:t>
            </a:r>
          </a:p>
          <a:p>
            <a:pPr lvl="1">
              <a:buFontTx/>
              <a:buNone/>
            </a:pPr>
            <a:endParaRPr lang="en-US"/>
          </a:p>
          <a:p>
            <a:pPr lvl="1">
              <a:buFontTx/>
              <a:buNone/>
            </a:pPr>
            <a:endParaRPr lang="en-US"/>
          </a:p>
          <a:p>
            <a:endParaRPr lang="en-US"/>
          </a:p>
          <a:p>
            <a:r>
              <a:rPr lang="en-US"/>
              <a:t>The formula for FM becomes</a:t>
            </a:r>
          </a:p>
        </p:txBody>
      </p:sp>
      <p:graphicFrame>
        <p:nvGraphicFramePr>
          <p:cNvPr id="439296" name="Object 0"/>
          <p:cNvGraphicFramePr>
            <a:graphicFrameLocks noChangeAspect="1"/>
          </p:cNvGraphicFramePr>
          <p:nvPr/>
        </p:nvGraphicFramePr>
        <p:xfrm>
          <a:off x="3733800" y="1752600"/>
          <a:ext cx="2376488" cy="544513"/>
        </p:xfrm>
        <a:graphic>
          <a:graphicData uri="http://schemas.openxmlformats.org/presentationml/2006/ole">
            <p:oleObj spid="_x0000_s439296" name="Equation" r:id="rId3" imgW="939600" imgH="215640" progId="Equation.3">
              <p:embed/>
            </p:oleObj>
          </a:graphicData>
        </a:graphic>
      </p:graphicFrame>
      <p:graphicFrame>
        <p:nvGraphicFramePr>
          <p:cNvPr id="439297" name="Object 1"/>
          <p:cNvGraphicFramePr>
            <a:graphicFrameLocks noChangeAspect="1"/>
          </p:cNvGraphicFramePr>
          <p:nvPr/>
        </p:nvGraphicFramePr>
        <p:xfrm>
          <a:off x="3357554" y="5383230"/>
          <a:ext cx="2441575" cy="546100"/>
        </p:xfrm>
        <a:graphic>
          <a:graphicData uri="http://schemas.openxmlformats.org/presentationml/2006/ole">
            <p:oleObj spid="_x0000_s439297" name="Equation" r:id="rId4" imgW="965160" imgH="215640" progId="Equation.3">
              <p:embed/>
            </p:oleObj>
          </a:graphicData>
        </a:graphic>
      </p:graphicFrame>
      <p:graphicFrame>
        <p:nvGraphicFramePr>
          <p:cNvPr id="439298" name="Object 2"/>
          <p:cNvGraphicFramePr>
            <a:graphicFrameLocks noChangeAspect="1"/>
          </p:cNvGraphicFramePr>
          <p:nvPr/>
        </p:nvGraphicFramePr>
        <p:xfrm>
          <a:off x="2819400" y="2514600"/>
          <a:ext cx="4497388" cy="1601788"/>
        </p:xfrm>
        <a:graphic>
          <a:graphicData uri="http://schemas.openxmlformats.org/presentationml/2006/ole">
            <p:oleObj spid="_x0000_s439298" name="Equation" r:id="rId5" imgW="1777680" imgH="634680" progId="Equation.3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97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Analog Data to Digital Signal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Digitization: Often analog data are converted to digital form</a:t>
            </a:r>
          </a:p>
          <a:p>
            <a:r>
              <a:rPr lang="en-US"/>
              <a:t>Once analog data have been converted to digital signals, the digital data:</a:t>
            </a:r>
          </a:p>
          <a:p>
            <a:pPr lvl="1"/>
            <a:r>
              <a:rPr lang="en-US"/>
              <a:t>can be transmitted using NRZ-L</a:t>
            </a:r>
          </a:p>
          <a:p>
            <a:pPr lvl="1"/>
            <a:r>
              <a:rPr lang="en-US"/>
              <a:t>can be encoded as a digital signal using a code other than NRZ-L</a:t>
            </a:r>
          </a:p>
          <a:p>
            <a:pPr lvl="1"/>
            <a:r>
              <a:rPr lang="en-US"/>
              <a:t>can be converted to an analog signal, using previously discussed techniques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98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Analog data to digital signal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Pulse code modulation (PCM)</a:t>
            </a:r>
          </a:p>
          <a:p>
            <a:r>
              <a:rPr lang="en-US"/>
              <a:t>Delta modulation (DM)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F13C-D1A7-49A4-B433-DC936A735251}" type="slidenum">
              <a:rPr lang="en-US" smtClean="0"/>
              <a:pPr/>
              <a:t>99</a:t>
            </a:fld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r Yeff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yCross_template">
  <a:themeElements>
    <a:clrScheme name="SkyCross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kyCros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kyCross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yCross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Cross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Cross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Cross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Cross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Cross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 Yeffry</Template>
  <TotalTime>3890</TotalTime>
  <Words>3447</Words>
  <Application>Microsoft Office PowerPoint</Application>
  <PresentationFormat>On-screen Show (4:3)</PresentationFormat>
  <Paragraphs>793</Paragraphs>
  <Slides>105</Slides>
  <Notes>1</Notes>
  <HiddenSlides>77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105</vt:i4>
      </vt:variant>
    </vt:vector>
  </HeadingPairs>
  <TitlesOfParts>
    <vt:vector size="110" baseType="lpstr">
      <vt:lpstr>Dr Yeffry</vt:lpstr>
      <vt:lpstr>SkyCross_template</vt:lpstr>
      <vt:lpstr>Document</vt:lpstr>
      <vt:lpstr>Image</vt:lpstr>
      <vt:lpstr>Equation</vt:lpstr>
      <vt:lpstr>Chap 5 Antennas  </vt:lpstr>
      <vt:lpstr>Wireless Communication System</vt:lpstr>
      <vt:lpstr>Introduction</vt:lpstr>
      <vt:lpstr>Antenna Evolution</vt:lpstr>
      <vt:lpstr>Future of the Wired/Wireless World</vt:lpstr>
      <vt:lpstr>Wired/Wireless Networks of Today</vt:lpstr>
      <vt:lpstr>Antenna Performance</vt:lpstr>
      <vt:lpstr>Theory of Antenna</vt:lpstr>
      <vt:lpstr>Isotropic Antenna</vt:lpstr>
      <vt:lpstr>Radiation Patterns</vt:lpstr>
      <vt:lpstr>Azimuth (H) Plane and Elevation (E) Plane</vt:lpstr>
      <vt:lpstr>Types of Antennas</vt:lpstr>
      <vt:lpstr>Wireless Device Antenna Choices</vt:lpstr>
      <vt:lpstr>Antenna - Ideal</vt:lpstr>
      <vt:lpstr>Antenna - Real</vt:lpstr>
      <vt:lpstr>Antenna Gain </vt:lpstr>
      <vt:lpstr>Antenna Gain</vt:lpstr>
      <vt:lpstr>Antenna - Ideal - contd.</vt:lpstr>
      <vt:lpstr>Antenna - Ideal - contd.</vt:lpstr>
      <vt:lpstr>Beam Width </vt:lpstr>
      <vt:lpstr>Polarization</vt:lpstr>
      <vt:lpstr>Antenna – Real - Simple Dipoles</vt:lpstr>
      <vt:lpstr>Antenna – Real - Sdirected and Sectorized</vt:lpstr>
      <vt:lpstr>Antenna - Ideal - contd.</vt:lpstr>
      <vt:lpstr>Antenna Type</vt:lpstr>
      <vt:lpstr>Omni directional Antenna</vt:lpstr>
      <vt:lpstr>Slide 27</vt:lpstr>
      <vt:lpstr>Directional Antennas</vt:lpstr>
      <vt:lpstr>Directional Antennas</vt:lpstr>
      <vt:lpstr>Directional Antennas</vt:lpstr>
      <vt:lpstr>Adding Antenna Accessories</vt:lpstr>
      <vt:lpstr>Propagation Modes</vt:lpstr>
      <vt:lpstr>Ground Wave Propagation</vt:lpstr>
      <vt:lpstr>Ground Wave Propagation</vt:lpstr>
      <vt:lpstr>Sky Wave Propagation</vt:lpstr>
      <vt:lpstr>Sky Wave Propagation</vt:lpstr>
      <vt:lpstr>Line-of-Sight Propagation</vt:lpstr>
      <vt:lpstr>Propagation Non line of sight</vt:lpstr>
      <vt:lpstr>Line-of-Sight Propagation</vt:lpstr>
      <vt:lpstr>Line-of-Sight Equations</vt:lpstr>
      <vt:lpstr>Line-of-Sight Equations</vt:lpstr>
      <vt:lpstr>LOS Wireless Transmission Impairments</vt:lpstr>
      <vt:lpstr>Attenuation</vt:lpstr>
      <vt:lpstr>Free Space Loss</vt:lpstr>
      <vt:lpstr>Free Space Loss</vt:lpstr>
      <vt:lpstr>Free Space Loss</vt:lpstr>
      <vt:lpstr>Free Space Loss</vt:lpstr>
      <vt:lpstr>Categories of Noise</vt:lpstr>
      <vt:lpstr>Thermal Noise</vt:lpstr>
      <vt:lpstr>Thermal Noise</vt:lpstr>
      <vt:lpstr>Thermal Noise</vt:lpstr>
      <vt:lpstr>Noise Terminology</vt:lpstr>
      <vt:lpstr>Expression Eb/N0</vt:lpstr>
      <vt:lpstr>Other Impairments</vt:lpstr>
      <vt:lpstr>Multipath Propagation</vt:lpstr>
      <vt:lpstr>Slide 56</vt:lpstr>
      <vt:lpstr>Effects of Multipath Propagation</vt:lpstr>
      <vt:lpstr>Fading</vt:lpstr>
      <vt:lpstr>Types of Fading</vt:lpstr>
      <vt:lpstr>Error Compensation Mechanisms</vt:lpstr>
      <vt:lpstr>Forward Error Correction</vt:lpstr>
      <vt:lpstr>Adaptive Equalization</vt:lpstr>
      <vt:lpstr>Diversity Techniques</vt:lpstr>
      <vt:lpstr>Signal Encoding Techniques</vt:lpstr>
      <vt:lpstr>Reasons for Choosing Encoding Techniques</vt:lpstr>
      <vt:lpstr>Reasons for Choosing Encoding Techniques</vt:lpstr>
      <vt:lpstr>Signal Encoding Criteria</vt:lpstr>
      <vt:lpstr>Comparing Encoding Schemes</vt:lpstr>
      <vt:lpstr>Comparing Encoding Schemes</vt:lpstr>
      <vt:lpstr>Digital Data to Analog Signals</vt:lpstr>
      <vt:lpstr>Slide 71</vt:lpstr>
      <vt:lpstr>Amplitude-Shift Keying</vt:lpstr>
      <vt:lpstr>Amplitude-Shift Keying</vt:lpstr>
      <vt:lpstr>Binary Frequency-Shift Keying (BFSK)</vt:lpstr>
      <vt:lpstr>Binary Frequency-Shift Keying (BFSK)</vt:lpstr>
      <vt:lpstr>Multiple Frequency-Shift Keying (MFSK)</vt:lpstr>
      <vt:lpstr>Multiple Frequency-Shift Keying (MFSK)</vt:lpstr>
      <vt:lpstr>Multiple Frequency-Shift Keying (MFSK)</vt:lpstr>
      <vt:lpstr>Multiple Frequency-Shift Keying (MFSK)</vt:lpstr>
      <vt:lpstr>Phase-Shift Keying (PSK)</vt:lpstr>
      <vt:lpstr>Phase-Shift Keying (PSK)</vt:lpstr>
      <vt:lpstr>Phase-Shift Keying (PSK)</vt:lpstr>
      <vt:lpstr>Phase-Shift Keying (PSK)</vt:lpstr>
      <vt:lpstr>Performance</vt:lpstr>
      <vt:lpstr>Performance</vt:lpstr>
      <vt:lpstr>Quadrature Amplitude Modulation</vt:lpstr>
      <vt:lpstr>Quadrature Amplitude Modulation</vt:lpstr>
      <vt:lpstr>Analog Data to Analog Signal</vt:lpstr>
      <vt:lpstr>Modulation Techniques</vt:lpstr>
      <vt:lpstr>Amplitude Modulation</vt:lpstr>
      <vt:lpstr>Slide 91</vt:lpstr>
      <vt:lpstr>Amplitude Modulation</vt:lpstr>
      <vt:lpstr>Single Sideband (SSB)</vt:lpstr>
      <vt:lpstr>Angle Modulation</vt:lpstr>
      <vt:lpstr>Angle Modulation</vt:lpstr>
      <vt:lpstr>Angle Modulation</vt:lpstr>
      <vt:lpstr>Angle Modulation</vt:lpstr>
      <vt:lpstr>Analog Data to Digital Signal</vt:lpstr>
      <vt:lpstr>Analog data to digital signal</vt:lpstr>
      <vt:lpstr>Pulse Code Modulation</vt:lpstr>
      <vt:lpstr>Slide 101</vt:lpstr>
      <vt:lpstr>Pulse Code Modulation</vt:lpstr>
      <vt:lpstr>Delta Modulation</vt:lpstr>
      <vt:lpstr>Delta Modulation</vt:lpstr>
      <vt:lpstr>Delta Modulation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Communications and Networks</dc:title>
  <dc:creator>Thomas Fronckowiak Jr.</dc:creator>
  <cp:lastModifiedBy>YEFFRY HP</cp:lastModifiedBy>
  <cp:revision>127</cp:revision>
  <dcterms:created xsi:type="dcterms:W3CDTF">1999-06-26T21:48:38Z</dcterms:created>
  <dcterms:modified xsi:type="dcterms:W3CDTF">2016-05-22T16:34:22Z</dcterms:modified>
</cp:coreProperties>
</file>