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6" r:id="rId2"/>
    <p:sldId id="330" r:id="rId3"/>
    <p:sldId id="298" r:id="rId4"/>
    <p:sldId id="304" r:id="rId5"/>
    <p:sldId id="300" r:id="rId6"/>
    <p:sldId id="302" r:id="rId7"/>
    <p:sldId id="312" r:id="rId8"/>
    <p:sldId id="305" r:id="rId9"/>
    <p:sldId id="277" r:id="rId10"/>
    <p:sldId id="283" r:id="rId11"/>
    <p:sldId id="259" r:id="rId12"/>
    <p:sldId id="261" r:id="rId13"/>
    <p:sldId id="285" r:id="rId14"/>
    <p:sldId id="278" r:id="rId15"/>
    <p:sldId id="331" r:id="rId16"/>
    <p:sldId id="307" r:id="rId17"/>
    <p:sldId id="296" r:id="rId18"/>
    <p:sldId id="265" r:id="rId19"/>
    <p:sldId id="266" r:id="rId20"/>
    <p:sldId id="316" r:id="rId21"/>
    <p:sldId id="309" r:id="rId22"/>
    <p:sldId id="308" r:id="rId23"/>
    <p:sldId id="268" r:id="rId24"/>
    <p:sldId id="317" r:id="rId25"/>
    <p:sldId id="269" r:id="rId26"/>
    <p:sldId id="310" r:id="rId27"/>
    <p:sldId id="311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13" r:id="rId40"/>
    <p:sldId id="314" r:id="rId41"/>
    <p:sldId id="31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CC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716CE5-90F2-4948-BAD3-52C5316FE7F0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CFF51F-DEDB-43F8-A44E-AC62F2C3DE41}">
      <dgm:prSet phldrT="[Text]"/>
      <dgm:spPr/>
      <dgm:t>
        <a:bodyPr/>
        <a:lstStyle/>
        <a:p>
          <a:r>
            <a:rPr lang="en-US" dirty="0" smtClean="0"/>
            <a:t>RATIONALITAS</a:t>
          </a:r>
          <a:endParaRPr lang="en-US" dirty="0"/>
        </a:p>
      </dgm:t>
    </dgm:pt>
    <dgm:pt modelId="{595134C0-382F-49FA-AF0A-3F64F992102E}" type="parTrans" cxnId="{B35289AB-0DFE-404C-9BC6-89048FC0CC8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7061B5C-3BFD-452E-85E2-EE3182B87334}" type="sibTrans" cxnId="{B35289AB-0DFE-404C-9BC6-89048FC0CC8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48A6FD-0AA0-4834-95D8-15A5DB97EFF1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Performace</a:t>
          </a:r>
          <a:r>
            <a:rPr lang="en-US" dirty="0" smtClean="0">
              <a:solidFill>
                <a:schemeClr val="tx1"/>
              </a:solidFill>
            </a:rPr>
            <a:t> Measures</a:t>
          </a:r>
          <a:endParaRPr lang="en-US" dirty="0">
            <a:solidFill>
              <a:schemeClr val="tx1"/>
            </a:solidFill>
          </a:endParaRPr>
        </a:p>
      </dgm:t>
    </dgm:pt>
    <dgm:pt modelId="{1DB594D5-F9A8-454A-A07A-4DACDF5EF242}" type="parTrans" cxnId="{2094D38F-7BB5-430D-B0A5-4814EB0F74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42AC97-D088-4816-8548-E1F9A0EDA8DB}" type="sibTrans" cxnId="{2094D38F-7BB5-430D-B0A5-4814EB0F74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2F7228-C336-4EAC-9253-7F912BB17CEC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Prior Knowledge  of environment</a:t>
          </a:r>
          <a:endParaRPr lang="en-US" dirty="0">
            <a:solidFill>
              <a:schemeClr val="tx1"/>
            </a:solidFill>
          </a:endParaRPr>
        </a:p>
      </dgm:t>
    </dgm:pt>
    <dgm:pt modelId="{668B2118-3275-4586-B6DE-28926036EE12}" type="parTrans" cxnId="{F99ABDBA-3ED3-4989-9A58-814AAEA4B74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DF9705C-C4BC-4281-844D-87B129C3AF97}" type="sibTrans" cxnId="{F99ABDBA-3ED3-4989-9A58-814AAEA4B74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131C410-848A-4169-B9EE-B821C368B443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ACTIONS</a:t>
          </a:r>
          <a:endParaRPr lang="en-US" dirty="0">
            <a:solidFill>
              <a:schemeClr val="tx1"/>
            </a:solidFill>
          </a:endParaRPr>
        </a:p>
      </dgm:t>
    </dgm:pt>
    <dgm:pt modelId="{A8CFFD4B-C352-44D9-B921-51D1C6F66FA5}" type="parTrans" cxnId="{A128EFFC-5312-4B5B-B35D-44696A66C0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8B3F9E4-7733-4493-A286-5530DF76F57B}" type="sibTrans" cxnId="{A128EFFC-5312-4B5B-B35D-44696A66C0A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E662B1-18C6-4188-9D71-5DB76C338FE0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Percept Sequence </a:t>
          </a:r>
          <a:endParaRPr lang="en-US" dirty="0">
            <a:solidFill>
              <a:schemeClr val="tx1"/>
            </a:solidFill>
          </a:endParaRPr>
        </a:p>
      </dgm:t>
    </dgm:pt>
    <dgm:pt modelId="{04F6D236-18CB-4D1D-A1D4-1DA41E9C451A}" type="parTrans" cxnId="{439EE68A-10CE-4E45-8B7D-59C3151C3D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5A6BCFE-4D72-420B-A26D-53E3BEB1CD58}" type="sibTrans" cxnId="{439EE68A-10CE-4E45-8B7D-59C3151C3D1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3EB870-CEA0-4FBF-9A74-001979F696C7}" type="pres">
      <dgm:prSet presAssocID="{8B716CE5-90F2-4948-BAD3-52C5316FE7F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CD06FC-20E7-4D1E-9438-C12EA38BD002}" type="pres">
      <dgm:prSet presAssocID="{28CFF51F-DEDB-43F8-A44E-AC62F2C3DE41}" presName="roof" presStyleLbl="dkBgShp" presStyleIdx="0" presStyleCnt="2"/>
      <dgm:spPr/>
      <dgm:t>
        <a:bodyPr/>
        <a:lstStyle/>
        <a:p>
          <a:endParaRPr lang="en-US"/>
        </a:p>
      </dgm:t>
    </dgm:pt>
    <dgm:pt modelId="{DD7C4F65-0B39-43C7-B217-1C697EF0EF94}" type="pres">
      <dgm:prSet presAssocID="{28CFF51F-DEDB-43F8-A44E-AC62F2C3DE41}" presName="pillars" presStyleCnt="0"/>
      <dgm:spPr/>
      <dgm:t>
        <a:bodyPr/>
        <a:lstStyle/>
        <a:p>
          <a:endParaRPr lang="id-ID"/>
        </a:p>
      </dgm:t>
    </dgm:pt>
    <dgm:pt modelId="{43687BD1-004C-4A92-8972-3D5FA82819C2}" type="pres">
      <dgm:prSet presAssocID="{28CFF51F-DEDB-43F8-A44E-AC62F2C3DE41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7F05F-53C0-4AFB-B306-516A4DF51591}" type="pres">
      <dgm:prSet presAssocID="{E02F7228-C336-4EAC-9253-7F912BB17CEC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DD992-B12E-4A76-9F86-1CAEC90E9189}" type="pres">
      <dgm:prSet presAssocID="{7131C410-848A-4169-B9EE-B821C368B443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5A35F-A9DB-4D24-BB89-809A74E68EB2}" type="pres">
      <dgm:prSet presAssocID="{5BE662B1-18C6-4188-9D71-5DB76C338FE0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7D639-901F-4DDD-833D-E91260FE4681}" type="pres">
      <dgm:prSet presAssocID="{28CFF51F-DEDB-43F8-A44E-AC62F2C3DE41}" presName="base" presStyleLbl="dkBgShp" presStyleIdx="1" presStyleCnt="2"/>
      <dgm:spPr/>
      <dgm:t>
        <a:bodyPr/>
        <a:lstStyle/>
        <a:p>
          <a:endParaRPr lang="id-ID"/>
        </a:p>
      </dgm:t>
    </dgm:pt>
  </dgm:ptLst>
  <dgm:cxnLst>
    <dgm:cxn modelId="{A128EFFC-5312-4B5B-B35D-44696A66C0A3}" srcId="{28CFF51F-DEDB-43F8-A44E-AC62F2C3DE41}" destId="{7131C410-848A-4169-B9EE-B821C368B443}" srcOrd="2" destOrd="0" parTransId="{A8CFFD4B-C352-44D9-B921-51D1C6F66FA5}" sibTransId="{C8B3F9E4-7733-4493-A286-5530DF76F57B}"/>
    <dgm:cxn modelId="{AB7D8B2A-397A-495B-8DE6-85AC1ECBBE2B}" type="presOf" srcId="{5BE662B1-18C6-4188-9D71-5DB76C338FE0}" destId="{4E35A35F-A9DB-4D24-BB89-809A74E68EB2}" srcOrd="0" destOrd="0" presId="urn:microsoft.com/office/officeart/2005/8/layout/hList3"/>
    <dgm:cxn modelId="{2094D38F-7BB5-430D-B0A5-4814EB0F748F}" srcId="{28CFF51F-DEDB-43F8-A44E-AC62F2C3DE41}" destId="{EF48A6FD-0AA0-4834-95D8-15A5DB97EFF1}" srcOrd="0" destOrd="0" parTransId="{1DB594D5-F9A8-454A-A07A-4DACDF5EF242}" sibTransId="{1842AC97-D088-4816-8548-E1F9A0EDA8DB}"/>
    <dgm:cxn modelId="{20E788DA-317E-4B39-90ED-D8D24110F728}" type="presOf" srcId="{EF48A6FD-0AA0-4834-95D8-15A5DB97EFF1}" destId="{43687BD1-004C-4A92-8972-3D5FA82819C2}" srcOrd="0" destOrd="0" presId="urn:microsoft.com/office/officeart/2005/8/layout/hList3"/>
    <dgm:cxn modelId="{F99ABDBA-3ED3-4989-9A58-814AAEA4B74D}" srcId="{28CFF51F-DEDB-43F8-A44E-AC62F2C3DE41}" destId="{E02F7228-C336-4EAC-9253-7F912BB17CEC}" srcOrd="1" destOrd="0" parTransId="{668B2118-3275-4586-B6DE-28926036EE12}" sibTransId="{6DF9705C-C4BC-4281-844D-87B129C3AF97}"/>
    <dgm:cxn modelId="{66A3CA09-A79C-443B-810F-6810060440A8}" type="presOf" srcId="{E02F7228-C336-4EAC-9253-7F912BB17CEC}" destId="{2F67F05F-53C0-4AFB-B306-516A4DF51591}" srcOrd="0" destOrd="0" presId="urn:microsoft.com/office/officeart/2005/8/layout/hList3"/>
    <dgm:cxn modelId="{4BC9BCE2-3C55-442D-8770-3B8C5AAC25B5}" type="presOf" srcId="{28CFF51F-DEDB-43F8-A44E-AC62F2C3DE41}" destId="{5ACD06FC-20E7-4D1E-9438-C12EA38BD002}" srcOrd="0" destOrd="0" presId="urn:microsoft.com/office/officeart/2005/8/layout/hList3"/>
    <dgm:cxn modelId="{B35289AB-0DFE-404C-9BC6-89048FC0CC87}" srcId="{8B716CE5-90F2-4948-BAD3-52C5316FE7F0}" destId="{28CFF51F-DEDB-43F8-A44E-AC62F2C3DE41}" srcOrd="0" destOrd="0" parTransId="{595134C0-382F-49FA-AF0A-3F64F992102E}" sibTransId="{B7061B5C-3BFD-452E-85E2-EE3182B87334}"/>
    <dgm:cxn modelId="{84D1AB8B-B852-4654-9ABA-30086FC593A3}" type="presOf" srcId="{7131C410-848A-4169-B9EE-B821C368B443}" destId="{F10DD992-B12E-4A76-9F86-1CAEC90E9189}" srcOrd="0" destOrd="0" presId="urn:microsoft.com/office/officeart/2005/8/layout/hList3"/>
    <dgm:cxn modelId="{439EE68A-10CE-4E45-8B7D-59C3151C3D13}" srcId="{28CFF51F-DEDB-43F8-A44E-AC62F2C3DE41}" destId="{5BE662B1-18C6-4188-9D71-5DB76C338FE0}" srcOrd="3" destOrd="0" parTransId="{04F6D236-18CB-4D1D-A1D4-1DA41E9C451A}" sibTransId="{B5A6BCFE-4D72-420B-A26D-53E3BEB1CD58}"/>
    <dgm:cxn modelId="{04474B68-771E-4E50-9C5E-3F3DF0CFE470}" type="presOf" srcId="{8B716CE5-90F2-4948-BAD3-52C5316FE7F0}" destId="{3B3EB870-CEA0-4FBF-9A74-001979F696C7}" srcOrd="0" destOrd="0" presId="urn:microsoft.com/office/officeart/2005/8/layout/hList3"/>
    <dgm:cxn modelId="{89C4FAF8-C025-4C90-9594-71F7BD134AE3}" type="presParOf" srcId="{3B3EB870-CEA0-4FBF-9A74-001979F696C7}" destId="{5ACD06FC-20E7-4D1E-9438-C12EA38BD002}" srcOrd="0" destOrd="0" presId="urn:microsoft.com/office/officeart/2005/8/layout/hList3"/>
    <dgm:cxn modelId="{88A67CC1-2745-40FE-AD98-798596CF440C}" type="presParOf" srcId="{3B3EB870-CEA0-4FBF-9A74-001979F696C7}" destId="{DD7C4F65-0B39-43C7-B217-1C697EF0EF94}" srcOrd="1" destOrd="0" presId="urn:microsoft.com/office/officeart/2005/8/layout/hList3"/>
    <dgm:cxn modelId="{27BAA12E-984D-4A39-ABB8-A04CF0F9F08C}" type="presParOf" srcId="{DD7C4F65-0B39-43C7-B217-1C697EF0EF94}" destId="{43687BD1-004C-4A92-8972-3D5FA82819C2}" srcOrd="0" destOrd="0" presId="urn:microsoft.com/office/officeart/2005/8/layout/hList3"/>
    <dgm:cxn modelId="{ABF2B9CA-7B5D-4ED3-84B3-FC07CF8EE067}" type="presParOf" srcId="{DD7C4F65-0B39-43C7-B217-1C697EF0EF94}" destId="{2F67F05F-53C0-4AFB-B306-516A4DF51591}" srcOrd="1" destOrd="0" presId="urn:microsoft.com/office/officeart/2005/8/layout/hList3"/>
    <dgm:cxn modelId="{553C760E-9CF0-47A7-AC4D-9AD221CFD491}" type="presParOf" srcId="{DD7C4F65-0B39-43C7-B217-1C697EF0EF94}" destId="{F10DD992-B12E-4A76-9F86-1CAEC90E9189}" srcOrd="2" destOrd="0" presId="urn:microsoft.com/office/officeart/2005/8/layout/hList3"/>
    <dgm:cxn modelId="{5CC1DA06-5BC7-428D-9332-9E3F1C6840BE}" type="presParOf" srcId="{DD7C4F65-0B39-43C7-B217-1C697EF0EF94}" destId="{4E35A35F-A9DB-4D24-BB89-809A74E68EB2}" srcOrd="3" destOrd="0" presId="urn:microsoft.com/office/officeart/2005/8/layout/hList3"/>
    <dgm:cxn modelId="{6792E2EE-E90B-48B4-8B10-D06EC6DC9958}" type="presParOf" srcId="{3B3EB870-CEA0-4FBF-9A74-001979F696C7}" destId="{9D17D639-901F-4DDD-833D-E91260FE468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5DE51A-3935-424D-B3DE-067E765D319F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CB4630E-F203-42E9-B712-34D10A32D509}">
      <dgm:prSet phldrT="[Text]"/>
      <dgm:spPr/>
      <dgm:t>
        <a:bodyPr/>
        <a:lstStyle/>
        <a:p>
          <a:r>
            <a:rPr lang="en-US" smtClean="0"/>
            <a:t>Rational agent ?</a:t>
          </a:r>
          <a:endParaRPr lang="en-US" dirty="0"/>
        </a:p>
      </dgm:t>
    </dgm:pt>
    <dgm:pt modelId="{5AE60091-4C67-46B7-8CD4-30495E19CDF2}" type="parTrans" cxnId="{B8CBABA2-9869-4BC8-9AD4-C7E6850E0B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7C20F8-4512-4BC8-B110-29D961B5C4B7}" type="sibTrans" cxnId="{B8CBABA2-9869-4BC8-9AD4-C7E6850E0B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32786C2-72B1-4082-9D2D-97686F9220CE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PM</a:t>
          </a:r>
          <a:endParaRPr lang="en-US" dirty="0">
            <a:solidFill>
              <a:schemeClr val="tx1"/>
            </a:solidFill>
          </a:endParaRPr>
        </a:p>
      </dgm:t>
    </dgm:pt>
    <dgm:pt modelId="{25695D93-0090-457A-A274-D3BDB1A655D9}" type="parTrans" cxnId="{7AAF3014-1E2F-40DC-BB0F-73B30BB53B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E53908-CF12-4566-9911-387312390002}" type="sibTrans" cxnId="{7AAF3014-1E2F-40DC-BB0F-73B30BB53B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54E633-39C0-44DB-BFD4-42AA97D7A661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Environment</a:t>
          </a:r>
          <a:endParaRPr lang="en-US" dirty="0">
            <a:solidFill>
              <a:schemeClr val="tx1"/>
            </a:solidFill>
          </a:endParaRPr>
        </a:p>
      </dgm:t>
    </dgm:pt>
    <dgm:pt modelId="{908CE582-9459-44D5-92BD-3D312B0DB817}" type="parTrans" cxnId="{8FEC55CC-FD61-4132-A2CD-0E6E207451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1304807-4CEF-44F6-8815-14E7C338DEAD}" type="sibTrans" cxnId="{8FEC55CC-FD61-4132-A2CD-0E6E207451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1FEAA2-A473-4103-92E4-C0582E01835C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Sensors</a:t>
          </a:r>
          <a:endParaRPr lang="en-US" dirty="0">
            <a:solidFill>
              <a:schemeClr val="tx1"/>
            </a:solidFill>
          </a:endParaRPr>
        </a:p>
      </dgm:t>
    </dgm:pt>
    <dgm:pt modelId="{775FA86B-49D5-4F0E-A9A8-5DBB8FEA9659}" type="parTrans" cxnId="{B413D74B-7785-4A83-8E2E-39BDAABA86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B43538-382C-4238-82F0-FF47C63FEFD6}" type="sibTrans" cxnId="{B413D74B-7785-4A83-8E2E-39BDAABA86B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CDCE087-8E94-4461-8949-43696E85BCB6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Actuators </a:t>
          </a:r>
          <a:endParaRPr lang="en-US" dirty="0">
            <a:solidFill>
              <a:schemeClr val="tx1"/>
            </a:solidFill>
          </a:endParaRPr>
        </a:p>
      </dgm:t>
    </dgm:pt>
    <dgm:pt modelId="{4D7ACBF5-E081-4270-A485-F08DFC8BAFDE}" type="parTrans" cxnId="{3DDA245B-592C-416D-94F0-05A17FE9D2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5C0A5D-EAA0-477D-9C41-420087237D1E}" type="sibTrans" cxnId="{3DDA245B-592C-416D-94F0-05A17FE9D2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2FC508F-4002-4C4A-97F0-15B06A145272}" type="pres">
      <dgm:prSet presAssocID="{B05DE51A-3935-424D-B3DE-067E765D319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57F7D9-9747-4519-9F7F-9E747DCE8824}" type="pres">
      <dgm:prSet presAssocID="{0CB4630E-F203-42E9-B712-34D10A32D509}" presName="centerShape" presStyleLbl="node0" presStyleIdx="0" presStyleCnt="1"/>
      <dgm:spPr/>
      <dgm:t>
        <a:bodyPr/>
        <a:lstStyle/>
        <a:p>
          <a:endParaRPr lang="en-US"/>
        </a:p>
      </dgm:t>
    </dgm:pt>
    <dgm:pt modelId="{AC0F3C6A-2D85-48B4-B70D-F29F85543714}" type="pres">
      <dgm:prSet presAssocID="{25695D93-0090-457A-A274-D3BDB1A655D9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4A4C8CCE-2EE2-4EB6-8FB4-20904461EBFF}" type="pres">
      <dgm:prSet presAssocID="{E32786C2-72B1-4082-9D2D-97686F9220C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F9D5E0-704D-4162-8116-0BBCA3C87F92}" type="pres">
      <dgm:prSet presAssocID="{908CE582-9459-44D5-92BD-3D312B0DB817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A5872B05-916D-4F48-99C0-0508AF75DF6F}" type="pres">
      <dgm:prSet presAssocID="{5F54E633-39C0-44DB-BFD4-42AA97D7A66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2C939-B549-4F45-8772-70E2764125F9}" type="pres">
      <dgm:prSet presAssocID="{775FA86B-49D5-4F0E-A9A8-5DBB8FEA9659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51637BC8-917F-4709-BE31-A553DDD64952}" type="pres">
      <dgm:prSet presAssocID="{2B1FEAA2-A473-4103-92E4-C0582E01835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FF5CF-02AF-4A11-B959-A3AABA134D19}" type="pres">
      <dgm:prSet presAssocID="{4D7ACBF5-E081-4270-A485-F08DFC8BAFDE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0BE23890-AD0F-4D74-9B0A-3C2A15CDEF31}" type="pres">
      <dgm:prSet presAssocID="{5CDCE087-8E94-4461-8949-43696E85BCB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13D74B-7785-4A83-8E2E-39BDAABA86B6}" srcId="{0CB4630E-F203-42E9-B712-34D10A32D509}" destId="{2B1FEAA2-A473-4103-92E4-C0582E01835C}" srcOrd="2" destOrd="0" parTransId="{775FA86B-49D5-4F0E-A9A8-5DBB8FEA9659}" sibTransId="{40B43538-382C-4238-82F0-FF47C63FEFD6}"/>
    <dgm:cxn modelId="{5713D361-D9F7-48F8-BF7E-CCCB537EB24A}" type="presOf" srcId="{0CB4630E-F203-42E9-B712-34D10A32D509}" destId="{1C57F7D9-9747-4519-9F7F-9E747DCE8824}" srcOrd="0" destOrd="0" presId="urn:microsoft.com/office/officeart/2005/8/layout/radial4"/>
    <dgm:cxn modelId="{E5D1A628-2D81-473D-B33C-BCADA6F63F1A}" type="presOf" srcId="{908CE582-9459-44D5-92BD-3D312B0DB817}" destId="{84F9D5E0-704D-4162-8116-0BBCA3C87F92}" srcOrd="0" destOrd="0" presId="urn:microsoft.com/office/officeart/2005/8/layout/radial4"/>
    <dgm:cxn modelId="{8FEC55CC-FD61-4132-A2CD-0E6E207451B0}" srcId="{0CB4630E-F203-42E9-B712-34D10A32D509}" destId="{5F54E633-39C0-44DB-BFD4-42AA97D7A661}" srcOrd="1" destOrd="0" parTransId="{908CE582-9459-44D5-92BD-3D312B0DB817}" sibTransId="{01304807-4CEF-44F6-8815-14E7C338DEAD}"/>
    <dgm:cxn modelId="{056F2063-DAD5-4856-AB12-7D0D40F5F0B2}" type="presOf" srcId="{775FA86B-49D5-4F0E-A9A8-5DBB8FEA9659}" destId="{0AD2C939-B549-4F45-8772-70E2764125F9}" srcOrd="0" destOrd="0" presId="urn:microsoft.com/office/officeart/2005/8/layout/radial4"/>
    <dgm:cxn modelId="{80FFB8D1-C75A-4B03-A700-492D71330975}" type="presOf" srcId="{E32786C2-72B1-4082-9D2D-97686F9220CE}" destId="{4A4C8CCE-2EE2-4EB6-8FB4-20904461EBFF}" srcOrd="0" destOrd="0" presId="urn:microsoft.com/office/officeart/2005/8/layout/radial4"/>
    <dgm:cxn modelId="{36D817E3-7994-4458-A1E1-C88E7826D2CB}" type="presOf" srcId="{4D7ACBF5-E081-4270-A485-F08DFC8BAFDE}" destId="{D85FF5CF-02AF-4A11-B959-A3AABA134D19}" srcOrd="0" destOrd="0" presId="urn:microsoft.com/office/officeart/2005/8/layout/radial4"/>
    <dgm:cxn modelId="{02A7D27B-8B0A-42C1-BF6E-E754B086F324}" type="presOf" srcId="{5F54E633-39C0-44DB-BFD4-42AA97D7A661}" destId="{A5872B05-916D-4F48-99C0-0508AF75DF6F}" srcOrd="0" destOrd="0" presId="urn:microsoft.com/office/officeart/2005/8/layout/radial4"/>
    <dgm:cxn modelId="{651ED489-2C15-42FD-BC06-10680B5EDBFD}" type="presOf" srcId="{25695D93-0090-457A-A274-D3BDB1A655D9}" destId="{AC0F3C6A-2D85-48B4-B70D-F29F85543714}" srcOrd="0" destOrd="0" presId="urn:microsoft.com/office/officeart/2005/8/layout/radial4"/>
    <dgm:cxn modelId="{3DDA245B-592C-416D-94F0-05A17FE9D2BB}" srcId="{0CB4630E-F203-42E9-B712-34D10A32D509}" destId="{5CDCE087-8E94-4461-8949-43696E85BCB6}" srcOrd="3" destOrd="0" parTransId="{4D7ACBF5-E081-4270-A485-F08DFC8BAFDE}" sibTransId="{9E5C0A5D-EAA0-477D-9C41-420087237D1E}"/>
    <dgm:cxn modelId="{B8CBABA2-9869-4BC8-9AD4-C7E6850E0B3D}" srcId="{B05DE51A-3935-424D-B3DE-067E765D319F}" destId="{0CB4630E-F203-42E9-B712-34D10A32D509}" srcOrd="0" destOrd="0" parTransId="{5AE60091-4C67-46B7-8CD4-30495E19CDF2}" sibTransId="{867C20F8-4512-4BC8-B110-29D961B5C4B7}"/>
    <dgm:cxn modelId="{76A80E99-44FC-4427-AF19-4C2D9D2B88FF}" type="presOf" srcId="{2B1FEAA2-A473-4103-92E4-C0582E01835C}" destId="{51637BC8-917F-4709-BE31-A553DDD64952}" srcOrd="0" destOrd="0" presId="urn:microsoft.com/office/officeart/2005/8/layout/radial4"/>
    <dgm:cxn modelId="{7AAF3014-1E2F-40DC-BB0F-73B30BB53B8F}" srcId="{0CB4630E-F203-42E9-B712-34D10A32D509}" destId="{E32786C2-72B1-4082-9D2D-97686F9220CE}" srcOrd="0" destOrd="0" parTransId="{25695D93-0090-457A-A274-D3BDB1A655D9}" sibTransId="{B4E53908-CF12-4566-9911-387312390002}"/>
    <dgm:cxn modelId="{D138A02D-4D35-4013-93F5-997BDA75E11E}" type="presOf" srcId="{5CDCE087-8E94-4461-8949-43696E85BCB6}" destId="{0BE23890-AD0F-4D74-9B0A-3C2A15CDEF31}" srcOrd="0" destOrd="0" presId="urn:microsoft.com/office/officeart/2005/8/layout/radial4"/>
    <dgm:cxn modelId="{AF8ADAA3-A360-455C-B8AA-9603C4AB7A45}" type="presOf" srcId="{B05DE51A-3935-424D-B3DE-067E765D319F}" destId="{B2FC508F-4002-4C4A-97F0-15B06A145272}" srcOrd="0" destOrd="0" presId="urn:microsoft.com/office/officeart/2005/8/layout/radial4"/>
    <dgm:cxn modelId="{36EB028E-0F25-42D5-9EF1-792B913F85B9}" type="presParOf" srcId="{B2FC508F-4002-4C4A-97F0-15B06A145272}" destId="{1C57F7D9-9747-4519-9F7F-9E747DCE8824}" srcOrd="0" destOrd="0" presId="urn:microsoft.com/office/officeart/2005/8/layout/radial4"/>
    <dgm:cxn modelId="{4E0443A6-8CFC-417E-8AA5-C9A5235A70A2}" type="presParOf" srcId="{B2FC508F-4002-4C4A-97F0-15B06A145272}" destId="{AC0F3C6A-2D85-48B4-B70D-F29F85543714}" srcOrd="1" destOrd="0" presId="urn:microsoft.com/office/officeart/2005/8/layout/radial4"/>
    <dgm:cxn modelId="{09CB4268-1517-4921-9688-BC44E2CCDA28}" type="presParOf" srcId="{B2FC508F-4002-4C4A-97F0-15B06A145272}" destId="{4A4C8CCE-2EE2-4EB6-8FB4-20904461EBFF}" srcOrd="2" destOrd="0" presId="urn:microsoft.com/office/officeart/2005/8/layout/radial4"/>
    <dgm:cxn modelId="{B4839605-0E53-4877-B087-6304CE5150A5}" type="presParOf" srcId="{B2FC508F-4002-4C4A-97F0-15B06A145272}" destId="{84F9D5E0-704D-4162-8116-0BBCA3C87F92}" srcOrd="3" destOrd="0" presId="urn:microsoft.com/office/officeart/2005/8/layout/radial4"/>
    <dgm:cxn modelId="{33A4F0DC-E23B-42A7-B05C-55C423471642}" type="presParOf" srcId="{B2FC508F-4002-4C4A-97F0-15B06A145272}" destId="{A5872B05-916D-4F48-99C0-0508AF75DF6F}" srcOrd="4" destOrd="0" presId="urn:microsoft.com/office/officeart/2005/8/layout/radial4"/>
    <dgm:cxn modelId="{A9E1332B-9356-4018-BF67-A2665CACD2C8}" type="presParOf" srcId="{B2FC508F-4002-4C4A-97F0-15B06A145272}" destId="{0AD2C939-B549-4F45-8772-70E2764125F9}" srcOrd="5" destOrd="0" presId="urn:microsoft.com/office/officeart/2005/8/layout/radial4"/>
    <dgm:cxn modelId="{A410826E-BC4E-4BF9-8F17-C989F64B78F4}" type="presParOf" srcId="{B2FC508F-4002-4C4A-97F0-15B06A145272}" destId="{51637BC8-917F-4709-BE31-A553DDD64952}" srcOrd="6" destOrd="0" presId="urn:microsoft.com/office/officeart/2005/8/layout/radial4"/>
    <dgm:cxn modelId="{6FA0581B-6DB7-46AA-8FE4-7149E18E3133}" type="presParOf" srcId="{B2FC508F-4002-4C4A-97F0-15B06A145272}" destId="{D85FF5CF-02AF-4A11-B959-A3AABA134D19}" srcOrd="7" destOrd="0" presId="urn:microsoft.com/office/officeart/2005/8/layout/radial4"/>
    <dgm:cxn modelId="{C85456C8-B44B-4828-9DA2-BA1773345E16}" type="presParOf" srcId="{B2FC508F-4002-4C4A-97F0-15B06A145272}" destId="{0BE23890-AD0F-4D74-9B0A-3C2A15CDEF3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78A552-E62D-44F2-8F25-2F1B2E5793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EC05CE5-2CF1-4B90-8567-32256433AF7E}">
      <dgm:prSet phldrT="[Text]"/>
      <dgm:spPr/>
      <dgm:t>
        <a:bodyPr/>
        <a:lstStyle/>
        <a:p>
          <a:r>
            <a:rPr lang="en-US" dirty="0" smtClean="0"/>
            <a:t>Learning element</a:t>
          </a:r>
          <a:endParaRPr lang="en-US" dirty="0"/>
        </a:p>
      </dgm:t>
    </dgm:pt>
    <dgm:pt modelId="{58A02254-CA7B-4329-8AE6-1C75A38E6F86}" type="parTrans" cxnId="{27EC2448-FA78-42EB-B4C1-D9D09E4DC191}">
      <dgm:prSet/>
      <dgm:spPr/>
      <dgm:t>
        <a:bodyPr/>
        <a:lstStyle/>
        <a:p>
          <a:endParaRPr lang="en-US"/>
        </a:p>
      </dgm:t>
    </dgm:pt>
    <dgm:pt modelId="{62915BFC-44B6-4549-BFC7-B012D0DBA034}" type="sibTrans" cxnId="{27EC2448-FA78-42EB-B4C1-D9D09E4DC191}">
      <dgm:prSet/>
      <dgm:spPr/>
      <dgm:t>
        <a:bodyPr/>
        <a:lstStyle/>
        <a:p>
          <a:endParaRPr lang="en-US"/>
        </a:p>
      </dgm:t>
    </dgm:pt>
    <dgm:pt modelId="{F32FC9D3-F7C5-4FFF-94F9-AFA445405499}">
      <dgm:prSet phldrT="[Text]"/>
      <dgm:spPr/>
      <dgm:t>
        <a:bodyPr/>
        <a:lstStyle/>
        <a:p>
          <a:r>
            <a:rPr lang="en-US" dirty="0" smtClean="0"/>
            <a:t>Critics </a:t>
          </a:r>
          <a:endParaRPr lang="en-US" dirty="0"/>
        </a:p>
      </dgm:t>
    </dgm:pt>
    <dgm:pt modelId="{40C6C11E-1EDC-4C0B-91DC-F32743F6897F}" type="parTrans" cxnId="{88BC5748-0BB3-4A14-827A-C485B9BDB1BB}">
      <dgm:prSet/>
      <dgm:spPr/>
      <dgm:t>
        <a:bodyPr/>
        <a:lstStyle/>
        <a:p>
          <a:endParaRPr lang="en-US"/>
        </a:p>
      </dgm:t>
    </dgm:pt>
    <dgm:pt modelId="{43465731-FF52-48C5-A77E-1403C9417747}" type="sibTrans" cxnId="{88BC5748-0BB3-4A14-827A-C485B9BDB1BB}">
      <dgm:prSet/>
      <dgm:spPr/>
      <dgm:t>
        <a:bodyPr/>
        <a:lstStyle/>
        <a:p>
          <a:endParaRPr lang="en-US"/>
        </a:p>
      </dgm:t>
    </dgm:pt>
    <dgm:pt modelId="{C27BA983-6B99-45C6-919F-EBFF6FE946F5}">
      <dgm:prSet phldrT="[Text]"/>
      <dgm:spPr/>
      <dgm:t>
        <a:bodyPr/>
        <a:lstStyle/>
        <a:p>
          <a:r>
            <a:rPr lang="en-US" dirty="0" smtClean="0"/>
            <a:t>Performance element</a:t>
          </a:r>
          <a:endParaRPr lang="en-US" dirty="0"/>
        </a:p>
      </dgm:t>
    </dgm:pt>
    <dgm:pt modelId="{ABEB6A36-0C11-4D25-85EF-8549DEECBAAF}" type="parTrans" cxnId="{E27A5094-D362-4BFA-BE6F-1AEDBC820BA5}">
      <dgm:prSet/>
      <dgm:spPr/>
      <dgm:t>
        <a:bodyPr/>
        <a:lstStyle/>
        <a:p>
          <a:endParaRPr lang="en-US"/>
        </a:p>
      </dgm:t>
    </dgm:pt>
    <dgm:pt modelId="{AFC84C05-A699-40F1-AC22-9155B2A104A6}" type="sibTrans" cxnId="{E27A5094-D362-4BFA-BE6F-1AEDBC820BA5}">
      <dgm:prSet/>
      <dgm:spPr/>
      <dgm:t>
        <a:bodyPr/>
        <a:lstStyle/>
        <a:p>
          <a:endParaRPr lang="en-US"/>
        </a:p>
      </dgm:t>
    </dgm:pt>
    <dgm:pt modelId="{42A9E1C8-63E7-43E3-AE8B-7A355705A184}">
      <dgm:prSet phldrT="[Text]"/>
      <dgm:spPr/>
      <dgm:t>
        <a:bodyPr/>
        <a:lstStyle/>
        <a:p>
          <a:r>
            <a:rPr lang="en-US" dirty="0" smtClean="0"/>
            <a:t>Problem generators</a:t>
          </a:r>
          <a:endParaRPr lang="en-US" dirty="0"/>
        </a:p>
      </dgm:t>
    </dgm:pt>
    <dgm:pt modelId="{AF5FB660-D177-4AAA-B7E9-E6BA750F1350}" type="parTrans" cxnId="{6D149E67-67FE-413D-84DA-6562015848E0}">
      <dgm:prSet/>
      <dgm:spPr/>
      <dgm:t>
        <a:bodyPr/>
        <a:lstStyle/>
        <a:p>
          <a:endParaRPr lang="en-US"/>
        </a:p>
      </dgm:t>
    </dgm:pt>
    <dgm:pt modelId="{5476F38A-0E42-4099-B402-424756A19867}" type="sibTrans" cxnId="{6D149E67-67FE-413D-84DA-6562015848E0}">
      <dgm:prSet/>
      <dgm:spPr/>
      <dgm:t>
        <a:bodyPr/>
        <a:lstStyle/>
        <a:p>
          <a:endParaRPr lang="en-US"/>
        </a:p>
      </dgm:t>
    </dgm:pt>
    <dgm:pt modelId="{4FBCDD4B-2DF2-48C3-A606-EF1D32F43DC4}" type="pres">
      <dgm:prSet presAssocID="{A578A552-E62D-44F2-8F25-2F1B2E579345}" presName="compositeShape" presStyleCnt="0">
        <dgm:presLayoutVars>
          <dgm:chMax val="7"/>
          <dgm:dir/>
          <dgm:resizeHandles val="exact"/>
        </dgm:presLayoutVars>
      </dgm:prSet>
      <dgm:spPr/>
    </dgm:pt>
    <dgm:pt modelId="{DF003877-EE6D-46AB-9BB6-22C359FAD888}" type="pres">
      <dgm:prSet presAssocID="{DEC05CE5-2CF1-4B90-8567-32256433AF7E}" presName="circ1" presStyleLbl="vennNode1" presStyleIdx="0" presStyleCnt="4"/>
      <dgm:spPr/>
      <dgm:t>
        <a:bodyPr/>
        <a:lstStyle/>
        <a:p>
          <a:endParaRPr lang="en-US"/>
        </a:p>
      </dgm:t>
    </dgm:pt>
    <dgm:pt modelId="{FD4F9286-4C56-4A82-BF97-F31D03992635}" type="pres">
      <dgm:prSet presAssocID="{DEC05CE5-2CF1-4B90-8567-32256433AF7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E8666-D603-4AD3-8EB9-89D8909AB8DC}" type="pres">
      <dgm:prSet presAssocID="{F32FC9D3-F7C5-4FFF-94F9-AFA445405499}" presName="circ2" presStyleLbl="vennNode1" presStyleIdx="1" presStyleCnt="4"/>
      <dgm:spPr/>
      <dgm:t>
        <a:bodyPr/>
        <a:lstStyle/>
        <a:p>
          <a:endParaRPr lang="en-US"/>
        </a:p>
      </dgm:t>
    </dgm:pt>
    <dgm:pt modelId="{A0D358F7-8381-4F3F-9722-773C57AB8A99}" type="pres">
      <dgm:prSet presAssocID="{F32FC9D3-F7C5-4FFF-94F9-AFA44540549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BFFE3-E332-4935-855A-879A7BF40F76}" type="pres">
      <dgm:prSet presAssocID="{C27BA983-6B99-45C6-919F-EBFF6FE946F5}" presName="circ3" presStyleLbl="vennNode1" presStyleIdx="2" presStyleCnt="4"/>
      <dgm:spPr/>
      <dgm:t>
        <a:bodyPr/>
        <a:lstStyle/>
        <a:p>
          <a:endParaRPr lang="en-US"/>
        </a:p>
      </dgm:t>
    </dgm:pt>
    <dgm:pt modelId="{4DD68436-00CA-4D59-A37E-63D7624E3558}" type="pres">
      <dgm:prSet presAssocID="{C27BA983-6B99-45C6-919F-EBFF6FE946F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F003B-4256-48DA-B5BA-4E851AC3BC8C}" type="pres">
      <dgm:prSet presAssocID="{42A9E1C8-63E7-43E3-AE8B-7A355705A184}" presName="circ4" presStyleLbl="vennNode1" presStyleIdx="3" presStyleCnt="4"/>
      <dgm:spPr/>
      <dgm:t>
        <a:bodyPr/>
        <a:lstStyle/>
        <a:p>
          <a:endParaRPr lang="en-US"/>
        </a:p>
      </dgm:t>
    </dgm:pt>
    <dgm:pt modelId="{451BE2E6-F5C6-4E4E-94A5-61DF8173FB8E}" type="pres">
      <dgm:prSet presAssocID="{42A9E1C8-63E7-43E3-AE8B-7A355705A18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E4A13A-11F6-4B5A-AEF1-FF8084F3F664}" type="presOf" srcId="{A578A552-E62D-44F2-8F25-2F1B2E579345}" destId="{4FBCDD4B-2DF2-48C3-A606-EF1D32F43DC4}" srcOrd="0" destOrd="0" presId="urn:microsoft.com/office/officeart/2005/8/layout/venn1"/>
    <dgm:cxn modelId="{E27A5094-D362-4BFA-BE6F-1AEDBC820BA5}" srcId="{A578A552-E62D-44F2-8F25-2F1B2E579345}" destId="{C27BA983-6B99-45C6-919F-EBFF6FE946F5}" srcOrd="2" destOrd="0" parTransId="{ABEB6A36-0C11-4D25-85EF-8549DEECBAAF}" sibTransId="{AFC84C05-A699-40F1-AC22-9155B2A104A6}"/>
    <dgm:cxn modelId="{9A077681-5B38-40A3-8125-B1F92BCD2FCE}" type="presOf" srcId="{F32FC9D3-F7C5-4FFF-94F9-AFA445405499}" destId="{A0D358F7-8381-4F3F-9722-773C57AB8A99}" srcOrd="1" destOrd="0" presId="urn:microsoft.com/office/officeart/2005/8/layout/venn1"/>
    <dgm:cxn modelId="{A0265432-CCBA-4B5E-959C-8DC64A352678}" type="presOf" srcId="{42A9E1C8-63E7-43E3-AE8B-7A355705A184}" destId="{451BE2E6-F5C6-4E4E-94A5-61DF8173FB8E}" srcOrd="1" destOrd="0" presId="urn:microsoft.com/office/officeart/2005/8/layout/venn1"/>
    <dgm:cxn modelId="{924580B5-D00E-4483-B551-99BEE1F37548}" type="presOf" srcId="{DEC05CE5-2CF1-4B90-8567-32256433AF7E}" destId="{FD4F9286-4C56-4A82-BF97-F31D03992635}" srcOrd="1" destOrd="0" presId="urn:microsoft.com/office/officeart/2005/8/layout/venn1"/>
    <dgm:cxn modelId="{88BC5748-0BB3-4A14-827A-C485B9BDB1BB}" srcId="{A578A552-E62D-44F2-8F25-2F1B2E579345}" destId="{F32FC9D3-F7C5-4FFF-94F9-AFA445405499}" srcOrd="1" destOrd="0" parTransId="{40C6C11E-1EDC-4C0B-91DC-F32743F6897F}" sibTransId="{43465731-FF52-48C5-A77E-1403C9417747}"/>
    <dgm:cxn modelId="{C1F82105-8980-4592-A399-C74B8B99403B}" type="presOf" srcId="{42A9E1C8-63E7-43E3-AE8B-7A355705A184}" destId="{E7DF003B-4256-48DA-B5BA-4E851AC3BC8C}" srcOrd="0" destOrd="0" presId="urn:microsoft.com/office/officeart/2005/8/layout/venn1"/>
    <dgm:cxn modelId="{51AA5F9F-E231-49D8-B2DB-FB2FB9D0BAE8}" type="presOf" srcId="{F32FC9D3-F7C5-4FFF-94F9-AFA445405499}" destId="{B9AE8666-D603-4AD3-8EB9-89D8909AB8DC}" srcOrd="0" destOrd="0" presId="urn:microsoft.com/office/officeart/2005/8/layout/venn1"/>
    <dgm:cxn modelId="{0EB043DF-1C20-4E1C-BF6C-38A9D49253CE}" type="presOf" srcId="{DEC05CE5-2CF1-4B90-8567-32256433AF7E}" destId="{DF003877-EE6D-46AB-9BB6-22C359FAD888}" srcOrd="0" destOrd="0" presId="urn:microsoft.com/office/officeart/2005/8/layout/venn1"/>
    <dgm:cxn modelId="{CB110AC0-2B70-4957-B949-F050170929D2}" type="presOf" srcId="{C27BA983-6B99-45C6-919F-EBFF6FE946F5}" destId="{4DD68436-00CA-4D59-A37E-63D7624E3558}" srcOrd="1" destOrd="0" presId="urn:microsoft.com/office/officeart/2005/8/layout/venn1"/>
    <dgm:cxn modelId="{55C6DE67-5DE3-43E9-BF46-8558367A4AAB}" type="presOf" srcId="{C27BA983-6B99-45C6-919F-EBFF6FE946F5}" destId="{AA4BFFE3-E332-4935-855A-879A7BF40F76}" srcOrd="0" destOrd="0" presId="urn:microsoft.com/office/officeart/2005/8/layout/venn1"/>
    <dgm:cxn modelId="{27EC2448-FA78-42EB-B4C1-D9D09E4DC191}" srcId="{A578A552-E62D-44F2-8F25-2F1B2E579345}" destId="{DEC05CE5-2CF1-4B90-8567-32256433AF7E}" srcOrd="0" destOrd="0" parTransId="{58A02254-CA7B-4329-8AE6-1C75A38E6F86}" sibTransId="{62915BFC-44B6-4549-BFC7-B012D0DBA034}"/>
    <dgm:cxn modelId="{6D149E67-67FE-413D-84DA-6562015848E0}" srcId="{A578A552-E62D-44F2-8F25-2F1B2E579345}" destId="{42A9E1C8-63E7-43E3-AE8B-7A355705A184}" srcOrd="3" destOrd="0" parTransId="{AF5FB660-D177-4AAA-B7E9-E6BA750F1350}" sibTransId="{5476F38A-0E42-4099-B402-424756A19867}"/>
    <dgm:cxn modelId="{D9E1A0F0-714F-4021-882A-75D1723FA140}" type="presParOf" srcId="{4FBCDD4B-2DF2-48C3-A606-EF1D32F43DC4}" destId="{DF003877-EE6D-46AB-9BB6-22C359FAD888}" srcOrd="0" destOrd="0" presId="urn:microsoft.com/office/officeart/2005/8/layout/venn1"/>
    <dgm:cxn modelId="{F98D46D9-C90E-4C19-81A8-930BB93EE10D}" type="presParOf" srcId="{4FBCDD4B-2DF2-48C3-A606-EF1D32F43DC4}" destId="{FD4F9286-4C56-4A82-BF97-F31D03992635}" srcOrd="1" destOrd="0" presId="urn:microsoft.com/office/officeart/2005/8/layout/venn1"/>
    <dgm:cxn modelId="{51D586B0-02EA-4E6C-974B-27F4A29EAAC7}" type="presParOf" srcId="{4FBCDD4B-2DF2-48C3-A606-EF1D32F43DC4}" destId="{B9AE8666-D603-4AD3-8EB9-89D8909AB8DC}" srcOrd="2" destOrd="0" presId="urn:microsoft.com/office/officeart/2005/8/layout/venn1"/>
    <dgm:cxn modelId="{30704281-0282-43F1-831A-04A832E4A9AE}" type="presParOf" srcId="{4FBCDD4B-2DF2-48C3-A606-EF1D32F43DC4}" destId="{A0D358F7-8381-4F3F-9722-773C57AB8A99}" srcOrd="3" destOrd="0" presId="urn:microsoft.com/office/officeart/2005/8/layout/venn1"/>
    <dgm:cxn modelId="{DE92B645-D15F-433E-9FC7-81AF694AD547}" type="presParOf" srcId="{4FBCDD4B-2DF2-48C3-A606-EF1D32F43DC4}" destId="{AA4BFFE3-E332-4935-855A-879A7BF40F76}" srcOrd="4" destOrd="0" presId="urn:microsoft.com/office/officeart/2005/8/layout/venn1"/>
    <dgm:cxn modelId="{2AF043D0-3642-44FB-B5D9-1DC46B9C24DC}" type="presParOf" srcId="{4FBCDD4B-2DF2-48C3-A606-EF1D32F43DC4}" destId="{4DD68436-00CA-4D59-A37E-63D7624E3558}" srcOrd="5" destOrd="0" presId="urn:microsoft.com/office/officeart/2005/8/layout/venn1"/>
    <dgm:cxn modelId="{F70588B2-AF71-4A61-B852-ECB1133B2927}" type="presParOf" srcId="{4FBCDD4B-2DF2-48C3-A606-EF1D32F43DC4}" destId="{E7DF003B-4256-48DA-B5BA-4E851AC3BC8C}" srcOrd="6" destOrd="0" presId="urn:microsoft.com/office/officeart/2005/8/layout/venn1"/>
    <dgm:cxn modelId="{F8510F2F-7259-4B60-8122-2E8E7F304EFA}" type="presParOf" srcId="{4FBCDD4B-2DF2-48C3-A606-EF1D32F43DC4}" destId="{451BE2E6-F5C6-4E4E-94A5-61DF8173FB8E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D06FC-20E7-4D1E-9438-C12EA38BD002}">
      <dsp:nvSpPr>
        <dsp:cNvPr id="0" name=""/>
        <dsp:cNvSpPr/>
      </dsp:nvSpPr>
      <dsp:spPr>
        <a:xfrm>
          <a:off x="0" y="0"/>
          <a:ext cx="6477000" cy="128778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smtClean="0"/>
            <a:t>RATIONALITAS</a:t>
          </a:r>
          <a:endParaRPr lang="en-US" sz="6100" kern="1200" dirty="0"/>
        </a:p>
      </dsp:txBody>
      <dsp:txXfrm>
        <a:off x="0" y="0"/>
        <a:ext cx="6477000" cy="1287780"/>
      </dsp:txXfrm>
    </dsp:sp>
    <dsp:sp modelId="{43687BD1-004C-4A92-8972-3D5FA82819C2}">
      <dsp:nvSpPr>
        <dsp:cNvPr id="0" name=""/>
        <dsp:cNvSpPr/>
      </dsp:nvSpPr>
      <dsp:spPr>
        <a:xfrm>
          <a:off x="0" y="1287780"/>
          <a:ext cx="1619250" cy="27043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chemeClr val="tx1"/>
              </a:solidFill>
            </a:rPr>
            <a:t>Performace</a:t>
          </a:r>
          <a:r>
            <a:rPr lang="en-US" sz="2200" kern="1200" dirty="0" smtClean="0">
              <a:solidFill>
                <a:schemeClr val="tx1"/>
              </a:solidFill>
            </a:rPr>
            <a:t> Measures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0" y="1287780"/>
        <a:ext cx="1619250" cy="2704338"/>
      </dsp:txXfrm>
    </dsp:sp>
    <dsp:sp modelId="{2F67F05F-53C0-4AFB-B306-516A4DF51591}">
      <dsp:nvSpPr>
        <dsp:cNvPr id="0" name=""/>
        <dsp:cNvSpPr/>
      </dsp:nvSpPr>
      <dsp:spPr>
        <a:xfrm>
          <a:off x="1619250" y="1287780"/>
          <a:ext cx="1619250" cy="27043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Prior Knowledge  of environment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619250" y="1287780"/>
        <a:ext cx="1619250" cy="2704338"/>
      </dsp:txXfrm>
    </dsp:sp>
    <dsp:sp modelId="{F10DD992-B12E-4A76-9F86-1CAEC90E9189}">
      <dsp:nvSpPr>
        <dsp:cNvPr id="0" name=""/>
        <dsp:cNvSpPr/>
      </dsp:nvSpPr>
      <dsp:spPr>
        <a:xfrm>
          <a:off x="3238500" y="1287780"/>
          <a:ext cx="1619250" cy="27043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ACTIONS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238500" y="1287780"/>
        <a:ext cx="1619250" cy="2704338"/>
      </dsp:txXfrm>
    </dsp:sp>
    <dsp:sp modelId="{4E35A35F-A9DB-4D24-BB89-809A74E68EB2}">
      <dsp:nvSpPr>
        <dsp:cNvPr id="0" name=""/>
        <dsp:cNvSpPr/>
      </dsp:nvSpPr>
      <dsp:spPr>
        <a:xfrm>
          <a:off x="4857750" y="1287780"/>
          <a:ext cx="1619250" cy="27043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Percept Sequence 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857750" y="1287780"/>
        <a:ext cx="1619250" cy="2704338"/>
      </dsp:txXfrm>
    </dsp:sp>
    <dsp:sp modelId="{9D17D639-901F-4DDD-833D-E91260FE4681}">
      <dsp:nvSpPr>
        <dsp:cNvPr id="0" name=""/>
        <dsp:cNvSpPr/>
      </dsp:nvSpPr>
      <dsp:spPr>
        <a:xfrm>
          <a:off x="0" y="3992118"/>
          <a:ext cx="6477000" cy="30048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7F7D9-9747-4519-9F7F-9E747DCE8824}">
      <dsp:nvSpPr>
        <dsp:cNvPr id="0" name=""/>
        <dsp:cNvSpPr/>
      </dsp:nvSpPr>
      <dsp:spPr>
        <a:xfrm>
          <a:off x="2336292" y="2370510"/>
          <a:ext cx="1728216" cy="17282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Rational agent ?</a:t>
          </a:r>
          <a:endParaRPr lang="en-US" sz="2800" kern="1200" dirty="0"/>
        </a:p>
      </dsp:txBody>
      <dsp:txXfrm>
        <a:off x="2589383" y="2623601"/>
        <a:ext cx="1222034" cy="1222034"/>
      </dsp:txXfrm>
    </dsp:sp>
    <dsp:sp modelId="{AC0F3C6A-2D85-48B4-B70D-F29F85543714}">
      <dsp:nvSpPr>
        <dsp:cNvPr id="0" name=""/>
        <dsp:cNvSpPr/>
      </dsp:nvSpPr>
      <dsp:spPr>
        <a:xfrm rot="11700000">
          <a:off x="796246" y="2546500"/>
          <a:ext cx="1510314" cy="4925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4C8CCE-2EE2-4EB6-8FB4-20904461EBFF}">
      <dsp:nvSpPr>
        <dsp:cNvPr id="0" name=""/>
        <dsp:cNvSpPr/>
      </dsp:nvSpPr>
      <dsp:spPr>
        <a:xfrm>
          <a:off x="1075" y="1940600"/>
          <a:ext cx="1641805" cy="1313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PM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9544" y="1979069"/>
        <a:ext cx="1564867" cy="1236506"/>
      </dsp:txXfrm>
    </dsp:sp>
    <dsp:sp modelId="{84F9D5E0-704D-4162-8116-0BBCA3C87F92}">
      <dsp:nvSpPr>
        <dsp:cNvPr id="0" name=""/>
        <dsp:cNvSpPr/>
      </dsp:nvSpPr>
      <dsp:spPr>
        <a:xfrm rot="14700000">
          <a:off x="1723763" y="1441129"/>
          <a:ext cx="1510314" cy="4925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872B05-916D-4F48-99C0-0508AF75DF6F}">
      <dsp:nvSpPr>
        <dsp:cNvPr id="0" name=""/>
        <dsp:cNvSpPr/>
      </dsp:nvSpPr>
      <dsp:spPr>
        <a:xfrm>
          <a:off x="1338874" y="346273"/>
          <a:ext cx="1641805" cy="1313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Environment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377343" y="384742"/>
        <a:ext cx="1564867" cy="1236506"/>
      </dsp:txXfrm>
    </dsp:sp>
    <dsp:sp modelId="{0AD2C939-B549-4F45-8772-70E2764125F9}">
      <dsp:nvSpPr>
        <dsp:cNvPr id="0" name=""/>
        <dsp:cNvSpPr/>
      </dsp:nvSpPr>
      <dsp:spPr>
        <a:xfrm rot="17700000">
          <a:off x="3166722" y="1441129"/>
          <a:ext cx="1510314" cy="4925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637BC8-917F-4709-BE31-A553DDD64952}">
      <dsp:nvSpPr>
        <dsp:cNvPr id="0" name=""/>
        <dsp:cNvSpPr/>
      </dsp:nvSpPr>
      <dsp:spPr>
        <a:xfrm>
          <a:off x="3420120" y="346273"/>
          <a:ext cx="1641805" cy="1313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Sensors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458589" y="384742"/>
        <a:ext cx="1564867" cy="1236506"/>
      </dsp:txXfrm>
    </dsp:sp>
    <dsp:sp modelId="{D85FF5CF-02AF-4A11-B959-A3AABA134D19}">
      <dsp:nvSpPr>
        <dsp:cNvPr id="0" name=""/>
        <dsp:cNvSpPr/>
      </dsp:nvSpPr>
      <dsp:spPr>
        <a:xfrm rot="20700000">
          <a:off x="4094239" y="2546500"/>
          <a:ext cx="1510314" cy="4925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E23890-AD0F-4D74-9B0A-3C2A15CDEF31}">
      <dsp:nvSpPr>
        <dsp:cNvPr id="0" name=""/>
        <dsp:cNvSpPr/>
      </dsp:nvSpPr>
      <dsp:spPr>
        <a:xfrm>
          <a:off x="4757919" y="1940600"/>
          <a:ext cx="1641805" cy="13134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5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solidFill>
                <a:schemeClr val="tx1"/>
              </a:solidFill>
            </a:rPr>
            <a:t>Actuators 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796388" y="1979069"/>
        <a:ext cx="1564867" cy="12365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03877-EE6D-46AB-9BB6-22C359FAD888}">
      <dsp:nvSpPr>
        <dsp:cNvPr id="0" name=""/>
        <dsp:cNvSpPr/>
      </dsp:nvSpPr>
      <dsp:spPr>
        <a:xfrm>
          <a:off x="2940875" y="53943"/>
          <a:ext cx="2805049" cy="28050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Learning element</a:t>
          </a:r>
          <a:endParaRPr lang="en-US" sz="1900" kern="1200" dirty="0"/>
        </a:p>
      </dsp:txBody>
      <dsp:txXfrm>
        <a:off x="3264535" y="431546"/>
        <a:ext cx="2157730" cy="890063"/>
      </dsp:txXfrm>
    </dsp:sp>
    <dsp:sp modelId="{B9AE8666-D603-4AD3-8EB9-89D8909AB8DC}">
      <dsp:nvSpPr>
        <dsp:cNvPr id="0" name=""/>
        <dsp:cNvSpPr/>
      </dsp:nvSpPr>
      <dsp:spPr>
        <a:xfrm>
          <a:off x="4181570" y="1294637"/>
          <a:ext cx="2805049" cy="28050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Critics </a:t>
          </a:r>
          <a:endParaRPr lang="en-US" sz="1900" kern="1200" dirty="0"/>
        </a:p>
      </dsp:txBody>
      <dsp:txXfrm>
        <a:off x="5691981" y="1618297"/>
        <a:ext cx="1078865" cy="2157730"/>
      </dsp:txXfrm>
    </dsp:sp>
    <dsp:sp modelId="{AA4BFFE3-E332-4935-855A-879A7BF40F76}">
      <dsp:nvSpPr>
        <dsp:cNvPr id="0" name=""/>
        <dsp:cNvSpPr/>
      </dsp:nvSpPr>
      <dsp:spPr>
        <a:xfrm>
          <a:off x="2940875" y="2535332"/>
          <a:ext cx="2805049" cy="28050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Performance element</a:t>
          </a:r>
          <a:endParaRPr lang="en-US" sz="1900" kern="1200" dirty="0"/>
        </a:p>
      </dsp:txBody>
      <dsp:txXfrm>
        <a:off x="3264535" y="4072715"/>
        <a:ext cx="2157730" cy="890063"/>
      </dsp:txXfrm>
    </dsp:sp>
    <dsp:sp modelId="{E7DF003B-4256-48DA-B5BA-4E851AC3BC8C}">
      <dsp:nvSpPr>
        <dsp:cNvPr id="0" name=""/>
        <dsp:cNvSpPr/>
      </dsp:nvSpPr>
      <dsp:spPr>
        <a:xfrm>
          <a:off x="1700180" y="1294637"/>
          <a:ext cx="2805049" cy="28050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Problem generators</a:t>
          </a:r>
          <a:endParaRPr lang="en-US" sz="1900" kern="1200" dirty="0"/>
        </a:p>
      </dsp:txBody>
      <dsp:txXfrm>
        <a:off x="1915953" y="1618297"/>
        <a:ext cx="1078865" cy="2157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C34B4-68A3-4FAD-A394-E992F9B355A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33125-130A-44A8-B4B5-04564B0EF1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1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44AAC-25EA-4054-90C3-E6E5E4558A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6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66F1F-6FAB-448D-A3EA-EFD10B5F8E4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84E29D-F3AB-4255-88B2-FA499511F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33337"/>
            <a:ext cx="9556182" cy="68246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5069103"/>
            <a:ext cx="5181601" cy="990600"/>
          </a:xfrm>
        </p:spPr>
        <p:txBody>
          <a:bodyPr>
            <a:no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AGENT </a:t>
            </a:r>
            <a:r>
              <a:rPr sz="2800" smtClean="0">
                <a:solidFill>
                  <a:srgbClr val="C00000"/>
                </a:solidFill>
              </a:rPr>
              <a:t/>
            </a:r>
            <a:br>
              <a:rPr sz="280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N</a:t>
            </a:r>
            <a:r>
              <a:rPr sz="2000" smtClean="0">
                <a:solidFill>
                  <a:srgbClr val="C00000"/>
                </a:solidFill>
              </a:rPr>
              <a:t>elly </a:t>
            </a:r>
            <a:r>
              <a:rPr lang="en-US" sz="2000" dirty="0" smtClean="0">
                <a:solidFill>
                  <a:srgbClr val="C00000"/>
                </a:solidFill>
              </a:rPr>
              <a:t>I</a:t>
            </a:r>
            <a:r>
              <a:rPr sz="2000" smtClean="0">
                <a:solidFill>
                  <a:srgbClr val="C00000"/>
                </a:solidFill>
              </a:rPr>
              <a:t>ndriani </a:t>
            </a:r>
            <a:r>
              <a:rPr lang="en-US" sz="2000" dirty="0" smtClean="0">
                <a:solidFill>
                  <a:srgbClr val="C00000"/>
                </a:solidFill>
              </a:rPr>
              <a:t>W</a:t>
            </a:r>
            <a:r>
              <a:rPr sz="2000" smtClean="0">
                <a:solidFill>
                  <a:srgbClr val="C00000"/>
                </a:solidFill>
              </a:rPr>
              <a:t>idiastuti S.Si., M.T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  <a:r>
              <a:rPr sz="2800" smtClean="0">
                <a:solidFill>
                  <a:srgbClr val="C00000"/>
                </a:solidFill>
              </a:rPr>
              <a:t/>
            </a:r>
            <a:br>
              <a:rPr sz="2800" smtClean="0">
                <a:solidFill>
                  <a:srgbClr val="C00000"/>
                </a:solidFill>
              </a:rPr>
            </a:br>
            <a:r>
              <a:rPr sz="2800" smtClean="0">
                <a:solidFill>
                  <a:srgbClr val="C00000"/>
                </a:solidFill>
              </a:rPr>
              <a:t/>
            </a:r>
            <a:br>
              <a:rPr sz="2800" smtClean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0521">
            <a:off x="5229388" y="3151330"/>
            <a:ext cx="3813297" cy="2938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Agent yg rasional : sesuatu yang melakukan dengan benar</a:t>
            </a:r>
            <a:endParaRPr lang="en-US" dirty="0"/>
          </a:p>
        </p:txBody>
      </p:sp>
      <p:pic>
        <p:nvPicPr>
          <p:cNvPr id="40962" name="Picture 2" descr="https://encrypted-tbn1.gstatic.com/images?q=tbn:ANd9GcSyrzoQsUCCZxfDl4w1Ayr_OjIk5URlx9LM2YiiJroGfZj9sOg6s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114800"/>
            <a:ext cx="2143125" cy="214312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14400" y="2133600"/>
            <a:ext cx="2057400" cy="16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Benar</a:t>
            </a:r>
            <a:r>
              <a:rPr lang="id-ID" sz="4000" dirty="0" smtClean="0"/>
              <a:t> </a:t>
            </a:r>
            <a:endParaRPr lang="en-US" sz="4000" dirty="0"/>
          </a:p>
        </p:txBody>
      </p:sp>
      <p:sp>
        <p:nvSpPr>
          <p:cNvPr id="6" name="Right Arrow 5"/>
          <p:cNvSpPr/>
          <p:nvPr/>
        </p:nvSpPr>
        <p:spPr>
          <a:xfrm>
            <a:off x="3200400" y="2590800"/>
            <a:ext cx="838200" cy="685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905000"/>
            <a:ext cx="3276600" cy="2057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Mencapai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kesuksesan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43434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haroni" pitchFamily="2" charset="-79"/>
              </a:rPr>
              <a:t>SUKSES ?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 Measures</a:t>
            </a:r>
            <a:r>
              <a:rPr lang="id-ID" dirty="0" smtClean="0"/>
              <a:t> </a:t>
            </a:r>
            <a:r>
              <a:rPr lang="en-US" dirty="0" smtClean="0"/>
              <a:t>(PM)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err="1" smtClean="0"/>
              <a:t>Wujud</a:t>
            </a:r>
            <a:r>
              <a:rPr lang="en-US" sz="3200" dirty="0" smtClean="0"/>
              <a:t> </a:t>
            </a:r>
            <a:r>
              <a:rPr lang="en-US" sz="3200" dirty="0" err="1" smtClean="0"/>
              <a:t>kriteria</a:t>
            </a:r>
            <a:r>
              <a:rPr lang="en-US" sz="3200" dirty="0" smtClean="0"/>
              <a:t>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agen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sukses</a:t>
            </a:r>
            <a:endParaRPr lang="en-US" sz="3200" dirty="0" smtClean="0"/>
          </a:p>
          <a:p>
            <a:pPr lvl="1"/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b="1" dirty="0" err="1" smtClean="0"/>
              <a:t>standar</a:t>
            </a:r>
            <a:endParaRPr lang="en-US" sz="3200" b="1" dirty="0" smtClean="0"/>
          </a:p>
          <a:p>
            <a:pPr lvl="1">
              <a:tabLst>
                <a:tab pos="990600" algn="l"/>
              </a:tabLst>
            </a:pPr>
            <a:r>
              <a:rPr lang="en-US" sz="3200" b="1" dirty="0" err="1" smtClean="0"/>
              <a:t>Aturan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Umum</a:t>
            </a:r>
            <a:r>
              <a:rPr lang="en-US" sz="3200" b="1" dirty="0" smtClean="0"/>
              <a:t> </a:t>
            </a:r>
            <a:r>
              <a:rPr lang="en-US" sz="3200" dirty="0" smtClean="0"/>
              <a:t>: PM </a:t>
            </a:r>
            <a:r>
              <a:rPr lang="en-US" sz="3200" dirty="0" err="1" smtClean="0"/>
              <a:t>dirancang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sebenarnya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diinginkan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agent </a:t>
            </a:r>
            <a:r>
              <a:rPr lang="en-US" sz="3200" dirty="0" err="1" smtClean="0">
                <a:solidFill>
                  <a:srgbClr val="FF0000"/>
                </a:solidFill>
              </a:rPr>
              <a:t>harus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berperilaku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Rationalitas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86805546"/>
              </p:ext>
            </p:extLst>
          </p:nvPr>
        </p:nvGraphicFramePr>
        <p:xfrm>
          <a:off x="1371600" y="1574800"/>
          <a:ext cx="64770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Agents</a:t>
            </a:r>
            <a:r>
              <a:rPr lang="id-ID" dirty="0" smtClean="0"/>
              <a:t> (consideration)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8990344"/>
              </p:ext>
            </p:extLst>
          </p:nvPr>
        </p:nvGraphicFramePr>
        <p:xfrm>
          <a:off x="1524000" y="1752600"/>
          <a:ext cx="64008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smtClean="0"/>
              <a:t>Rationality vs Omniscience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Omniscience</a:t>
            </a:r>
            <a:r>
              <a:rPr lang="en-US" dirty="0" smtClean="0"/>
              <a:t> :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err="1" smtClean="0"/>
              <a:t>tsb</a:t>
            </a:r>
            <a:r>
              <a:rPr lang="en-US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smtClean="0"/>
              <a:t>Rationality </a:t>
            </a:r>
          </a:p>
          <a:p>
            <a:pPr marL="0" indent="0">
              <a:buNone/>
            </a:pPr>
            <a:r>
              <a:rPr lang="en-US" smtClean="0"/>
              <a:t>Memaksimalkan performa yang diharapkan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Learning and </a:t>
            </a:r>
            <a:r>
              <a:rPr lang="en-US" b="1"/>
              <a:t>autonomy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/>
              <a:t>Learning </a:t>
            </a:r>
            <a:r>
              <a:rPr lang="en-US"/>
              <a:t>: Konfigurasi awal sebuah agen dapat mencerminkan beberapa pengetahuan sebelumnya terhadap lingkungan, tapi sebagai agen yang berpengalaman hal ini mungkin dimodifikasi dan ditambahkan. </a:t>
            </a:r>
          </a:p>
          <a:p>
            <a:pPr algn="just"/>
            <a:endParaRPr lang="en-US"/>
          </a:p>
          <a:p>
            <a:pPr algn="just"/>
            <a:r>
              <a:rPr lang="en-US" b="1"/>
              <a:t>Autonomy</a:t>
            </a:r>
            <a:r>
              <a:rPr lang="en-US"/>
              <a:t> : tidak bergantung pada pengetahuan awal dari designer-nya tapi juga pengalamannya sendiri.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TIPE-TIPE AGEN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Agent = </a:t>
            </a:r>
            <a:r>
              <a:rPr lang="en-US" dirty="0" err="1" smtClean="0"/>
              <a:t>arsitektur</a:t>
            </a:r>
            <a:r>
              <a:rPr lang="en-US" dirty="0" smtClean="0"/>
              <a:t> + program</a:t>
            </a:r>
          </a:p>
          <a:p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AI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merancang</a:t>
            </a:r>
            <a:r>
              <a:rPr lang="en-US" dirty="0" smtClean="0">
                <a:sym typeface="Wingdings" pitchFamily="2" charset="2"/>
              </a:rPr>
              <a:t> program </a:t>
            </a:r>
            <a:r>
              <a:rPr lang="en-US" dirty="0" err="1" smtClean="0">
                <a:sym typeface="Wingdings" pitchFamily="2" charset="2"/>
              </a:rPr>
              <a:t>agen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mengimplementasikan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pemetaan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agen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persepsi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aksi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program </a:t>
            </a:r>
            <a:r>
              <a:rPr lang="en-US" dirty="0" err="1" smtClean="0"/>
              <a:t>agen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reflex agent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persepsi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mengabaikan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persepsi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lalu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agen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penyedot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debu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memutuskan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menyalakan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sedot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terindikasi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err="1" smtClean="0">
                <a:solidFill>
                  <a:schemeClr val="tx1"/>
                </a:solidFill>
              </a:rPr>
              <a:t>kotoran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reflex agent</a:t>
            </a:r>
            <a:endParaRPr lang="en-US" dirty="0"/>
          </a:p>
        </p:txBody>
      </p:sp>
      <p:pic>
        <p:nvPicPr>
          <p:cNvPr id="3" name="Picture 2" descr="simple-reflex-age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7451" y="1522021"/>
            <a:ext cx="5351549" cy="327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5334000"/>
            <a:ext cx="5828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If</a:t>
            </a:r>
            <a:r>
              <a:rPr lang="en-US" sz="2400" dirty="0" smtClean="0"/>
              <a:t> car-in-front-is-braking </a:t>
            </a:r>
            <a:r>
              <a:rPr lang="en-US" sz="2400" b="1" dirty="0" smtClean="0"/>
              <a:t>then</a:t>
            </a:r>
            <a:r>
              <a:rPr lang="en-US" sz="2400" dirty="0" smtClean="0"/>
              <a:t> initiate-braking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219200"/>
            <a:ext cx="80772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smtClean="0"/>
              <a:t>Tujuan : Mengetahui dan mengenali Intelligent Agent</a:t>
            </a:r>
            <a:endParaRPr lang="en-US" sz="2800" b="1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/>
              <a:t>Rencana </a:t>
            </a:r>
            <a:r>
              <a:rPr lang="en-US" sz="2800" b="1" smtClean="0"/>
              <a:t>kegiatan : materi dan tugas</a:t>
            </a:r>
            <a:endParaRPr lang="en-US" sz="2800" b="1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/>
              <a:t>Cakupan </a:t>
            </a:r>
            <a:r>
              <a:rPr lang="en-US" sz="2800" b="1" smtClean="0"/>
              <a:t>materi 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smtClean="0"/>
              <a:t>Definisi</a:t>
            </a:r>
            <a:endParaRPr lang="en-US" sz="1700" smtClean="0"/>
          </a:p>
          <a:p>
            <a:pPr lvl="1" fontAlgn="t">
              <a:buFont typeface="Wingdings" panose="05000000000000000000" pitchFamily="2" charset="2"/>
              <a:buChar char="q"/>
            </a:pPr>
            <a:r>
              <a:rPr lang="en-US" sz="2500" smtClean="0"/>
              <a:t>Rasionalitas  agen</a:t>
            </a:r>
            <a:endParaRPr lang="en-US" sz="170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smtClean="0"/>
              <a:t>Lingkungan</a:t>
            </a:r>
            <a:endParaRPr lang="en-US" sz="170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500" smtClean="0"/>
              <a:t>Tipe agen</a:t>
            </a:r>
            <a:endParaRPr lang="en-US" sz="1700" smtClean="0"/>
          </a:p>
          <a:p>
            <a:pPr marL="790956" lvl="1" indent="-342900">
              <a:buFont typeface="Wingdings" panose="05000000000000000000" pitchFamily="2" charset="2"/>
              <a:buChar char="q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Model base Reflex agent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Menggunakan model lingkungan.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Model lingkungan : pengetahuan bagaimana lingkungan bekerja.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Contoh : taxi akan semakin mendekati tujuan setelah lima menit melaju.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304800"/>
            <a:ext cx="2590800" cy="838200"/>
          </a:xfrm>
        </p:spPr>
        <p:txBody>
          <a:bodyPr/>
          <a:lstStyle/>
          <a:p>
            <a:r>
              <a:rPr lang="en-US" smtClean="0"/>
              <a:t>Function </a:t>
            </a:r>
            <a:r>
              <a:rPr lang="en-US" dirty="0" err="1" smtClean="0"/>
              <a:t>Reflex_Agent_State</a:t>
            </a:r>
            <a:r>
              <a:rPr lang="en-US" dirty="0" smtClean="0"/>
              <a:t>(percept)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72200" y="1219200"/>
            <a:ext cx="2667000" cy="4843463"/>
          </a:xfrm>
        </p:spPr>
        <p:txBody>
          <a:bodyPr/>
          <a:lstStyle/>
          <a:p>
            <a:r>
              <a:rPr lang="en-US" dirty="0" err="1" smtClean="0"/>
              <a:t>State</a:t>
            </a:r>
            <a:r>
              <a:rPr lang="en-US" dirty="0" err="1" smtClean="0">
                <a:sym typeface="Wingdings" pitchFamily="2" charset="2"/>
              </a:rPr>
              <a:t>Update_state</a:t>
            </a:r>
            <a:r>
              <a:rPr lang="en-US" dirty="0" smtClean="0">
                <a:sym typeface="Wingdings" pitchFamily="2" charset="2"/>
              </a:rPr>
              <a:t>(state, </a:t>
            </a:r>
            <a:r>
              <a:rPr lang="en-US" dirty="0" err="1" smtClean="0">
                <a:sym typeface="Wingdings" pitchFamily="2" charset="2"/>
              </a:rPr>
              <a:t>action,percept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err="1" smtClean="0"/>
              <a:t>Rule</a:t>
            </a:r>
            <a:r>
              <a:rPr lang="en-US" dirty="0" err="1" smtClean="0">
                <a:sym typeface="Wingdings" pitchFamily="2" charset="2"/>
              </a:rPr>
              <a:t>Rule_match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state,rule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err="1" smtClean="0">
                <a:sym typeface="Wingdings" pitchFamily="2" charset="2"/>
              </a:rPr>
              <a:t>ActionRule_action</a:t>
            </a:r>
            <a:r>
              <a:rPr lang="en-US" dirty="0" smtClean="0">
                <a:sym typeface="Wingdings" pitchFamily="2" charset="2"/>
              </a:rPr>
              <a:t>(rule)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Arial" pitchFamily="34" charset="0"/>
              </a:rPr>
              <a:t>Model-based reflex agents</a:t>
            </a:r>
            <a:endParaRPr lang="en-US" dirty="0"/>
          </a:p>
        </p:txBody>
      </p:sp>
      <p:pic>
        <p:nvPicPr>
          <p:cNvPr id="5" name="Picture 4" descr="reflex+state-age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068" y="1524000"/>
            <a:ext cx="5433332" cy="3359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base agent 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Agent membutuhkan </a:t>
            </a:r>
            <a:r>
              <a:rPr lang="en-US" dirty="0" err="1" smtClean="0">
                <a:solidFill>
                  <a:schemeClr val="tx1"/>
                </a:solidFill>
              </a:rPr>
              <a:t>gambaran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informasi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menggambarkan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situasi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diharapkan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aksi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Pencarian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perencanaan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agen</a:t>
            </a:r>
            <a:r>
              <a:rPr lang="en-US" dirty="0" smtClean="0">
                <a:solidFill>
                  <a:schemeClr val="tx1"/>
                </a:solidFill>
              </a:rPr>
              <a:t> taxi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mengetahui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penumpang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memutuskan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persimpangan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based agent</a:t>
            </a:r>
            <a:endParaRPr lang="en-US" dirty="0"/>
          </a:p>
        </p:txBody>
      </p:sp>
      <p:pic>
        <p:nvPicPr>
          <p:cNvPr id="4" name="Picture 3" descr="goal-based-age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5410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Utility base agent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Tujuan bukan satu-satunya ukuran tercapainya perilaku yang berkualitas tinggi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Banyaknya aksi yang dilakukan agen untuk mencapai tujuan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dapat menjadi ukuran.</a:t>
            </a:r>
          </a:p>
          <a:p>
            <a:pPr lvl="1"/>
            <a:r>
              <a:rPr lang="en-US">
                <a:solidFill>
                  <a:schemeClr val="tx1"/>
                </a:solidFill>
                <a:sym typeface="Wingdings" pitchFamily="2" charset="2"/>
              </a:rPr>
              <a:t>Contoh : kepuasan penumpang dapat diukur juga dari kecepatan, keamanan,  atau biaya yang dikeluarkan.</a:t>
            </a:r>
            <a:endParaRPr lang="en-US">
              <a:solidFill>
                <a:schemeClr val="tx1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based agent</a:t>
            </a:r>
            <a:endParaRPr lang="en-US" dirty="0"/>
          </a:p>
        </p:txBody>
      </p:sp>
      <p:pic>
        <p:nvPicPr>
          <p:cNvPr id="4" name="Picture 3" descr="utility-based-age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504584" cy="364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kompeten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Learning Element </a:t>
            </a:r>
            <a:r>
              <a:rPr lang="en-US" dirty="0" smtClean="0">
                <a:solidFill>
                  <a:schemeClr val="tx1"/>
                </a:solidFill>
              </a:rPr>
              <a:t>: yang </a:t>
            </a:r>
            <a:r>
              <a:rPr lang="en-US" dirty="0" err="1" smtClean="0">
                <a:solidFill>
                  <a:schemeClr val="tx1"/>
                </a:solidFill>
              </a:rPr>
              <a:t>bertanggungjawab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peningkatan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Performance  Element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bertanggungjawab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aksi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Critics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bagaimana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kinerja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dimodifikasi</a:t>
            </a:r>
            <a:r>
              <a:rPr lang="en-US" dirty="0" smtClean="0">
                <a:solidFill>
                  <a:schemeClr val="tx1"/>
                </a:solidFill>
              </a:rPr>
              <a:t> agar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waktu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Problem Generator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bertanggungjawab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menyarankan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mengarah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pengalaman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err="1" smtClean="0"/>
              <a:t>Komponen</a:t>
            </a:r>
            <a:r>
              <a:rPr lang="en-US" smtClean="0"/>
              <a:t> Konsep Learning Agent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930275"/>
          <a:ext cx="8686800" cy="539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LINGKUNGAN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PEAS (Performance, Environment, Actuators, Sensors)</a:t>
            </a:r>
          </a:p>
          <a:p>
            <a:r>
              <a:rPr lang="en-US" smtClean="0"/>
              <a:t>Task </a:t>
            </a:r>
            <a:r>
              <a:rPr lang="en-US" dirty="0" smtClean="0"/>
              <a:t>Environment :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PM,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aktuator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sensor.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4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About 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78486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600"/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DEFINISI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RASIONALITAS  AGEN</a:t>
                      </a:r>
                      <a:endParaRPr lang="en-US" sz="2400" b="1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LINGKUNGAN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TIPE AGEN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Environment</a:t>
            </a:r>
            <a:r>
              <a:rPr lang="id-ID" dirty="0" smtClean="0"/>
              <a:t> </a:t>
            </a:r>
            <a:r>
              <a:rPr lang="en-US" dirty="0" smtClean="0"/>
              <a:t>(PEAS)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b="1" dirty="0" smtClean="0"/>
              <a:t>erformance</a:t>
            </a:r>
            <a:r>
              <a:rPr lang="en-US" dirty="0" smtClean="0"/>
              <a:t> :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E</a:t>
            </a:r>
            <a:r>
              <a:rPr lang="en-US" b="1" dirty="0" smtClean="0"/>
              <a:t>nvironment</a:t>
            </a:r>
            <a:r>
              <a:rPr lang="en-US" dirty="0" smtClean="0"/>
              <a:t> :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err="1" smtClean="0"/>
              <a:t>akan</a:t>
            </a:r>
            <a:r>
              <a:rPr lang="en-US" smtClean="0"/>
              <a:t> dihadapi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b="1" dirty="0" smtClean="0"/>
              <a:t>ctuators</a:t>
            </a:r>
            <a:r>
              <a:rPr lang="en-US" dirty="0" smtClean="0"/>
              <a:t> :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en-US" b="1" dirty="0" smtClean="0"/>
              <a:t>ensors</a:t>
            </a:r>
            <a:r>
              <a:rPr lang="en-US" dirty="0" smtClean="0"/>
              <a:t> :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PEAS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1" y="1295400"/>
          <a:ext cx="8305799" cy="495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394"/>
                <a:gridCol w="1768828"/>
                <a:gridCol w="1845733"/>
                <a:gridCol w="1722684"/>
                <a:gridCol w="1661160"/>
              </a:tblGrid>
              <a:tr h="4268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Tipe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agen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Evnironment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Actuators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Sensors </a:t>
                      </a:r>
                      <a:endParaRPr lang="en-US" sz="1800" dirty="0"/>
                    </a:p>
                  </a:txBody>
                  <a:tcPr/>
                </a:tc>
              </a:tr>
              <a:tr h="10525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Taxi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Aman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cepat</a:t>
                      </a:r>
                      <a:r>
                        <a:rPr lang="en-US" sz="1800" dirty="0" smtClean="0"/>
                        <a:t>, legal, </a:t>
                      </a:r>
                      <a:r>
                        <a:rPr lang="en-US" sz="1800" dirty="0" err="1" smtClean="0"/>
                        <a:t>nyaman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menguntungkan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Jalan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kendaraan</a:t>
                      </a:r>
                      <a:r>
                        <a:rPr lang="en-US" sz="1800" baseline="0" dirty="0" smtClean="0"/>
                        <a:t> lain, </a:t>
                      </a:r>
                      <a:r>
                        <a:rPr lang="en-US" sz="1800" baseline="0" dirty="0" err="1" smtClean="0"/>
                        <a:t>pejalan</a:t>
                      </a:r>
                      <a:r>
                        <a:rPr lang="en-US" sz="1800" baseline="0" dirty="0" smtClean="0"/>
                        <a:t> kaki, </a:t>
                      </a:r>
                      <a:r>
                        <a:rPr lang="en-US" sz="1800" baseline="0" dirty="0" err="1" smtClean="0"/>
                        <a:t>penumpang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Stir, </a:t>
                      </a:r>
                      <a:r>
                        <a:rPr lang="en-US" sz="1800" dirty="0" err="1" smtClean="0"/>
                        <a:t>rem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klakson</a:t>
                      </a:r>
                      <a:r>
                        <a:rPr lang="en-US" sz="1800" dirty="0" smtClean="0"/>
                        <a:t>, display,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Kamera</a:t>
                      </a:r>
                      <a:r>
                        <a:rPr lang="en-US" sz="1800" dirty="0" smtClean="0"/>
                        <a:t>, sonar, GPS, keyboard</a:t>
                      </a:r>
                      <a:endParaRPr lang="en-US" sz="1800" dirty="0"/>
                    </a:p>
                  </a:txBody>
                  <a:tcPr/>
                </a:tc>
              </a:tr>
              <a:tr h="1052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Sistem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diagnosa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medis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Kesehatan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pasien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ongkos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murah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Pasien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rumah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sakit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Pertanyaan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uji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perawatan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Gejala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jawaban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pasien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1368362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Sistem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analisa</a:t>
                      </a:r>
                      <a:r>
                        <a:rPr lang="en-US" sz="1800" dirty="0" smtClean="0"/>
                        <a:t> image </a:t>
                      </a:r>
                      <a:r>
                        <a:rPr lang="en-US" sz="1800" dirty="0" err="1" smtClean="0"/>
                        <a:t>satelit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Memperbaiki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kategorisasi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Image </a:t>
                      </a:r>
                      <a:r>
                        <a:rPr lang="en-US" sz="1800" dirty="0" err="1" smtClean="0"/>
                        <a:t>dari</a:t>
                      </a:r>
                      <a:r>
                        <a:rPr lang="en-US" sz="1800" dirty="0" smtClean="0"/>
                        <a:t>  </a:t>
                      </a:r>
                      <a:r>
                        <a:rPr lang="en-US" sz="1800" dirty="0" err="1" smtClean="0"/>
                        <a:t>satelit</a:t>
                      </a:r>
                      <a:r>
                        <a:rPr lang="en-US" sz="1800" dirty="0" smtClean="0"/>
                        <a:t> yang </a:t>
                      </a:r>
                      <a:r>
                        <a:rPr lang="en-US" sz="1800" dirty="0" err="1" smtClean="0"/>
                        <a:t>mengorbit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Cetak</a:t>
                      </a:r>
                      <a:r>
                        <a:rPr lang="en-US" sz="1800" dirty="0" smtClean="0"/>
                        <a:t>  </a:t>
                      </a:r>
                      <a:r>
                        <a:rPr lang="en-US" sz="1800" dirty="0" err="1" smtClean="0"/>
                        <a:t>kategorisasi</a:t>
                      </a:r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Pixel , </a:t>
                      </a:r>
                      <a:r>
                        <a:rPr lang="en-US" sz="1800" dirty="0" err="1" smtClean="0"/>
                        <a:t>intensitas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warna</a:t>
                      </a:r>
                      <a:r>
                        <a:rPr lang="en-US" sz="1800" dirty="0" smtClean="0"/>
                        <a:t>  </a:t>
                      </a:r>
                      <a:endParaRPr lang="en-US" sz="1800" dirty="0"/>
                    </a:p>
                  </a:txBody>
                  <a:tcPr/>
                </a:tc>
              </a:tr>
              <a:tr h="105258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Tutorial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interaktif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bhs</a:t>
                      </a:r>
                      <a:r>
                        <a:rPr lang="en-US" sz="1800" baseline="0" dirty="0" smtClean="0"/>
                        <a:t>. </a:t>
                      </a:r>
                      <a:r>
                        <a:rPr lang="en-US" sz="1800" baseline="0" dirty="0" err="1" smtClean="0"/>
                        <a:t>Inggris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Memaximalkan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nilai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siswa</a:t>
                      </a:r>
                      <a:r>
                        <a:rPr lang="en-US" sz="1800" dirty="0" smtClean="0"/>
                        <a:t> pd </a:t>
                      </a:r>
                      <a:r>
                        <a:rPr lang="en-US" sz="1800" dirty="0" err="1" smtClean="0"/>
                        <a:t>tes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Himpunan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siswa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Cetak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latihan</a:t>
                      </a:r>
                      <a:r>
                        <a:rPr lang="en-US" sz="1800" dirty="0" smtClean="0"/>
                        <a:t>, saran, </a:t>
                      </a:r>
                      <a:r>
                        <a:rPr lang="en-US" sz="1800" dirty="0" err="1" smtClean="0"/>
                        <a:t>perbaikan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Kata-kata</a:t>
                      </a:r>
                      <a:r>
                        <a:rPr lang="en-US" sz="1800" dirty="0" smtClean="0"/>
                        <a:t> yang </a:t>
                      </a:r>
                      <a:r>
                        <a:rPr lang="en-US" sz="1800" dirty="0" err="1" smtClean="0"/>
                        <a:t>dimasukan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6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r>
              <a:rPr lang="en-US" dirty="0" smtClean="0"/>
              <a:t> &amp; </a:t>
            </a:r>
            <a:r>
              <a:rPr lang="en-US" dirty="0" err="1" smtClean="0"/>
              <a:t>sifatnya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err="1" smtClean="0"/>
              <a:t>Agen</a:t>
            </a:r>
            <a:r>
              <a:rPr lang="en-US" sz="2800" smtClean="0"/>
              <a:t> dipengaruhi juga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err="1" smtClean="0"/>
              <a:t>agen</a:t>
            </a:r>
            <a:r>
              <a:rPr lang="en-US" sz="2800" smtClean="0"/>
              <a:t> digunakan. </a:t>
            </a:r>
            <a:endParaRPr lang="en-US" sz="2800" dirty="0" smtClean="0"/>
          </a:p>
          <a:p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:</a:t>
            </a:r>
          </a:p>
          <a:p>
            <a:pPr lvl="1"/>
            <a:r>
              <a:rPr lang="en-US" dirty="0" smtClean="0"/>
              <a:t>Fully observable vs. partially observable</a:t>
            </a:r>
          </a:p>
          <a:p>
            <a:pPr lvl="1"/>
            <a:r>
              <a:rPr lang="en-US" dirty="0" smtClean="0"/>
              <a:t>Deterministic </a:t>
            </a:r>
            <a:r>
              <a:rPr lang="en-US" dirty="0" err="1" smtClean="0"/>
              <a:t>vs</a:t>
            </a:r>
            <a:r>
              <a:rPr lang="en-US" dirty="0" smtClean="0"/>
              <a:t> stochastic</a:t>
            </a:r>
          </a:p>
          <a:p>
            <a:pPr lvl="1"/>
            <a:r>
              <a:rPr lang="en-US" dirty="0" smtClean="0"/>
              <a:t>Episodic </a:t>
            </a:r>
            <a:r>
              <a:rPr lang="en-US" dirty="0" err="1" smtClean="0"/>
              <a:t>vs</a:t>
            </a:r>
            <a:r>
              <a:rPr lang="en-US" dirty="0" smtClean="0"/>
              <a:t> sequential</a:t>
            </a:r>
          </a:p>
          <a:p>
            <a:pPr lvl="1"/>
            <a:r>
              <a:rPr lang="en-US" dirty="0" smtClean="0"/>
              <a:t>Static </a:t>
            </a:r>
            <a:r>
              <a:rPr lang="en-US" dirty="0" err="1" smtClean="0"/>
              <a:t>vs</a:t>
            </a:r>
            <a:r>
              <a:rPr lang="en-US" dirty="0" smtClean="0"/>
              <a:t> dynamic</a:t>
            </a:r>
          </a:p>
          <a:p>
            <a:pPr lvl="1"/>
            <a:r>
              <a:rPr lang="en-US" dirty="0" smtClean="0"/>
              <a:t>Discrete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continous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Single agent vs. multi agent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2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Fully observable vs. partially observable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Fully observable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b="1" dirty="0" smtClean="0"/>
              <a:t>sensor </a:t>
            </a:r>
            <a:r>
              <a:rPr lang="en-US" sz="2800" b="1" dirty="0" err="1" smtClean="0"/>
              <a:t>agen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akses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melengkapi</a:t>
            </a:r>
            <a:r>
              <a:rPr lang="en-US" sz="2800" b="1" dirty="0" smtClean="0"/>
              <a:t> status </a:t>
            </a:r>
            <a:r>
              <a:rPr lang="en-US" sz="2800" b="1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. Sensor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mendeteksi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.  </a:t>
            </a:r>
          </a:p>
          <a:p>
            <a:pPr algn="just"/>
            <a:r>
              <a:rPr lang="en-US" sz="2800" dirty="0" smtClean="0"/>
              <a:t>Partially observable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noisy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ketidakakuratan</a:t>
            </a:r>
            <a:r>
              <a:rPr lang="en-US" sz="2800" dirty="0" smtClean="0"/>
              <a:t> sensor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sebagian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kondisi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hilang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sensor data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Contoh</a:t>
            </a:r>
            <a:r>
              <a:rPr lang="en-US" sz="2800" dirty="0" smtClean="0"/>
              <a:t> :  taxi </a:t>
            </a:r>
            <a:r>
              <a:rPr lang="en-US" sz="2800" dirty="0" err="1" smtClean="0"/>
              <a:t>otomatis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dipikirkan</a:t>
            </a:r>
            <a:r>
              <a:rPr lang="en-US" sz="2800" dirty="0" smtClean="0"/>
              <a:t> </a:t>
            </a:r>
            <a:r>
              <a:rPr lang="en-US" sz="2800" dirty="0" err="1" smtClean="0"/>
              <a:t>sopir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lain.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0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Deterministic </a:t>
            </a:r>
            <a:r>
              <a:rPr lang="en-US" sz="3600" dirty="0" err="1" smtClean="0"/>
              <a:t>vs</a:t>
            </a:r>
            <a:r>
              <a:rPr lang="en-US" sz="3600" dirty="0" smtClean="0"/>
              <a:t> Stochastic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/>
              <a:t>Deterministic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status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selanjutnya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ditentukan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lengkap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status </a:t>
            </a:r>
            <a:r>
              <a:rPr lang="en-US" sz="2800" b="1" dirty="0" err="1" smtClean="0"/>
              <a:t>saat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ini</a:t>
            </a:r>
            <a:r>
              <a:rPr lang="en-US" sz="2800" b="1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stochastic. </a:t>
            </a:r>
          </a:p>
          <a:p>
            <a:pPr algn="just"/>
            <a:r>
              <a:rPr lang="en-US" sz="2800" dirty="0" err="1" smtClean="0"/>
              <a:t>Contoh</a:t>
            </a:r>
            <a:r>
              <a:rPr lang="en-US" sz="2800" dirty="0" smtClean="0"/>
              <a:t> : taxi </a:t>
            </a:r>
            <a:r>
              <a:rPr lang="en-US" sz="2800" dirty="0" err="1" smtClean="0"/>
              <a:t>otomatis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stokastik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kemacetan</a:t>
            </a:r>
            <a:r>
              <a:rPr lang="en-US" sz="2800" dirty="0" smtClean="0"/>
              <a:t>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  <a:r>
              <a:rPr lang="en-US" sz="2800" dirty="0" err="1" smtClean="0"/>
              <a:t>raya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56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Episodic </a:t>
            </a:r>
            <a:r>
              <a:rPr lang="en-US" dirty="0" err="1" smtClean="0"/>
              <a:t>vs</a:t>
            </a:r>
            <a:r>
              <a:rPr lang="en-US" dirty="0" smtClean="0"/>
              <a:t> Sequential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/>
              <a:t>Episodic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 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b="1" dirty="0" smtClean="0"/>
              <a:t>episode yang </a:t>
            </a:r>
            <a:r>
              <a:rPr lang="en-US" sz="2800" b="1" dirty="0" err="1" smtClean="0"/>
              <a:t>kecil-kecil</a:t>
            </a:r>
            <a:r>
              <a:rPr lang="en-US" sz="2800" dirty="0" smtClean="0"/>
              <a:t>.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episode 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.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krusial</a:t>
            </a:r>
            <a:r>
              <a:rPr lang="en-US" sz="2800" dirty="0" smtClean="0"/>
              <a:t> episode </a:t>
            </a:r>
            <a:r>
              <a:rPr lang="en-US" sz="2800" dirty="0" err="1" smtClean="0"/>
              <a:t>berikutnya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tergantung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tindakan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diambil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episode </a:t>
            </a:r>
            <a:r>
              <a:rPr lang="en-US" sz="2800" b="1" dirty="0" err="1" smtClean="0"/>
              <a:t>sebelumnya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err="1" smtClean="0"/>
              <a:t>Contoh</a:t>
            </a:r>
            <a:r>
              <a:rPr lang="en-US" sz="2800" dirty="0" smtClean="0"/>
              <a:t> : taxi </a:t>
            </a:r>
            <a:r>
              <a:rPr lang="en-US" sz="2800" dirty="0" err="1" smtClean="0"/>
              <a:t>ototmatis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b="1" dirty="0" smtClean="0"/>
              <a:t>sequential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93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</a:t>
            </a:r>
            <a:r>
              <a:rPr lang="en-US" dirty="0" err="1" smtClean="0"/>
              <a:t>vs</a:t>
            </a:r>
            <a:r>
              <a:rPr lang="en-US" dirty="0" smtClean="0"/>
              <a:t> Dynamic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/>
              <a:t>Dynamic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berubah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selama</a:t>
            </a:r>
            <a:r>
              <a:rPr lang="en-US" sz="2800" b="1" dirty="0" smtClean="0"/>
              <a:t> agent </a:t>
            </a:r>
            <a:r>
              <a:rPr lang="en-US" sz="2800" b="1" dirty="0" err="1" smtClean="0"/>
              <a:t>melakukan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penyesuaian</a:t>
            </a:r>
            <a:r>
              <a:rPr lang="en-US" sz="2800" b="1" dirty="0" smtClean="0"/>
              <a:t>.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statis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mengamati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memutuskan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mengkhawatirkan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perjalanan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.   </a:t>
            </a:r>
          </a:p>
          <a:p>
            <a:pPr algn="just"/>
            <a:r>
              <a:rPr lang="en-US" sz="2800" dirty="0" err="1" smtClean="0"/>
              <a:t>Contoh</a:t>
            </a:r>
            <a:r>
              <a:rPr lang="en-US" sz="2800" dirty="0" smtClean="0"/>
              <a:t> : taxi </a:t>
            </a:r>
            <a:r>
              <a:rPr lang="en-US" sz="2800" dirty="0" err="1" smtClean="0"/>
              <a:t>otomatis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dinamis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kendaraan</a:t>
            </a:r>
            <a:r>
              <a:rPr lang="en-US" sz="2800" dirty="0" smtClean="0"/>
              <a:t> lain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taxi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berikutnya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812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</a:t>
            </a:r>
            <a:r>
              <a:rPr lang="en-US" dirty="0" err="1" smtClean="0"/>
              <a:t>vc</a:t>
            </a:r>
            <a:r>
              <a:rPr lang="en-US" dirty="0" smtClean="0"/>
              <a:t> </a:t>
            </a:r>
            <a:r>
              <a:rPr lang="en-US" dirty="0" err="1" smtClean="0"/>
              <a:t>Continous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/>
              <a:t>Discrete/</a:t>
            </a:r>
            <a:r>
              <a:rPr lang="en-US" sz="2800" b="1" dirty="0" err="1" smtClean="0"/>
              <a:t>continous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status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,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b="1" dirty="0" err="1" smtClean="0"/>
              <a:t>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menangani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.   </a:t>
            </a:r>
          </a:p>
          <a:p>
            <a:pPr algn="just"/>
            <a:r>
              <a:rPr lang="en-US" sz="2800" dirty="0" err="1" smtClean="0"/>
              <a:t>Contoh</a:t>
            </a:r>
            <a:r>
              <a:rPr lang="en-US" sz="2800" dirty="0" smtClean="0"/>
              <a:t> :  status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diskrit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permainan</a:t>
            </a:r>
            <a:r>
              <a:rPr lang="en-US" sz="2800" dirty="0" smtClean="0"/>
              <a:t> </a:t>
            </a:r>
            <a:r>
              <a:rPr lang="en-US" sz="2800" dirty="0" err="1" smtClean="0"/>
              <a:t>catur</a:t>
            </a:r>
            <a:r>
              <a:rPr lang="en-US" sz="2800" dirty="0" smtClean="0"/>
              <a:t> 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status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.  Status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 Taxi </a:t>
            </a:r>
            <a:r>
              <a:rPr lang="en-US" sz="2800" dirty="0" err="1" smtClean="0"/>
              <a:t>otomatis</a:t>
            </a:r>
            <a:r>
              <a:rPr lang="en-US" sz="2800" dirty="0" smtClean="0"/>
              <a:t> </a:t>
            </a:r>
            <a:r>
              <a:rPr lang="en-US" sz="2800" dirty="0" err="1" smtClean="0"/>
              <a:t>kontinyu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.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12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latin typeface="+mj-lt"/>
              </a:rPr>
              <a:t>Single agent vs. multi agent</a:t>
            </a:r>
            <a:endParaRPr lang="en-US" sz="2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single-agent </a:t>
            </a:r>
            <a:r>
              <a:rPr lang="en-US" sz="2800" dirty="0" err="1" smtClean="0"/>
              <a:t>dan</a:t>
            </a:r>
            <a:r>
              <a:rPr lang="en-US" sz="2800" dirty="0" smtClean="0"/>
              <a:t> multi-agent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terlihat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. 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b="1" dirty="0" smtClean="0"/>
              <a:t>agent </a:t>
            </a:r>
            <a:r>
              <a:rPr lang="en-US" sz="2800" b="1" dirty="0" err="1" smtClean="0"/>
              <a:t>memandang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lingkungannya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agent lain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bukan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Contoh</a:t>
            </a:r>
            <a:r>
              <a:rPr lang="en-US" sz="2800" dirty="0" smtClean="0"/>
              <a:t> : crossword puzzle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single-agent environment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catur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two-agent environment.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tingkah</a:t>
            </a:r>
            <a:r>
              <a:rPr lang="en-US" sz="2800" dirty="0" smtClean="0"/>
              <a:t> </a:t>
            </a:r>
            <a:r>
              <a:rPr lang="en-US" sz="2800" dirty="0" err="1" smtClean="0"/>
              <a:t>laku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 B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hal-hal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memaksimalkan</a:t>
            </a:r>
            <a:r>
              <a:rPr lang="en-US" sz="2800" dirty="0" smtClean="0"/>
              <a:t> PM yang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 A.  </a:t>
            </a:r>
            <a:endParaRPr lang="en-US" sz="2400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r>
              <a:rPr lang="id-ID" smtClean="0"/>
              <a:t>KECIL </a:t>
            </a:r>
            <a:r>
              <a:rPr lang="en-US"/>
              <a:t>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id-ID" dirty="0" smtClean="0"/>
              <a:t>Untuk tiap aktifitas berikut, berikan  deskripsikan task environment PEAS </a:t>
            </a:r>
          </a:p>
          <a:p>
            <a:pPr marL="0" indent="0">
              <a:buNone/>
            </a:pPr>
            <a:endParaRPr lang="id-ID" dirty="0" smtClean="0"/>
          </a:p>
          <a:p>
            <a:pPr marL="450850" indent="0">
              <a:buNone/>
            </a:pPr>
            <a:endParaRPr lang="id-ID" dirty="0" smtClean="0"/>
          </a:p>
          <a:p>
            <a:pPr marL="450850" indent="0">
              <a:buNone/>
            </a:pPr>
            <a:r>
              <a:rPr lang="id-ID" dirty="0" smtClean="0"/>
              <a:t>dan karakterisasikan dalam istilah properti</a:t>
            </a:r>
          </a:p>
          <a:p>
            <a:pPr marL="450850" indent="0">
              <a:buNone/>
            </a:pPr>
            <a:endParaRPr lang="id-ID" dirty="0"/>
          </a:p>
          <a:p>
            <a:pPr marL="965200" indent="-514350">
              <a:buFont typeface="+mj-lt"/>
              <a:buAutoNum type="arabicPeriod"/>
            </a:pPr>
            <a:endParaRPr lang="id-ID" dirty="0" smtClean="0"/>
          </a:p>
          <a:p>
            <a:pPr marL="965200" indent="-514350">
              <a:buFont typeface="+mj-lt"/>
              <a:buAutoNum type="arabicPeriod"/>
            </a:pPr>
            <a:r>
              <a:rPr lang="id-ID" dirty="0" smtClean="0"/>
              <a:t>Melakukan senam lantai secara rutin</a:t>
            </a:r>
          </a:p>
          <a:p>
            <a:pPr marL="965200" indent="-514350">
              <a:buFont typeface="+mj-lt"/>
              <a:buAutoNum type="arabicPeriod"/>
            </a:pPr>
            <a:r>
              <a:rPr lang="id-ID" dirty="0" smtClean="0"/>
              <a:t>Eksplorasi permukaan samudera</a:t>
            </a:r>
          </a:p>
          <a:p>
            <a:pPr marL="965200" indent="-514350">
              <a:buFont typeface="+mj-lt"/>
              <a:buAutoNum type="arabicPeriod"/>
            </a:pPr>
            <a:r>
              <a:rPr lang="id-ID" dirty="0" smtClean="0"/>
              <a:t>Bermain bola</a:t>
            </a:r>
          </a:p>
          <a:p>
            <a:pPr marL="965200" indent="-514350">
              <a:buFont typeface="+mj-lt"/>
              <a:buAutoNum type="arabicPeriod"/>
            </a:pPr>
            <a:r>
              <a:rPr lang="id-ID" dirty="0" smtClean="0"/>
              <a:t>Belanja buku AI melalui internet</a:t>
            </a:r>
          </a:p>
          <a:p>
            <a:pPr marL="965200" indent="-514350">
              <a:buFont typeface="+mj-lt"/>
              <a:buAutoNum type="arabicPeriod"/>
            </a:pPr>
            <a:r>
              <a:rPr lang="id-ID" dirty="0" smtClean="0"/>
              <a:t>Berlatih tenis melawan dinding</a:t>
            </a:r>
          </a:p>
          <a:p>
            <a:pPr marL="965200" indent="-514350">
              <a:buFont typeface="+mj-lt"/>
              <a:buAutoNum type="arabicPeriod"/>
            </a:pPr>
            <a:r>
              <a:rPr lang="id-ID" dirty="0" smtClean="0"/>
              <a:t>Melakukan loncatan tinggi</a:t>
            </a:r>
          </a:p>
          <a:p>
            <a:pPr marL="965200" indent="-514350">
              <a:buFont typeface="+mj-lt"/>
              <a:buAutoNum type="arabicPeriod"/>
            </a:pPr>
            <a:r>
              <a:rPr lang="id-ID" dirty="0" smtClean="0"/>
              <a:t>Mengajukan penawaran harga suatu benda di pelelangan</a:t>
            </a:r>
          </a:p>
          <a:p>
            <a:pPr marL="450850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99573"/>
              </p:ext>
            </p:extLst>
          </p:nvPr>
        </p:nvGraphicFramePr>
        <p:xfrm>
          <a:off x="838200" y="1981200"/>
          <a:ext cx="761999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95397"/>
                <a:gridCol w="762000"/>
                <a:gridCol w="1524000"/>
                <a:gridCol w="1066800"/>
                <a:gridCol w="968829"/>
                <a:gridCol w="10885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Tipe agen</a:t>
                      </a:r>
                      <a:r>
                        <a:rPr lang="id-ID" sz="1400" baseline="0" dirty="0" smtClean="0"/>
                        <a:t>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observable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agent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deterministic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episodic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static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discrete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566022"/>
              </p:ext>
            </p:extLst>
          </p:nvPr>
        </p:nvGraphicFramePr>
        <p:xfrm>
          <a:off x="762000" y="2971800"/>
          <a:ext cx="7391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065"/>
                <a:gridCol w="1108710"/>
                <a:gridCol w="1940242"/>
                <a:gridCol w="1385888"/>
                <a:gridCol w="1293495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/>
                        <a:t>Tipe agen</a:t>
                      </a:r>
                      <a:r>
                        <a:rPr lang="id-ID" sz="1600" baseline="0" dirty="0" smtClean="0"/>
                        <a:t> </a:t>
                      </a:r>
                      <a:endParaRPr lang="id-ID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PM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environment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actuator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sensor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6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id-ID" dirty="0"/>
              <a:t>Untuk tiap penegasan / pernyataan berikut, tentukan benar atau salah dan dukung pernyataan anda dengan contoh  yang sesuai </a:t>
            </a:r>
            <a:endParaRPr lang="id-ID" dirty="0" smtClean="0"/>
          </a:p>
          <a:p>
            <a:pPr marL="900113" lvl="1" indent="-368300">
              <a:buFont typeface="+mj-lt"/>
              <a:buAutoNum type="arabicPeriod"/>
            </a:pPr>
            <a:r>
              <a:rPr lang="id-ID" dirty="0" smtClean="0"/>
              <a:t>Agent yang hanya merasakan partial information tentang suatu kondisi tidak dapat menjadi rasional secara sempurna</a:t>
            </a:r>
          </a:p>
          <a:p>
            <a:pPr marL="900113" lvl="1" indent="-368300">
              <a:buFont typeface="+mj-lt"/>
              <a:buAutoNum type="arabicPeriod"/>
            </a:pPr>
            <a:r>
              <a:rPr lang="id-ID" dirty="0" smtClean="0"/>
              <a:t>Terdapat task environment yang tidak murni refleks agen dapat bertindak rasional</a:t>
            </a:r>
          </a:p>
          <a:p>
            <a:pPr marL="900113" lvl="1" indent="-368300">
              <a:buFont typeface="+mj-lt"/>
              <a:buAutoNum type="arabicPeriod"/>
            </a:pPr>
            <a:r>
              <a:rPr lang="id-ID" dirty="0"/>
              <a:t>Terdapat task environment yang </a:t>
            </a:r>
            <a:r>
              <a:rPr lang="id-ID" dirty="0" smtClean="0"/>
              <a:t>mana tiap agen rasional</a:t>
            </a:r>
            <a:endParaRPr lang="id-ID" dirty="0"/>
          </a:p>
          <a:p>
            <a:pPr marL="900113" lvl="1" indent="-368300">
              <a:buFont typeface="+mj-lt"/>
              <a:buAutoNum type="arabicPeriod"/>
            </a:pPr>
            <a:r>
              <a:rPr lang="id-ID" dirty="0" smtClean="0"/>
              <a:t>Setiap agen adalah rasional dalam lingkungan unobservable</a:t>
            </a:r>
          </a:p>
          <a:p>
            <a:pPr marL="900113" lvl="1" indent="-368300">
              <a:buFont typeface="+mj-lt"/>
              <a:buAutoNum type="arabicPeriod"/>
            </a:pPr>
            <a:r>
              <a:rPr lang="id-ID" dirty="0" smtClean="0"/>
              <a:t>Agen pemain poker yang rasional sempurna tidak pernah kalah</a:t>
            </a:r>
          </a:p>
          <a:p>
            <a:pPr marL="730250" lvl="1" indent="-198438">
              <a:buFont typeface="+mj-lt"/>
              <a:buAutoNum type="arabicPeriod"/>
            </a:pPr>
            <a:endParaRPr lang="id-ID" dirty="0" smtClean="0"/>
          </a:p>
          <a:p>
            <a:pPr lvl="1"/>
            <a:r>
              <a:rPr lang="id-ID" dirty="0" smtClean="0"/>
              <a:t>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89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ketentuan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Buat dalam format kertas A4, times new roman, 12, spasi 1,5</a:t>
            </a:r>
          </a:p>
          <a:p>
            <a:r>
              <a:rPr lang="id-ID" dirty="0" smtClean="0"/>
              <a:t>Upload di kuliah online di kelas AI masing-masing</a:t>
            </a:r>
          </a:p>
          <a:p>
            <a:r>
              <a:rPr lang="id-ID" dirty="0" smtClean="0"/>
              <a:t>Format file TK2_nm_nim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42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Agent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1002">
            <a:schemeClr val="dk2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Russel&amp;Norvig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, 1955)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Sesuatu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memiliki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kemampuan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merasakan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pengaruh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melalui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sensor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mampu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melakukan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respon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balik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kepada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tsb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melalui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effector</a:t>
            </a:r>
            <a:endParaRPr lang="en-US" b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Human agent (</a:t>
            </a:r>
            <a:r>
              <a:rPr lang="en-US" dirty="0" err="1" smtClean="0"/>
              <a:t>agen</a:t>
            </a:r>
            <a:r>
              <a:rPr lang="en-US" dirty="0" smtClean="0"/>
              <a:t> yang </a:t>
            </a:r>
            <a:r>
              <a:rPr lang="en-US" dirty="0" err="1" smtClean="0"/>
              <a:t>menyerupai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Sensor</a:t>
            </a:r>
            <a:r>
              <a:rPr lang="en-US" dirty="0" smtClean="0"/>
              <a:t> :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telinga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Effector</a:t>
            </a:r>
            <a:r>
              <a:rPr lang="en-US" dirty="0" smtClean="0"/>
              <a:t> : </a:t>
            </a:r>
            <a:r>
              <a:rPr lang="en-US" dirty="0" err="1" smtClean="0"/>
              <a:t>tangan</a:t>
            </a:r>
            <a:r>
              <a:rPr lang="en-US" dirty="0" smtClean="0"/>
              <a:t>, kaki,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Okamoto &amp; Takaoka, 1997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274638" indent="-274638">
              <a:buFont typeface="Arial" pitchFamily="34" charset="0"/>
              <a:buChar char="•"/>
            </a:pP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endParaRPr lang="en-US" sz="2400" dirty="0" smtClean="0"/>
          </a:p>
          <a:p>
            <a:pPr marL="274638" indent="-274638">
              <a:buFont typeface="Arial" pitchFamily="34" charset="0"/>
              <a:buChar char="•"/>
            </a:pPr>
            <a:r>
              <a:rPr lang="en-US" sz="2400" dirty="0" err="1" smtClean="0"/>
              <a:t>Memberdayakan</a:t>
            </a:r>
            <a:r>
              <a:rPr lang="en-US" sz="2400" dirty="0" smtClean="0"/>
              <a:t> resource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/>
              <a:t>Others…</a:t>
            </a:r>
            <a:endParaRPr lang="en-US" b="1" dirty="0"/>
          </a:p>
        </p:txBody>
      </p:sp>
      <p:pic>
        <p:nvPicPr>
          <p:cNvPr id="5" name="Picture 4" descr="agent-environ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455650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478694" y="1135380"/>
            <a:ext cx="3505200" cy="5105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14400" y="1143000"/>
            <a:ext cx="3505200" cy="51054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1295400"/>
            <a:ext cx="3352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AGENT</a:t>
            </a:r>
            <a:endParaRPr lang="en-US" sz="4400" dirty="0"/>
          </a:p>
        </p:txBody>
      </p:sp>
      <p:sp>
        <p:nvSpPr>
          <p:cNvPr id="8" name="Rounded Rectangle 7"/>
          <p:cNvSpPr/>
          <p:nvPr/>
        </p:nvSpPr>
        <p:spPr>
          <a:xfrm>
            <a:off x="4572000" y="1295400"/>
            <a:ext cx="3352800" cy="2286000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NOT </a:t>
            </a:r>
          </a:p>
          <a:p>
            <a:pPr algn="ctr"/>
            <a:r>
              <a:rPr lang="en-US" sz="4000" dirty="0" smtClean="0"/>
              <a:t>AGENT</a:t>
            </a:r>
            <a:endParaRPr lang="en-US" sz="4000" dirty="0"/>
          </a:p>
        </p:txBody>
      </p:sp>
      <p:sp>
        <p:nvSpPr>
          <p:cNvPr id="13" name="Rounded Rectangle 12"/>
          <p:cNvSpPr/>
          <p:nvPr/>
        </p:nvSpPr>
        <p:spPr>
          <a:xfrm>
            <a:off x="990600" y="3810000"/>
            <a:ext cx="3352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Calculate </a:t>
            </a:r>
            <a:endParaRPr lang="en-US" sz="4400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0" y="3810000"/>
            <a:ext cx="3352800" cy="2286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Compute </a:t>
            </a:r>
            <a:endParaRPr lang="en-US" sz="4000" dirty="0"/>
          </a:p>
        </p:txBody>
      </p:sp>
      <p:sp>
        <p:nvSpPr>
          <p:cNvPr id="9" name="Left-Right Arrow 8"/>
          <p:cNvSpPr/>
          <p:nvPr/>
        </p:nvSpPr>
        <p:spPr>
          <a:xfrm>
            <a:off x="3691812" y="3217433"/>
            <a:ext cx="1642188" cy="941294"/>
          </a:xfrm>
          <a:prstGeom prst="leftRightArrow">
            <a:avLst/>
          </a:prstGeom>
          <a:solidFill>
            <a:srgbClr val="CC00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RATIONALITAS AGEN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Definisi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/>
              <a:t>Dalam</a:t>
            </a:r>
            <a:r>
              <a:rPr lang="en-US" sz="2800" dirty="0" smtClean="0"/>
              <a:t> 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rangkaian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persepsi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memungkinkan</a:t>
            </a:r>
            <a:r>
              <a:rPr lang="en-US" sz="2800" dirty="0" smtClean="0"/>
              <a:t>, </a:t>
            </a:r>
          </a:p>
          <a:p>
            <a:pPr algn="ctr">
              <a:buNone/>
            </a:pPr>
            <a:r>
              <a:rPr lang="en-US" sz="2800" dirty="0" err="1" smtClean="0"/>
              <a:t>Agen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seharusnya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memilih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aksi</a:t>
            </a:r>
            <a:r>
              <a:rPr lang="en-US" sz="2800" dirty="0" smtClean="0"/>
              <a:t> </a:t>
            </a:r>
          </a:p>
          <a:p>
            <a:pPr algn="ctr">
              <a:buNone/>
            </a:pPr>
            <a:r>
              <a:rPr lang="en-US" sz="2800" dirty="0" smtClean="0"/>
              <a:t>yang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memaksimalkan</a:t>
            </a:r>
            <a:r>
              <a:rPr lang="en-US" sz="2800" dirty="0" smtClean="0">
                <a:solidFill>
                  <a:srgbClr val="FF0000"/>
                </a:solidFill>
              </a:rPr>
              <a:t> PM</a:t>
            </a:r>
            <a:r>
              <a:rPr lang="en-US" sz="2800" smtClean="0"/>
              <a:t>, bukti yang diberikan disediakan oleh rangkaian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apapun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4421</TotalTime>
  <Words>1224</Words>
  <Application>Microsoft Office PowerPoint</Application>
  <PresentationFormat>On-screen Show (4:3)</PresentationFormat>
  <Paragraphs>220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Aharoni</vt:lpstr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AGENT  Nelly Indriani Widiastuti S.Si., M.T.  </vt:lpstr>
      <vt:lpstr>PowerPoint Presentation</vt:lpstr>
      <vt:lpstr>About …</vt:lpstr>
      <vt:lpstr>DEFINISI</vt:lpstr>
      <vt:lpstr>Intelligent Agent is…</vt:lpstr>
      <vt:lpstr>Okamoto &amp; Takaoka, 1997</vt:lpstr>
      <vt:lpstr>Objectives</vt:lpstr>
      <vt:lpstr>RATIONALITAS AGEN</vt:lpstr>
      <vt:lpstr>Definisi  </vt:lpstr>
      <vt:lpstr>Konsep Rasionalitas </vt:lpstr>
      <vt:lpstr>Performance  Measures (PM)</vt:lpstr>
      <vt:lpstr>Rationalitas tergantung pada…</vt:lpstr>
      <vt:lpstr>The Agents (consideration)</vt:lpstr>
      <vt:lpstr>Rationality vs Omniscience</vt:lpstr>
      <vt:lpstr>Learning and autonomy</vt:lpstr>
      <vt:lpstr>TIPE-TIPE AGEN</vt:lpstr>
      <vt:lpstr>Struktur Agen </vt:lpstr>
      <vt:lpstr>Tipe program agen </vt:lpstr>
      <vt:lpstr>Simple reflex agent</vt:lpstr>
      <vt:lpstr>PowerPoint Presentation</vt:lpstr>
      <vt:lpstr>Function Reflex_Agent_State(percept)</vt:lpstr>
      <vt:lpstr>PowerPoint Presentation</vt:lpstr>
      <vt:lpstr>Goal based agent</vt:lpstr>
      <vt:lpstr>PowerPoint Presentation</vt:lpstr>
      <vt:lpstr>Utility based agent</vt:lpstr>
      <vt:lpstr>Learning Agent</vt:lpstr>
      <vt:lpstr>4 Komponen Konsep Learning Agent</vt:lpstr>
      <vt:lpstr>LINGKUNGAN</vt:lpstr>
      <vt:lpstr>Karakter Lingkungan</vt:lpstr>
      <vt:lpstr>Task Environment (PEAS)</vt:lpstr>
      <vt:lpstr>Contoh PEAS</vt:lpstr>
      <vt:lpstr>Lingkungan &amp; sifatnya</vt:lpstr>
      <vt:lpstr>Fully observable vs. partially observable</vt:lpstr>
      <vt:lpstr>Deterministic vs Stochastic</vt:lpstr>
      <vt:lpstr>Episodic vs Sequential</vt:lpstr>
      <vt:lpstr>Static vs Dynamic</vt:lpstr>
      <vt:lpstr>Discrete vc Continous</vt:lpstr>
      <vt:lpstr>Single agent vs. multi agent</vt:lpstr>
      <vt:lpstr>TUGAS KECIL 2</vt:lpstr>
      <vt:lpstr>PowerPoint Presentation</vt:lpstr>
      <vt:lpstr>ketentuan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</dc:title>
  <dc:creator>indi</dc:creator>
  <cp:lastModifiedBy>indi widi</cp:lastModifiedBy>
  <cp:revision>61</cp:revision>
  <dcterms:created xsi:type="dcterms:W3CDTF">2011-07-10T01:26:11Z</dcterms:created>
  <dcterms:modified xsi:type="dcterms:W3CDTF">2016-09-26T06:00:16Z</dcterms:modified>
</cp:coreProperties>
</file>