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41"/>
  </p:notesMasterIdLst>
  <p:handoutMasterIdLst>
    <p:handoutMasterId r:id="rId42"/>
  </p:handoutMasterIdLst>
  <p:sldIdLst>
    <p:sldId id="257" r:id="rId2"/>
    <p:sldId id="353" r:id="rId3"/>
    <p:sldId id="267" r:id="rId4"/>
    <p:sldId id="268" r:id="rId5"/>
    <p:sldId id="327" r:id="rId6"/>
    <p:sldId id="329" r:id="rId7"/>
    <p:sldId id="330" r:id="rId8"/>
    <p:sldId id="355" r:id="rId9"/>
    <p:sldId id="332" r:id="rId10"/>
    <p:sldId id="333" r:id="rId11"/>
    <p:sldId id="334" r:id="rId12"/>
    <p:sldId id="351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16" r:id="rId30"/>
    <p:sldId id="318" r:id="rId31"/>
    <p:sldId id="317" r:id="rId32"/>
    <p:sldId id="319" r:id="rId33"/>
    <p:sldId id="356" r:id="rId34"/>
    <p:sldId id="357" r:id="rId35"/>
    <p:sldId id="358" r:id="rId36"/>
    <p:sldId id="359" r:id="rId37"/>
    <p:sldId id="360" r:id="rId38"/>
    <p:sldId id="361" r:id="rId39"/>
    <p:sldId id="362" r:id="rId4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 autoAdjust="0"/>
    <p:restoredTop sz="90929"/>
  </p:normalViewPr>
  <p:slideViewPr>
    <p:cSldViewPr>
      <p:cViewPr varScale="1">
        <p:scale>
          <a:sx n="64" d="100"/>
          <a:sy n="64" d="100"/>
        </p:scale>
        <p:origin x="16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53241F7-2657-4233-928F-873E1F415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9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C5F56-6264-4C6A-A1DA-58E4B79CF282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934D9-6998-4C70-9C96-D51079EF1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3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34D9-6998-4C70-9C96-D51079EF14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9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44AAC-25EA-4054-90C3-E6E5E4558A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34D9-6998-4C70-9C96-D51079EF14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80BA67-C05D-40C9-A281-3131D619F0E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C509C-07FC-427B-8B34-0C34C77403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E39B5E41-6322-4004-9CB7-86AF251952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5CB69B-3DE1-4E03-8A9A-01F7FF6E0B6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23DCF4-AC83-4DAD-B458-FC24FC1CE3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778A51-C069-459C-9C98-33E89407A2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092CF0B-B359-41C5-8D23-861FA7B62D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6829C6-6F49-4421-A38A-9A992D7874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71A1ED-5B5F-4F7C-830E-46EBCA3F77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0F0586-E0F0-4A0F-8605-BE1F86E4285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1695690-78A3-4D2C-8EFA-0BD4EC1C1A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72D946-6A42-4B70-9C1F-F89E6A8C50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642938"/>
            <a:ext cx="8777287" cy="14287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mtClean="0"/>
              <a:t>REASONING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2927350"/>
            <a:ext cx="5786437" cy="339725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dirty="0" smtClean="0"/>
              <a:t>Artificial Intelligence</a:t>
            </a:r>
            <a:endParaRPr lang="en-GB" dirty="0" smtClean="0"/>
          </a:p>
          <a:p>
            <a:pPr marR="0" eaLnBrk="1" hangingPunct="1">
              <a:buFont typeface="Arial" charset="0"/>
              <a:buNone/>
            </a:pPr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R="0" eaLnBrk="1" hangingPunct="1">
              <a:buFont typeface="Arial" charset="0"/>
              <a:buNone/>
            </a:pPr>
            <a:r>
              <a:rPr lang="en-US" sz="2400" dirty="0" smtClean="0"/>
              <a:t>UNIKOM</a:t>
            </a:r>
            <a:endParaRPr lang="en-GB" sz="2400" dirty="0" smtClean="0"/>
          </a:p>
          <a:p>
            <a:pPr marR="0" eaLnBrk="1" hangingPunct="1">
              <a:buFont typeface="Arial" charset="0"/>
              <a:buNone/>
            </a:pPr>
            <a:r>
              <a:rPr lang="id-ID" dirty="0" smtClean="0"/>
              <a:t>---------------------------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Nelly </a:t>
            </a:r>
            <a:r>
              <a:rPr lang="en-US" dirty="0" err="1" smtClean="0">
                <a:cs typeface="Arial" charset="0"/>
              </a:rPr>
              <a:t>Indriani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Widiastuti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S.Si</a:t>
            </a:r>
            <a:r>
              <a:rPr lang="en-US" dirty="0" smtClean="0">
                <a:cs typeface="Arial" charset="0"/>
              </a:rPr>
              <a:t>., M.T</a:t>
            </a:r>
            <a:endParaRPr lang="en-GB" dirty="0" smtClean="0"/>
          </a:p>
          <a:p>
            <a:pPr marR="0"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76672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Shallow and Deep Reasoning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shallow reasoning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Nama lain dari experiential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reasoning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Bertujuan untuk mendeskripsikan aspek-aspek lingkungan secara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heuristically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hort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inference chains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Memungkinkan aturan yang kompleks 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deep reasoning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Disebut juga causal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reasoning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Bertujuan membangun model lingkungan yang berlaku seperti hal nyata. </a:t>
            </a: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ong inference chains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rules yang mendeskripsikan hubungan sebab dan akibat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Contoh Shallow dan Deep Reasoning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66775" y="2489200"/>
            <a:ext cx="3636963" cy="3530600"/>
          </a:xfrm>
        </p:spPr>
        <p:txBody>
          <a:bodyPr/>
          <a:lstStyle/>
          <a:p>
            <a:r>
              <a:rPr lang="en-US" sz="2400" smtClean="0"/>
              <a:t>shallow reasoning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0263" y="2489200"/>
            <a:ext cx="3636962" cy="3530600"/>
          </a:xfrm>
        </p:spPr>
        <p:txBody>
          <a:bodyPr/>
          <a:lstStyle/>
          <a:p>
            <a:r>
              <a:rPr lang="en-US" sz="2400" smtClean="0"/>
              <a:t>deep reasoning</a:t>
            </a: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113928" y="2057400"/>
            <a:ext cx="3810000" cy="2682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a car has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a good battery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good spark plugs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gas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	good tires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  THEN the car can move </a:t>
            </a: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4038600" y="2057400"/>
            <a:ext cx="5029200" cy="39020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battery is good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there is electricity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there is electricity AND	good spark plugs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spark plugs will fire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spark plugs fire AND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	there is gas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engine will run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the engine runs AND 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	there are good tires</a:t>
            </a:r>
            <a:br>
              <a:rPr lang="en-US" sz="2000">
                <a:latin typeface="Courier" charset="0"/>
              </a:rPr>
            </a:br>
            <a:r>
              <a:rPr lang="en-US" sz="2000">
                <a:latin typeface="Courier" charset="0"/>
              </a:rPr>
              <a:t>THEN the car can move </a:t>
            </a:r>
          </a:p>
        </p:txBody>
      </p:sp>
    </p:spTree>
    <p:extLst>
      <p:ext uri="{BB962C8B-B14F-4D97-AF65-F5344CB8AC3E}">
        <p14:creationId xmlns:p14="http://schemas.microsoft.com/office/powerpoint/2010/main" val="41439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</a:t>
            </a:r>
          </a:p>
        </p:txBody>
      </p:sp>
    </p:spTree>
    <p:extLst>
      <p:ext uri="{BB962C8B-B14F-4D97-AF65-F5344CB8AC3E}">
        <p14:creationId xmlns:p14="http://schemas.microsoft.com/office/powerpoint/2010/main" val="2053159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4440" y="475456"/>
            <a:ext cx="6345237" cy="709613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Diberikan sejumlah fakta dasar, bagaimana menghasilkan kesimpulan ? </a:t>
            </a:r>
          </a:p>
          <a:p>
            <a:r>
              <a:rPr lang="en-US" smtClean="0"/>
              <a:t>Contoh : What can we conjecture about Clyde?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2250948" y="3244850"/>
            <a:ext cx="4876800" cy="13112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 (Clyde)</a:t>
            </a:r>
          </a:p>
        </p:txBody>
      </p:sp>
      <p:grpSp>
        <p:nvGrpSpPr>
          <p:cNvPr id="54277" name="Group 11"/>
          <p:cNvGrpSpPr>
            <a:grpSpLocks/>
          </p:cNvGrpSpPr>
          <p:nvPr/>
        </p:nvGrpSpPr>
        <p:grpSpPr bwMode="auto">
          <a:xfrm>
            <a:off x="640144" y="4724920"/>
            <a:ext cx="3505200" cy="1890713"/>
            <a:chOff x="3504" y="1776"/>
            <a:chExt cx="2208" cy="1191"/>
          </a:xfrm>
        </p:grpSpPr>
        <p:sp>
          <p:nvSpPr>
            <p:cNvPr id="54279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2208" cy="1191"/>
            </a:xfrm>
            <a:prstGeom prst="rect">
              <a:avLst/>
            </a:prstGeom>
            <a:solidFill>
              <a:srgbClr val="FFAF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</a:p>
            <a:p>
              <a:r>
                <a:rPr lang="en-US" sz="2000">
                  <a:latin typeface="Courier" charset="0"/>
                </a:rPr>
                <a:t> </a:t>
              </a: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4280" name="Line 7"/>
            <p:cNvSpPr>
              <a:spLocks noChangeShapeType="1"/>
            </p:cNvSpPr>
            <p:nvPr/>
          </p:nvSpPr>
          <p:spPr bwMode="auto">
            <a:xfrm>
              <a:off x="3504" y="2746"/>
              <a:ext cx="220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8" name="Text Box 16"/>
          <p:cNvSpPr txBox="1">
            <a:spLocks noChangeArrowheads="1"/>
          </p:cNvSpPr>
          <p:nvPr/>
        </p:nvSpPr>
        <p:spPr bwMode="auto">
          <a:xfrm>
            <a:off x="5004048" y="4953519"/>
            <a:ext cx="3505200" cy="14335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</a:p>
          <a:p>
            <a:r>
              <a:rPr lang="en-US" sz="2000">
                <a:latin typeface="Courier" charset="0"/>
              </a:rPr>
              <a:t> </a:t>
            </a: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</p:spTree>
    <p:extLst>
      <p:ext uri="{BB962C8B-B14F-4D97-AF65-F5344CB8AC3E}">
        <p14:creationId xmlns:p14="http://schemas.microsoft.com/office/powerpoint/2010/main" val="10246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61987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Forward Chaining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29480" y="1820168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52401" y="3417739"/>
            <a:ext cx="2855913" cy="1595437"/>
            <a:chOff x="3360" y="730"/>
            <a:chExt cx="1799" cy="1005"/>
          </a:xfrm>
        </p:grpSpPr>
        <p:sp>
          <p:nvSpPr>
            <p:cNvPr id="55307" name="Text Box 5"/>
            <p:cNvSpPr txBox="1">
              <a:spLocks noChangeArrowheads="1"/>
            </p:cNvSpPr>
            <p:nvPr/>
          </p:nvSpPr>
          <p:spPr bwMode="auto">
            <a:xfrm>
              <a:off x="3383" y="73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5308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1997075" y="5353050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  x  ) THEN mammal(  x  )</a:t>
            </a:r>
          </a:p>
        </p:txBody>
      </p:sp>
      <p:sp>
        <p:nvSpPr>
          <p:cNvPr id="55303" name="AutoShape 11"/>
          <p:cNvSpPr>
            <a:spLocks noChangeArrowheads="1"/>
          </p:cNvSpPr>
          <p:nvPr/>
        </p:nvSpPr>
        <p:spPr bwMode="auto">
          <a:xfrm rot="5400000" flipH="1">
            <a:off x="1349376" y="559276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15"/>
          <p:cNvSpPr txBox="1">
            <a:spLocks noChangeArrowheads="1"/>
          </p:cNvSpPr>
          <p:nvPr/>
        </p:nvSpPr>
        <p:spPr bwMode="auto">
          <a:xfrm>
            <a:off x="5615880" y="1820168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5305" name="AutoShape 16"/>
          <p:cNvSpPr>
            <a:spLocks noChangeArrowheads="1"/>
          </p:cNvSpPr>
          <p:nvPr/>
        </p:nvSpPr>
        <p:spPr bwMode="auto">
          <a:xfrm rot="5400000" flipV="1">
            <a:off x="1989138" y="442262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AutoShape 17"/>
          <p:cNvSpPr>
            <a:spLocks noChangeArrowheads="1"/>
          </p:cNvSpPr>
          <p:nvPr/>
        </p:nvSpPr>
        <p:spPr bwMode="auto">
          <a:xfrm>
            <a:off x="7554218" y="1972568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78076" y="5203676"/>
            <a:ext cx="1473844" cy="77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5179" y="5981700"/>
            <a:ext cx="1473844" cy="8245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81" y="560238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Forward Chaining Example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9480" y="1879451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205680" y="3417739"/>
            <a:ext cx="2819400" cy="1595437"/>
            <a:chOff x="3360" y="720"/>
            <a:chExt cx="1776" cy="1005"/>
          </a:xfrm>
        </p:grpSpPr>
        <p:sp>
          <p:nvSpPr>
            <p:cNvPr id="56332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6333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6326" name="Rectangle 8"/>
          <p:cNvSpPr>
            <a:spLocks noChangeArrowheads="1"/>
          </p:cNvSpPr>
          <p:nvPr/>
        </p:nvSpPr>
        <p:spPr bwMode="auto">
          <a:xfrm>
            <a:off x="1997075" y="5353050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6327" name="AutoShape 11"/>
          <p:cNvSpPr>
            <a:spLocks noChangeArrowheads="1"/>
          </p:cNvSpPr>
          <p:nvPr/>
        </p:nvSpPr>
        <p:spPr bwMode="auto">
          <a:xfrm rot="5400000" flipH="1">
            <a:off x="1349376" y="559276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14"/>
          <p:cNvSpPr>
            <a:spLocks noChangeArrowheads="1"/>
          </p:cNvSpPr>
          <p:nvPr/>
        </p:nvSpPr>
        <p:spPr bwMode="auto">
          <a:xfrm rot="-1470324">
            <a:off x="3276600" y="5867400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6329" name="Text Box 15"/>
          <p:cNvSpPr txBox="1">
            <a:spLocks noChangeArrowheads="1"/>
          </p:cNvSpPr>
          <p:nvPr/>
        </p:nvSpPr>
        <p:spPr bwMode="auto">
          <a:xfrm>
            <a:off x="5615880" y="1879451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6330" name="AutoShape 16"/>
          <p:cNvSpPr>
            <a:spLocks noChangeArrowheads="1"/>
          </p:cNvSpPr>
          <p:nvPr/>
        </p:nvSpPr>
        <p:spPr bwMode="auto">
          <a:xfrm rot="5400000" flipV="1">
            <a:off x="2042418" y="443850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AutoShape 17"/>
          <p:cNvSpPr>
            <a:spLocks noChangeArrowheads="1"/>
          </p:cNvSpPr>
          <p:nvPr/>
        </p:nvSpPr>
        <p:spPr bwMode="auto">
          <a:xfrm>
            <a:off x="7554218" y="2031851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74366" y="5323736"/>
            <a:ext cx="1331914" cy="553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39752" y="6112536"/>
            <a:ext cx="1144826" cy="484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3730" y="499667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57225" y="1706948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sp>
        <p:nvSpPr>
          <p:cNvPr id="57358" name="Text Box 5"/>
          <p:cNvSpPr txBox="1">
            <a:spLocks noChangeArrowheads="1"/>
          </p:cNvSpPr>
          <p:nvPr/>
        </p:nvSpPr>
        <p:spPr bwMode="auto">
          <a:xfrm>
            <a:off x="701023" y="3201715"/>
            <a:ext cx="2819400" cy="1595437"/>
          </a:xfrm>
          <a:prstGeom prst="rect">
            <a:avLst/>
          </a:prstGeom>
          <a:solidFill>
            <a:srgbClr val="FFAF18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modus ponens: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Courier" charset="0"/>
              </a:rPr>
              <a:t>IF p THEN q</a:t>
            </a:r>
          </a:p>
          <a:p>
            <a:r>
              <a:rPr lang="en-US" sz="2000">
                <a:latin typeface="Courier" charset="0"/>
              </a:rPr>
              <a:t>p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q</a:t>
            </a:r>
          </a:p>
        </p:txBody>
      </p:sp>
      <p:sp>
        <p:nvSpPr>
          <p:cNvPr id="57359" name="Line 6"/>
          <p:cNvSpPr>
            <a:spLocks noChangeShapeType="1"/>
          </p:cNvSpPr>
          <p:nvPr/>
        </p:nvSpPr>
        <p:spPr bwMode="auto">
          <a:xfrm>
            <a:off x="672480" y="4365104"/>
            <a:ext cx="2819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7350" name="Rectangle 8"/>
          <p:cNvSpPr>
            <a:spLocks noChangeArrowheads="1"/>
          </p:cNvSpPr>
          <p:nvPr/>
        </p:nvSpPr>
        <p:spPr bwMode="auto">
          <a:xfrm>
            <a:off x="1997075" y="5552405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7351" name="Rectangle 10"/>
          <p:cNvSpPr>
            <a:spLocks noChangeArrowheads="1"/>
          </p:cNvSpPr>
          <p:nvPr/>
        </p:nvSpPr>
        <p:spPr bwMode="auto">
          <a:xfrm>
            <a:off x="2971800" y="4897537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  x  ) THEN animal(  x  )</a:t>
            </a:r>
          </a:p>
        </p:txBody>
      </p:sp>
      <p:sp>
        <p:nvSpPr>
          <p:cNvPr id="57352" name="AutoShape 11"/>
          <p:cNvSpPr>
            <a:spLocks noChangeArrowheads="1"/>
          </p:cNvSpPr>
          <p:nvPr/>
        </p:nvSpPr>
        <p:spPr bwMode="auto">
          <a:xfrm rot="5400000" flipH="1">
            <a:off x="1349376" y="572531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AutoShape 13"/>
          <p:cNvSpPr>
            <a:spLocks noChangeArrowheads="1"/>
          </p:cNvSpPr>
          <p:nvPr/>
        </p:nvSpPr>
        <p:spPr bwMode="auto">
          <a:xfrm rot="5400000" flipH="1">
            <a:off x="2370138" y="505628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AutoShape 14"/>
          <p:cNvSpPr>
            <a:spLocks noChangeArrowheads="1"/>
          </p:cNvSpPr>
          <p:nvPr/>
        </p:nvSpPr>
        <p:spPr bwMode="auto">
          <a:xfrm rot="-1470324">
            <a:off x="3562004" y="612061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7355" name="Text Box 15"/>
          <p:cNvSpPr txBox="1">
            <a:spLocks noChangeArrowheads="1"/>
          </p:cNvSpPr>
          <p:nvPr/>
        </p:nvSpPr>
        <p:spPr bwMode="auto">
          <a:xfrm>
            <a:off x="5222756" y="3458418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7356" name="AutoShape 16"/>
          <p:cNvSpPr>
            <a:spLocks noChangeArrowheads="1"/>
          </p:cNvSpPr>
          <p:nvPr/>
        </p:nvSpPr>
        <p:spPr bwMode="auto">
          <a:xfrm rot="5400000" flipV="1">
            <a:off x="2408865" y="4264198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utoShape 17"/>
          <p:cNvSpPr>
            <a:spLocks noChangeArrowheads="1"/>
          </p:cNvSpPr>
          <p:nvPr/>
        </p:nvSpPr>
        <p:spPr bwMode="auto">
          <a:xfrm>
            <a:off x="7164288" y="3637921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281" y="581035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Forward Chaining Example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" y="1643619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58383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8384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3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1997075" y="547961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8375" name="Rectangle 10"/>
          <p:cNvSpPr>
            <a:spLocks noChangeArrowheads="1"/>
          </p:cNvSpPr>
          <p:nvPr/>
        </p:nvSpPr>
        <p:spPr bwMode="auto">
          <a:xfrm>
            <a:off x="2971800" y="4859330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58376" name="AutoShape 11"/>
          <p:cNvSpPr>
            <a:spLocks noChangeArrowheads="1"/>
          </p:cNvSpPr>
          <p:nvPr/>
        </p:nvSpPr>
        <p:spPr bwMode="auto">
          <a:xfrm rot="5400000" flipH="1">
            <a:off x="1349376" y="571932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AutoShape 13"/>
          <p:cNvSpPr>
            <a:spLocks noChangeArrowheads="1"/>
          </p:cNvSpPr>
          <p:nvPr/>
        </p:nvSpPr>
        <p:spPr bwMode="auto">
          <a:xfrm rot="5400000" flipH="1">
            <a:off x="2370138" y="501807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AutoShape 14"/>
          <p:cNvSpPr>
            <a:spLocks noChangeArrowheads="1"/>
          </p:cNvSpPr>
          <p:nvPr/>
        </p:nvSpPr>
        <p:spPr bwMode="auto">
          <a:xfrm rot="-1470324">
            <a:off x="3276600" y="599396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5572125" y="169209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8380" name="AutoShape 16"/>
          <p:cNvSpPr>
            <a:spLocks noChangeArrowheads="1"/>
          </p:cNvSpPr>
          <p:nvPr/>
        </p:nvSpPr>
        <p:spPr bwMode="auto">
          <a:xfrm rot="5400000" flipV="1">
            <a:off x="1989138" y="407846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AutoShape 17"/>
          <p:cNvSpPr>
            <a:spLocks noChangeArrowheads="1"/>
          </p:cNvSpPr>
          <p:nvPr/>
        </p:nvSpPr>
        <p:spPr bwMode="auto">
          <a:xfrm>
            <a:off x="7500938" y="1916832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82" name="AutoShape 18"/>
          <p:cNvSpPr>
            <a:spLocks noChangeArrowheads="1"/>
          </p:cNvSpPr>
          <p:nvPr/>
        </p:nvSpPr>
        <p:spPr bwMode="auto">
          <a:xfrm rot="1207755" flipH="1">
            <a:off x="5126806" y="5436603"/>
            <a:ext cx="1538287" cy="14948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9995" y="473344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29480" y="1604144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59409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59410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944563" y="6272485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59398" name="Rectangle 8"/>
          <p:cNvSpPr>
            <a:spLocks noChangeArrowheads="1"/>
          </p:cNvSpPr>
          <p:nvPr/>
        </p:nvSpPr>
        <p:spPr bwMode="auto">
          <a:xfrm>
            <a:off x="1997075" y="5623633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59399" name="AutoShape 9"/>
          <p:cNvSpPr>
            <a:spLocks noChangeArrowheads="1"/>
          </p:cNvSpPr>
          <p:nvPr/>
        </p:nvSpPr>
        <p:spPr bwMode="auto">
          <a:xfrm rot="5400000" flipH="1">
            <a:off x="3586709" y="4480222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10"/>
          <p:cNvSpPr>
            <a:spLocks noChangeArrowheads="1"/>
          </p:cNvSpPr>
          <p:nvPr/>
        </p:nvSpPr>
        <p:spPr bwMode="auto">
          <a:xfrm>
            <a:off x="3156718" y="4931338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59401" name="AutoShape 11"/>
          <p:cNvSpPr>
            <a:spLocks noChangeArrowheads="1"/>
          </p:cNvSpPr>
          <p:nvPr/>
        </p:nvSpPr>
        <p:spPr bwMode="auto">
          <a:xfrm rot="5400000" flipH="1">
            <a:off x="1349376" y="58633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2"/>
          <p:cNvSpPr>
            <a:spLocks noChangeArrowheads="1"/>
          </p:cNvSpPr>
          <p:nvPr/>
        </p:nvSpPr>
        <p:spPr bwMode="auto">
          <a:xfrm>
            <a:off x="4278858" y="4281785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  x  )</a:t>
            </a:r>
          </a:p>
        </p:txBody>
      </p:sp>
      <p:sp>
        <p:nvSpPr>
          <p:cNvPr id="59403" name="AutoShape 13"/>
          <p:cNvSpPr>
            <a:spLocks noChangeArrowheads="1"/>
          </p:cNvSpPr>
          <p:nvPr/>
        </p:nvSpPr>
        <p:spPr bwMode="auto">
          <a:xfrm rot="5400000" flipH="1">
            <a:off x="2555056" y="5090087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AutoShape 14"/>
          <p:cNvSpPr>
            <a:spLocks noChangeArrowheads="1"/>
          </p:cNvSpPr>
          <p:nvPr/>
        </p:nvSpPr>
        <p:spPr bwMode="auto">
          <a:xfrm rot="-1470324">
            <a:off x="3276600" y="6137983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5615880" y="160414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59406" name="AutoShape 16"/>
          <p:cNvSpPr>
            <a:spLocks noChangeArrowheads="1"/>
          </p:cNvSpPr>
          <p:nvPr/>
        </p:nvSpPr>
        <p:spPr bwMode="auto">
          <a:xfrm rot="5400000" flipV="1">
            <a:off x="1989138" y="4178746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AutoShape 17"/>
          <p:cNvSpPr>
            <a:spLocks noChangeArrowheads="1"/>
          </p:cNvSpPr>
          <p:nvPr/>
        </p:nvSpPr>
        <p:spPr bwMode="auto">
          <a:xfrm>
            <a:off x="7554218" y="1756544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9408" name="AutoShape 18"/>
          <p:cNvSpPr>
            <a:spLocks noChangeArrowheads="1"/>
          </p:cNvSpPr>
          <p:nvPr/>
        </p:nvSpPr>
        <p:spPr bwMode="auto">
          <a:xfrm rot="1207755" flipH="1">
            <a:off x="5437956" y="5507600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529" y="453716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Forward Chaining Example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29480" y="1628676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152400" y="3057699"/>
            <a:ext cx="2819400" cy="1595437"/>
            <a:chOff x="3360" y="720"/>
            <a:chExt cx="1776" cy="1005"/>
          </a:xfrm>
        </p:grpSpPr>
        <p:sp>
          <p:nvSpPr>
            <p:cNvPr id="60434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0435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421" name="Rectangle 7"/>
          <p:cNvSpPr>
            <a:spLocks noChangeArrowheads="1"/>
          </p:cNvSpPr>
          <p:nvPr/>
        </p:nvSpPr>
        <p:spPr bwMode="auto">
          <a:xfrm>
            <a:off x="944563" y="6172200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60422" name="Rectangle 8"/>
          <p:cNvSpPr>
            <a:spLocks noChangeArrowheads="1"/>
          </p:cNvSpPr>
          <p:nvPr/>
        </p:nvSpPr>
        <p:spPr bwMode="auto">
          <a:xfrm>
            <a:off x="2059830" y="547961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0423" name="AutoShape 9"/>
          <p:cNvSpPr>
            <a:spLocks noChangeArrowheads="1"/>
          </p:cNvSpPr>
          <p:nvPr/>
        </p:nvSpPr>
        <p:spPr bwMode="auto">
          <a:xfrm rot="5400000" flipH="1">
            <a:off x="3699286" y="432657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10"/>
          <p:cNvSpPr>
            <a:spLocks noChangeArrowheads="1"/>
          </p:cNvSpPr>
          <p:nvPr/>
        </p:nvSpPr>
        <p:spPr bwMode="auto">
          <a:xfrm>
            <a:off x="3084710" y="4825529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0425" name="AutoShape 11"/>
          <p:cNvSpPr>
            <a:spLocks noChangeArrowheads="1"/>
          </p:cNvSpPr>
          <p:nvPr/>
        </p:nvSpPr>
        <p:spPr bwMode="auto">
          <a:xfrm rot="5400000" flipH="1">
            <a:off x="1412131" y="571932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2"/>
          <p:cNvSpPr>
            <a:spLocks noChangeArrowheads="1"/>
          </p:cNvSpPr>
          <p:nvPr/>
        </p:nvSpPr>
        <p:spPr bwMode="auto">
          <a:xfrm>
            <a:off x="4391435" y="4128137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0427" name="AutoShape 13"/>
          <p:cNvSpPr>
            <a:spLocks noChangeArrowheads="1"/>
          </p:cNvSpPr>
          <p:nvPr/>
        </p:nvSpPr>
        <p:spPr bwMode="auto">
          <a:xfrm rot="5400000" flipH="1">
            <a:off x="2483048" y="4984278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14"/>
          <p:cNvSpPr>
            <a:spLocks noChangeArrowheads="1"/>
          </p:cNvSpPr>
          <p:nvPr/>
        </p:nvSpPr>
        <p:spPr bwMode="auto">
          <a:xfrm rot="-1470324">
            <a:off x="3339355" y="5993967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5615880" y="1628676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0430" name="AutoShape 16"/>
          <p:cNvSpPr>
            <a:spLocks noChangeArrowheads="1"/>
          </p:cNvSpPr>
          <p:nvPr/>
        </p:nvSpPr>
        <p:spPr bwMode="auto">
          <a:xfrm rot="5400000" flipV="1">
            <a:off x="1989138" y="4078461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AutoShape 17"/>
          <p:cNvSpPr>
            <a:spLocks noChangeArrowheads="1"/>
          </p:cNvSpPr>
          <p:nvPr/>
        </p:nvSpPr>
        <p:spPr bwMode="auto">
          <a:xfrm>
            <a:off x="7554218" y="1781076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32" name="AutoShape 18"/>
          <p:cNvSpPr>
            <a:spLocks noChangeArrowheads="1"/>
          </p:cNvSpPr>
          <p:nvPr/>
        </p:nvSpPr>
        <p:spPr bwMode="auto">
          <a:xfrm rot="1207755" flipH="1">
            <a:off x="5281527" y="5219568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0433" name="AutoShape 19"/>
          <p:cNvSpPr>
            <a:spLocks noChangeArrowheads="1"/>
          </p:cNvSpPr>
          <p:nvPr/>
        </p:nvSpPr>
        <p:spPr bwMode="auto">
          <a:xfrm rot="1207755" flipH="1">
            <a:off x="6145623" y="4715512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76864" cy="2630016"/>
          </a:xfrm>
        </p:spPr>
        <p:txBody>
          <a:bodyPr>
            <a:normAutofit fontScale="92500"/>
          </a:bodyPr>
          <a:lstStyle/>
          <a:p>
            <a:pPr marL="179388" indent="-179388">
              <a:buFont typeface="Wingdings" panose="05000000000000000000" pitchFamily="2" charset="2"/>
              <a:buChar char="q"/>
            </a:pPr>
            <a:r>
              <a:rPr lang="en-US" sz="2800" b="1" smtClean="0"/>
              <a:t>Tujuan : </a:t>
            </a:r>
            <a:r>
              <a:rPr lang="en-US" sz="2800" b="1" smtClean="0"/>
              <a:t>Memahami konsep dan teknik Reasoning </a:t>
            </a:r>
            <a:endParaRPr lang="en-US" sz="2800" b="1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/>
              <a:t>Rencana </a:t>
            </a:r>
            <a:r>
              <a:rPr lang="en-US" sz="2800" b="1" smtClean="0"/>
              <a:t>kegiatan : </a:t>
            </a:r>
            <a:r>
              <a:rPr lang="en-US" sz="2800" b="1" smtClean="0"/>
              <a:t>materi, latihan &amp; tugas</a:t>
            </a:r>
            <a:endParaRPr lang="en-US" sz="2800" b="1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/>
              <a:t>Cakupan </a:t>
            </a:r>
            <a:r>
              <a:rPr lang="en-US" sz="2800" b="1" smtClean="0"/>
              <a:t>materi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smtClean="0"/>
              <a:t>Teknik reasoning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smtClean="0"/>
              <a:t>Reasoning dalam Knowledge Base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1400" smtClean="0"/>
          </a:p>
          <a:p>
            <a:pPr lvl="2">
              <a:buFont typeface="Wingdings" panose="05000000000000000000" pitchFamily="2" charset="2"/>
              <a:buChar char="q"/>
            </a:pPr>
            <a:endParaRPr lang="en-US" sz="1500" smtClean="0"/>
          </a:p>
          <a:p>
            <a:pPr marL="790956" lvl="1" indent="-342900">
              <a:buFont typeface="Wingdings" panose="05000000000000000000" pitchFamily="2" charset="2"/>
              <a:buChar char="q"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objektif</a:t>
            </a:r>
          </a:p>
        </p:txBody>
      </p:sp>
    </p:spTree>
    <p:extLst>
      <p:ext uri="{BB962C8B-B14F-4D97-AF65-F5344CB8AC3E}">
        <p14:creationId xmlns:p14="http://schemas.microsoft.com/office/powerpoint/2010/main" val="13484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Backward Chaining</a:t>
            </a:r>
          </a:p>
        </p:txBody>
      </p:sp>
    </p:spTree>
    <p:extLst>
      <p:ext uri="{BB962C8B-B14F-4D97-AF65-F5344CB8AC3E}">
        <p14:creationId xmlns:p14="http://schemas.microsoft.com/office/powerpoint/2010/main" val="24171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268" y="459581"/>
            <a:ext cx="6345237" cy="709613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80964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smtClean="0"/>
              <a:t>Mencoba menemukan bukti pendukung (i.e. facts) untuk suatu hypothesis</a:t>
            </a:r>
          </a:p>
          <a:p>
            <a:r>
              <a:rPr lang="en-US" sz="2400" smtClean="0"/>
              <a:t>Contoh : apakah ada bukti bahwa Clyde adalah seekor binatang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09800" y="3284984"/>
            <a:ext cx="4876800" cy="13112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 (Clyde)</a:t>
            </a:r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685800" y="4748659"/>
            <a:ext cx="3505200" cy="1890713"/>
            <a:chOff x="3504" y="1776"/>
            <a:chExt cx="2208" cy="1191"/>
          </a:xfrm>
        </p:grpSpPr>
        <p:sp>
          <p:nvSpPr>
            <p:cNvPr id="62471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2208" cy="1191"/>
            </a:xfrm>
            <a:prstGeom prst="rect">
              <a:avLst/>
            </a:prstGeom>
            <a:solidFill>
              <a:srgbClr val="FFAF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</a:p>
            <a:p>
              <a:r>
                <a:rPr lang="en-US" sz="2000">
                  <a:latin typeface="Courier" charset="0"/>
                </a:rPr>
                <a:t> </a:t>
              </a: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2472" name="Line 7"/>
            <p:cNvSpPr>
              <a:spLocks noChangeShapeType="1"/>
            </p:cNvSpPr>
            <p:nvPr/>
          </p:nvSpPr>
          <p:spPr bwMode="auto">
            <a:xfrm>
              <a:off x="3504" y="2746"/>
              <a:ext cx="220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0" name="Text Box 8"/>
          <p:cNvSpPr txBox="1">
            <a:spLocks noChangeArrowheads="1"/>
          </p:cNvSpPr>
          <p:nvPr/>
        </p:nvSpPr>
        <p:spPr bwMode="auto">
          <a:xfrm>
            <a:off x="5105400" y="4977259"/>
            <a:ext cx="3505200" cy="14335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</a:p>
          <a:p>
            <a:r>
              <a:rPr lang="en-US" sz="2000">
                <a:latin typeface="Courier" charset="0"/>
              </a:rPr>
              <a:t> </a:t>
            </a: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</p:spTree>
    <p:extLst>
      <p:ext uri="{BB962C8B-B14F-4D97-AF65-F5344CB8AC3E}">
        <p14:creationId xmlns:p14="http://schemas.microsoft.com/office/powerpoint/2010/main" val="32285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525114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Backward Chaining Example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6200" y="1799877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152400" y="3338165"/>
            <a:ext cx="2819400" cy="1595437"/>
            <a:chOff x="3360" y="720"/>
            <a:chExt cx="1776" cy="1005"/>
          </a:xfrm>
        </p:grpSpPr>
        <p:sp>
          <p:nvSpPr>
            <p:cNvPr id="63501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3502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3" name="Rectangle 10"/>
          <p:cNvSpPr>
            <a:spLocks noChangeArrowheads="1"/>
          </p:cNvSpPr>
          <p:nvPr/>
        </p:nvSpPr>
        <p:spPr bwMode="auto">
          <a:xfrm>
            <a:off x="2971800" y="5192365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  x  ) THEN animal(  x  )</a:t>
            </a:r>
          </a:p>
        </p:txBody>
      </p:sp>
      <p:sp>
        <p:nvSpPr>
          <p:cNvPr id="63494" name="Rectangle 12"/>
          <p:cNvSpPr>
            <a:spLocks noChangeArrowheads="1"/>
          </p:cNvSpPr>
          <p:nvPr/>
        </p:nvSpPr>
        <p:spPr bwMode="auto">
          <a:xfrm>
            <a:off x="4267200" y="4374802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3495" name="Text Box 15"/>
          <p:cNvSpPr txBox="1">
            <a:spLocks noChangeArrowheads="1"/>
          </p:cNvSpPr>
          <p:nvPr/>
        </p:nvSpPr>
        <p:spPr bwMode="auto">
          <a:xfrm>
            <a:off x="5562600" y="1799877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3496" name="AutoShape 16"/>
          <p:cNvSpPr>
            <a:spLocks noChangeArrowheads="1"/>
          </p:cNvSpPr>
          <p:nvPr/>
        </p:nvSpPr>
        <p:spPr bwMode="auto">
          <a:xfrm rot="5400000" flipV="1">
            <a:off x="1989138" y="4358927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AutoShape 17"/>
          <p:cNvSpPr>
            <a:spLocks noChangeArrowheads="1"/>
          </p:cNvSpPr>
          <p:nvPr/>
        </p:nvSpPr>
        <p:spPr bwMode="auto">
          <a:xfrm>
            <a:off x="7500938" y="1952277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3498" name="Group 22"/>
          <p:cNvGrpSpPr>
            <a:grpSpLocks/>
          </p:cNvGrpSpPr>
          <p:nvPr/>
        </p:nvGrpSpPr>
        <p:grpSpPr bwMode="auto">
          <a:xfrm>
            <a:off x="6480175" y="4124772"/>
            <a:ext cx="685800" cy="947738"/>
            <a:chOff x="4108" y="2201"/>
            <a:chExt cx="432" cy="597"/>
          </a:xfrm>
        </p:grpSpPr>
        <p:sp>
          <p:nvSpPr>
            <p:cNvPr id="63499" name="Text Box 20"/>
            <p:cNvSpPr txBox="1">
              <a:spLocks noChangeArrowheads="1"/>
            </p:cNvSpPr>
            <p:nvPr/>
          </p:nvSpPr>
          <p:spPr bwMode="auto">
            <a:xfrm>
              <a:off x="4108" y="2201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3500" name="AutoShape 21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234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3353" y="552672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Backward Chaining Example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6200" y="1871885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152400" y="3410173"/>
            <a:ext cx="2819400" cy="1595437"/>
            <a:chOff x="3360" y="720"/>
            <a:chExt cx="1776" cy="1005"/>
          </a:xfrm>
        </p:grpSpPr>
        <p:sp>
          <p:nvSpPr>
            <p:cNvPr id="64526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4527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7" name="Rectangle 10"/>
          <p:cNvSpPr>
            <a:spLocks noChangeArrowheads="1"/>
          </p:cNvSpPr>
          <p:nvPr/>
        </p:nvSpPr>
        <p:spPr bwMode="auto">
          <a:xfrm>
            <a:off x="2971800" y="5264373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4518" name="Rectangle 12"/>
          <p:cNvSpPr>
            <a:spLocks noChangeArrowheads="1"/>
          </p:cNvSpPr>
          <p:nvPr/>
        </p:nvSpPr>
        <p:spPr bwMode="auto">
          <a:xfrm>
            <a:off x="4267200" y="4446810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4519" name="Text Box 15"/>
          <p:cNvSpPr txBox="1">
            <a:spLocks noChangeArrowheads="1"/>
          </p:cNvSpPr>
          <p:nvPr/>
        </p:nvSpPr>
        <p:spPr bwMode="auto">
          <a:xfrm>
            <a:off x="5562600" y="1871885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4520" name="AutoShape 16"/>
          <p:cNvSpPr>
            <a:spLocks noChangeArrowheads="1"/>
          </p:cNvSpPr>
          <p:nvPr/>
        </p:nvSpPr>
        <p:spPr bwMode="auto">
          <a:xfrm rot="5400000" flipV="1">
            <a:off x="1989138" y="443093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7"/>
          <p:cNvSpPr>
            <a:spLocks noChangeArrowheads="1"/>
          </p:cNvSpPr>
          <p:nvPr/>
        </p:nvSpPr>
        <p:spPr bwMode="auto">
          <a:xfrm>
            <a:off x="7500938" y="2024285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4522" name="AutoShape 19"/>
          <p:cNvSpPr>
            <a:spLocks noChangeArrowheads="1"/>
          </p:cNvSpPr>
          <p:nvPr/>
        </p:nvSpPr>
        <p:spPr bwMode="auto">
          <a:xfrm rot="1207755" flipH="1">
            <a:off x="6021388" y="503418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4523" name="Group 20"/>
          <p:cNvGrpSpPr>
            <a:grpSpLocks/>
          </p:cNvGrpSpPr>
          <p:nvPr/>
        </p:nvGrpSpPr>
        <p:grpSpPr bwMode="auto">
          <a:xfrm>
            <a:off x="6934200" y="4157885"/>
            <a:ext cx="463550" cy="936625"/>
            <a:chOff x="4248" y="2208"/>
            <a:chExt cx="292" cy="590"/>
          </a:xfrm>
        </p:grpSpPr>
        <p:sp>
          <p:nvSpPr>
            <p:cNvPr id="64524" name="Text Box 21"/>
            <p:cNvSpPr txBox="1">
              <a:spLocks noChangeArrowheads="1"/>
            </p:cNvSpPr>
            <p:nvPr/>
          </p:nvSpPr>
          <p:spPr bwMode="auto">
            <a:xfrm>
              <a:off x="4248" y="2208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4525" name="AutoShape 22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218907" y="4374892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89416" y="5216473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278" y="542725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" y="1702395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52400" y="3240683"/>
            <a:ext cx="2819400" cy="1595437"/>
            <a:chOff x="3360" y="720"/>
            <a:chExt cx="1776" cy="1005"/>
          </a:xfrm>
        </p:grpSpPr>
        <p:sp>
          <p:nvSpPr>
            <p:cNvPr id="65554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5555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1" name="Rectangle 8"/>
          <p:cNvSpPr>
            <a:spLocks noChangeArrowheads="1"/>
          </p:cNvSpPr>
          <p:nvPr/>
        </p:nvSpPr>
        <p:spPr bwMode="auto">
          <a:xfrm>
            <a:off x="1997075" y="5912445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  x  ) THEN mammal(  x  )</a:t>
            </a:r>
          </a:p>
        </p:txBody>
      </p:sp>
      <p:sp>
        <p:nvSpPr>
          <p:cNvPr id="65542" name="Rectangle 10"/>
          <p:cNvSpPr>
            <a:spLocks noChangeArrowheads="1"/>
          </p:cNvSpPr>
          <p:nvPr/>
        </p:nvSpPr>
        <p:spPr bwMode="auto">
          <a:xfrm>
            <a:off x="2971800" y="5094883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5543" name="Rectangle 12"/>
          <p:cNvSpPr>
            <a:spLocks noChangeArrowheads="1"/>
          </p:cNvSpPr>
          <p:nvPr/>
        </p:nvSpPr>
        <p:spPr bwMode="auto">
          <a:xfrm>
            <a:off x="4267200" y="4277320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5544" name="Text Box 15"/>
          <p:cNvSpPr txBox="1">
            <a:spLocks noChangeArrowheads="1"/>
          </p:cNvSpPr>
          <p:nvPr/>
        </p:nvSpPr>
        <p:spPr bwMode="auto">
          <a:xfrm>
            <a:off x="5562600" y="1702395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5545" name="AutoShape 16"/>
          <p:cNvSpPr>
            <a:spLocks noChangeArrowheads="1"/>
          </p:cNvSpPr>
          <p:nvPr/>
        </p:nvSpPr>
        <p:spPr bwMode="auto">
          <a:xfrm rot="5400000" flipV="1">
            <a:off x="1989138" y="42614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AutoShape 17"/>
          <p:cNvSpPr>
            <a:spLocks noChangeArrowheads="1"/>
          </p:cNvSpPr>
          <p:nvPr/>
        </p:nvSpPr>
        <p:spPr bwMode="auto">
          <a:xfrm>
            <a:off x="7500938" y="1854795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5547" name="AutoShape 19"/>
          <p:cNvSpPr>
            <a:spLocks noChangeArrowheads="1"/>
          </p:cNvSpPr>
          <p:nvPr/>
        </p:nvSpPr>
        <p:spPr bwMode="auto">
          <a:xfrm rot="1207755" flipH="1">
            <a:off x="6021388" y="486469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5548" name="Group 20"/>
          <p:cNvGrpSpPr>
            <a:grpSpLocks/>
          </p:cNvGrpSpPr>
          <p:nvPr/>
        </p:nvGrpSpPr>
        <p:grpSpPr bwMode="auto">
          <a:xfrm>
            <a:off x="6480175" y="4015384"/>
            <a:ext cx="917575" cy="909638"/>
            <a:chOff x="3962" y="2225"/>
            <a:chExt cx="578" cy="573"/>
          </a:xfrm>
        </p:grpSpPr>
        <p:sp>
          <p:nvSpPr>
            <p:cNvPr id="65552" name="Text Box 21"/>
            <p:cNvSpPr txBox="1">
              <a:spLocks noChangeArrowheads="1"/>
            </p:cNvSpPr>
            <p:nvPr/>
          </p:nvSpPr>
          <p:spPr bwMode="auto">
            <a:xfrm>
              <a:off x="3962" y="2225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5553" name="AutoShape 22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9" name="Group 26"/>
          <p:cNvGrpSpPr>
            <a:grpSpLocks/>
          </p:cNvGrpSpPr>
          <p:nvPr/>
        </p:nvGrpSpPr>
        <p:grpSpPr bwMode="auto">
          <a:xfrm>
            <a:off x="7911587" y="4850763"/>
            <a:ext cx="1092199" cy="1384301"/>
            <a:chOff x="5396" y="2753"/>
            <a:chExt cx="688" cy="872"/>
          </a:xfrm>
        </p:grpSpPr>
        <p:sp>
          <p:nvSpPr>
            <p:cNvPr id="65550" name="Text Box 24"/>
            <p:cNvSpPr txBox="1">
              <a:spLocks noChangeArrowheads="1"/>
            </p:cNvSpPr>
            <p:nvPr/>
          </p:nvSpPr>
          <p:spPr bwMode="auto">
            <a:xfrm>
              <a:off x="5792" y="2753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5551" name="AutoShape 25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5218906" y="4300859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26592" y="5093411"/>
            <a:ext cx="1213644" cy="4449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964" y="537709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76200" y="1774403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152400" y="3312691"/>
            <a:ext cx="2819400" cy="1595437"/>
            <a:chOff x="3360" y="720"/>
            <a:chExt cx="1776" cy="1005"/>
          </a:xfrm>
        </p:grpSpPr>
        <p:sp>
          <p:nvSpPr>
            <p:cNvPr id="66579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6580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8"/>
          <p:cNvSpPr>
            <a:spLocks noChangeArrowheads="1"/>
          </p:cNvSpPr>
          <p:nvPr/>
        </p:nvSpPr>
        <p:spPr bwMode="auto">
          <a:xfrm>
            <a:off x="1997075" y="5984453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6566" name="Rectangle 10"/>
          <p:cNvSpPr>
            <a:spLocks noChangeArrowheads="1"/>
          </p:cNvSpPr>
          <p:nvPr/>
        </p:nvSpPr>
        <p:spPr bwMode="auto">
          <a:xfrm>
            <a:off x="2971800" y="5166891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6567" name="Rectangle 12"/>
          <p:cNvSpPr>
            <a:spLocks noChangeArrowheads="1"/>
          </p:cNvSpPr>
          <p:nvPr/>
        </p:nvSpPr>
        <p:spPr bwMode="auto">
          <a:xfrm>
            <a:off x="4267200" y="4349328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6568" name="Text Box 15"/>
          <p:cNvSpPr txBox="1">
            <a:spLocks noChangeArrowheads="1"/>
          </p:cNvSpPr>
          <p:nvPr/>
        </p:nvSpPr>
        <p:spPr bwMode="auto">
          <a:xfrm>
            <a:off x="5562600" y="1774403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6569" name="AutoShape 16"/>
          <p:cNvSpPr>
            <a:spLocks noChangeArrowheads="1"/>
          </p:cNvSpPr>
          <p:nvPr/>
        </p:nvSpPr>
        <p:spPr bwMode="auto">
          <a:xfrm rot="5400000" flipV="1">
            <a:off x="1989138" y="4333453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AutoShape 17"/>
          <p:cNvSpPr>
            <a:spLocks noChangeArrowheads="1"/>
          </p:cNvSpPr>
          <p:nvPr/>
        </p:nvSpPr>
        <p:spPr bwMode="auto">
          <a:xfrm>
            <a:off x="7500938" y="1926803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6571" name="AutoShape 18"/>
          <p:cNvSpPr>
            <a:spLocks noChangeArrowheads="1"/>
          </p:cNvSpPr>
          <p:nvPr/>
        </p:nvSpPr>
        <p:spPr bwMode="auto">
          <a:xfrm rot="1207755" flipH="1">
            <a:off x="5253038" y="5743153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6572" name="AutoShape 19"/>
          <p:cNvSpPr>
            <a:spLocks noChangeArrowheads="1"/>
          </p:cNvSpPr>
          <p:nvPr/>
        </p:nvSpPr>
        <p:spPr bwMode="auto">
          <a:xfrm rot="1207755" flipH="1">
            <a:off x="6021388" y="4936703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6573" name="Group 20"/>
          <p:cNvGrpSpPr>
            <a:grpSpLocks/>
          </p:cNvGrpSpPr>
          <p:nvPr/>
        </p:nvGrpSpPr>
        <p:grpSpPr bwMode="auto">
          <a:xfrm>
            <a:off x="7906219" y="4914477"/>
            <a:ext cx="1025524" cy="1379538"/>
            <a:chOff x="5396" y="2756"/>
            <a:chExt cx="646" cy="869"/>
          </a:xfrm>
        </p:grpSpPr>
        <p:sp>
          <p:nvSpPr>
            <p:cNvPr id="66577" name="Text Box 21"/>
            <p:cNvSpPr txBox="1">
              <a:spLocks noChangeArrowheads="1"/>
            </p:cNvSpPr>
            <p:nvPr/>
          </p:nvSpPr>
          <p:spPr bwMode="auto">
            <a:xfrm>
              <a:off x="5750" y="2756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6578" name="AutoShape 22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74" name="Group 23"/>
          <p:cNvGrpSpPr>
            <a:grpSpLocks/>
          </p:cNvGrpSpPr>
          <p:nvPr/>
        </p:nvGrpSpPr>
        <p:grpSpPr bwMode="auto">
          <a:xfrm>
            <a:off x="6473825" y="4112793"/>
            <a:ext cx="923925" cy="884238"/>
            <a:chOff x="3958" y="2241"/>
            <a:chExt cx="582" cy="557"/>
          </a:xfrm>
        </p:grpSpPr>
        <p:sp>
          <p:nvSpPr>
            <p:cNvPr id="66575" name="Text Box 24"/>
            <p:cNvSpPr txBox="1">
              <a:spLocks noChangeArrowheads="1"/>
            </p:cNvSpPr>
            <p:nvPr/>
          </p:nvSpPr>
          <p:spPr bwMode="auto">
            <a:xfrm>
              <a:off x="3958" y="2241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6576" name="AutoShape 25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38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614" y="505677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49671" y="1682824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225871" y="3221112"/>
            <a:ext cx="2819400" cy="1595437"/>
            <a:chOff x="3360" y="720"/>
            <a:chExt cx="1776" cy="100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7608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89" name="Rectangle 7"/>
          <p:cNvSpPr>
            <a:spLocks noChangeArrowheads="1"/>
          </p:cNvSpPr>
          <p:nvPr/>
        </p:nvSpPr>
        <p:spPr bwMode="auto">
          <a:xfrm>
            <a:off x="1488727" y="6288207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  x  )</a:t>
            </a:r>
          </a:p>
        </p:txBody>
      </p:sp>
      <p:sp>
        <p:nvSpPr>
          <p:cNvPr id="67590" name="Rectangle 8"/>
          <p:cNvSpPr>
            <a:spLocks noChangeArrowheads="1"/>
          </p:cNvSpPr>
          <p:nvPr/>
        </p:nvSpPr>
        <p:spPr bwMode="auto">
          <a:xfrm>
            <a:off x="2245171" y="5724569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7591" name="Rectangle 10"/>
          <p:cNvSpPr>
            <a:spLocks noChangeArrowheads="1"/>
          </p:cNvSpPr>
          <p:nvPr/>
        </p:nvSpPr>
        <p:spPr bwMode="auto">
          <a:xfrm>
            <a:off x="2800002" y="5034037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4352424" y="4278564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7593" name="Text Box 15"/>
          <p:cNvSpPr txBox="1">
            <a:spLocks noChangeArrowheads="1"/>
          </p:cNvSpPr>
          <p:nvPr/>
        </p:nvSpPr>
        <p:spPr bwMode="auto">
          <a:xfrm>
            <a:off x="5636071" y="1682824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7594" name="AutoShape 16"/>
          <p:cNvSpPr>
            <a:spLocks noChangeArrowheads="1"/>
          </p:cNvSpPr>
          <p:nvPr/>
        </p:nvSpPr>
        <p:spPr bwMode="auto">
          <a:xfrm rot="5400000" flipV="1">
            <a:off x="2062609" y="424187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AutoShape 17"/>
          <p:cNvSpPr>
            <a:spLocks noChangeArrowheads="1"/>
          </p:cNvSpPr>
          <p:nvPr/>
        </p:nvSpPr>
        <p:spPr bwMode="auto">
          <a:xfrm>
            <a:off x="7574409" y="1835224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7596" name="AutoShape 18"/>
          <p:cNvSpPr>
            <a:spLocks noChangeArrowheads="1"/>
          </p:cNvSpPr>
          <p:nvPr/>
        </p:nvSpPr>
        <p:spPr bwMode="auto">
          <a:xfrm rot="1207755" flipH="1">
            <a:off x="4831558" y="5511775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7597" name="AutoShape 19"/>
          <p:cNvSpPr>
            <a:spLocks noChangeArrowheads="1"/>
          </p:cNvSpPr>
          <p:nvPr/>
        </p:nvSpPr>
        <p:spPr bwMode="auto">
          <a:xfrm rot="1207755" flipH="1">
            <a:off x="6103924" y="4787637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grpSp>
        <p:nvGrpSpPr>
          <p:cNvPr id="67598" name="Group 20"/>
          <p:cNvGrpSpPr>
            <a:grpSpLocks/>
          </p:cNvGrpSpPr>
          <p:nvPr/>
        </p:nvGrpSpPr>
        <p:grpSpPr bwMode="auto">
          <a:xfrm>
            <a:off x="8144324" y="4814637"/>
            <a:ext cx="655637" cy="1227138"/>
            <a:chOff x="5396" y="2852"/>
            <a:chExt cx="413" cy="773"/>
          </a:xfrm>
        </p:grpSpPr>
        <p:sp>
          <p:nvSpPr>
            <p:cNvPr id="67605" name="Text Box 21"/>
            <p:cNvSpPr txBox="1">
              <a:spLocks noChangeArrowheads="1"/>
            </p:cNvSpPr>
            <p:nvPr/>
          </p:nvSpPr>
          <p:spPr bwMode="auto">
            <a:xfrm>
              <a:off x="5517" y="2852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6" name="AutoShape 22"/>
            <p:cNvSpPr>
              <a:spLocks noChangeArrowheads="1"/>
            </p:cNvSpPr>
            <p:nvPr/>
          </p:nvSpPr>
          <p:spPr bwMode="auto">
            <a:xfrm rot="16200000" flipH="1">
              <a:off x="5401" y="3380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9" name="Group 23"/>
          <p:cNvGrpSpPr>
            <a:grpSpLocks/>
          </p:cNvGrpSpPr>
          <p:nvPr/>
        </p:nvGrpSpPr>
        <p:grpSpPr bwMode="auto">
          <a:xfrm>
            <a:off x="6556821" y="4011688"/>
            <a:ext cx="914400" cy="893763"/>
            <a:chOff x="3964" y="2235"/>
            <a:chExt cx="576" cy="563"/>
          </a:xfrm>
        </p:grpSpPr>
        <p:sp>
          <p:nvSpPr>
            <p:cNvPr id="67603" name="Text Box 24"/>
            <p:cNvSpPr txBox="1">
              <a:spLocks noChangeArrowheads="1"/>
            </p:cNvSpPr>
            <p:nvPr/>
          </p:nvSpPr>
          <p:spPr bwMode="auto">
            <a:xfrm>
              <a:off x="3964" y="2235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4" name="AutoShape 25"/>
            <p:cNvSpPr>
              <a:spLocks noChangeArrowheads="1"/>
            </p:cNvSpPr>
            <p:nvPr/>
          </p:nvSpPr>
          <p:spPr bwMode="auto">
            <a:xfrm rot="10800000" flipH="1">
              <a:off x="4300" y="2548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600" name="Group 29"/>
          <p:cNvGrpSpPr>
            <a:grpSpLocks/>
          </p:cNvGrpSpPr>
          <p:nvPr/>
        </p:nvGrpSpPr>
        <p:grpSpPr bwMode="auto">
          <a:xfrm>
            <a:off x="4232351" y="6034601"/>
            <a:ext cx="814387" cy="762000"/>
            <a:chOff x="2995" y="3768"/>
            <a:chExt cx="513" cy="480"/>
          </a:xfrm>
        </p:grpSpPr>
        <p:sp>
          <p:nvSpPr>
            <p:cNvPr id="67601" name="Text Box 27"/>
            <p:cNvSpPr txBox="1">
              <a:spLocks noChangeArrowheads="1"/>
            </p:cNvSpPr>
            <p:nvPr/>
          </p:nvSpPr>
          <p:spPr bwMode="auto">
            <a:xfrm>
              <a:off x="3216" y="3768"/>
              <a:ext cx="2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4400" b="1"/>
                <a:t>?</a:t>
              </a:r>
            </a:p>
          </p:txBody>
        </p:sp>
        <p:sp>
          <p:nvSpPr>
            <p:cNvPr id="67602" name="AutoShape 28"/>
            <p:cNvSpPr>
              <a:spLocks noChangeArrowheads="1"/>
            </p:cNvSpPr>
            <p:nvPr/>
          </p:nvSpPr>
          <p:spPr bwMode="auto">
            <a:xfrm rot="16200000" flipH="1">
              <a:off x="3000" y="3883"/>
              <a:ext cx="240" cy="250"/>
            </a:xfrm>
            <a:custGeom>
              <a:avLst/>
              <a:gdLst>
                <a:gd name="T0" fmla="*/ 171 w 21600"/>
                <a:gd name="T1" fmla="*/ 0 h 21600"/>
                <a:gd name="T2" fmla="*/ 103 w 21600"/>
                <a:gd name="T3" fmla="*/ 83 h 21600"/>
                <a:gd name="T4" fmla="*/ 0 w 21600"/>
                <a:gd name="T5" fmla="*/ 208 h 21600"/>
                <a:gd name="T6" fmla="*/ 103 w 21600"/>
                <a:gd name="T7" fmla="*/ 250 h 21600"/>
                <a:gd name="T8" fmla="*/ 206 w 21600"/>
                <a:gd name="T9" fmla="*/ 174 h 21600"/>
                <a:gd name="T10" fmla="*/ 240 w 21600"/>
                <a:gd name="T11" fmla="*/ 8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29 h 21600"/>
                <a:gd name="T20" fmla="*/ 1854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935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0582" y="572197"/>
            <a:ext cx="6345237" cy="7096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Backward Chaining Example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01488" y="1675333"/>
            <a:ext cx="4876800" cy="1320800"/>
          </a:xfrm>
          <a:prstGeom prst="rect">
            <a:avLst/>
          </a:prstGeom>
          <a:solidFill>
            <a:srgbClr val="FFE957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elephant(x) THEN mammal(x)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IF mammal(x) THEN animal(x)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" charset="0"/>
              </a:rPr>
              <a:t>elephant(Clyde)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277688" y="3213621"/>
            <a:ext cx="2819400" cy="1595437"/>
            <a:chOff x="3360" y="720"/>
            <a:chExt cx="1776" cy="1005"/>
          </a:xfrm>
        </p:grpSpPr>
        <p:sp>
          <p:nvSpPr>
            <p:cNvPr id="68626" name="Text Box 5"/>
            <p:cNvSpPr txBox="1">
              <a:spLocks noChangeArrowheads="1"/>
            </p:cNvSpPr>
            <p:nvPr/>
          </p:nvSpPr>
          <p:spPr bwMode="auto">
            <a:xfrm>
              <a:off x="3360" y="720"/>
              <a:ext cx="1776" cy="1005"/>
            </a:xfrm>
            <a:prstGeom prst="rect">
              <a:avLst/>
            </a:prstGeom>
            <a:solidFill>
              <a:srgbClr val="FFAF18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sz="2800">
                  <a:latin typeface="Arial" panose="020B0604020202020204" pitchFamily="34" charset="0"/>
                </a:rPr>
                <a:t>modus ponens:</a:t>
              </a:r>
              <a:endParaRPr lang="en-US" sz="2000">
                <a:latin typeface="Courier" charset="0"/>
              </a:endParaRPr>
            </a:p>
            <a:p>
              <a:r>
                <a:rPr lang="en-US" sz="2000">
                  <a:latin typeface="Courier" charset="0"/>
                </a:rPr>
                <a:t>IF p THEN q</a:t>
              </a:r>
            </a:p>
            <a:p>
              <a:r>
                <a:rPr lang="en-US" sz="2000">
                  <a:latin typeface="Courier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" charset="0"/>
                </a:rPr>
                <a:t>q</a:t>
              </a:r>
            </a:p>
          </p:txBody>
        </p:sp>
        <p:sp>
          <p:nvSpPr>
            <p:cNvPr id="68627" name="Line 6"/>
            <p:cNvSpPr>
              <a:spLocks noChangeShapeType="1"/>
            </p:cNvSpPr>
            <p:nvPr/>
          </p:nvSpPr>
          <p:spPr bwMode="auto">
            <a:xfrm>
              <a:off x="3360" y="1488"/>
              <a:ext cx="177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1192089" y="6306072"/>
            <a:ext cx="26225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elephant (Clyde)</a:t>
            </a:r>
          </a:p>
        </p:txBody>
      </p:sp>
      <p:sp>
        <p:nvSpPr>
          <p:cNvPr id="68614" name="Rectangle 8"/>
          <p:cNvSpPr>
            <a:spLocks noChangeArrowheads="1"/>
          </p:cNvSpPr>
          <p:nvPr/>
        </p:nvSpPr>
        <p:spPr bwMode="auto">
          <a:xfrm>
            <a:off x="2313202" y="5677837"/>
            <a:ext cx="58245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elephant(Clyde) THEN mammal(Clyde)</a:t>
            </a:r>
          </a:p>
        </p:txBody>
      </p:sp>
      <p:sp>
        <p:nvSpPr>
          <p:cNvPr id="68615" name="Rectangle 10"/>
          <p:cNvSpPr>
            <a:spLocks noChangeArrowheads="1"/>
          </p:cNvSpPr>
          <p:nvPr/>
        </p:nvSpPr>
        <p:spPr bwMode="auto">
          <a:xfrm>
            <a:off x="3275856" y="5068738"/>
            <a:ext cx="5519738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IF mammal(Clyde) THEN animal(Clyde)</a:t>
            </a:r>
          </a:p>
        </p:txBody>
      </p:sp>
      <p:sp>
        <p:nvSpPr>
          <p:cNvPr id="68616" name="Rectangle 12"/>
          <p:cNvSpPr>
            <a:spLocks noChangeArrowheads="1"/>
          </p:cNvSpPr>
          <p:nvPr/>
        </p:nvSpPr>
        <p:spPr bwMode="auto">
          <a:xfrm>
            <a:off x="4387381" y="4459184"/>
            <a:ext cx="2165350" cy="396875"/>
          </a:xfrm>
          <a:prstGeom prst="rect">
            <a:avLst/>
          </a:prstGeom>
          <a:solidFill>
            <a:srgbClr val="FFE9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000">
                <a:latin typeface="Courier" charset="0"/>
              </a:rPr>
              <a:t>animal(Clyde)</a:t>
            </a:r>
          </a:p>
        </p:txBody>
      </p:sp>
      <p:sp>
        <p:nvSpPr>
          <p:cNvPr id="68617" name="AutoShape 14"/>
          <p:cNvSpPr>
            <a:spLocks noChangeArrowheads="1"/>
          </p:cNvSpPr>
          <p:nvPr/>
        </p:nvSpPr>
        <p:spPr bwMode="auto">
          <a:xfrm rot="-1470324">
            <a:off x="3653067" y="6235865"/>
            <a:ext cx="990600" cy="1905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18" name="Text Box 15"/>
          <p:cNvSpPr txBox="1">
            <a:spLocks noChangeArrowheads="1"/>
          </p:cNvSpPr>
          <p:nvPr/>
        </p:nvSpPr>
        <p:spPr bwMode="auto">
          <a:xfrm>
            <a:off x="5687888" y="1675333"/>
            <a:ext cx="3276600" cy="1128713"/>
          </a:xfrm>
          <a:prstGeom prst="rect">
            <a:avLst/>
          </a:prstGeom>
          <a:solidFill>
            <a:srgbClr val="F63F1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>
                <a:latin typeface="Arial" panose="020B0604020202020204" pitchFamily="34" charset="0"/>
              </a:rPr>
              <a:t>unification:</a:t>
            </a:r>
            <a:endParaRPr lang="en-US" sz="2000">
              <a:latin typeface="Courier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find compatible values for variables</a:t>
            </a:r>
          </a:p>
        </p:txBody>
      </p:sp>
      <p:sp>
        <p:nvSpPr>
          <p:cNvPr id="68619" name="AutoShape 16"/>
          <p:cNvSpPr>
            <a:spLocks noChangeArrowheads="1"/>
          </p:cNvSpPr>
          <p:nvPr/>
        </p:nvSpPr>
        <p:spPr bwMode="auto">
          <a:xfrm rot="5400000" flipV="1">
            <a:off x="2114426" y="4234383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AutoShape 17"/>
          <p:cNvSpPr>
            <a:spLocks noChangeArrowheads="1"/>
          </p:cNvSpPr>
          <p:nvPr/>
        </p:nvSpPr>
        <p:spPr bwMode="auto">
          <a:xfrm>
            <a:off x="7626226" y="1827733"/>
            <a:ext cx="990600" cy="190500"/>
          </a:xfrm>
          <a:prstGeom prst="ellipseRibbon">
            <a:avLst>
              <a:gd name="adj1" fmla="val 125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1" name="AutoShape 18"/>
          <p:cNvSpPr>
            <a:spLocks noChangeArrowheads="1"/>
          </p:cNvSpPr>
          <p:nvPr/>
        </p:nvSpPr>
        <p:spPr bwMode="auto">
          <a:xfrm rot="1207755" flipH="1">
            <a:off x="5659981" y="5490011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2" name="AutoShape 19"/>
          <p:cNvSpPr>
            <a:spLocks noChangeArrowheads="1"/>
          </p:cNvSpPr>
          <p:nvPr/>
        </p:nvSpPr>
        <p:spPr bwMode="auto">
          <a:xfrm rot="1207755" flipH="1">
            <a:off x="6178605" y="4806677"/>
            <a:ext cx="1538287" cy="1825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23" name="AutoShape 22"/>
          <p:cNvSpPr>
            <a:spLocks noChangeArrowheads="1"/>
          </p:cNvSpPr>
          <p:nvPr/>
        </p:nvSpPr>
        <p:spPr bwMode="auto">
          <a:xfrm rot="16200000" flipH="1">
            <a:off x="8227889" y="5636145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AutoShape 25"/>
          <p:cNvSpPr>
            <a:spLocks noChangeArrowheads="1"/>
          </p:cNvSpPr>
          <p:nvPr/>
        </p:nvSpPr>
        <p:spPr bwMode="auto">
          <a:xfrm rot="10800000" flipH="1">
            <a:off x="6812690" y="4545054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AutoShape 28"/>
          <p:cNvSpPr>
            <a:spLocks noChangeArrowheads="1"/>
          </p:cNvSpPr>
          <p:nvPr/>
        </p:nvSpPr>
        <p:spPr bwMode="auto">
          <a:xfrm rot="16200000" flipH="1">
            <a:off x="4373387" y="6234289"/>
            <a:ext cx="381000" cy="396875"/>
          </a:xfrm>
          <a:custGeom>
            <a:avLst/>
            <a:gdLst>
              <a:gd name="T0" fmla="*/ 272150 w 21600"/>
              <a:gd name="T1" fmla="*/ 0 h 21600"/>
              <a:gd name="T2" fmla="*/ 163283 w 21600"/>
              <a:gd name="T3" fmla="*/ 132292 h 21600"/>
              <a:gd name="T4" fmla="*/ 0 w 21600"/>
              <a:gd name="T5" fmla="*/ 330748 h 21600"/>
              <a:gd name="T6" fmla="*/ 163283 w 21600"/>
              <a:gd name="T7" fmla="*/ 396875 h 21600"/>
              <a:gd name="T8" fmla="*/ 326566 w 21600"/>
              <a:gd name="T9" fmla="*/ 275608 h 21600"/>
              <a:gd name="T10" fmla="*/ 381000 w 21600"/>
              <a:gd name="T11" fmla="*/ 13229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3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056784" cy="709613"/>
          </a:xfrm>
        </p:spPr>
        <p:txBody>
          <a:bodyPr>
            <a:normAutofit fontScale="90000"/>
          </a:bodyPr>
          <a:lstStyle/>
          <a:p>
            <a:r>
              <a:rPr lang="en-US" smtClean="0"/>
              <a:t>Forward vs. Backward Chaining</a:t>
            </a:r>
          </a:p>
        </p:txBody>
      </p:sp>
      <p:graphicFrame>
        <p:nvGraphicFramePr>
          <p:cNvPr id="17719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81777"/>
              </p:ext>
            </p:extLst>
          </p:nvPr>
        </p:nvGraphicFramePr>
        <p:xfrm>
          <a:off x="395536" y="1670394"/>
          <a:ext cx="8229600" cy="47912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80986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Forward Chaining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Backward Chaining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00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planning, control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diagnosis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986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data-driven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goal-driven (hypothesis)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986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bottom-up reasoning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top-down reasoning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5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find possible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conclusions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supported by given facts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facts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that support a given hypothesis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5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similar to breadth-first search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similar to depth-first search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05"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antecedents (LHS) control evaluation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96925">
                        <a:spcBef>
                          <a:spcPct val="20000"/>
                        </a:spcBef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00050" defTabSz="796925">
                        <a:spcBef>
                          <a:spcPct val="20000"/>
                        </a:spcBef>
                        <a:buClr>
                          <a:srgbClr val="FC0128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00100" defTabSz="796925">
                        <a:spcBef>
                          <a:spcPct val="20000"/>
                        </a:spcBef>
                        <a:buClr>
                          <a:srgbClr val="FF3399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43000" defTabSz="7969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485900" defTabSz="796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9431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003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8575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14700" defTabSz="796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969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consequents (RHS) control evaluation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6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</a:t>
            </a:r>
            <a:r>
              <a:rPr lang="en-US" dirty="0" err="1" smtClean="0"/>
              <a:t>Inferensi</a:t>
            </a:r>
            <a:r>
              <a:rPr lang="en-US" dirty="0" smtClean="0"/>
              <a:t> (cont’d)</a:t>
            </a:r>
            <a:endParaRPr lang="en-US" dirty="0"/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ph sz="quarter" idx="2"/>
          </p:nvPr>
        </p:nvGraphicFramePr>
        <p:xfrm>
          <a:off x="4495800" y="1752600"/>
          <a:ext cx="4068762" cy="4115109"/>
        </p:xfrm>
        <a:graphic>
          <a:graphicData uri="http://schemas.openxmlformats.org/drawingml/2006/table">
            <a:tbl>
              <a:tblPr/>
              <a:tblGrid>
                <a:gridCol w="1387475"/>
                <a:gridCol w="2681287"/>
              </a:tblGrid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No.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Aturan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&amp; B THEN C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C THEN 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146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&amp; E THEN F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A THEN G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F &amp; G THEN 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G &amp; E THEN H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C &amp; H THEN I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I &amp; A THEN J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G THEN J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J THEN K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752600"/>
            <a:ext cx="3886200" cy="304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 10 aturan yang tersimpan dalam basis pengetahuan. Fakta awal yang diberikan hanya: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(artinya: A dan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bernilai benar). Ingin dibuktikan apakah K bernilai benar (hipotesis: K)?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Teknik Reasoning</a:t>
            </a:r>
            <a:r>
              <a:rPr lang="id-ID" smtClean="0"/>
              <a:t> </a:t>
            </a:r>
            <a:endParaRPr lang="id-ID" dirty="0"/>
          </a:p>
        </p:txBody>
      </p:sp>
      <p:sp>
        <p:nvSpPr>
          <p:cNvPr id="8194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Cara penyelesaian masalah dengan cara merepresentasikan masalah ke dalam basis pengetahuan menggunakan logic atau bahasa formal.</a:t>
            </a:r>
            <a:endParaRPr lang="id-ID" dirty="0" smtClean="0">
              <a:sym typeface="Wingdings" pitchFamily="2" charset="2"/>
            </a:endParaRPr>
          </a:p>
          <a:p>
            <a:endParaRPr lang="id-ID" dirty="0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Pendekatan </a:t>
            </a:r>
            <a:endParaRPr lang="id-ID" dirty="0" smtClean="0">
              <a:sym typeface="Wingdings" pitchFamily="2" charset="2"/>
            </a:endParaRPr>
          </a:p>
          <a:p>
            <a:pPr lvl="1"/>
            <a:r>
              <a:rPr lang="en-US" smtClean="0"/>
              <a:t>Logika pasti (propotitional, first order/predicate)</a:t>
            </a:r>
          </a:p>
          <a:p>
            <a:pPr lvl="1"/>
            <a:r>
              <a:rPr lang="en-US" smtClean="0"/>
              <a:t>Logika tidak pasti (fuzzy logic)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</a:t>
            </a:r>
            <a:r>
              <a:rPr lang="en-US" dirty="0" err="1" smtClean="0"/>
              <a:t>Inferensi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Alur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inferensi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717754" y="2438400"/>
            <a:ext cx="7696200" cy="3124200"/>
            <a:chOff x="288" y="1152"/>
            <a:chExt cx="4848" cy="1968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06" y="1733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93" y="2449"/>
              <a:ext cx="41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id-ID" sz="2000" b="1">
                  <a:latin typeface="Verdana" pitchFamily="34" charset="0"/>
                </a:rPr>
                <a:t>E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4" y="1468"/>
              <a:ext cx="859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8" y="2816"/>
              <a:ext cx="859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11" y="2148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68" y="2109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F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916" y="1978"/>
              <a:ext cx="526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891" y="2403"/>
              <a:ext cx="564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197" y="2160"/>
              <a:ext cx="66" cy="328"/>
            </a:xfrm>
            <a:custGeom>
              <a:avLst/>
              <a:gdLst>
                <a:gd name="T0" fmla="*/ 62 w 77"/>
                <a:gd name="T1" fmla="*/ 0 h 405"/>
                <a:gd name="T2" fmla="*/ 2 w 77"/>
                <a:gd name="T3" fmla="*/ 195 h 405"/>
                <a:gd name="T4" fmla="*/ 77 w 77"/>
                <a:gd name="T5" fmla="*/ 405 h 405"/>
                <a:gd name="T6" fmla="*/ 0 60000 65536"/>
                <a:gd name="T7" fmla="*/ 0 60000 65536"/>
                <a:gd name="T8" fmla="*/ 0 60000 65536"/>
                <a:gd name="T9" fmla="*/ 0 w 77"/>
                <a:gd name="T10" fmla="*/ 0 h 405"/>
                <a:gd name="T11" fmla="*/ 77 w 77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405">
                  <a:moveTo>
                    <a:pt x="62" y="0"/>
                  </a:moveTo>
                  <a:cubicBezTo>
                    <a:pt x="31" y="64"/>
                    <a:pt x="0" y="128"/>
                    <a:pt x="2" y="195"/>
                  </a:cubicBezTo>
                  <a:cubicBezTo>
                    <a:pt x="4" y="262"/>
                    <a:pt x="40" y="333"/>
                    <a:pt x="77" y="40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109" y="1478"/>
              <a:ext cx="411" cy="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G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904" y="1601"/>
              <a:ext cx="1192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442" y="1431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750" y="2085"/>
              <a:ext cx="411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D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481" y="1808"/>
              <a:ext cx="295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878" y="2330"/>
              <a:ext cx="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451" y="2002"/>
              <a:ext cx="194" cy="328"/>
            </a:xfrm>
            <a:custGeom>
              <a:avLst/>
              <a:gdLst>
                <a:gd name="T0" fmla="*/ 227 w 227"/>
                <a:gd name="T1" fmla="*/ 0 h 405"/>
                <a:gd name="T2" fmla="*/ 17 w 227"/>
                <a:gd name="T3" fmla="*/ 180 h 405"/>
                <a:gd name="T4" fmla="*/ 122 w 227"/>
                <a:gd name="T5" fmla="*/ 405 h 405"/>
                <a:gd name="T6" fmla="*/ 0 60000 65536"/>
                <a:gd name="T7" fmla="*/ 0 60000 65536"/>
                <a:gd name="T8" fmla="*/ 0 60000 65536"/>
                <a:gd name="T9" fmla="*/ 0 w 227"/>
                <a:gd name="T10" fmla="*/ 0 h 405"/>
                <a:gd name="T11" fmla="*/ 227 w 227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405">
                  <a:moveTo>
                    <a:pt x="227" y="0"/>
                  </a:moveTo>
                  <a:cubicBezTo>
                    <a:pt x="130" y="56"/>
                    <a:pt x="34" y="113"/>
                    <a:pt x="17" y="180"/>
                  </a:cubicBezTo>
                  <a:cubicBezTo>
                    <a:pt x="0" y="247"/>
                    <a:pt x="61" y="326"/>
                    <a:pt x="122" y="40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94" y="1966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R-5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751" y="2182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H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507" y="1711"/>
              <a:ext cx="1270" cy="4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878" y="2561"/>
              <a:ext cx="2911" cy="2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520" y="2124"/>
              <a:ext cx="103" cy="449"/>
            </a:xfrm>
            <a:custGeom>
              <a:avLst/>
              <a:gdLst>
                <a:gd name="T0" fmla="*/ 120 w 120"/>
                <a:gd name="T1" fmla="*/ 0 h 555"/>
                <a:gd name="T2" fmla="*/ 0 w 120"/>
                <a:gd name="T3" fmla="*/ 255 h 555"/>
                <a:gd name="T4" fmla="*/ 120 w 120"/>
                <a:gd name="T5" fmla="*/ 555 h 555"/>
                <a:gd name="T6" fmla="*/ 0 60000 65536"/>
                <a:gd name="T7" fmla="*/ 0 60000 65536"/>
                <a:gd name="T8" fmla="*/ 0 60000 65536"/>
                <a:gd name="T9" fmla="*/ 0 w 120"/>
                <a:gd name="T10" fmla="*/ 0 h 555"/>
                <a:gd name="T11" fmla="*/ 120 w 120"/>
                <a:gd name="T12" fmla="*/ 555 h 5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55">
                  <a:moveTo>
                    <a:pt x="120" y="0"/>
                  </a:moveTo>
                  <a:cubicBezTo>
                    <a:pt x="60" y="81"/>
                    <a:pt x="0" y="163"/>
                    <a:pt x="0" y="255"/>
                  </a:cubicBezTo>
                  <a:cubicBezTo>
                    <a:pt x="0" y="347"/>
                    <a:pt x="60" y="451"/>
                    <a:pt x="120" y="55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058" y="2221"/>
              <a:ext cx="642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R-6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3764" y="1186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J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2507" y="1419"/>
              <a:ext cx="1244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4726" y="1186"/>
              <a:ext cx="410" cy="4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 lIns="54000" rIns="54000"/>
            <a:lstStyle/>
            <a:p>
              <a:pPr algn="ctr"/>
              <a:r>
                <a:rPr lang="en-US" sz="2000" b="1">
                  <a:latin typeface="Verdana" pitchFamily="34" charset="0"/>
                </a:rPr>
                <a:t>K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4174" y="1395"/>
              <a:ext cx="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853" y="1237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R-9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097" y="1152"/>
              <a:ext cx="64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</a:t>
            </a:r>
            <a:r>
              <a:rPr lang="en-US" dirty="0" err="1" smtClean="0"/>
              <a:t>Inferensi</a:t>
            </a:r>
            <a:r>
              <a:rPr lang="en-US" dirty="0" smtClean="0"/>
              <a:t> (cont’d)</a:t>
            </a:r>
            <a:endParaRPr lang="en-US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1"/>
          </p:nvPr>
        </p:nvGraphicFramePr>
        <p:xfrm>
          <a:off x="2057400" y="2971800"/>
          <a:ext cx="4495800" cy="3200400"/>
        </p:xfrm>
        <a:graphic>
          <a:graphicData uri="http://schemas.openxmlformats.org/drawingml/2006/table">
            <a:tbl>
              <a:tblPr/>
              <a:tblGrid>
                <a:gridCol w="1728788"/>
                <a:gridCol w="2767012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Aturan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Fakta Baru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R-3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R-4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R-5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R-6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H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R-9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J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R-10</a:t>
                      </a:r>
                      <a:endParaRPr kumimoji="0" lang="en-US" sz="1700" b="1" i="0" u="none" strike="noStrike" cap="none" spc="0" normalizeH="0" baseline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879725" algn="l"/>
                          <a:tab pos="3240088" algn="l"/>
                        </a:tabLst>
                      </a:pPr>
                      <a:r>
                        <a:rPr kumimoji="0" lang="en-US" sz="17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</a:t>
                      </a:r>
                      <a:endParaRPr kumimoji="0" lang="en-US" sz="17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5450" y="1660525"/>
            <a:ext cx="8229600" cy="150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Forward Chaining</a:t>
            </a:r>
            <a:endParaRPr kumimoji="0" lang="en-US" sz="32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id-ID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unculnya fakta baru pada saat inferensi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</a:t>
            </a:r>
            <a:r>
              <a:rPr lang="en-US" dirty="0" err="1" smtClean="0"/>
              <a:t>Inferensi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89075"/>
            <a:ext cx="8229600" cy="153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Backward Chaining</a:t>
            </a:r>
            <a:endParaRPr kumimoji="0" lang="en-US" sz="32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Alur</a:t>
            </a:r>
            <a:r>
              <a:rPr kumimoji="0" lang="id-ID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inferensi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447800" y="2238375"/>
            <a:ext cx="6781800" cy="2819400"/>
            <a:chOff x="912" y="960"/>
            <a:chExt cx="4272" cy="177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751" y="1196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J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579" y="1196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589" y="1884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438" y="1176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C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448" y="1863"/>
              <a:ext cx="350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H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337" y="1165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347" y="1853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B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100" y="1371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912" y="1206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K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261" y="138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70" y="1463"/>
              <a:ext cx="50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929" y="1371"/>
              <a:ext cx="4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889" y="1484"/>
              <a:ext cx="519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788" y="1340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778" y="1422"/>
              <a:ext cx="539" cy="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200" y="1371"/>
              <a:ext cx="115" cy="225"/>
            </a:xfrm>
            <a:custGeom>
              <a:avLst/>
              <a:gdLst>
                <a:gd name="T0" fmla="*/ 45 w 172"/>
                <a:gd name="T1" fmla="*/ 0 h 330"/>
                <a:gd name="T2" fmla="*/ 165 w 172"/>
                <a:gd name="T3" fmla="*/ 180 h 330"/>
                <a:gd name="T4" fmla="*/ 0 w 172"/>
                <a:gd name="T5" fmla="*/ 330 h 330"/>
                <a:gd name="T6" fmla="*/ 0 60000 65536"/>
                <a:gd name="T7" fmla="*/ 0 60000 65536"/>
                <a:gd name="T8" fmla="*/ 0 60000 65536"/>
                <a:gd name="T9" fmla="*/ 0 w 172"/>
                <a:gd name="T10" fmla="*/ 0 h 330"/>
                <a:gd name="T11" fmla="*/ 172 w 172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330">
                  <a:moveTo>
                    <a:pt x="45" y="0"/>
                  </a:moveTo>
                  <a:cubicBezTo>
                    <a:pt x="108" y="62"/>
                    <a:pt x="172" y="125"/>
                    <a:pt x="165" y="180"/>
                  </a:cubicBezTo>
                  <a:cubicBezTo>
                    <a:pt x="158" y="235"/>
                    <a:pt x="79" y="282"/>
                    <a:pt x="0" y="330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999" y="1371"/>
              <a:ext cx="110" cy="225"/>
            </a:xfrm>
            <a:custGeom>
              <a:avLst/>
              <a:gdLst>
                <a:gd name="T0" fmla="*/ 90 w 165"/>
                <a:gd name="T1" fmla="*/ 0 h 330"/>
                <a:gd name="T2" fmla="*/ 150 w 165"/>
                <a:gd name="T3" fmla="*/ 195 h 330"/>
                <a:gd name="T4" fmla="*/ 0 w 165"/>
                <a:gd name="T5" fmla="*/ 330 h 330"/>
                <a:gd name="T6" fmla="*/ 0 60000 65536"/>
                <a:gd name="T7" fmla="*/ 0 60000 65536"/>
                <a:gd name="T8" fmla="*/ 0 60000 65536"/>
                <a:gd name="T9" fmla="*/ 0 w 165"/>
                <a:gd name="T10" fmla="*/ 0 h 330"/>
                <a:gd name="T11" fmla="*/ 165 w 165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330">
                  <a:moveTo>
                    <a:pt x="90" y="0"/>
                  </a:moveTo>
                  <a:cubicBezTo>
                    <a:pt x="127" y="70"/>
                    <a:pt x="165" y="140"/>
                    <a:pt x="150" y="195"/>
                  </a:cubicBezTo>
                  <a:cubicBezTo>
                    <a:pt x="135" y="250"/>
                    <a:pt x="67" y="290"/>
                    <a:pt x="0" y="330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909" y="1340"/>
              <a:ext cx="98" cy="195"/>
            </a:xfrm>
            <a:custGeom>
              <a:avLst/>
              <a:gdLst>
                <a:gd name="T0" fmla="*/ 75 w 147"/>
                <a:gd name="T1" fmla="*/ 0 h 285"/>
                <a:gd name="T2" fmla="*/ 135 w 147"/>
                <a:gd name="T3" fmla="*/ 195 h 285"/>
                <a:gd name="T4" fmla="*/ 0 w 147"/>
                <a:gd name="T5" fmla="*/ 285 h 285"/>
                <a:gd name="T6" fmla="*/ 0 60000 65536"/>
                <a:gd name="T7" fmla="*/ 0 60000 65536"/>
                <a:gd name="T8" fmla="*/ 0 60000 65536"/>
                <a:gd name="T9" fmla="*/ 0 w 147"/>
                <a:gd name="T10" fmla="*/ 0 h 285"/>
                <a:gd name="T11" fmla="*/ 147 w 147"/>
                <a:gd name="T12" fmla="*/ 285 h 2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285">
                  <a:moveTo>
                    <a:pt x="75" y="0"/>
                  </a:moveTo>
                  <a:cubicBezTo>
                    <a:pt x="111" y="74"/>
                    <a:pt x="147" y="148"/>
                    <a:pt x="135" y="195"/>
                  </a:cubicBezTo>
                  <a:cubicBezTo>
                    <a:pt x="123" y="242"/>
                    <a:pt x="61" y="263"/>
                    <a:pt x="0" y="285"/>
                  </a:cubicBezTo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271" y="1165"/>
              <a:ext cx="4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30" y="1453"/>
              <a:ext cx="4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R-8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059" y="1432"/>
              <a:ext cx="4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R-7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937" y="1412"/>
              <a:ext cx="43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4217" y="960"/>
              <a:ext cx="62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177" y="2161"/>
              <a:ext cx="1007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Tidak diketahui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771" y="2469"/>
              <a:ext cx="173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id-ID" sz="1600" b="1">
                  <a:latin typeface="Verdana" pitchFamily="34" charset="0"/>
                </a:rPr>
                <a:t>(a) Pertama: Gagal</a:t>
              </a:r>
              <a:endParaRPr lang="en-US" sz="1600" b="1">
                <a:latin typeface="Arial" charset="0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905000" y="4987925"/>
            <a:ext cx="5029200" cy="1600200"/>
            <a:chOff x="1200" y="2832"/>
            <a:chExt cx="3168" cy="1008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2075" y="303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J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940" y="303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G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837" y="3036"/>
              <a:ext cx="364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440" y="3209"/>
              <a:ext cx="4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200" y="3046"/>
              <a:ext cx="365" cy="3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latin typeface="Verdana" pitchFamily="34" charset="0"/>
                </a:rPr>
                <a:t>K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565" y="3219"/>
              <a:ext cx="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305" y="3209"/>
              <a:ext cx="5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575" y="3005"/>
              <a:ext cx="48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R-10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461" y="3005"/>
              <a:ext cx="4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R-9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3326" y="3005"/>
              <a:ext cx="4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Verdana" pitchFamily="34" charset="0"/>
                </a:rPr>
                <a:t>R-4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711" y="2832"/>
              <a:ext cx="65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  <a:latin typeface="Verdana" pitchFamily="34" charset="0"/>
                </a:rPr>
                <a:t>Fakta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1731" y="3575"/>
              <a:ext cx="181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sm" len="sm"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id-ID" sz="1600" b="1">
                  <a:latin typeface="Verdana" pitchFamily="34" charset="0"/>
                </a:rPr>
                <a:t>(b) Kedua: Sukses</a:t>
              </a:r>
              <a:endParaRPr lang="en-US" sz="16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KAIDAH INFERENSI</a:t>
            </a:r>
          </a:p>
        </p:txBody>
      </p:sp>
    </p:spTree>
    <p:extLst>
      <p:ext uri="{BB962C8B-B14F-4D97-AF65-F5344CB8AC3E}">
        <p14:creationId xmlns:p14="http://schemas.microsoft.com/office/powerpoint/2010/main" val="969968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-&gt; formula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indent="434975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,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endParaRPr lang="en-US" sz="2400" dirty="0" smtClean="0"/>
          </a:p>
          <a:p>
            <a:pPr indent="434975"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en-US" sz="2400" dirty="0" smtClean="0"/>
          </a:p>
          <a:p>
            <a:pPr indent="434975">
              <a:buNone/>
            </a:pP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: 	A =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          	B =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smtClean="0"/>
              <a:t>A→B</a:t>
            </a:r>
          </a:p>
          <a:p>
            <a:pPr lvl="1">
              <a:buNone/>
            </a:pPr>
            <a:r>
              <a:rPr lang="en-US" dirty="0" smtClean="0"/>
              <a:t>A</a:t>
            </a:r>
          </a:p>
          <a:p>
            <a:pPr lvl="1">
              <a:buNone/>
            </a:pPr>
            <a:r>
              <a:rPr lang="en-US" dirty="0" smtClean="0"/>
              <a:t> B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valid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tautologi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4414" y="3143248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28662" y="528638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2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Deduksi</a:t>
            </a:r>
            <a:endParaRPr lang="id-ID" dirty="0"/>
          </a:p>
        </p:txBody>
      </p:sp>
      <p:sp>
        <p:nvSpPr>
          <p:cNvPr id="1024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28776"/>
            <a:ext cx="8229600" cy="5643562"/>
          </a:xfrm>
        </p:spPr>
        <p:txBody>
          <a:bodyPr/>
          <a:lstStyle/>
          <a:p>
            <a:r>
              <a:rPr lang="id-ID" sz="2200" dirty="0" smtClean="0"/>
              <a:t>Inferensi (penarikan kesimpulan) dengan penalaran dari yang umum ke yang khusus</a:t>
            </a:r>
          </a:p>
          <a:p>
            <a:pPr marL="0" indent="0" defTabSz="360363">
              <a:buNone/>
            </a:pPr>
            <a:r>
              <a:rPr lang="en-US" sz="2200"/>
              <a:t>	</a:t>
            </a:r>
            <a:r>
              <a:rPr lang="en-US" sz="2200" smtClean="0"/>
              <a:t>Misal </a:t>
            </a:r>
            <a:r>
              <a:rPr lang="en-US" sz="2200" dirty="0" smtClean="0"/>
              <a:t>: </a:t>
            </a:r>
            <a:r>
              <a:rPr lang="id-ID" sz="2200" dirty="0" smtClean="0"/>
              <a:t> Modus Ponen</a:t>
            </a:r>
            <a:endParaRPr lang="en-US" sz="2200" dirty="0" smtClean="0"/>
          </a:p>
          <a:p>
            <a:pPr marL="0" indent="0" defTabSz="360363">
              <a:buNone/>
            </a:pPr>
            <a:r>
              <a:rPr lang="en-US" sz="2200" smtClean="0"/>
              <a:t>	Contoh </a:t>
            </a:r>
            <a:r>
              <a:rPr lang="en-US" sz="2200" dirty="0" smtClean="0"/>
              <a:t>1:</a:t>
            </a:r>
          </a:p>
          <a:p>
            <a:pPr marL="342900" lvl="1" indent="0">
              <a:buNone/>
            </a:pPr>
            <a:r>
              <a:rPr lang="en-US" sz="2000" dirty="0" smtClean="0"/>
              <a:t>A = </a:t>
            </a:r>
            <a:r>
              <a:rPr lang="en-US" sz="2000" dirty="0" err="1" smtClean="0"/>
              <a:t>Udara</a:t>
            </a:r>
            <a:r>
              <a:rPr lang="en-US" sz="2000" dirty="0" smtClean="0"/>
              <a:t> </a:t>
            </a:r>
            <a:r>
              <a:rPr lang="en-US" sz="2000" dirty="0" err="1" smtClean="0"/>
              <a:t>Cerah</a:t>
            </a:r>
            <a:endParaRPr lang="en-US" sz="2000" dirty="0" smtClean="0"/>
          </a:p>
          <a:p>
            <a:pPr marL="342900" lvl="1" indent="0">
              <a:buNone/>
            </a:pPr>
            <a:r>
              <a:rPr lang="en-US" sz="2000" dirty="0" smtClean="0"/>
              <a:t>B = Kita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endParaRPr lang="en-US" sz="2000" dirty="0" smtClean="0"/>
          </a:p>
          <a:p>
            <a:pPr marL="342900" lvl="1" indent="0">
              <a:buNone/>
            </a:pPr>
            <a:r>
              <a:rPr lang="en-US" sz="2000" dirty="0" smtClean="0"/>
              <a:t>A</a:t>
            </a:r>
            <a:r>
              <a:rPr lang="en-US" sz="2000" dirty="0" smtClean="0">
                <a:cs typeface="Arial" pitchFamily="34" charset="0"/>
              </a:rPr>
              <a:t>→</a:t>
            </a:r>
            <a:r>
              <a:rPr lang="en-US" sz="2000" dirty="0" smtClean="0"/>
              <a:t>B =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udara</a:t>
            </a:r>
            <a:r>
              <a:rPr lang="en-US" sz="2000" dirty="0" smtClean="0"/>
              <a:t> </a:t>
            </a:r>
            <a:r>
              <a:rPr lang="en-US" sz="2000" dirty="0" err="1" smtClean="0"/>
              <a:t>cerah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endParaRPr lang="en-US" sz="2000" dirty="0" smtClean="0"/>
          </a:p>
          <a:p>
            <a:pPr marL="342900" lvl="1" indent="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Modus </a:t>
            </a:r>
            <a:r>
              <a:rPr lang="en-US" sz="2000" dirty="0" err="1" smtClean="0"/>
              <a:t>Ponen</a:t>
            </a:r>
            <a:r>
              <a:rPr lang="en-US" sz="2000" dirty="0" smtClean="0"/>
              <a:t>,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 marL="342900" lvl="1" indent="0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Kita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Pantai</a:t>
            </a:r>
            <a:r>
              <a:rPr lang="en-US" sz="2000" dirty="0" smtClean="0"/>
              <a:t>”</a:t>
            </a:r>
            <a:endParaRPr lang="id-ID" sz="2000" b="1" i="1" dirty="0" smtClean="0"/>
          </a:p>
          <a:p>
            <a:pPr marL="0" indent="0" defTabSz="360363">
              <a:buNone/>
            </a:pPr>
            <a:r>
              <a:rPr lang="en-US" sz="2200" smtClean="0"/>
              <a:t>	</a:t>
            </a:r>
            <a:r>
              <a:rPr lang="id-ID" sz="2200" smtClean="0"/>
              <a:t>Contoh</a:t>
            </a:r>
            <a:r>
              <a:rPr lang="en-US" sz="2200" smtClean="0"/>
              <a:t> </a:t>
            </a:r>
            <a:r>
              <a:rPr lang="en-US" sz="2200" dirty="0" smtClean="0"/>
              <a:t>2</a:t>
            </a:r>
            <a:r>
              <a:rPr lang="id-ID" sz="2200" dirty="0" smtClean="0"/>
              <a:t>:</a:t>
            </a:r>
          </a:p>
          <a:p>
            <a:pPr lvl="1"/>
            <a:r>
              <a:rPr lang="id-ID" sz="2000" dirty="0" smtClean="0"/>
              <a:t>Semua kucing merupakan anggota feline </a:t>
            </a:r>
          </a:p>
          <a:p>
            <a:pPr lvl="1"/>
            <a:r>
              <a:rPr lang="id-ID" sz="2000" dirty="0" smtClean="0"/>
              <a:t>Bootsy adalah seekor kucing</a:t>
            </a:r>
          </a:p>
          <a:p>
            <a:pPr lvl="1"/>
            <a:r>
              <a:rPr lang="id-ID" sz="2000" b="1" dirty="0" smtClean="0">
                <a:sym typeface="Wingdings" pitchFamily="2" charset="2"/>
              </a:rPr>
              <a:t>Kesimpulan </a:t>
            </a:r>
            <a:r>
              <a:rPr lang="id-ID" sz="2000" dirty="0" smtClean="0">
                <a:sym typeface="Wingdings" pitchFamily="2" charset="2"/>
              </a:rPr>
              <a:t>: Bootsy </a:t>
            </a:r>
            <a:r>
              <a:rPr lang="id-ID" sz="2000" dirty="0" smtClean="0"/>
              <a:t>merupakan anggota feline</a:t>
            </a:r>
            <a:r>
              <a:rPr lang="id-ID" sz="2000" dirty="0" smtClean="0">
                <a:sym typeface="Wingdings" pitchFamily="2" charset="2"/>
              </a:rPr>
              <a:t> 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3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540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Induksi</a:t>
            </a:r>
            <a:endParaRPr lang="id-ID" dirty="0"/>
          </a:p>
        </p:txBody>
      </p:sp>
      <p:sp>
        <p:nvSpPr>
          <p:cNvPr id="11266" name="Content Placeholder 1"/>
          <p:cNvSpPr>
            <a:spLocks noGrp="1"/>
          </p:cNvSpPr>
          <p:nvPr>
            <p:ph sz="quarter" idx="1"/>
          </p:nvPr>
        </p:nvSpPr>
        <p:spPr>
          <a:xfrm>
            <a:off x="214313" y="1636736"/>
            <a:ext cx="8715375" cy="5149850"/>
          </a:xfrm>
        </p:spPr>
        <p:txBody>
          <a:bodyPr/>
          <a:lstStyle/>
          <a:p>
            <a:r>
              <a:rPr lang="id-ID" sz="2200" dirty="0" smtClean="0"/>
              <a:t>Inferensi dengan penalaran dari yang khusus (fakta-fakta) ke yang umum</a:t>
            </a:r>
          </a:p>
          <a:p>
            <a:r>
              <a:rPr lang="id-ID" sz="2200" dirty="0" smtClean="0"/>
              <a:t>Menebak dari yang sudah ada dan dari gejala yang terjadi</a:t>
            </a:r>
          </a:p>
          <a:p>
            <a:r>
              <a:rPr lang="id-ID" sz="2200" dirty="0" smtClean="0"/>
              <a:t>Formatnya:</a:t>
            </a:r>
          </a:p>
          <a:p>
            <a:pPr lvl="1"/>
            <a:r>
              <a:rPr lang="id-ID" sz="2000" b="1" dirty="0" smtClean="0"/>
              <a:t>X = {a,b,c,d,...}, </a:t>
            </a:r>
          </a:p>
          <a:p>
            <a:pPr lvl="1">
              <a:buFont typeface="Verdana" pitchFamily="34" charset="0"/>
              <a:buNone/>
            </a:pPr>
            <a:r>
              <a:rPr lang="id-ID" sz="2000" b="1" dirty="0" smtClean="0"/>
              <a:t>	if property P is true for a, and if P is true for b, </a:t>
            </a:r>
          </a:p>
          <a:p>
            <a:pPr lvl="1">
              <a:buFont typeface="Verdana" pitchFamily="34" charset="0"/>
              <a:buNone/>
            </a:pPr>
            <a:r>
              <a:rPr lang="id-ID" sz="2000" b="1" dirty="0" smtClean="0"/>
              <a:t>   and if P is true for c,...,</a:t>
            </a:r>
          </a:p>
          <a:p>
            <a:pPr lvl="1">
              <a:buFont typeface="Verdana" pitchFamily="34" charset="0"/>
              <a:buNone/>
            </a:pPr>
            <a:r>
              <a:rPr lang="id-ID" sz="2000" b="1" dirty="0" smtClean="0"/>
              <a:t>   then P is true for all X</a:t>
            </a:r>
          </a:p>
          <a:p>
            <a:r>
              <a:rPr lang="id-ID" sz="2200" dirty="0" smtClean="0"/>
              <a:t>Contoh:</a:t>
            </a:r>
          </a:p>
          <a:p>
            <a:pPr lvl="1"/>
            <a:r>
              <a:rPr lang="id-ID" sz="2000" dirty="0" smtClean="0"/>
              <a:t>Semua kucing Siamese pada pertunjukan kucing 1986 mempunyai mata biru </a:t>
            </a:r>
          </a:p>
          <a:p>
            <a:pPr lvl="1"/>
            <a:r>
              <a:rPr lang="id-ID" sz="2000" dirty="0" smtClean="0"/>
              <a:t>Semua kucing Siamese pada pertunjukan kucing 1987 mempunyai mata biru</a:t>
            </a:r>
          </a:p>
          <a:p>
            <a:pPr lvl="1"/>
            <a:r>
              <a:rPr lang="id-ID" sz="2000" b="1" dirty="0" smtClean="0">
                <a:sym typeface="Wingdings" pitchFamily="2" charset="2"/>
              </a:rPr>
              <a:t>Kesimpulan </a:t>
            </a:r>
            <a:r>
              <a:rPr lang="id-ID" sz="2000" dirty="0" smtClean="0">
                <a:sym typeface="Wingdings" pitchFamily="2" charset="2"/>
              </a:rPr>
              <a:t>: </a:t>
            </a:r>
            <a:r>
              <a:rPr lang="id-ID" sz="2000" dirty="0" smtClean="0"/>
              <a:t>Semua kucing Siamese pada pertunjukan kucing mempunyai mata biru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9649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Abduksi</a:t>
            </a:r>
            <a:endParaRPr lang="id-ID" dirty="0"/>
          </a:p>
        </p:txBody>
      </p:sp>
      <p:sp>
        <p:nvSpPr>
          <p:cNvPr id="12290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43090"/>
            <a:ext cx="8229600" cy="5643562"/>
          </a:xfrm>
        </p:spPr>
        <p:txBody>
          <a:bodyPr/>
          <a:lstStyle/>
          <a:p>
            <a:r>
              <a:rPr lang="id-ID" sz="2400" dirty="0" smtClean="0"/>
              <a:t>Bentuk deduksi yang hanya menghasikan inferensi yang masuk akal (</a:t>
            </a:r>
            <a:r>
              <a:rPr lang="id-ID" sz="2400" i="1" dirty="0" smtClean="0"/>
              <a:t>plausible inference</a:t>
            </a:r>
            <a:r>
              <a:rPr lang="id-ID" sz="2400" dirty="0" smtClean="0"/>
              <a:t>) </a:t>
            </a:r>
          </a:p>
          <a:p>
            <a:endParaRPr lang="id-ID" sz="2400" dirty="0" smtClean="0"/>
          </a:p>
          <a:p>
            <a:r>
              <a:rPr lang="en-US" sz="2400" i="1" dirty="0" smtClean="0"/>
              <a:t>Plausible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konklusi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</a:t>
            </a:r>
          </a:p>
          <a:p>
            <a:r>
              <a:rPr lang="id-ID" sz="2400" dirty="0" smtClean="0"/>
              <a:t>Formatnya:</a:t>
            </a:r>
          </a:p>
          <a:p>
            <a:pPr lvl="1"/>
            <a:r>
              <a:rPr lang="id-ID" sz="2200" b="1" i="1" dirty="0" smtClean="0"/>
              <a:t>if  </a:t>
            </a:r>
            <a:r>
              <a:rPr lang="id-ID" sz="2200" b="1" dirty="0" smtClean="0"/>
              <a:t>Y </a:t>
            </a:r>
            <a:r>
              <a:rPr lang="id-ID" sz="2200" b="1" i="1" dirty="0" smtClean="0"/>
              <a:t>is true and </a:t>
            </a:r>
            <a:r>
              <a:rPr lang="en-US" sz="2200" b="1" i="1" dirty="0" smtClean="0"/>
              <a:t> </a:t>
            </a:r>
            <a:r>
              <a:rPr lang="id-ID" sz="2200" b="1" dirty="0" smtClean="0"/>
              <a:t>X</a:t>
            </a:r>
            <a:r>
              <a:rPr lang="id-ID" sz="2200" b="1" i="1" dirty="0" smtClean="0"/>
              <a:t> implies </a:t>
            </a:r>
            <a:r>
              <a:rPr lang="id-ID" sz="2200" b="1" dirty="0" smtClean="0"/>
              <a:t>Y</a:t>
            </a:r>
            <a:r>
              <a:rPr lang="id-ID" sz="2200" b="1" i="1" dirty="0" smtClean="0"/>
              <a:t> , then </a:t>
            </a:r>
            <a:r>
              <a:rPr lang="id-ID" sz="2200" b="1" dirty="0" smtClean="0"/>
              <a:t>X</a:t>
            </a:r>
            <a:r>
              <a:rPr lang="id-ID" sz="2200" b="1" i="1" dirty="0" smtClean="0"/>
              <a:t> is true</a:t>
            </a:r>
            <a:r>
              <a:rPr lang="en-US" sz="2200" b="1" i="1" dirty="0" smtClean="0"/>
              <a:t> ?</a:t>
            </a:r>
          </a:p>
          <a:p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200" dirty="0" err="1" smtClean="0"/>
              <a:t>Implikasi</a:t>
            </a:r>
            <a:r>
              <a:rPr lang="en-US" sz="2200" dirty="0" smtClean="0"/>
              <a:t> : Tanah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basah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hujan</a:t>
            </a:r>
            <a:r>
              <a:rPr lang="en-US" sz="2200" dirty="0" smtClean="0"/>
              <a:t> (rule)</a:t>
            </a:r>
          </a:p>
          <a:p>
            <a:pPr lvl="1">
              <a:lnSpc>
                <a:spcPct val="80000"/>
              </a:lnSpc>
            </a:pPr>
            <a:r>
              <a:rPr lang="en-US" sz="2200" dirty="0" err="1" smtClean="0"/>
              <a:t>Aksioma</a:t>
            </a:r>
            <a:r>
              <a:rPr lang="en-US" sz="2200" dirty="0" smtClean="0"/>
              <a:t> : Tanah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basah</a:t>
            </a:r>
            <a:r>
              <a:rPr lang="en-US" sz="2200" dirty="0" smtClean="0"/>
              <a:t> (fact)</a:t>
            </a:r>
          </a:p>
          <a:p>
            <a:pPr lvl="1">
              <a:lnSpc>
                <a:spcPct val="80000"/>
              </a:lnSpc>
            </a:pPr>
            <a:r>
              <a:rPr lang="en-US" sz="2200" dirty="0" err="1" smtClean="0"/>
              <a:t>Konklusi</a:t>
            </a:r>
            <a:r>
              <a:rPr lang="en-US" sz="2200" dirty="0" smtClean="0"/>
              <a:t> :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hujan</a:t>
            </a:r>
            <a:r>
              <a:rPr lang="en-US" sz="2200" dirty="0" smtClean="0"/>
              <a:t>? (result)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687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 smtClean="0"/>
              <a:t> Yang Lain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257800"/>
          </a:xfrm>
        </p:spPr>
        <p:txBody>
          <a:bodyPr/>
          <a:lstStyle/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77724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001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4958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mengkompile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mengkompile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validitasnya</a:t>
            </a:r>
            <a:r>
              <a:rPr lang="en-US" dirty="0" smtClean="0"/>
              <a:t> 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3214686"/>
            <a:ext cx="828680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Searching vs Reasoning</a:t>
            </a:r>
            <a:endParaRPr lang="id-ID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966475"/>
              </p:ext>
            </p:extLst>
          </p:nvPr>
        </p:nvGraphicFramePr>
        <p:xfrm>
          <a:off x="462810" y="1988840"/>
          <a:ext cx="82296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10"/>
                <a:gridCol w="3456384"/>
                <a:gridCol w="31843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SEARCHING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REASONING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Representasi : 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State dan ruang masalah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Basis pengetahuan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Teknik : 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strategi pencarian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Penalaran</a:t>
                      </a:r>
                      <a:r>
                        <a:rPr lang="en-US" sz="2000" baseline="0" smtClean="0"/>
                        <a:t> 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Tujuan : 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Menemukan  nilai</a:t>
                      </a:r>
                      <a:r>
                        <a:rPr lang="en-US" sz="2000" baseline="0" smtClean="0"/>
                        <a:t> tertentu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Menghasilkan</a:t>
                      </a:r>
                      <a:r>
                        <a:rPr lang="en-US" sz="2000" baseline="0" smtClean="0"/>
                        <a:t> kesimpulan</a:t>
                      </a:r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Masalah :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Kelengkapan representasi</a:t>
                      </a:r>
                      <a:r>
                        <a:rPr lang="en-US" sz="2000" baseline="0" smtClean="0"/>
                        <a:t> state</a:t>
                      </a:r>
                      <a:r>
                        <a:rPr lang="en-US" sz="2000" smtClean="0"/>
                        <a:t> 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Kelengkapan aturan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Jenis logic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2989883"/>
              </p:ext>
            </p:extLst>
          </p:nvPr>
        </p:nvGraphicFramePr>
        <p:xfrm>
          <a:off x="380733" y="2996952"/>
          <a:ext cx="83853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105"/>
                <a:gridCol w="2795105"/>
                <a:gridCol w="27951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Jenis Logic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Yang ada di dunia</a:t>
                      </a:r>
                      <a:r>
                        <a:rPr lang="en-US" baseline="0" smtClean="0"/>
                        <a:t> nyata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Apa yg dipercaya agent tentang nyata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Propositional</a:t>
                      </a:r>
                      <a:r>
                        <a:rPr lang="en-US" baseline="0" smtClean="0"/>
                        <a:t> logic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fakta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Benar/salah/tidak diketahui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First order logic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Fakta,objek, relasi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Benar/salah/tidak diketahui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Temporary logic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Fakta,objek, relasi,</a:t>
                      </a:r>
                      <a:r>
                        <a:rPr lang="en-US" baseline="0" smtClean="0"/>
                        <a:t> waktu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Benar/salah/tidak diketahui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Probability theory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Fakta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Derajat kebenaran [1,0]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Fuzzy logic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Derajat kebenaran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Derajat kebenaran [1,0]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772816"/>
            <a:ext cx="837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Jenis-jenis yang digunakan untuk merepresentasikan basis pengetahuan dan melakukan penalaran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9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6345237" cy="709613"/>
          </a:xfrm>
        </p:spPr>
        <p:txBody>
          <a:bodyPr>
            <a:normAutofit fontScale="90000"/>
          </a:bodyPr>
          <a:lstStyle/>
          <a:p>
            <a:pPr>
              <a:buFont typeface="Monotype Sorts" charset="2"/>
              <a:buNone/>
            </a:pPr>
            <a:r>
              <a:rPr lang="en-US" smtClean="0"/>
              <a:t>Syntax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symbols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logical constants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</a:rPr>
              <a:t>True, False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propositional symbols 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</a:rPr>
              <a:t>P, Q, …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logical connectives </a:t>
            </a:r>
          </a:p>
          <a:p>
            <a:pPr marL="960120" lvl="2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conjunction , disjunction , </a:t>
            </a:r>
          </a:p>
          <a:p>
            <a:pPr marL="960120" lvl="2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negation , </a:t>
            </a:r>
          </a:p>
          <a:p>
            <a:pPr marL="960120" lvl="2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implication , equivalence 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parentheses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, 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sentences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constructed from simple sentences</a:t>
            </a:r>
          </a:p>
          <a:p>
            <a:pPr lvl="1" indent="-283464" fontAlgn="auto">
              <a:lnSpc>
                <a:spcPct val="90000"/>
              </a:lnSpc>
              <a:spcAft>
                <a:spcPts val="0"/>
              </a:spcAft>
              <a:buFont typeface="Monotype Sorts" charset="2"/>
              <a:buChar char="u"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conjunction, disjunction, implication, equivalence, negation</a:t>
            </a:r>
          </a:p>
        </p:txBody>
      </p:sp>
    </p:spTree>
    <p:extLst>
      <p:ext uri="{BB962C8B-B14F-4D97-AF65-F5344CB8AC3E}">
        <p14:creationId xmlns:p14="http://schemas.microsoft.com/office/powerpoint/2010/main" val="385532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0420" y="548680"/>
            <a:ext cx="7315956" cy="709613"/>
          </a:xfrm>
        </p:spPr>
        <p:txBody>
          <a:bodyPr>
            <a:normAutofit fontScale="90000"/>
          </a:bodyPr>
          <a:lstStyle/>
          <a:p>
            <a:pPr>
              <a:buFont typeface="Monotype Sorts" charset="2"/>
              <a:buNone/>
            </a:pPr>
            <a:r>
              <a:rPr lang="en-US" smtClean="0"/>
              <a:t>BNF Grammar Propositional Logic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</a:rPr>
              <a:t>Sentence		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 AtomicSentence | ComplexSentence</a:t>
            </a: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AtomicSentence	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True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|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False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|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P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|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Q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|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R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|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sym typeface="Symbol" panose="05050102010706020507" pitchFamily="18" charset="2"/>
              </a:rPr>
              <a:t>...</a:t>
            </a:r>
            <a:endParaRPr lang="en-US" sz="2000" i="1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</a:rPr>
              <a:t>ComplexSentence	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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(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Sentence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) </a:t>
            </a: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Sentence Connective </a:t>
            </a: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Sentence |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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Sentence</a:t>
            </a: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Connective	 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 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|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 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|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 </a:t>
            </a:r>
            <a:r>
              <a:rPr lang="en-US" sz="20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|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</a:t>
            </a:r>
            <a:endParaRPr lang="en-US" sz="2000" i="1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ambiguities are resolved through precedence </a:t>
            </a:r>
            <a:endParaRPr lang="en-US" smtClean="0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  <a:p>
            <a:pPr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</a:t>
            </a: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    </a:t>
            </a:r>
            <a:b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</a:b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or parentheses</a:t>
            </a:r>
          </a:p>
          <a:p>
            <a:pPr lvl="1" indent="-283464" defTabSz="9144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e.g. 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P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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Q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 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R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S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is equivalent to  (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P)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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(Q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 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R))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en-US" sz="1800" i="1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S</a:t>
            </a:r>
            <a:endParaRPr lang="en-US" i="1">
              <a:solidFill>
                <a:schemeClr val="tx1">
                  <a:lumMod val="75000"/>
                  <a:lumOff val="25000"/>
                </a:schemeClr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775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Reasoning in Knowledge-Based Systems</a:t>
            </a:r>
          </a:p>
        </p:txBody>
      </p:sp>
    </p:spTree>
    <p:extLst>
      <p:ext uri="{BB962C8B-B14F-4D97-AF65-F5344CB8AC3E}">
        <p14:creationId xmlns:p14="http://schemas.microsoft.com/office/powerpoint/2010/main" val="109777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716" y="548680"/>
            <a:ext cx="8387332" cy="709613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shallow and deep reasoning</a:t>
            </a:r>
          </a:p>
          <a:p>
            <a:r>
              <a:rPr lang="en-US" smtClean="0"/>
              <a:t>forward and backward chaining</a:t>
            </a:r>
          </a:p>
          <a:p>
            <a:r>
              <a:rPr lang="en-US" smtClean="0"/>
              <a:t>alternative inference methods</a:t>
            </a:r>
          </a:p>
          <a:p>
            <a:r>
              <a:rPr lang="en-US" smtClean="0"/>
              <a:t>metaknowledge</a:t>
            </a:r>
          </a:p>
        </p:txBody>
      </p:sp>
    </p:spTree>
    <p:extLst>
      <p:ext uri="{BB962C8B-B14F-4D97-AF65-F5344CB8AC3E}">
        <p14:creationId xmlns:p14="http://schemas.microsoft.com/office/powerpoint/2010/main" val="130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4480</TotalTime>
  <Words>1448</Words>
  <Application>Microsoft Office PowerPoint</Application>
  <PresentationFormat>On-screen Show (4:3)</PresentationFormat>
  <Paragraphs>458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Calibri</vt:lpstr>
      <vt:lpstr>Courier</vt:lpstr>
      <vt:lpstr>Monotype Sorts</vt:lpstr>
      <vt:lpstr>Symbol</vt:lpstr>
      <vt:lpstr>Times</vt:lpstr>
      <vt:lpstr>Times New Roman</vt:lpstr>
      <vt:lpstr>Tw Cen MT</vt:lpstr>
      <vt:lpstr>Verdana</vt:lpstr>
      <vt:lpstr>Wingdings</vt:lpstr>
      <vt:lpstr>Wingdings 2</vt:lpstr>
      <vt:lpstr>Wingdings 3</vt:lpstr>
      <vt:lpstr>Median</vt:lpstr>
      <vt:lpstr>REASONING</vt:lpstr>
      <vt:lpstr>objektif</vt:lpstr>
      <vt:lpstr>Teknik Reasoning </vt:lpstr>
      <vt:lpstr>Searching vs Reasoning</vt:lpstr>
      <vt:lpstr>Jenis logic</vt:lpstr>
      <vt:lpstr>Syntax</vt:lpstr>
      <vt:lpstr>BNF Grammar Propositional Logic</vt:lpstr>
      <vt:lpstr>Reasoning in Knowledge-Based Systems</vt:lpstr>
      <vt:lpstr>PowerPoint Presentation</vt:lpstr>
      <vt:lpstr>Shallow and Deep Reasoning</vt:lpstr>
      <vt:lpstr>Contoh Shallow dan Deep Reasoning</vt:lpstr>
      <vt:lpstr>Forward Chaining</vt:lpstr>
      <vt:lpstr>PowerPoint Presentation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Backward Chaining</vt:lpstr>
      <vt:lpstr>PowerPoint Presentation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Forward vs. Backward Chaining</vt:lpstr>
      <vt:lpstr>Motor Inferensi (cont’d)</vt:lpstr>
      <vt:lpstr>Motor Inferensi (cont’d)</vt:lpstr>
      <vt:lpstr>Motor Inferensi (cont’d)</vt:lpstr>
      <vt:lpstr>Motor Inferensi (cont’d)</vt:lpstr>
      <vt:lpstr>KAIDAH INFERENSI</vt:lpstr>
      <vt:lpstr>PowerPoint Presentation</vt:lpstr>
      <vt:lpstr>Deduksi</vt:lpstr>
      <vt:lpstr>Induksi</vt:lpstr>
      <vt:lpstr>Abduksi</vt:lpstr>
      <vt:lpstr>Metode Inferensi Yang Lain</vt:lpstr>
      <vt:lpstr>PowerPoint Presentation</vt:lpstr>
    </vt:vector>
  </TitlesOfParts>
  <Company>Imperial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0. Course Overview</dc:title>
  <dc:creator>Simon Colton</dc:creator>
  <cp:lastModifiedBy>indi widi</cp:lastModifiedBy>
  <cp:revision>181</cp:revision>
  <cp:lastPrinted>2007-01-15T13:15:08Z</cp:lastPrinted>
  <dcterms:created xsi:type="dcterms:W3CDTF">2003-01-07T10:27:12Z</dcterms:created>
  <dcterms:modified xsi:type="dcterms:W3CDTF">2016-10-02T13:32:12Z</dcterms:modified>
</cp:coreProperties>
</file>