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9" r:id="rId4"/>
    <p:sldId id="258" r:id="rId5"/>
    <p:sldId id="260" r:id="rId6"/>
    <p:sldId id="261" r:id="rId7"/>
    <p:sldId id="262" r:id="rId8"/>
    <p:sldId id="265" r:id="rId9"/>
    <p:sldId id="266" r:id="rId10"/>
    <p:sldId id="264" r:id="rId11"/>
    <p:sldId id="263" r:id="rId12"/>
    <p:sldId id="267" r:id="rId13"/>
    <p:sldId id="268" r:id="rId14"/>
    <p:sldId id="282" r:id="rId15"/>
    <p:sldId id="284" r:id="rId16"/>
    <p:sldId id="269" r:id="rId17"/>
    <p:sldId id="270" r:id="rId18"/>
    <p:sldId id="271" r:id="rId19"/>
    <p:sldId id="285" r:id="rId20"/>
    <p:sldId id="283"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248" autoAdjust="0"/>
  </p:normalViewPr>
  <p:slideViewPr>
    <p:cSldViewPr>
      <p:cViewPr varScale="1">
        <p:scale>
          <a:sx n="47" d="100"/>
          <a:sy n="47" d="100"/>
        </p:scale>
        <p:origin x="-5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7797A9-D144-482F-9B3D-86C7B87BD2F8}" type="datetimeFigureOut">
              <a:rPr lang="en-US" smtClean="0"/>
              <a:pPr/>
              <a:t>11/27/2015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39B823-CCE0-42A9-88B8-3B6A36252C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3963" name="Picture 171" descr="8"/>
          <p:cNvPicPr>
            <a:picLocks noChangeArrowheads="1"/>
          </p:cNvPicPr>
          <p:nvPr/>
        </p:nvPicPr>
        <p:blipFill>
          <a:blip r:embed="rId2" cstate="print"/>
          <a:srcRect l="200"/>
          <a:stretch>
            <a:fillRect/>
          </a:stretch>
        </p:blipFill>
        <p:spPr bwMode="auto">
          <a:xfrm>
            <a:off x="0" y="5168900"/>
            <a:ext cx="9140825" cy="1700213"/>
          </a:xfrm>
          <a:prstGeom prst="rect">
            <a:avLst/>
          </a:prstGeom>
          <a:noFill/>
        </p:spPr>
      </p:pic>
      <p:pic>
        <p:nvPicPr>
          <p:cNvPr id="33964" name="Picture 172" descr="8"/>
          <p:cNvPicPr>
            <a:picLocks noChangeAspect="1" noChangeArrowheads="1"/>
          </p:cNvPicPr>
          <p:nvPr/>
        </p:nvPicPr>
        <p:blipFill>
          <a:blip r:embed="rId3" cstate="print"/>
          <a:srcRect/>
          <a:stretch>
            <a:fillRect/>
          </a:stretch>
        </p:blipFill>
        <p:spPr bwMode="auto">
          <a:xfrm>
            <a:off x="0" y="0"/>
            <a:ext cx="9144000" cy="1689100"/>
          </a:xfrm>
          <a:prstGeom prst="rect">
            <a:avLst/>
          </a:prstGeom>
          <a:noFill/>
        </p:spPr>
      </p:pic>
      <p:sp>
        <p:nvSpPr>
          <p:cNvPr id="33800" name="Rectangle 8"/>
          <p:cNvSpPr>
            <a:spLocks noGrp="1" noChangeArrowheads="1"/>
          </p:cNvSpPr>
          <p:nvPr>
            <p:ph type="ctrTitle"/>
          </p:nvPr>
        </p:nvSpPr>
        <p:spPr bwMode="black">
          <a:xfrm>
            <a:off x="390525" y="2493963"/>
            <a:ext cx="7954963" cy="1470025"/>
          </a:xfrm>
        </p:spPr>
        <p:txBody>
          <a:bodyPr/>
          <a:lstStyle>
            <a:lvl1pPr>
              <a:defRPr>
                <a:solidFill>
                  <a:schemeClr val="tx1"/>
                </a:solidFill>
              </a:defRPr>
            </a:lvl1pPr>
          </a:lstStyle>
          <a:p>
            <a:r>
              <a:rPr lang="en-US" altLang="en-US" smtClean="0"/>
              <a:t>Click to edit Master title style</a:t>
            </a:r>
            <a:endParaRPr lang="en-US" altLang="en-US"/>
          </a:p>
        </p:txBody>
      </p:sp>
      <p:sp>
        <p:nvSpPr>
          <p:cNvPr id="33801" name="Rectangle 9"/>
          <p:cNvSpPr>
            <a:spLocks noGrp="1" noChangeArrowheads="1"/>
          </p:cNvSpPr>
          <p:nvPr>
            <p:ph type="subTitle" idx="1"/>
          </p:nvPr>
        </p:nvSpPr>
        <p:spPr bwMode="black">
          <a:xfrm>
            <a:off x="1949450" y="4106863"/>
            <a:ext cx="6400800" cy="1044575"/>
          </a:xfrm>
        </p:spPr>
        <p:txBody>
          <a:bodyPr/>
          <a:lstStyle>
            <a:lvl1pPr marL="0" indent="0">
              <a:buFont typeface="Wingdings" pitchFamily="2" charset="2"/>
              <a:buNone/>
              <a:defRPr sz="2000">
                <a:solidFill>
                  <a:srgbClr val="CCFF99"/>
                </a:solidFill>
              </a:defRPr>
            </a:lvl1pPr>
          </a:lstStyle>
          <a:p>
            <a:r>
              <a:rPr lang="en-US" smtClean="0"/>
              <a:t>Click to edit Master subtitle style</a:t>
            </a:r>
            <a:endParaRPr lang="en-US"/>
          </a:p>
        </p:txBody>
      </p:sp>
      <p:sp>
        <p:nvSpPr>
          <p:cNvPr id="33955" name="Line 163"/>
          <p:cNvSpPr>
            <a:spLocks noChangeShapeType="1"/>
          </p:cNvSpPr>
          <p:nvPr/>
        </p:nvSpPr>
        <p:spPr bwMode="black">
          <a:xfrm flipV="1">
            <a:off x="1863725" y="4217988"/>
            <a:ext cx="0" cy="933450"/>
          </a:xfrm>
          <a:prstGeom prst="line">
            <a:avLst/>
          </a:prstGeom>
          <a:noFill/>
          <a:ln w="12700">
            <a:solidFill>
              <a:schemeClr val="tx2"/>
            </a:solidFill>
            <a:round/>
            <a:headEnd/>
            <a:tailEnd/>
          </a:ln>
          <a:effectLst/>
        </p:spPr>
        <p:txBody>
          <a:bodyPr/>
          <a:lstStyle/>
          <a:p>
            <a:endParaRPr lang="en-US"/>
          </a:p>
        </p:txBody>
      </p:sp>
      <p:sp>
        <p:nvSpPr>
          <p:cNvPr id="33956" name="Line 164"/>
          <p:cNvSpPr>
            <a:spLocks noChangeShapeType="1"/>
          </p:cNvSpPr>
          <p:nvPr/>
        </p:nvSpPr>
        <p:spPr bwMode="black">
          <a:xfrm flipV="1">
            <a:off x="1862138" y="1362075"/>
            <a:ext cx="0" cy="328613"/>
          </a:xfrm>
          <a:prstGeom prst="line">
            <a:avLst/>
          </a:prstGeom>
          <a:noFill/>
          <a:ln w="12700">
            <a:solidFill>
              <a:schemeClr val="tx1"/>
            </a:solidFill>
            <a:round/>
            <a:headEnd/>
            <a:tailEnd/>
          </a:ln>
          <a:effectLst/>
        </p:spPr>
        <p:txBody>
          <a:bodyPr/>
          <a:lstStyle/>
          <a:p>
            <a:endParaRPr lang="en-US"/>
          </a:p>
        </p:txBody>
      </p:sp>
      <p:sp>
        <p:nvSpPr>
          <p:cNvPr id="33969" name="Rectangle 177"/>
          <p:cNvSpPr>
            <a:spLocks noGrp="1" noChangeArrowheads="1"/>
          </p:cNvSpPr>
          <p:nvPr>
            <p:ph type="dt" sz="quarter" idx="2"/>
          </p:nvPr>
        </p:nvSpPr>
        <p:spPr bwMode="auto">
          <a:xfrm>
            <a:off x="5391150" y="6221413"/>
            <a:ext cx="1619250" cy="3111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300">
                <a:solidFill>
                  <a:srgbClr val="FFFFFF"/>
                </a:solidFill>
              </a:defRPr>
            </a:lvl1pPr>
          </a:lstStyle>
          <a:p>
            <a:fld id="{21A4E8CB-651A-4417-80CB-5B8E82F9FCBB}" type="datetimeFigureOut">
              <a:rPr lang="en-US" smtClean="0"/>
              <a:pPr/>
              <a:t>11/27/2015</a:t>
            </a:fld>
            <a:endParaRPr lang="en-US"/>
          </a:p>
        </p:txBody>
      </p:sp>
      <p:sp>
        <p:nvSpPr>
          <p:cNvPr id="33970" name="Rectangle 178"/>
          <p:cNvSpPr>
            <a:spLocks noGrp="1" noChangeArrowheads="1"/>
          </p:cNvSpPr>
          <p:nvPr>
            <p:ph type="ftr" sz="quarter" idx="3"/>
          </p:nvPr>
        </p:nvSpPr>
        <p:spPr bwMode="auto">
          <a:xfrm>
            <a:off x="2024063" y="6221413"/>
            <a:ext cx="2897187" cy="3111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300">
                <a:solidFill>
                  <a:srgbClr val="FFFFFF"/>
                </a:solidFill>
              </a:defRPr>
            </a:lvl1pPr>
          </a:lstStyle>
          <a:p>
            <a:endParaRPr lang="en-US"/>
          </a:p>
        </p:txBody>
      </p:sp>
      <p:sp>
        <p:nvSpPr>
          <p:cNvPr id="33971" name="Rectangle 179"/>
          <p:cNvSpPr>
            <a:spLocks noChangeArrowheads="1"/>
          </p:cNvSpPr>
          <p:nvPr/>
        </p:nvSpPr>
        <p:spPr bwMode="black">
          <a:xfrm>
            <a:off x="2006600" y="1287463"/>
            <a:ext cx="5564188" cy="306387"/>
          </a:xfrm>
          <a:prstGeom prst="rect">
            <a:avLst/>
          </a:prstGeom>
          <a:noFill/>
          <a:ln w="9525" algn="ctr">
            <a:noFill/>
            <a:miter lim="800000"/>
            <a:headEnd/>
            <a:tailEnd/>
          </a:ln>
          <a:effectLst/>
        </p:spPr>
        <p:txBody>
          <a:bodyPr lIns="18288" tIns="18288" rIns="18288" bIns="18288" anchor="ctr"/>
          <a:lstStyle/>
          <a:p>
            <a:pPr marL="342900" indent="-342900">
              <a:lnSpc>
                <a:spcPct val="98000"/>
              </a:lnSpc>
              <a:spcBef>
                <a:spcPct val="20000"/>
              </a:spcBef>
            </a:pPr>
            <a:r>
              <a:rPr lang="en-US" dirty="0" err="1" smtClean="0">
                <a:solidFill>
                  <a:srgbClr val="FFFFFF"/>
                </a:solidFill>
              </a:rPr>
              <a:t>Universitas</a:t>
            </a:r>
            <a:r>
              <a:rPr lang="en-US" dirty="0" smtClean="0">
                <a:solidFill>
                  <a:srgbClr val="FFFFFF"/>
                </a:solidFill>
              </a:rPr>
              <a:t> </a:t>
            </a:r>
            <a:r>
              <a:rPr lang="en-US" dirty="0" err="1" smtClean="0">
                <a:solidFill>
                  <a:srgbClr val="FFFFFF"/>
                </a:solidFill>
              </a:rPr>
              <a:t>Komputer</a:t>
            </a:r>
            <a:r>
              <a:rPr lang="en-US" dirty="0" smtClean="0">
                <a:solidFill>
                  <a:srgbClr val="FFFFFF"/>
                </a:solidFill>
              </a:rPr>
              <a:t> Indonesia</a:t>
            </a:r>
            <a:endParaRPr lang="en-US" dirty="0">
              <a:solidFill>
                <a:srgbClr val="FFFFFF"/>
              </a:solidFill>
            </a:endParaRPr>
          </a:p>
        </p:txBody>
      </p:sp>
      <p:pic>
        <p:nvPicPr>
          <p:cNvPr id="15" name="Picture 14" descr="UNIKOMcolor.gif"/>
          <p:cNvPicPr>
            <a:picLocks noChangeAspect="1"/>
          </p:cNvPicPr>
          <p:nvPr/>
        </p:nvPicPr>
        <p:blipFill>
          <a:blip r:embed="rId4" cstate="print"/>
          <a:stretch>
            <a:fillRect/>
          </a:stretch>
        </p:blipFill>
        <p:spPr>
          <a:xfrm>
            <a:off x="7570787" y="265113"/>
            <a:ext cx="1303337" cy="134947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4925" y="871538"/>
            <a:ext cx="2076450" cy="4806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3988" y="871538"/>
            <a:ext cx="6078537" cy="4806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2838" y="1776413"/>
            <a:ext cx="3597275"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2513" y="1776413"/>
            <a:ext cx="3598862"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F735628-36D8-4795-A370-238358603B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74" name="Rectangle 6"/>
          <p:cNvSpPr>
            <a:spLocks noGrp="1" noChangeArrowheads="1"/>
          </p:cNvSpPr>
          <p:nvPr>
            <p:ph type="title"/>
          </p:nvPr>
        </p:nvSpPr>
        <p:spPr bwMode="auto">
          <a:xfrm>
            <a:off x="153988" y="871538"/>
            <a:ext cx="8245475" cy="4984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2775" name="Rectangle 7"/>
          <p:cNvSpPr>
            <a:spLocks noGrp="1" noChangeArrowheads="1"/>
          </p:cNvSpPr>
          <p:nvPr>
            <p:ph type="body" idx="1"/>
          </p:nvPr>
        </p:nvSpPr>
        <p:spPr bwMode="auto">
          <a:xfrm>
            <a:off x="1112838" y="1776413"/>
            <a:ext cx="7348537" cy="3902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33036" name="Picture 268" descr="8"/>
          <p:cNvPicPr>
            <a:picLocks noChangeArrowheads="1"/>
          </p:cNvPicPr>
          <p:nvPr/>
        </p:nvPicPr>
        <p:blipFill>
          <a:blip r:embed="rId13" cstate="print"/>
          <a:srcRect l="200" b="41270"/>
          <a:stretch>
            <a:fillRect/>
          </a:stretch>
        </p:blipFill>
        <p:spPr bwMode="auto">
          <a:xfrm>
            <a:off x="0" y="6470650"/>
            <a:ext cx="9140825" cy="385763"/>
          </a:xfrm>
          <a:prstGeom prst="rect">
            <a:avLst/>
          </a:prstGeom>
          <a:noFill/>
        </p:spPr>
      </p:pic>
      <p:pic>
        <p:nvPicPr>
          <p:cNvPr id="33037" name="Picture 269" descr="8"/>
          <p:cNvPicPr>
            <a:picLocks noChangeAspect="1" noChangeArrowheads="1"/>
          </p:cNvPicPr>
          <p:nvPr/>
        </p:nvPicPr>
        <p:blipFill>
          <a:blip r:embed="rId14" cstate="print"/>
          <a:srcRect t="33553" b="23215"/>
          <a:stretch>
            <a:fillRect/>
          </a:stretch>
        </p:blipFill>
        <p:spPr bwMode="auto">
          <a:xfrm>
            <a:off x="0" y="0"/>
            <a:ext cx="9144000" cy="384175"/>
          </a:xfrm>
          <a:prstGeom prst="rect">
            <a:avLst/>
          </a:prstGeom>
          <a:noFill/>
        </p:spPr>
      </p:pic>
      <p:sp>
        <p:nvSpPr>
          <p:cNvPr id="33039" name="Rectangle 271"/>
          <p:cNvSpPr>
            <a:spLocks noGrp="1" noChangeArrowheads="1"/>
          </p:cNvSpPr>
          <p:nvPr>
            <p:ph type="sldNum" sz="quarter" idx="4"/>
          </p:nvPr>
        </p:nvSpPr>
        <p:spPr bwMode="black">
          <a:xfrm>
            <a:off x="153988" y="6500813"/>
            <a:ext cx="1006475" cy="3206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spcBef>
                <a:spcPct val="50000"/>
              </a:spcBef>
              <a:defRPr sz="1000" b="1"/>
            </a:lvl1pPr>
          </a:lstStyle>
          <a:p>
            <a:fld id="{5F735628-36D8-4795-A370-238358603B52}" type="slidenum">
              <a:rPr lang="en-US" smtClean="0"/>
              <a:pPr/>
              <a:t>‹#›</a:t>
            </a:fld>
            <a:endParaRPr lang="en-US"/>
          </a:p>
        </p:txBody>
      </p:sp>
      <p:sp>
        <p:nvSpPr>
          <p:cNvPr id="33040" name="Text Box 272"/>
          <p:cNvSpPr txBox="1">
            <a:spLocks noChangeArrowheads="1"/>
          </p:cNvSpPr>
          <p:nvPr/>
        </p:nvSpPr>
        <p:spPr bwMode="auto">
          <a:xfrm>
            <a:off x="1447800" y="52388"/>
            <a:ext cx="2722220" cy="307777"/>
          </a:xfrm>
          <a:prstGeom prst="rect">
            <a:avLst/>
          </a:prstGeom>
          <a:noFill/>
          <a:ln w="9525">
            <a:noFill/>
            <a:miter lim="800000"/>
            <a:headEnd/>
            <a:tailEnd/>
          </a:ln>
          <a:effectLst/>
        </p:spPr>
        <p:txBody>
          <a:bodyPr wrap="none">
            <a:spAutoFit/>
          </a:bodyPr>
          <a:lstStyle/>
          <a:p>
            <a:pPr eaLnBrk="0" hangingPunct="0"/>
            <a:r>
              <a:rPr lang="en-US" altLang="en-US" sz="1400" dirty="0" err="1" smtClean="0"/>
              <a:t>Universitas</a:t>
            </a:r>
            <a:r>
              <a:rPr lang="en-US" altLang="en-US" sz="1400" dirty="0" smtClean="0"/>
              <a:t> </a:t>
            </a:r>
            <a:r>
              <a:rPr lang="en-US" altLang="en-US" sz="1400" dirty="0" err="1" smtClean="0"/>
              <a:t>Komputer</a:t>
            </a:r>
            <a:r>
              <a:rPr lang="en-US" altLang="en-US" sz="1400" dirty="0" smtClean="0"/>
              <a:t> Indonesia</a:t>
            </a:r>
            <a:endParaRPr lang="en-US" altLang="en-US" sz="1400" dirty="0"/>
          </a:p>
        </p:txBody>
      </p:sp>
      <p:sp>
        <p:nvSpPr>
          <p:cNvPr id="33041" name="Rectangle 273"/>
          <p:cNvSpPr>
            <a:spLocks noChangeArrowheads="1"/>
          </p:cNvSpPr>
          <p:nvPr userDrawn="1"/>
        </p:nvSpPr>
        <p:spPr bwMode="auto">
          <a:xfrm>
            <a:off x="1447800" y="6502400"/>
            <a:ext cx="5940425" cy="244475"/>
          </a:xfrm>
          <a:prstGeom prst="rect">
            <a:avLst/>
          </a:prstGeom>
          <a:noFill/>
          <a:ln w="9525">
            <a:noFill/>
            <a:miter lim="800000"/>
            <a:headEnd/>
            <a:tailEnd/>
          </a:ln>
          <a:effectLst/>
        </p:spPr>
        <p:txBody>
          <a:bodyPr>
            <a:spAutoFit/>
          </a:bodyPr>
          <a:lstStyle/>
          <a:p>
            <a:pPr eaLnBrk="0" hangingPunct="0"/>
            <a:r>
              <a:rPr lang="en-US" altLang="en-US" sz="1000" b="1" dirty="0" smtClean="0"/>
              <a:t>Magister </a:t>
            </a:r>
            <a:r>
              <a:rPr lang="en-US" altLang="en-US" sz="1000" b="1" dirty="0" err="1" smtClean="0"/>
              <a:t>Sistem</a:t>
            </a:r>
            <a:r>
              <a:rPr lang="en-US" altLang="en-US" sz="1000" b="1" dirty="0" smtClean="0"/>
              <a:t> </a:t>
            </a:r>
            <a:r>
              <a:rPr lang="en-US" altLang="en-US" sz="1000" b="1" dirty="0" err="1" smtClean="0"/>
              <a:t>Informasi</a:t>
            </a:r>
            <a:r>
              <a:rPr lang="en-US" altLang="en-US" sz="1000" b="1" dirty="0" smtClean="0"/>
              <a:t> (MSI)</a:t>
            </a:r>
            <a:endParaRPr lang="en-US" altLang="en-US" sz="1000" dirty="0"/>
          </a:p>
        </p:txBody>
      </p:sp>
      <p:sp>
        <p:nvSpPr>
          <p:cNvPr id="33042" name="Line 274"/>
          <p:cNvSpPr>
            <a:spLocks noChangeShapeType="1"/>
          </p:cNvSpPr>
          <p:nvPr/>
        </p:nvSpPr>
        <p:spPr bwMode="auto">
          <a:xfrm>
            <a:off x="1447800" y="147638"/>
            <a:ext cx="0" cy="231775"/>
          </a:xfrm>
          <a:prstGeom prst="line">
            <a:avLst/>
          </a:prstGeom>
          <a:noFill/>
          <a:ln w="9525">
            <a:solidFill>
              <a:schemeClr val="tx1"/>
            </a:solidFill>
            <a:round/>
            <a:headEnd/>
            <a:tailEnd/>
          </a:ln>
          <a:effectLst/>
        </p:spPr>
        <p:txBody>
          <a:bodyPr wrap="none" anchor="ctr"/>
          <a:lstStyle/>
          <a:p>
            <a:endParaRPr lang="en-US"/>
          </a:p>
        </p:txBody>
      </p:sp>
      <p:sp>
        <p:nvSpPr>
          <p:cNvPr id="33043" name="Line 275"/>
          <p:cNvSpPr>
            <a:spLocks noChangeShapeType="1"/>
          </p:cNvSpPr>
          <p:nvPr/>
        </p:nvSpPr>
        <p:spPr bwMode="auto">
          <a:xfrm>
            <a:off x="1447800" y="6475413"/>
            <a:ext cx="0" cy="195262"/>
          </a:xfrm>
          <a:prstGeom prst="line">
            <a:avLst/>
          </a:prstGeom>
          <a:noFill/>
          <a:ln w="9525">
            <a:solidFill>
              <a:schemeClr val="tx1"/>
            </a:solidFill>
            <a:round/>
            <a:headEnd/>
            <a:tailEnd/>
          </a:ln>
          <a:effectLst/>
        </p:spPr>
        <p:txBody>
          <a:bodyPr wrap="none" anchor="ctr"/>
          <a:lstStyle/>
          <a:p>
            <a:endParaRPr lang="en-US"/>
          </a:p>
        </p:txBody>
      </p:sp>
      <p:pic>
        <p:nvPicPr>
          <p:cNvPr id="14" name="Picture 13" descr="unikombw.gif"/>
          <p:cNvPicPr>
            <a:picLocks noChangeAspect="1"/>
          </p:cNvPicPr>
          <p:nvPr/>
        </p:nvPicPr>
        <p:blipFill>
          <a:blip r:embed="rId15" cstate="print">
            <a:clrChange>
              <a:clrFrom>
                <a:srgbClr val="FFFFFF"/>
              </a:clrFrom>
              <a:clrTo>
                <a:srgbClr val="FFFFFF">
                  <a:alpha val="0"/>
                </a:srgbClr>
              </a:clrTo>
            </a:clrChange>
            <a:duotone>
              <a:prstClr val="black"/>
              <a:schemeClr val="accent2">
                <a:tint val="45000"/>
                <a:satMod val="400000"/>
              </a:schemeClr>
            </a:duotone>
          </a:blip>
          <a:stretch>
            <a:fillRect/>
          </a:stretch>
        </p:blipFill>
        <p:spPr>
          <a:xfrm>
            <a:off x="8578851" y="-38100"/>
            <a:ext cx="452438" cy="450784"/>
          </a:xfrm>
          <a:prstGeom prst="rect">
            <a:avLst/>
          </a:prstGeom>
          <a:effectLst>
            <a:outerShdw blurRad="50800" dist="50800" dir="5400000" algn="ctr" rotWithShape="0">
              <a:schemeClr val="tx1"/>
            </a:outerShdw>
          </a:effectLst>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2800">
          <a:solidFill>
            <a:schemeClr val="bg2"/>
          </a:solidFill>
          <a:latin typeface="+mj-lt"/>
          <a:ea typeface="+mj-ea"/>
          <a:cs typeface="+mj-cs"/>
        </a:defRPr>
      </a:lvl1pPr>
      <a:lvl2pPr algn="l" rtl="0" eaLnBrk="1" fontAlgn="base" hangingPunct="1">
        <a:lnSpc>
          <a:spcPct val="90000"/>
        </a:lnSpc>
        <a:spcBef>
          <a:spcPct val="0"/>
        </a:spcBef>
        <a:spcAft>
          <a:spcPct val="0"/>
        </a:spcAft>
        <a:defRPr sz="2800">
          <a:solidFill>
            <a:schemeClr val="bg2"/>
          </a:solidFill>
          <a:latin typeface="Arial" charset="0"/>
          <a:cs typeface="Arial" charset="0"/>
        </a:defRPr>
      </a:lvl2pPr>
      <a:lvl3pPr algn="l" rtl="0" eaLnBrk="1" fontAlgn="base" hangingPunct="1">
        <a:lnSpc>
          <a:spcPct val="90000"/>
        </a:lnSpc>
        <a:spcBef>
          <a:spcPct val="0"/>
        </a:spcBef>
        <a:spcAft>
          <a:spcPct val="0"/>
        </a:spcAft>
        <a:defRPr sz="2800">
          <a:solidFill>
            <a:schemeClr val="bg2"/>
          </a:solidFill>
          <a:latin typeface="Arial" charset="0"/>
          <a:cs typeface="Arial" charset="0"/>
        </a:defRPr>
      </a:lvl3pPr>
      <a:lvl4pPr algn="l" rtl="0" eaLnBrk="1" fontAlgn="base" hangingPunct="1">
        <a:lnSpc>
          <a:spcPct val="90000"/>
        </a:lnSpc>
        <a:spcBef>
          <a:spcPct val="0"/>
        </a:spcBef>
        <a:spcAft>
          <a:spcPct val="0"/>
        </a:spcAft>
        <a:defRPr sz="2800">
          <a:solidFill>
            <a:schemeClr val="bg2"/>
          </a:solidFill>
          <a:latin typeface="Arial" charset="0"/>
          <a:cs typeface="Arial" charset="0"/>
        </a:defRPr>
      </a:lvl4pPr>
      <a:lvl5pPr algn="l" rtl="0" eaLnBrk="1" fontAlgn="base" hangingPunct="1">
        <a:lnSpc>
          <a:spcPct val="90000"/>
        </a:lnSpc>
        <a:spcBef>
          <a:spcPct val="0"/>
        </a:spcBef>
        <a:spcAft>
          <a:spcPct val="0"/>
        </a:spcAft>
        <a:defRPr sz="2800">
          <a:solidFill>
            <a:schemeClr val="bg2"/>
          </a:solidFill>
          <a:latin typeface="Arial" charset="0"/>
          <a:cs typeface="Arial" charset="0"/>
        </a:defRPr>
      </a:lvl5pPr>
      <a:lvl6pPr marL="457200" algn="l" rtl="0" eaLnBrk="1" fontAlgn="base" hangingPunct="1">
        <a:lnSpc>
          <a:spcPct val="90000"/>
        </a:lnSpc>
        <a:spcBef>
          <a:spcPct val="0"/>
        </a:spcBef>
        <a:spcAft>
          <a:spcPct val="0"/>
        </a:spcAft>
        <a:defRPr sz="2800">
          <a:solidFill>
            <a:schemeClr val="bg2"/>
          </a:solidFill>
          <a:latin typeface="Arial" charset="0"/>
          <a:cs typeface="Arial" charset="0"/>
        </a:defRPr>
      </a:lvl6pPr>
      <a:lvl7pPr marL="914400" algn="l" rtl="0" eaLnBrk="1" fontAlgn="base" hangingPunct="1">
        <a:lnSpc>
          <a:spcPct val="90000"/>
        </a:lnSpc>
        <a:spcBef>
          <a:spcPct val="0"/>
        </a:spcBef>
        <a:spcAft>
          <a:spcPct val="0"/>
        </a:spcAft>
        <a:defRPr sz="2800">
          <a:solidFill>
            <a:schemeClr val="bg2"/>
          </a:solidFill>
          <a:latin typeface="Arial" charset="0"/>
          <a:cs typeface="Arial" charset="0"/>
        </a:defRPr>
      </a:lvl7pPr>
      <a:lvl8pPr marL="1371600" algn="l" rtl="0" eaLnBrk="1" fontAlgn="base" hangingPunct="1">
        <a:lnSpc>
          <a:spcPct val="90000"/>
        </a:lnSpc>
        <a:spcBef>
          <a:spcPct val="0"/>
        </a:spcBef>
        <a:spcAft>
          <a:spcPct val="0"/>
        </a:spcAft>
        <a:defRPr sz="2800">
          <a:solidFill>
            <a:schemeClr val="bg2"/>
          </a:solidFill>
          <a:latin typeface="Arial" charset="0"/>
          <a:cs typeface="Arial" charset="0"/>
        </a:defRPr>
      </a:lvl8pPr>
      <a:lvl9pPr marL="1828800" algn="l" rtl="0" eaLnBrk="1" fontAlgn="base" hangingPunct="1">
        <a:lnSpc>
          <a:spcPct val="90000"/>
        </a:lnSpc>
        <a:spcBef>
          <a:spcPct val="0"/>
        </a:spcBef>
        <a:spcAft>
          <a:spcPct val="0"/>
        </a:spcAft>
        <a:defRPr sz="2800">
          <a:solidFill>
            <a:schemeClr val="bg2"/>
          </a:solidFill>
          <a:latin typeface="Arial" charset="0"/>
          <a:cs typeface="Arial" charset="0"/>
        </a:defRPr>
      </a:lvl9pPr>
    </p:titleStyle>
    <p:bodyStyle>
      <a:lvl1pPr marL="228600" indent="-228600" algn="l" rtl="0" eaLnBrk="1" fontAlgn="base" hangingPunct="1">
        <a:spcBef>
          <a:spcPct val="0"/>
        </a:spcBef>
        <a:spcAft>
          <a:spcPct val="0"/>
        </a:spcAft>
        <a:buClr>
          <a:srgbClr val="CCFF99"/>
        </a:buClr>
        <a:buFont typeface="Wingdings" pitchFamily="2" charset="2"/>
        <a:buChar char="§"/>
        <a:defRPr>
          <a:solidFill>
            <a:schemeClr val="tx1"/>
          </a:solidFill>
          <a:latin typeface="+mn-lt"/>
          <a:ea typeface="+mn-ea"/>
          <a:cs typeface="+mn-cs"/>
        </a:defRPr>
      </a:lvl1pPr>
      <a:lvl2pPr marL="509588" indent="-166688" algn="l" rtl="0" eaLnBrk="1" fontAlgn="base" hangingPunct="1">
        <a:spcBef>
          <a:spcPct val="25000"/>
        </a:spcBef>
        <a:spcAft>
          <a:spcPct val="15000"/>
        </a:spcAft>
        <a:buClr>
          <a:srgbClr val="CCFF99"/>
        </a:buClr>
        <a:buFont typeface="Arial" charset="0"/>
        <a:buChar char="–"/>
        <a:defRPr sz="1400">
          <a:solidFill>
            <a:schemeClr val="tx1"/>
          </a:solidFill>
          <a:latin typeface="+mn-lt"/>
          <a:cs typeface="+mn-cs"/>
        </a:defRPr>
      </a:lvl2pPr>
      <a:lvl3pPr marL="790575" indent="-166688" algn="l" rtl="0" eaLnBrk="1" fontAlgn="base" hangingPunct="1">
        <a:spcBef>
          <a:spcPct val="20000"/>
        </a:spcBef>
        <a:spcAft>
          <a:spcPct val="0"/>
        </a:spcAft>
        <a:buClr>
          <a:srgbClr val="CCFF99"/>
        </a:buClr>
        <a:buFont typeface="Arial" charset="0"/>
        <a:buChar char="–"/>
        <a:defRPr sz="1400">
          <a:solidFill>
            <a:schemeClr val="tx1"/>
          </a:solidFill>
          <a:latin typeface="+mn-lt"/>
          <a:cs typeface="+mn-cs"/>
        </a:defRPr>
      </a:lvl3pPr>
      <a:lvl4pPr marL="1084263" indent="-179388" algn="l" rtl="0" eaLnBrk="1" fontAlgn="base" hangingPunct="1">
        <a:spcBef>
          <a:spcPct val="20000"/>
        </a:spcBef>
        <a:spcAft>
          <a:spcPct val="0"/>
        </a:spcAft>
        <a:buClr>
          <a:srgbClr val="CCFF99"/>
        </a:buClr>
        <a:buChar char="–"/>
        <a:defRPr sz="1400">
          <a:solidFill>
            <a:schemeClr val="tx1"/>
          </a:solidFill>
          <a:latin typeface="+mn-lt"/>
          <a:cs typeface="+mn-cs"/>
        </a:defRPr>
      </a:lvl4pPr>
      <a:lvl5pPr marL="1371600" indent="-166688" algn="l" rtl="0" eaLnBrk="1" fontAlgn="base" hangingPunct="1">
        <a:spcBef>
          <a:spcPct val="20000"/>
        </a:spcBef>
        <a:spcAft>
          <a:spcPct val="0"/>
        </a:spcAft>
        <a:buClr>
          <a:srgbClr val="CCFF99"/>
        </a:buClr>
        <a:buFont typeface="Arial" charset="0"/>
        <a:buChar char="–"/>
        <a:defRPr sz="1400">
          <a:solidFill>
            <a:schemeClr val="tx1"/>
          </a:solidFill>
          <a:latin typeface="+mn-lt"/>
          <a:cs typeface="+mn-cs"/>
        </a:defRPr>
      </a:lvl5pPr>
      <a:lvl6pPr marL="1828800" indent="-166688" algn="l" rtl="0" eaLnBrk="1" fontAlgn="base" hangingPunct="1">
        <a:spcBef>
          <a:spcPct val="20000"/>
        </a:spcBef>
        <a:spcAft>
          <a:spcPct val="0"/>
        </a:spcAft>
        <a:buClr>
          <a:srgbClr val="CCFF99"/>
        </a:buClr>
        <a:buFont typeface="Arial" charset="0"/>
        <a:buChar char="–"/>
        <a:defRPr sz="1400">
          <a:solidFill>
            <a:schemeClr val="tx1"/>
          </a:solidFill>
          <a:latin typeface="+mn-lt"/>
          <a:cs typeface="+mn-cs"/>
        </a:defRPr>
      </a:lvl6pPr>
      <a:lvl7pPr marL="2286000" indent="-166688" algn="l" rtl="0" eaLnBrk="1" fontAlgn="base" hangingPunct="1">
        <a:spcBef>
          <a:spcPct val="20000"/>
        </a:spcBef>
        <a:spcAft>
          <a:spcPct val="0"/>
        </a:spcAft>
        <a:buClr>
          <a:srgbClr val="CCFF99"/>
        </a:buClr>
        <a:buFont typeface="Arial" charset="0"/>
        <a:buChar char="–"/>
        <a:defRPr sz="1400">
          <a:solidFill>
            <a:schemeClr val="tx1"/>
          </a:solidFill>
          <a:latin typeface="+mn-lt"/>
          <a:cs typeface="+mn-cs"/>
        </a:defRPr>
      </a:lvl7pPr>
      <a:lvl8pPr marL="2743200" indent="-166688" algn="l" rtl="0" eaLnBrk="1" fontAlgn="base" hangingPunct="1">
        <a:spcBef>
          <a:spcPct val="20000"/>
        </a:spcBef>
        <a:spcAft>
          <a:spcPct val="0"/>
        </a:spcAft>
        <a:buClr>
          <a:srgbClr val="CCFF99"/>
        </a:buClr>
        <a:buFont typeface="Arial" charset="0"/>
        <a:buChar char="–"/>
        <a:defRPr sz="1400">
          <a:solidFill>
            <a:schemeClr val="tx1"/>
          </a:solidFill>
          <a:latin typeface="+mn-lt"/>
          <a:cs typeface="+mn-cs"/>
        </a:defRPr>
      </a:lvl8pPr>
      <a:lvl9pPr marL="3200400" indent="-166688" algn="l" rtl="0" eaLnBrk="1" fontAlgn="base" hangingPunct="1">
        <a:spcBef>
          <a:spcPct val="20000"/>
        </a:spcBef>
        <a:spcAft>
          <a:spcPct val="0"/>
        </a:spcAft>
        <a:buClr>
          <a:srgbClr val="CCFF99"/>
        </a:buClr>
        <a:buFont typeface="Arial" charset="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32" y="2857496"/>
            <a:ext cx="7500990" cy="1435103"/>
          </a:xfrm>
        </p:spPr>
        <p:txBody>
          <a:bodyPr/>
          <a:lstStyle/>
          <a:p>
            <a:r>
              <a:rPr lang="en-US" dirty="0" smtClean="0"/>
              <a:t>Chap 7 – IT Control</a:t>
            </a:r>
            <a:br>
              <a:rPr lang="en-US" dirty="0" smtClean="0"/>
            </a:br>
            <a:endParaRPr lang="en-US" dirty="0"/>
          </a:p>
        </p:txBody>
      </p:sp>
      <p:sp>
        <p:nvSpPr>
          <p:cNvPr id="3" name="Subtitle 2"/>
          <p:cNvSpPr>
            <a:spLocks noGrp="1"/>
          </p:cNvSpPr>
          <p:nvPr>
            <p:ph type="subTitle" idx="1"/>
          </p:nvPr>
        </p:nvSpPr>
        <p:spPr>
          <a:xfrm>
            <a:off x="1949450" y="4500570"/>
            <a:ext cx="6400800" cy="650868"/>
          </a:xfrm>
        </p:spPr>
        <p:txBody>
          <a:bodyPr/>
          <a:lstStyle/>
          <a:p>
            <a:r>
              <a:rPr lang="en-US" dirty="0" smtClean="0"/>
              <a:t>Dr. Ir. </a:t>
            </a:r>
            <a:r>
              <a:rPr lang="en-US" dirty="0" err="1" smtClean="0"/>
              <a:t>Yeffry</a:t>
            </a:r>
            <a:r>
              <a:rPr lang="en-US" dirty="0" smtClean="0"/>
              <a:t> </a:t>
            </a:r>
            <a:r>
              <a:rPr lang="en-US" dirty="0" err="1" smtClean="0"/>
              <a:t>Handoko</a:t>
            </a:r>
            <a:r>
              <a:rPr lang="en-US" dirty="0" smtClean="0"/>
              <a:t> Putra</a:t>
            </a:r>
            <a:endParaRPr lang="en-US" dirty="0"/>
          </a:p>
        </p:txBody>
      </p:sp>
      <p:sp>
        <p:nvSpPr>
          <p:cNvPr id="4" name="TextBox 3"/>
          <p:cNvSpPr txBox="1"/>
          <p:nvPr/>
        </p:nvSpPr>
        <p:spPr>
          <a:xfrm>
            <a:off x="1643042" y="5500702"/>
            <a:ext cx="6357982" cy="369332"/>
          </a:xfrm>
          <a:prstGeom prst="rect">
            <a:avLst/>
          </a:prstGeom>
          <a:noFill/>
        </p:spPr>
        <p:txBody>
          <a:bodyPr wrap="square" rtlCol="0">
            <a:spAutoFit/>
          </a:bodyPr>
          <a:lstStyle/>
          <a:p>
            <a:r>
              <a:rPr lang="en-US" dirty="0" smtClean="0"/>
              <a:t>MAGISTER SISTEM INFORMASI</a:t>
            </a:r>
            <a:endParaRPr lang="en-US" dirty="0"/>
          </a:p>
        </p:txBody>
      </p:sp>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different IT assets</a:t>
            </a:r>
            <a:endParaRPr lang="en-US" dirty="0"/>
          </a:p>
        </p:txBody>
      </p:sp>
      <p:sp>
        <p:nvSpPr>
          <p:cNvPr id="12" name="Content Placeholder 11"/>
          <p:cNvSpPr>
            <a:spLocks noGrp="1"/>
          </p:cNvSpPr>
          <p:nvPr>
            <p:ph idx="1"/>
          </p:nvPr>
        </p:nvSpPr>
        <p:spPr/>
        <p:txBody>
          <a:bodyPr/>
          <a:lstStyle/>
          <a:p>
            <a:r>
              <a:rPr lang="en-US" sz="2400" dirty="0" smtClean="0"/>
              <a:t>IT audits require </a:t>
            </a:r>
            <a:r>
              <a:rPr lang="en-US" sz="2400" dirty="0" smtClean="0">
                <a:solidFill>
                  <a:srgbClr val="FFFF00"/>
                </a:solidFill>
              </a:rPr>
              <a:t>the examination </a:t>
            </a:r>
            <a:r>
              <a:rPr lang="en-US" sz="2400" dirty="0" smtClean="0"/>
              <a:t>of </a:t>
            </a:r>
            <a:r>
              <a:rPr lang="en-US" sz="2400" dirty="0" smtClean="0">
                <a:solidFill>
                  <a:srgbClr val="FFFF00"/>
                </a:solidFill>
              </a:rPr>
              <a:t>IT assets </a:t>
            </a:r>
            <a:r>
              <a:rPr lang="en-US" sz="2400" dirty="0" smtClean="0"/>
              <a:t>as a </a:t>
            </a:r>
            <a:r>
              <a:rPr lang="en-US" sz="2400" dirty="0" smtClean="0">
                <a:solidFill>
                  <a:srgbClr val="FFFF00"/>
                </a:solidFill>
              </a:rPr>
              <a:t>primary focus </a:t>
            </a:r>
            <a:r>
              <a:rPr lang="en-US" sz="2400" dirty="0" smtClean="0"/>
              <a:t>in IT-centric auditing or in the context of auditing management functions, business processes, and operational programs and projects supported by IT assets</a:t>
            </a:r>
          </a:p>
          <a:p>
            <a:r>
              <a:rPr lang="en-US" sz="2400" dirty="0" smtClean="0"/>
              <a:t>The questions IT auditors seek to answer also vary so auditors </a:t>
            </a:r>
            <a:r>
              <a:rPr lang="en-US" sz="2400" dirty="0" smtClean="0">
                <a:solidFill>
                  <a:srgbClr val="FFFF00"/>
                </a:solidFill>
              </a:rPr>
              <a:t>must have </a:t>
            </a:r>
            <a:r>
              <a:rPr lang="en-US" sz="2400" dirty="0" smtClean="0"/>
              <a:t>applicable technical knowledge about the IT components and technical controls they audit</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component decomposition</a:t>
            </a:r>
            <a:endParaRPr lang="en-US" dirty="0"/>
          </a:p>
        </p:txBody>
      </p:sp>
      <p:sp>
        <p:nvSpPr>
          <p:cNvPr id="3" name="Content Placeholder 2"/>
          <p:cNvSpPr>
            <a:spLocks noGrp="1"/>
          </p:cNvSpPr>
          <p:nvPr>
            <p:ph idx="1"/>
          </p:nvPr>
        </p:nvSpPr>
        <p:spPr/>
        <p:txBody>
          <a:bodyPr/>
          <a:lstStyle/>
          <a:p>
            <a:r>
              <a:rPr lang="en-US" dirty="0" smtClean="0"/>
              <a:t>Organizations clearly</a:t>
            </a:r>
            <a:r>
              <a:rPr lang="en-US" dirty="0" smtClean="0">
                <a:solidFill>
                  <a:srgbClr val="FFFF00"/>
                </a:solidFill>
              </a:rPr>
              <a:t> identifying </a:t>
            </a:r>
            <a:r>
              <a:rPr lang="en-US" dirty="0" smtClean="0"/>
              <a:t>IT assets and technical controls to be addressed within each type of audit.</a:t>
            </a:r>
          </a:p>
          <a:p>
            <a:r>
              <a:rPr lang="en-US" dirty="0" smtClean="0">
                <a:solidFill>
                  <a:srgbClr val="FFFF00"/>
                </a:solidFill>
              </a:rPr>
              <a:t>Decomposing</a:t>
            </a:r>
            <a:r>
              <a:rPr lang="en-US" dirty="0" smtClean="0"/>
              <a:t> IT audit subject areas into individual technologies</a:t>
            </a:r>
          </a:p>
          <a:p>
            <a:r>
              <a:rPr lang="en-US" dirty="0" smtClean="0"/>
              <a:t>IT audit plans reflect </a:t>
            </a:r>
            <a:r>
              <a:rPr lang="en-US" dirty="0" smtClean="0"/>
              <a:t>the </a:t>
            </a:r>
            <a:r>
              <a:rPr lang="en-US" dirty="0" smtClean="0">
                <a:solidFill>
                  <a:srgbClr val="FFFF00"/>
                </a:solidFill>
              </a:rPr>
              <a:t>IT components </a:t>
            </a:r>
            <a:r>
              <a:rPr lang="en-US" dirty="0" smtClean="0"/>
              <a:t>it will examine, and </a:t>
            </a:r>
            <a:r>
              <a:rPr lang="en-US" dirty="0" smtClean="0">
                <a:solidFill>
                  <a:srgbClr val="FFFF00"/>
                </a:solidFill>
              </a:rPr>
              <a:t>the procedures, protocols, standards, or criteria auditors </a:t>
            </a:r>
            <a:r>
              <a:rPr lang="en-US" dirty="0" smtClean="0"/>
              <a:t>will use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5786" y="2928934"/>
            <a:ext cx="7772400" cy="1362075"/>
          </a:xfrm>
        </p:spPr>
        <p:txBody>
          <a:bodyPr/>
          <a:lstStyle/>
          <a:p>
            <a:r>
              <a:rPr lang="en-US" sz="2800" dirty="0" smtClean="0"/>
              <a:t>There is no single standard or “best” method to evaluating systems or technical environments</a:t>
            </a:r>
            <a:endParaRPr lang="en-US" sz="2800"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3988" y="871538"/>
            <a:ext cx="8990012" cy="771512"/>
          </a:xfrm>
        </p:spPr>
        <p:txBody>
          <a:bodyPr/>
          <a:lstStyle/>
          <a:p>
            <a:pPr algn="ctr"/>
            <a:r>
              <a:rPr lang="en-US" dirty="0" smtClean="0"/>
              <a:t>System architecture standards or models </a:t>
            </a:r>
            <a:r>
              <a:rPr lang="en-US" dirty="0" smtClean="0"/>
              <a:t/>
            </a:r>
            <a:br>
              <a:rPr lang="en-US" dirty="0" smtClean="0"/>
            </a:br>
            <a:r>
              <a:rPr lang="en-US" dirty="0" smtClean="0"/>
              <a:t>as </a:t>
            </a:r>
            <a:r>
              <a:rPr lang="en-US" dirty="0" smtClean="0"/>
              <a:t>a guide for decomposing IT </a:t>
            </a:r>
            <a:r>
              <a:rPr lang="en-US" dirty="0" smtClean="0"/>
              <a:t>Component :</a:t>
            </a:r>
            <a:endParaRPr lang="en-US" dirty="0"/>
          </a:p>
        </p:txBody>
      </p:sp>
      <p:sp>
        <p:nvSpPr>
          <p:cNvPr id="5" name="Content Placeholder 4"/>
          <p:cNvSpPr>
            <a:spLocks noGrp="1"/>
          </p:cNvSpPr>
          <p:nvPr>
            <p:ph idx="1"/>
          </p:nvPr>
        </p:nvSpPr>
        <p:spPr>
          <a:xfrm>
            <a:off x="0" y="1776413"/>
            <a:ext cx="5072067" cy="3902075"/>
          </a:xfrm>
        </p:spPr>
        <p:txBody>
          <a:bodyPr/>
          <a:lstStyle/>
          <a:p>
            <a:r>
              <a:rPr lang="en-US" sz="2400" dirty="0" smtClean="0"/>
              <a:t>seven-layer </a:t>
            </a:r>
            <a:r>
              <a:rPr lang="en-US" sz="2400" dirty="0" smtClean="0">
                <a:solidFill>
                  <a:srgbClr val="FFFF00"/>
                </a:solidFill>
              </a:rPr>
              <a:t>Open Systems Interconnection model</a:t>
            </a:r>
            <a:r>
              <a:rPr lang="en-US" sz="2400" dirty="0" smtClean="0"/>
              <a:t> described in ISO/IEC 7498-1</a:t>
            </a:r>
          </a:p>
          <a:p>
            <a:r>
              <a:rPr lang="en-US" sz="2400" dirty="0" smtClean="0"/>
              <a:t>the </a:t>
            </a:r>
            <a:r>
              <a:rPr lang="en-US" sz="2400" dirty="0" smtClean="0">
                <a:solidFill>
                  <a:srgbClr val="FFFF00"/>
                </a:solidFill>
              </a:rPr>
              <a:t>software architecture design </a:t>
            </a:r>
            <a:r>
              <a:rPr lang="en-US" sz="2400" dirty="0" smtClean="0"/>
              <a:t>specified in ISO/IEC 12207</a:t>
            </a:r>
          </a:p>
          <a:p>
            <a:r>
              <a:rPr lang="en-US" sz="2400" dirty="0" smtClean="0">
                <a:solidFill>
                  <a:srgbClr val="FFFF00"/>
                </a:solidFill>
              </a:rPr>
              <a:t>software architecture description languages </a:t>
            </a:r>
            <a:r>
              <a:rPr lang="en-US" sz="2400" dirty="0" smtClean="0"/>
              <a:t>conforming to ISO/IEC/IEEE </a:t>
            </a:r>
            <a:r>
              <a:rPr lang="en-US" sz="2400" dirty="0" smtClean="0"/>
              <a:t>42010</a:t>
            </a:r>
          </a:p>
          <a:p>
            <a:r>
              <a:rPr lang="en-US" sz="2400" dirty="0" smtClean="0">
                <a:solidFill>
                  <a:srgbClr val="FFFF00"/>
                </a:solidFill>
              </a:rPr>
              <a:t>Open Distributed Processing </a:t>
            </a:r>
            <a:r>
              <a:rPr lang="en-US" sz="2400" dirty="0" smtClean="0"/>
              <a:t>ISO/IEC </a:t>
            </a:r>
            <a:r>
              <a:rPr lang="en-US" sz="2400" dirty="0" smtClean="0"/>
              <a:t>19501:2005</a:t>
            </a:r>
          </a:p>
          <a:p>
            <a:endParaRPr lang="en-US" sz="2400" dirty="0"/>
          </a:p>
        </p:txBody>
      </p:sp>
      <p:sp>
        <p:nvSpPr>
          <p:cNvPr id="6" name="Right Arrow 5"/>
          <p:cNvSpPr/>
          <p:nvPr/>
        </p:nvSpPr>
        <p:spPr bwMode="auto">
          <a:xfrm>
            <a:off x="4929190" y="1928802"/>
            <a:ext cx="1000132" cy="500066"/>
          </a:xfrm>
          <a:prstGeom prst="rightArrow">
            <a:avLst/>
          </a:prstGeom>
          <a:solidFill>
            <a:schemeClr val="tx1"/>
          </a:solidFill>
          <a:ln w="9525" cap="flat" cmpd="sng" algn="ctr">
            <a:noFill/>
            <a:prstDash val="solid"/>
            <a:round/>
            <a:headEnd type="none" w="med" len="med"/>
            <a:tailEnd type="none" w="med" len="med"/>
          </a:ln>
          <a:effectLst>
            <a:outerShdw dist="45791" dir="3378596" algn="ctr" rotWithShape="0">
              <a:srgbClr val="CCCCFF">
                <a:alpha val="25000"/>
              </a:srgbClr>
            </a:outerShdw>
          </a:effectLst>
        </p:spPr>
        <p:txBody>
          <a:bodyPr vert="horz" wrap="square" lIns="0" tIns="45720" rIns="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7" name="TextBox 6"/>
          <p:cNvSpPr txBox="1"/>
          <p:nvPr/>
        </p:nvSpPr>
        <p:spPr>
          <a:xfrm>
            <a:off x="6357950" y="1928802"/>
            <a:ext cx="1569660" cy="461665"/>
          </a:xfrm>
          <a:prstGeom prst="rect">
            <a:avLst/>
          </a:prstGeom>
          <a:noFill/>
        </p:spPr>
        <p:txBody>
          <a:bodyPr wrap="none" rtlCol="0">
            <a:spAutoFit/>
          </a:bodyPr>
          <a:lstStyle/>
          <a:p>
            <a:r>
              <a:rPr lang="en-US" sz="2400" dirty="0" smtClean="0"/>
              <a:t>OSI Layer</a:t>
            </a:r>
            <a:endParaRPr lang="en-US" sz="2400" dirty="0"/>
          </a:p>
        </p:txBody>
      </p:sp>
      <p:sp>
        <p:nvSpPr>
          <p:cNvPr id="8" name="Right Arrow 7"/>
          <p:cNvSpPr/>
          <p:nvPr/>
        </p:nvSpPr>
        <p:spPr bwMode="auto">
          <a:xfrm>
            <a:off x="4929190" y="2928934"/>
            <a:ext cx="1000132" cy="500066"/>
          </a:xfrm>
          <a:prstGeom prst="rightArrow">
            <a:avLst/>
          </a:prstGeom>
          <a:solidFill>
            <a:schemeClr val="tx1"/>
          </a:solidFill>
          <a:ln w="9525" cap="flat" cmpd="sng" algn="ctr">
            <a:noFill/>
            <a:prstDash val="solid"/>
            <a:round/>
            <a:headEnd type="none" w="med" len="med"/>
            <a:tailEnd type="none" w="med" len="med"/>
          </a:ln>
          <a:effectLst>
            <a:outerShdw dist="45791" dir="3378596" algn="ctr" rotWithShape="0">
              <a:srgbClr val="CCCCFF">
                <a:alpha val="25000"/>
              </a:srgbClr>
            </a:outerShdw>
          </a:effectLst>
        </p:spPr>
        <p:txBody>
          <a:bodyPr vert="horz" wrap="square" lIns="0" tIns="45720" rIns="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9" name="TextBox 8"/>
          <p:cNvSpPr txBox="1"/>
          <p:nvPr/>
        </p:nvSpPr>
        <p:spPr>
          <a:xfrm>
            <a:off x="6357950" y="2928934"/>
            <a:ext cx="1895071" cy="707886"/>
          </a:xfrm>
          <a:prstGeom prst="rect">
            <a:avLst/>
          </a:prstGeom>
          <a:noFill/>
        </p:spPr>
        <p:txBody>
          <a:bodyPr wrap="none" rtlCol="0">
            <a:spAutoFit/>
          </a:bodyPr>
          <a:lstStyle/>
          <a:p>
            <a:r>
              <a:rPr lang="en-US" sz="2000" dirty="0" smtClean="0"/>
              <a:t>Software Life </a:t>
            </a:r>
            <a:br>
              <a:rPr lang="en-US" sz="2000" dirty="0" smtClean="0"/>
            </a:br>
            <a:r>
              <a:rPr lang="en-US" sz="2000" dirty="0" smtClean="0"/>
              <a:t> Cycle Process</a:t>
            </a:r>
            <a:endParaRPr lang="en-US" sz="2000" dirty="0"/>
          </a:p>
        </p:txBody>
      </p:sp>
      <p:sp>
        <p:nvSpPr>
          <p:cNvPr id="10" name="Right Arrow 9"/>
          <p:cNvSpPr/>
          <p:nvPr/>
        </p:nvSpPr>
        <p:spPr bwMode="auto">
          <a:xfrm>
            <a:off x="4857752" y="4714884"/>
            <a:ext cx="1000132" cy="500066"/>
          </a:xfrm>
          <a:prstGeom prst="rightArrow">
            <a:avLst/>
          </a:prstGeom>
          <a:solidFill>
            <a:schemeClr val="tx1"/>
          </a:solidFill>
          <a:ln w="9525" cap="flat" cmpd="sng" algn="ctr">
            <a:noFill/>
            <a:prstDash val="solid"/>
            <a:round/>
            <a:headEnd type="none" w="med" len="med"/>
            <a:tailEnd type="none" w="med" len="med"/>
          </a:ln>
          <a:effectLst>
            <a:outerShdw dist="45791" dir="3378596" algn="ctr" rotWithShape="0">
              <a:srgbClr val="CCCCFF">
                <a:alpha val="25000"/>
              </a:srgbClr>
            </a:outerShdw>
          </a:effectLst>
        </p:spPr>
        <p:txBody>
          <a:bodyPr vert="horz" wrap="square" lIns="0" tIns="45720" rIns="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1" name="TextBox 10"/>
          <p:cNvSpPr txBox="1"/>
          <p:nvPr/>
        </p:nvSpPr>
        <p:spPr>
          <a:xfrm>
            <a:off x="6143636" y="4786322"/>
            <a:ext cx="835485" cy="461665"/>
          </a:xfrm>
          <a:prstGeom prst="rect">
            <a:avLst/>
          </a:prstGeom>
          <a:noFill/>
        </p:spPr>
        <p:txBody>
          <a:bodyPr wrap="none" rtlCol="0">
            <a:spAutoFit/>
          </a:bodyPr>
          <a:lstStyle/>
          <a:p>
            <a:r>
              <a:rPr lang="en-US" sz="2400" dirty="0" smtClean="0"/>
              <a:t>UML</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714480" y="1928802"/>
            <a:ext cx="6734175" cy="4295775"/>
          </a:xfrm>
          <a:prstGeom prst="rect">
            <a:avLst/>
          </a:prstGeom>
          <a:noFill/>
          <a:ln w="9525">
            <a:noFill/>
            <a:miter lim="800000"/>
            <a:headEnd/>
            <a:tailEnd/>
          </a:ln>
          <a:effectLst/>
        </p:spPr>
      </p:pic>
      <p:sp>
        <p:nvSpPr>
          <p:cNvPr id="38" name="TextBox 37"/>
          <p:cNvSpPr txBox="1"/>
          <p:nvPr/>
        </p:nvSpPr>
        <p:spPr>
          <a:xfrm>
            <a:off x="2928926" y="1285860"/>
            <a:ext cx="3070071" cy="369332"/>
          </a:xfrm>
          <a:prstGeom prst="rect">
            <a:avLst/>
          </a:prstGeom>
          <a:noFill/>
        </p:spPr>
        <p:txBody>
          <a:bodyPr wrap="none" rtlCol="0">
            <a:spAutoFit/>
          </a:bodyPr>
          <a:lstStyle/>
          <a:p>
            <a:r>
              <a:rPr lang="en-US" dirty="0" smtClean="0"/>
              <a:t>Software Life Cycle Process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85786" y="642918"/>
            <a:ext cx="6786610" cy="54919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audit a typical n-tier architected system, for example, an auditor using such an approach </a:t>
            </a:r>
            <a:r>
              <a:rPr lang="en-US" dirty="0" smtClean="0">
                <a:solidFill>
                  <a:srgbClr val="FFFF00"/>
                </a:solidFill>
              </a:rPr>
              <a:t>might separately examine </a:t>
            </a:r>
            <a:r>
              <a:rPr lang="en-US" dirty="0" smtClean="0"/>
              <a:t>the web server, application server, database, middleware or other integration technology as well as the administrators, support personnel, and end users who access the system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88" y="871538"/>
            <a:ext cx="8704292" cy="628636"/>
          </a:xfrm>
        </p:spPr>
        <p:txBody>
          <a:bodyPr/>
          <a:lstStyle/>
          <a:p>
            <a:r>
              <a:rPr lang="en-US" dirty="0" smtClean="0"/>
              <a:t>Path Analysis </a:t>
            </a:r>
            <a:br>
              <a:rPr lang="en-US" dirty="0" smtClean="0"/>
            </a:br>
            <a:r>
              <a:rPr lang="en-US" dirty="0" smtClean="0"/>
              <a:t>(or critical path analysis, or transaction path analysis)</a:t>
            </a:r>
            <a:endParaRPr lang="en-US" dirty="0"/>
          </a:p>
        </p:txBody>
      </p:sp>
      <p:sp>
        <p:nvSpPr>
          <p:cNvPr id="3" name="Content Placeholder 2"/>
          <p:cNvSpPr>
            <a:spLocks noGrp="1"/>
          </p:cNvSpPr>
          <p:nvPr>
            <p:ph idx="1"/>
          </p:nvPr>
        </p:nvSpPr>
        <p:spPr/>
        <p:txBody>
          <a:bodyPr/>
          <a:lstStyle/>
          <a:p>
            <a:r>
              <a:rPr lang="en-US" dirty="0" smtClean="0"/>
              <a:t>An alternative approach to auditing systems at the individual component level considers all components, points of integration, and data flows together as the basis for an end-to-end examination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88" y="871538"/>
            <a:ext cx="8704292" cy="628636"/>
          </a:xfrm>
        </p:spPr>
        <p:txBody>
          <a:bodyPr/>
          <a:lstStyle/>
          <a:p>
            <a:r>
              <a:rPr lang="en-US" dirty="0" smtClean="0"/>
              <a:t>Path Analysis </a:t>
            </a:r>
            <a:br>
              <a:rPr lang="en-US" dirty="0" smtClean="0"/>
            </a:br>
            <a:r>
              <a:rPr lang="en-US" dirty="0" smtClean="0"/>
              <a:t>(or critical path analysis, or transaction path analysis)</a:t>
            </a:r>
            <a:endParaRPr lang="en-US" dirty="0"/>
          </a:p>
        </p:txBody>
      </p:sp>
      <p:pic>
        <p:nvPicPr>
          <p:cNvPr id="3074" name="Picture 2"/>
          <p:cNvPicPr>
            <a:picLocks noGrp="1" noChangeAspect="1" noChangeArrowheads="1"/>
          </p:cNvPicPr>
          <p:nvPr>
            <p:ph idx="1"/>
          </p:nvPr>
        </p:nvPicPr>
        <p:blipFill>
          <a:blip r:embed="rId2" cstate="print"/>
          <a:srcRect r="87387"/>
          <a:stretch>
            <a:fillRect/>
          </a:stretch>
        </p:blipFill>
        <p:spPr bwMode="auto">
          <a:xfrm>
            <a:off x="357158" y="2571744"/>
            <a:ext cx="1071570" cy="1857388"/>
          </a:xfrm>
          <a:prstGeom prst="rect">
            <a:avLst/>
          </a:prstGeom>
          <a:noFill/>
          <a:ln w="9525">
            <a:noFill/>
            <a:miter lim="800000"/>
            <a:headEnd/>
            <a:tailEnd/>
          </a:ln>
          <a:effectLst/>
        </p:spPr>
      </p:pic>
      <p:sp>
        <p:nvSpPr>
          <p:cNvPr id="6" name="Rectangle 5"/>
          <p:cNvSpPr/>
          <p:nvPr/>
        </p:nvSpPr>
        <p:spPr>
          <a:xfrm>
            <a:off x="571472" y="4657563"/>
            <a:ext cx="8143932" cy="1200329"/>
          </a:xfrm>
          <a:prstGeom prst="rect">
            <a:avLst/>
          </a:prstGeom>
        </p:spPr>
        <p:txBody>
          <a:bodyPr wrap="square">
            <a:spAutoFit/>
          </a:bodyPr>
          <a:lstStyle/>
          <a:p>
            <a:r>
              <a:rPr lang="en-US" sz="2400" dirty="0" smtClean="0"/>
              <a:t>defines the system scope by tracing the flow of information from initiation by a user or other system through all points of </a:t>
            </a:r>
            <a:r>
              <a:rPr lang="en-US" sz="2400" dirty="0" smtClean="0"/>
              <a:t>interaction</a:t>
            </a:r>
            <a:endParaRPr lang="en-US" sz="2400" dirty="0"/>
          </a:p>
        </p:txBody>
      </p:sp>
      <p:pic>
        <p:nvPicPr>
          <p:cNvPr id="7" name="Picture 2"/>
          <p:cNvPicPr>
            <a:picLocks noChangeAspect="1" noChangeArrowheads="1"/>
          </p:cNvPicPr>
          <p:nvPr/>
        </p:nvPicPr>
        <p:blipFill>
          <a:blip r:embed="rId2" cstate="print"/>
          <a:srcRect l="12613" r="75615"/>
          <a:stretch>
            <a:fillRect/>
          </a:stretch>
        </p:blipFill>
        <p:spPr bwMode="auto">
          <a:xfrm>
            <a:off x="1428728" y="2571744"/>
            <a:ext cx="1000132" cy="1857388"/>
          </a:xfrm>
          <a:prstGeom prst="rect">
            <a:avLst/>
          </a:prstGeom>
          <a:noFill/>
          <a:ln w="9525">
            <a:noFill/>
            <a:miter lim="800000"/>
            <a:headEnd/>
            <a:tailEnd/>
          </a:ln>
          <a:effectLst/>
        </p:spPr>
      </p:pic>
      <p:pic>
        <p:nvPicPr>
          <p:cNvPr id="8" name="Picture 2"/>
          <p:cNvPicPr>
            <a:picLocks noChangeAspect="1" noChangeArrowheads="1"/>
          </p:cNvPicPr>
          <p:nvPr/>
        </p:nvPicPr>
        <p:blipFill>
          <a:blip r:embed="rId2" cstate="print"/>
          <a:srcRect l="22703" r="62161"/>
          <a:stretch>
            <a:fillRect/>
          </a:stretch>
        </p:blipFill>
        <p:spPr bwMode="auto">
          <a:xfrm>
            <a:off x="2285984" y="2571744"/>
            <a:ext cx="1285884" cy="1857388"/>
          </a:xfrm>
          <a:prstGeom prst="rect">
            <a:avLst/>
          </a:prstGeom>
          <a:noFill/>
          <a:ln w="9525">
            <a:noFill/>
            <a:miter lim="800000"/>
            <a:headEnd/>
            <a:tailEnd/>
          </a:ln>
          <a:effectLst/>
        </p:spPr>
      </p:pic>
      <p:pic>
        <p:nvPicPr>
          <p:cNvPr id="9" name="Picture 2"/>
          <p:cNvPicPr>
            <a:picLocks noChangeAspect="1" noChangeArrowheads="1"/>
          </p:cNvPicPr>
          <p:nvPr/>
        </p:nvPicPr>
        <p:blipFill>
          <a:blip r:embed="rId2" cstate="print"/>
          <a:srcRect l="36998" r="51230"/>
          <a:stretch>
            <a:fillRect/>
          </a:stretch>
        </p:blipFill>
        <p:spPr bwMode="auto">
          <a:xfrm>
            <a:off x="3500430" y="2571744"/>
            <a:ext cx="1000132" cy="1857388"/>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l="47929" r="38617"/>
          <a:stretch>
            <a:fillRect/>
          </a:stretch>
        </p:blipFill>
        <p:spPr bwMode="auto">
          <a:xfrm>
            <a:off x="4429124" y="2571744"/>
            <a:ext cx="1143008" cy="1857388"/>
          </a:xfrm>
          <a:prstGeom prst="rect">
            <a:avLst/>
          </a:prstGeom>
          <a:noFill/>
          <a:ln w="9525">
            <a:noFill/>
            <a:miter lim="800000"/>
            <a:headEnd/>
            <a:tailEnd/>
          </a:ln>
          <a:effectLst/>
        </p:spPr>
      </p:pic>
      <p:pic>
        <p:nvPicPr>
          <p:cNvPr id="11" name="Picture 2"/>
          <p:cNvPicPr>
            <a:picLocks noChangeAspect="1" noChangeArrowheads="1"/>
          </p:cNvPicPr>
          <p:nvPr/>
        </p:nvPicPr>
        <p:blipFill>
          <a:blip r:embed="rId2" cstate="print"/>
          <a:srcRect l="60542" r="28527"/>
          <a:stretch>
            <a:fillRect/>
          </a:stretch>
        </p:blipFill>
        <p:spPr bwMode="auto">
          <a:xfrm>
            <a:off x="5500694" y="2571744"/>
            <a:ext cx="928694" cy="1857388"/>
          </a:xfrm>
          <a:prstGeom prst="rect">
            <a:avLst/>
          </a:prstGeom>
          <a:noFill/>
          <a:ln w="9525">
            <a:noFill/>
            <a:miter lim="800000"/>
            <a:headEnd/>
            <a:tailEnd/>
          </a:ln>
          <a:effectLst/>
        </p:spPr>
      </p:pic>
      <p:pic>
        <p:nvPicPr>
          <p:cNvPr id="12" name="Picture 2"/>
          <p:cNvPicPr>
            <a:picLocks noChangeAspect="1" noChangeArrowheads="1"/>
          </p:cNvPicPr>
          <p:nvPr/>
        </p:nvPicPr>
        <p:blipFill>
          <a:blip r:embed="rId2" cstate="print"/>
          <a:srcRect l="71473" r="13391"/>
          <a:stretch>
            <a:fillRect/>
          </a:stretch>
        </p:blipFill>
        <p:spPr bwMode="auto">
          <a:xfrm>
            <a:off x="6429388" y="2571744"/>
            <a:ext cx="1285884" cy="1857388"/>
          </a:xfrm>
          <a:prstGeom prst="rect">
            <a:avLst/>
          </a:prstGeom>
          <a:noFill/>
          <a:ln w="9525">
            <a:noFill/>
            <a:miter lim="800000"/>
            <a:headEnd/>
            <a:tailEnd/>
          </a:ln>
          <a:effectLst/>
        </p:spPr>
      </p:pic>
      <p:pic>
        <p:nvPicPr>
          <p:cNvPr id="13" name="Picture 2"/>
          <p:cNvPicPr>
            <a:picLocks noChangeAspect="1" noChangeArrowheads="1"/>
          </p:cNvPicPr>
          <p:nvPr/>
        </p:nvPicPr>
        <p:blipFill>
          <a:blip r:embed="rId2" cstate="print"/>
          <a:srcRect l="85768"/>
          <a:stretch>
            <a:fillRect/>
          </a:stretch>
        </p:blipFill>
        <p:spPr bwMode="auto">
          <a:xfrm>
            <a:off x="7643834" y="2571744"/>
            <a:ext cx="1209154" cy="18573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dissolve">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857224" y="1357298"/>
            <a:ext cx="7858148" cy="47380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Control</a:t>
            </a:r>
            <a:endParaRPr lang="en-US" dirty="0"/>
          </a:p>
        </p:txBody>
      </p:sp>
      <p:sp>
        <p:nvSpPr>
          <p:cNvPr id="3" name="Content Placeholder 2"/>
          <p:cNvSpPr>
            <a:spLocks noGrp="1"/>
          </p:cNvSpPr>
          <p:nvPr>
            <p:ph idx="1"/>
          </p:nvPr>
        </p:nvSpPr>
        <p:spPr>
          <a:xfrm>
            <a:off x="571472" y="1776413"/>
            <a:ext cx="7889903" cy="3902075"/>
          </a:xfrm>
        </p:spPr>
        <p:txBody>
          <a:bodyPr/>
          <a:lstStyle/>
          <a:p>
            <a:r>
              <a:rPr lang="en-US" dirty="0" smtClean="0"/>
              <a:t>In a governance or risk management context, controls are any measures such as</a:t>
            </a:r>
            <a:r>
              <a:rPr lang="en-US" dirty="0" smtClean="0">
                <a:solidFill>
                  <a:srgbClr val="FFFF00"/>
                </a:solidFill>
              </a:rPr>
              <a:t> actions, policies, processes, procedures, practices, devices, or organizational structures</a:t>
            </a:r>
            <a:r>
              <a:rPr lang="en-US" dirty="0" smtClean="0"/>
              <a:t>—used to manage or mitigate risk. </a:t>
            </a:r>
          </a:p>
          <a:p>
            <a:r>
              <a:rPr lang="en-US" dirty="0" smtClean="0"/>
              <a:t>Controls—especially internal controls—are the </a:t>
            </a:r>
            <a:r>
              <a:rPr lang="en-US" dirty="0" smtClean="0">
                <a:solidFill>
                  <a:srgbClr val="FFFF00"/>
                </a:solidFill>
              </a:rPr>
              <a:t>primary focus </a:t>
            </a:r>
            <a:r>
              <a:rPr lang="en-US" dirty="0" smtClean="0"/>
              <a:t>of many types of IT audits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Any question?</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IT Component</a:t>
            </a:r>
            <a:endParaRPr lang="en-US" dirty="0"/>
          </a:p>
        </p:txBody>
      </p:sp>
      <p:pic>
        <p:nvPicPr>
          <p:cNvPr id="4098" name="Picture 2"/>
          <p:cNvPicPr>
            <a:picLocks noGrp="1" noChangeAspect="1" noChangeArrowheads="1"/>
          </p:cNvPicPr>
          <p:nvPr>
            <p:ph idx="1"/>
          </p:nvPr>
        </p:nvPicPr>
        <p:blipFill>
          <a:blip r:embed="rId2" cstate="print"/>
          <a:srcRect l="27941" t="28953" r="27941" b="28380"/>
          <a:stretch>
            <a:fillRect/>
          </a:stretch>
        </p:blipFill>
        <p:spPr bwMode="auto">
          <a:xfrm>
            <a:off x="3214678" y="2928934"/>
            <a:ext cx="2143140" cy="2000264"/>
          </a:xfrm>
          <a:prstGeom prst="rect">
            <a:avLst/>
          </a:prstGeom>
          <a:noFill/>
          <a:ln w="9525">
            <a:noFill/>
            <a:miter lim="800000"/>
            <a:headEnd/>
            <a:tailEnd/>
          </a:ln>
          <a:effectLst/>
        </p:spPr>
      </p:pic>
      <p:pic>
        <p:nvPicPr>
          <p:cNvPr id="7" name="Picture 2"/>
          <p:cNvPicPr>
            <a:picLocks noChangeAspect="1" noChangeArrowheads="1"/>
          </p:cNvPicPr>
          <p:nvPr/>
        </p:nvPicPr>
        <p:blipFill>
          <a:blip r:embed="rId2" cstate="print"/>
          <a:srcRect/>
          <a:stretch>
            <a:fillRect/>
          </a:stretch>
        </p:blipFill>
        <p:spPr bwMode="auto">
          <a:xfrm>
            <a:off x="1857356" y="1571612"/>
            <a:ext cx="4857784" cy="468807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wedge">
                                      <p:cBhvr>
                                        <p:cTn id="11"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IT Component</a:t>
            </a:r>
            <a:endParaRPr lang="en-US" dirty="0"/>
          </a:p>
        </p:txBody>
      </p:sp>
      <p:sp>
        <p:nvSpPr>
          <p:cNvPr id="5" name="Content Placeholder 4"/>
          <p:cNvSpPr>
            <a:spLocks noGrp="1"/>
          </p:cNvSpPr>
          <p:nvPr>
            <p:ph idx="1"/>
          </p:nvPr>
        </p:nvSpPr>
        <p:spPr/>
        <p:txBody>
          <a:bodyPr/>
          <a:lstStyle/>
          <a:p>
            <a:r>
              <a:rPr lang="en-US" dirty="0" smtClean="0"/>
              <a:t>Systems and applications</a:t>
            </a:r>
          </a:p>
          <a:p>
            <a:pPr lvl="1"/>
            <a:r>
              <a:rPr lang="en-US" dirty="0" smtClean="0"/>
              <a:t>The terms system and application are used interchangeably refer to the software and computing capabilities</a:t>
            </a:r>
          </a:p>
          <a:p>
            <a:pPr lvl="1"/>
            <a:r>
              <a:rPr lang="en-US" dirty="0" smtClean="0"/>
              <a:t>The audit procedures depends on their architecture</a:t>
            </a:r>
          </a:p>
          <a:p>
            <a:pPr lvl="1"/>
            <a:r>
              <a:rPr lang="en-US" dirty="0" smtClean="0"/>
              <a:t>Audit often focus on fully operational or  other phases of the system development life cycle</a:t>
            </a:r>
          </a:p>
          <a:p>
            <a:pPr lvl="1"/>
            <a:r>
              <a:rPr lang="en-US" dirty="0" smtClean="0"/>
              <a:t>focus on functional and nonfunctional capabilities and controls. </a:t>
            </a:r>
            <a:r>
              <a:rPr lang="en-US" dirty="0" smtClean="0">
                <a:solidFill>
                  <a:srgbClr val="FFFF00"/>
                </a:solidFill>
              </a:rPr>
              <a:t>Nonfunctional aspects include performance, usability, reliability, and security, </a:t>
            </a:r>
            <a:endParaRPr lang="en-US" dirty="0">
              <a:solidFill>
                <a:srgbClr val="FFFF00"/>
              </a:solidFill>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IT Component</a:t>
            </a:r>
            <a:endParaRPr lang="en-US" dirty="0"/>
          </a:p>
        </p:txBody>
      </p:sp>
      <p:sp>
        <p:nvSpPr>
          <p:cNvPr id="5" name="Content Placeholder 4"/>
          <p:cNvSpPr>
            <a:spLocks noGrp="1"/>
          </p:cNvSpPr>
          <p:nvPr>
            <p:ph idx="1"/>
          </p:nvPr>
        </p:nvSpPr>
        <p:spPr/>
        <p:txBody>
          <a:bodyPr/>
          <a:lstStyle/>
          <a:p>
            <a:r>
              <a:rPr lang="en-US" dirty="0" smtClean="0"/>
              <a:t>Databases</a:t>
            </a:r>
          </a:p>
          <a:p>
            <a:pPr lvl="1"/>
            <a:r>
              <a:rPr lang="en-US" dirty="0" smtClean="0"/>
              <a:t>means any collection or repository of information also a specific type of technology that stores and provides access to data</a:t>
            </a:r>
          </a:p>
          <a:p>
            <a:pPr lvl="1"/>
            <a:r>
              <a:rPr lang="en-US" dirty="0" smtClean="0"/>
              <a:t>Audit focus on  The nature and sensitivity of the data, security or privacy controls, confidentiality, integrity, and availability</a:t>
            </a:r>
          </a:p>
          <a:p>
            <a:r>
              <a:rPr lang="en-US" dirty="0" smtClean="0"/>
              <a:t>Interfaces</a:t>
            </a:r>
          </a:p>
          <a:p>
            <a:pPr lvl="1"/>
            <a:r>
              <a:rPr lang="en-US" dirty="0" smtClean="0"/>
              <a:t>Audit focus on confirming that system interconnections are authorized, conform to technical specifications, and satisfy functional and technical requirements</a:t>
            </a:r>
          </a:p>
          <a:p>
            <a:pPr lvl="1"/>
            <a:endParaRPr lang="en-US"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IT Component</a:t>
            </a:r>
            <a:endParaRPr lang="en-US" dirty="0"/>
          </a:p>
        </p:txBody>
      </p:sp>
      <p:sp>
        <p:nvSpPr>
          <p:cNvPr id="5" name="Content Placeholder 4"/>
          <p:cNvSpPr>
            <a:spLocks noGrp="1"/>
          </p:cNvSpPr>
          <p:nvPr>
            <p:ph idx="1"/>
          </p:nvPr>
        </p:nvSpPr>
        <p:spPr/>
        <p:txBody>
          <a:bodyPr/>
          <a:lstStyle/>
          <a:p>
            <a:r>
              <a:rPr lang="en-US" dirty="0" smtClean="0"/>
              <a:t>Operating systems</a:t>
            </a:r>
          </a:p>
          <a:p>
            <a:pPr lvl="1"/>
            <a:r>
              <a:rPr lang="en-US" dirty="0" smtClean="0"/>
              <a:t>Operating system audits confirm the use and appropriate configuration of operating systems on different computing platforms deployed within organizations.</a:t>
            </a:r>
          </a:p>
          <a:p>
            <a:r>
              <a:rPr lang="en-US" dirty="0" smtClean="0"/>
              <a:t>Hardware</a:t>
            </a:r>
          </a:p>
          <a:p>
            <a:pPr lvl="1"/>
            <a:r>
              <a:rPr lang="en-US" dirty="0" smtClean="0"/>
              <a:t>Audits  focus on consistent and correct configuration and adherence to internal policies and standards</a:t>
            </a:r>
          </a:p>
          <a:p>
            <a:pPr lvl="1"/>
            <a:r>
              <a:rPr lang="en-US" dirty="0" smtClean="0"/>
              <a:t>Compared to software, hardware audits also consider the vendors and internal processes used to acquire hardware.</a:t>
            </a:r>
            <a:endParaRPr lang="en-U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IT Component</a:t>
            </a:r>
            <a:endParaRPr lang="en-US" dirty="0"/>
          </a:p>
        </p:txBody>
      </p:sp>
      <p:sp>
        <p:nvSpPr>
          <p:cNvPr id="5" name="Content Placeholder 4"/>
          <p:cNvSpPr>
            <a:spLocks noGrp="1"/>
          </p:cNvSpPr>
          <p:nvPr>
            <p:ph idx="1"/>
          </p:nvPr>
        </p:nvSpPr>
        <p:spPr/>
        <p:txBody>
          <a:bodyPr/>
          <a:lstStyle/>
          <a:p>
            <a:r>
              <a:rPr lang="en-US" dirty="0" smtClean="0"/>
              <a:t>Networks</a:t>
            </a:r>
          </a:p>
          <a:p>
            <a:pPr lvl="1"/>
            <a:r>
              <a:rPr lang="en-US" dirty="0" smtClean="0"/>
              <a:t>Network audits examine the implementation and configuration of hardware devices, services and protocols running on the network, and security controls such as firewalls and network intrusion detection systems. </a:t>
            </a:r>
          </a:p>
          <a:p>
            <a:pPr lvl="1"/>
            <a:r>
              <a:rPr lang="en-US" dirty="0" smtClean="0"/>
              <a:t>Also consider the nature of the communication within the network so that auditors can select appropriate audit procedures to address the use of wireless, satellite, cellular, frame relay, and other network technologies. </a:t>
            </a:r>
            <a:endParaRPr lang="en-U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IT Component</a:t>
            </a:r>
            <a:endParaRPr lang="en-US" dirty="0"/>
          </a:p>
        </p:txBody>
      </p:sp>
      <p:sp>
        <p:nvSpPr>
          <p:cNvPr id="5" name="Content Placeholder 4"/>
          <p:cNvSpPr>
            <a:spLocks noGrp="1"/>
          </p:cNvSpPr>
          <p:nvPr>
            <p:ph idx="1"/>
          </p:nvPr>
        </p:nvSpPr>
        <p:spPr/>
        <p:txBody>
          <a:bodyPr/>
          <a:lstStyle/>
          <a:p>
            <a:r>
              <a:rPr lang="en-US" dirty="0" smtClean="0"/>
              <a:t>Storage</a:t>
            </a:r>
          </a:p>
          <a:p>
            <a:pPr lvl="1"/>
            <a:r>
              <a:rPr lang="en-US" dirty="0" smtClean="0"/>
              <a:t>Audit procedures storage depend both on the specific types of storage technology and the nature and sensitivity of the data housed in storage environments</a:t>
            </a:r>
          </a:p>
          <a:p>
            <a:pPr lvl="1"/>
            <a:r>
              <a:rPr lang="en-US" dirty="0" smtClean="0"/>
              <a:t>may be audited in isolation or in a broader operational context</a:t>
            </a:r>
          </a:p>
          <a:p>
            <a:pPr lvl="1"/>
            <a:r>
              <a:rPr lang="en-US" dirty="0" smtClean="0"/>
              <a:t>May include alternate data storage locations or third-party providers of off-site data backup services</a:t>
            </a:r>
            <a:endParaRPr lang="en-US"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IT Component</a:t>
            </a:r>
            <a:endParaRPr lang="en-US" dirty="0"/>
          </a:p>
        </p:txBody>
      </p:sp>
      <p:sp>
        <p:nvSpPr>
          <p:cNvPr id="5" name="Content Placeholder 4"/>
          <p:cNvSpPr>
            <a:spLocks noGrp="1"/>
          </p:cNvSpPr>
          <p:nvPr>
            <p:ph idx="1"/>
          </p:nvPr>
        </p:nvSpPr>
        <p:spPr>
          <a:xfrm>
            <a:off x="357158" y="1500174"/>
            <a:ext cx="8104217" cy="3902075"/>
          </a:xfrm>
        </p:spPr>
        <p:txBody>
          <a:bodyPr/>
          <a:lstStyle/>
          <a:p>
            <a:r>
              <a:rPr lang="en-US" dirty="0" smtClean="0"/>
              <a:t>Virtualized environments</a:t>
            </a:r>
          </a:p>
          <a:p>
            <a:pPr lvl="1"/>
            <a:r>
              <a:rPr lang="en-US" dirty="0" smtClean="0"/>
              <a:t>provides an alternative technical approach to delivering infrastructure, platforms and operating systems, servers, software, and systems and applications</a:t>
            </a:r>
          </a:p>
          <a:p>
            <a:pPr lvl="1"/>
            <a:r>
              <a:rPr lang="en-US" dirty="0" smtClean="0"/>
              <a:t>employ high-performing hardware and specialized software that enables a single physical server to function as multiple concurrently running instances e.g. Cloud Computing</a:t>
            </a:r>
          </a:p>
          <a:p>
            <a:pPr lvl="1"/>
            <a:r>
              <a:rPr lang="en-US" dirty="0" smtClean="0"/>
              <a:t>cloud service  Distinctions include on-demand service provisioning, ubiquitous network access, resource pooling, elastic capabilities and services, and metered usage and associated billing and payment models</a:t>
            </a:r>
          </a:p>
          <a:p>
            <a:pPr lvl="1"/>
            <a:r>
              <a:rPr lang="en-US" dirty="0" smtClean="0"/>
              <a:t>Available frameworks developed by Cloud Security Alliance and the Federal Risk and Authorization Management Program (</a:t>
            </a:r>
            <a:r>
              <a:rPr lang="en-US" dirty="0" err="1" smtClean="0"/>
              <a:t>FedRAMP</a:t>
            </a:r>
            <a:r>
              <a:rPr lang="en-US" dirty="0" smtClean="0"/>
              <a:t>)</a:t>
            </a:r>
            <a:endParaRPr lang="en-US"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procedural controls or processes</a:t>
            </a:r>
            <a:endParaRPr lang="en-US" dirty="0"/>
          </a:p>
        </p:txBody>
      </p:sp>
      <p:sp>
        <p:nvSpPr>
          <p:cNvPr id="3" name="Content Placeholder 2"/>
          <p:cNvSpPr>
            <a:spLocks noGrp="1"/>
          </p:cNvSpPr>
          <p:nvPr>
            <p:ph idx="1"/>
          </p:nvPr>
        </p:nvSpPr>
        <p:spPr/>
        <p:txBody>
          <a:bodyPr/>
          <a:lstStyle/>
          <a:p>
            <a:r>
              <a:rPr lang="en-US" dirty="0" smtClean="0"/>
              <a:t>auditors may examine process-based or procedural controls in conjunction with the IT assets and components</a:t>
            </a:r>
          </a:p>
          <a:p>
            <a:r>
              <a:rPr lang="en-US" dirty="0" smtClean="0"/>
              <a:t>Influenced by IT framework </a:t>
            </a:r>
          </a:p>
          <a:p>
            <a:pPr lvl="1"/>
            <a:r>
              <a:rPr lang="en-US" dirty="0" smtClean="0"/>
              <a:t>COBIT for IT Governance </a:t>
            </a:r>
          </a:p>
          <a:p>
            <a:pPr lvl="1"/>
            <a:r>
              <a:rPr lang="en-US" dirty="0" smtClean="0"/>
              <a:t>ITIL or CMMI for IT Service Management </a:t>
            </a:r>
          </a:p>
          <a:p>
            <a:r>
              <a:rPr lang="en-US" dirty="0" smtClean="0"/>
              <a:t>Can be found from IT operation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Process in IT Audit </a:t>
            </a:r>
            <a:endParaRPr lang="en-US" dirty="0"/>
          </a:p>
        </p:txBody>
      </p:sp>
      <p:pic>
        <p:nvPicPr>
          <p:cNvPr id="8" name="Picture 2"/>
          <p:cNvPicPr>
            <a:picLocks noGrp="1" noChangeAspect="1" noChangeArrowheads="1"/>
          </p:cNvPicPr>
          <p:nvPr>
            <p:ph idx="1"/>
          </p:nvPr>
        </p:nvPicPr>
        <p:blipFill>
          <a:blip r:embed="rId2" cstate="print"/>
          <a:srcRect r="54580"/>
          <a:stretch>
            <a:fillRect/>
          </a:stretch>
        </p:blipFill>
        <p:spPr bwMode="auto">
          <a:xfrm>
            <a:off x="857224" y="1428736"/>
            <a:ext cx="4286280" cy="2143140"/>
          </a:xfrm>
          <a:prstGeom prst="rect">
            <a:avLst/>
          </a:prstGeom>
          <a:noFill/>
          <a:ln w="9525">
            <a:noFill/>
            <a:miter lim="800000"/>
            <a:headEnd/>
            <a:tailEnd/>
          </a:ln>
          <a:effectLst/>
        </p:spPr>
      </p:pic>
      <p:pic>
        <p:nvPicPr>
          <p:cNvPr id="9" name="Picture 2"/>
          <p:cNvPicPr>
            <a:picLocks noChangeAspect="1" noChangeArrowheads="1"/>
          </p:cNvPicPr>
          <p:nvPr/>
        </p:nvPicPr>
        <p:blipFill>
          <a:blip r:embed="rId2" cstate="print"/>
          <a:srcRect l="55261"/>
          <a:stretch>
            <a:fillRect/>
          </a:stretch>
        </p:blipFill>
        <p:spPr bwMode="auto">
          <a:xfrm>
            <a:off x="857224" y="3857628"/>
            <a:ext cx="4222046" cy="21431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Control</a:t>
            </a:r>
            <a:endParaRPr lang="en-US" dirty="0"/>
          </a:p>
        </p:txBody>
      </p:sp>
      <p:sp>
        <p:nvSpPr>
          <p:cNvPr id="3" name="Content Placeholder 2"/>
          <p:cNvSpPr>
            <a:spLocks noGrp="1"/>
          </p:cNvSpPr>
          <p:nvPr>
            <p:ph idx="1"/>
          </p:nvPr>
        </p:nvSpPr>
        <p:spPr>
          <a:xfrm>
            <a:off x="571472" y="1776413"/>
            <a:ext cx="7889903" cy="3902075"/>
          </a:xfrm>
        </p:spPr>
        <p:txBody>
          <a:bodyPr/>
          <a:lstStyle/>
          <a:p>
            <a:r>
              <a:rPr lang="en-US" dirty="0" smtClean="0"/>
              <a:t>the controls applicable to an organization’s information technology not only technical controls, but also </a:t>
            </a:r>
            <a:r>
              <a:rPr lang="en-US" dirty="0" smtClean="0"/>
              <a:t>the </a:t>
            </a:r>
            <a:r>
              <a:rPr lang="en-US" dirty="0" smtClean="0">
                <a:solidFill>
                  <a:srgbClr val="FFFF00"/>
                </a:solidFill>
              </a:rPr>
              <a:t>administrative controls </a:t>
            </a:r>
            <a:r>
              <a:rPr lang="en-US" dirty="0" smtClean="0"/>
              <a:t>used by the processes that leverage or support IT and the </a:t>
            </a:r>
            <a:r>
              <a:rPr lang="en-US" dirty="0" smtClean="0">
                <a:solidFill>
                  <a:srgbClr val="FFFF00"/>
                </a:solidFill>
              </a:rPr>
              <a:t>physical controls </a:t>
            </a:r>
            <a:r>
              <a:rPr lang="en-US" dirty="0" smtClean="0"/>
              <a:t>associated with </a:t>
            </a:r>
            <a:r>
              <a:rPr lang="en-US" dirty="0" smtClean="0">
                <a:solidFill>
                  <a:srgbClr val="FFFF00"/>
                </a:solidFill>
              </a:rPr>
              <a:t>people, facilities, equipment, and infrastructure</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and project management</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571472" y="1928802"/>
            <a:ext cx="8394890" cy="2857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Category</a:t>
            </a: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857224" y="1928802"/>
            <a:ext cx="7779060" cy="2928958"/>
          </a:xfrm>
          <a:prstGeom prst="rect">
            <a:avLst/>
          </a:prstGeom>
          <a:noFill/>
          <a:ln w="9525">
            <a:noFill/>
            <a:miter lim="800000"/>
            <a:headEnd/>
            <a:tailEnd/>
          </a:ln>
          <a:effectLst/>
        </p:spPr>
      </p:pic>
      <p:sp>
        <p:nvSpPr>
          <p:cNvPr id="6" name="Rectangle 5"/>
          <p:cNvSpPr/>
          <p:nvPr/>
        </p:nvSpPr>
        <p:spPr>
          <a:xfrm>
            <a:off x="785786" y="5286388"/>
            <a:ext cx="7858180" cy="1200329"/>
          </a:xfrm>
          <a:prstGeom prst="rect">
            <a:avLst/>
          </a:prstGeom>
        </p:spPr>
        <p:txBody>
          <a:bodyPr wrap="square">
            <a:spAutoFit/>
          </a:bodyPr>
          <a:lstStyle/>
          <a:p>
            <a:r>
              <a:rPr lang="en-US" dirty="0" smtClean="0"/>
              <a:t>Control categorization is primarily intended to introduce consistency in the way controls are referenced and applied in different contexts and for different purposes. There is no single accepted standard for categorizing controls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IT Control</a:t>
            </a:r>
            <a:endParaRPr lang="en-US" dirty="0"/>
          </a:p>
        </p:txBody>
      </p:sp>
      <p:sp>
        <p:nvSpPr>
          <p:cNvPr id="3" name="Content Placeholder 2"/>
          <p:cNvSpPr>
            <a:spLocks noGrp="1"/>
          </p:cNvSpPr>
          <p:nvPr>
            <p:ph idx="1"/>
          </p:nvPr>
        </p:nvSpPr>
        <p:spPr/>
        <p:txBody>
          <a:bodyPr/>
          <a:lstStyle/>
          <a:p>
            <a:pPr indent="-60325">
              <a:buNone/>
            </a:pPr>
            <a:r>
              <a:rPr lang="en-US" dirty="0" smtClean="0"/>
              <a:t>Information Security Management (ISO/IEC 27002)  identify : </a:t>
            </a:r>
          </a:p>
          <a:p>
            <a:r>
              <a:rPr lang="en-US" dirty="0" smtClean="0"/>
              <a:t>39 control objectives</a:t>
            </a:r>
          </a:p>
          <a:p>
            <a:r>
              <a:rPr lang="en-US" dirty="0" smtClean="0"/>
              <a:t>100 controls grouped</a:t>
            </a:r>
          </a:p>
          <a:p>
            <a:r>
              <a:rPr lang="en-US" dirty="0" smtClean="0"/>
              <a:t>12 security domains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controls</a:t>
            </a:r>
            <a:endParaRPr lang="en-US" dirty="0"/>
          </a:p>
        </p:txBody>
      </p:sp>
      <p:sp>
        <p:nvSpPr>
          <p:cNvPr id="3" name="Content Placeholder 2"/>
          <p:cNvSpPr>
            <a:spLocks noGrp="1"/>
          </p:cNvSpPr>
          <p:nvPr>
            <p:ph idx="1"/>
          </p:nvPr>
        </p:nvSpPr>
        <p:spPr>
          <a:xfrm>
            <a:off x="500034" y="1776413"/>
            <a:ext cx="7961341" cy="3902075"/>
          </a:xfrm>
        </p:spPr>
        <p:txBody>
          <a:bodyPr/>
          <a:lstStyle/>
          <a:p>
            <a:r>
              <a:rPr lang="en-US" dirty="0" smtClean="0">
                <a:solidFill>
                  <a:srgbClr val="FFFF00"/>
                </a:solidFill>
              </a:rPr>
              <a:t>are selected and implemented </a:t>
            </a:r>
            <a:r>
              <a:rPr lang="en-US" dirty="0" smtClean="0"/>
              <a:t>once with applicability across the entire enterprise.</a:t>
            </a:r>
          </a:p>
          <a:p>
            <a:r>
              <a:rPr lang="en-US" dirty="0" smtClean="0">
                <a:solidFill>
                  <a:srgbClr val="FFFF00"/>
                </a:solidFill>
              </a:rPr>
              <a:t>Entity-level controls</a:t>
            </a:r>
            <a:r>
              <a:rPr lang="en-US" dirty="0" smtClean="0"/>
              <a:t> are important as a focus area for internal and external audits because they provide the foundation for </a:t>
            </a:r>
            <a:r>
              <a:rPr lang="en-US" dirty="0" smtClean="0">
                <a:solidFill>
                  <a:srgbClr val="FFFF00"/>
                </a:solidFill>
              </a:rPr>
              <a:t>how organizations manage</a:t>
            </a:r>
            <a:r>
              <a:rPr lang="en-US" dirty="0" smtClean="0"/>
              <a:t> control-supported functions.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Entity-level controls subjected to audit</a:t>
            </a:r>
            <a:endParaRPr lang="en-US" dirty="0"/>
          </a:p>
        </p:txBody>
      </p:sp>
      <p:pic>
        <p:nvPicPr>
          <p:cNvPr id="2050" name="Picture 2"/>
          <p:cNvPicPr>
            <a:picLocks noGrp="1" noChangeAspect="1" noChangeArrowheads="1"/>
          </p:cNvPicPr>
          <p:nvPr>
            <p:ph idx="1"/>
          </p:nvPr>
        </p:nvPicPr>
        <p:blipFill>
          <a:blip r:embed="rId2" cstate="print"/>
          <a:srcRect r="75000" b="46958"/>
          <a:stretch>
            <a:fillRect/>
          </a:stretch>
        </p:blipFill>
        <p:spPr bwMode="auto">
          <a:xfrm>
            <a:off x="1142976" y="1428736"/>
            <a:ext cx="1714512" cy="2214578"/>
          </a:xfrm>
          <a:prstGeom prst="rect">
            <a:avLst/>
          </a:prstGeom>
          <a:noFill/>
          <a:ln w="9525">
            <a:noFill/>
            <a:miter lim="800000"/>
            <a:headEnd/>
            <a:tailEnd/>
          </a:ln>
          <a:effectLst/>
        </p:spPr>
      </p:pic>
      <p:sp>
        <p:nvSpPr>
          <p:cNvPr id="5" name="Rectangle 4"/>
          <p:cNvSpPr/>
          <p:nvPr/>
        </p:nvSpPr>
        <p:spPr>
          <a:xfrm>
            <a:off x="1071538" y="5711627"/>
            <a:ext cx="7143800" cy="646331"/>
          </a:xfrm>
          <a:prstGeom prst="rect">
            <a:avLst/>
          </a:prstGeom>
        </p:spPr>
        <p:txBody>
          <a:bodyPr wrap="square">
            <a:spAutoFit/>
          </a:bodyPr>
          <a:lstStyle/>
          <a:p>
            <a:r>
              <a:rPr lang="en-US" dirty="0" smtClean="0"/>
              <a:t>Entity-level controls include any policies, processes and procedures, standards, or measures specified for organization-wide use.</a:t>
            </a:r>
            <a:endParaRPr lang="en-US" dirty="0"/>
          </a:p>
        </p:txBody>
      </p:sp>
      <p:pic>
        <p:nvPicPr>
          <p:cNvPr id="8" name="Picture 2"/>
          <p:cNvPicPr>
            <a:picLocks noChangeAspect="1" noChangeArrowheads="1"/>
          </p:cNvPicPr>
          <p:nvPr/>
        </p:nvPicPr>
        <p:blipFill>
          <a:blip r:embed="rId2" cstate="print"/>
          <a:srcRect l="23958" r="51042" b="46958"/>
          <a:stretch>
            <a:fillRect/>
          </a:stretch>
        </p:blipFill>
        <p:spPr bwMode="auto">
          <a:xfrm>
            <a:off x="2786050" y="1428736"/>
            <a:ext cx="1714512" cy="2214578"/>
          </a:xfrm>
          <a:prstGeom prst="rect">
            <a:avLst/>
          </a:prstGeom>
          <a:noFill/>
          <a:ln w="9525">
            <a:noFill/>
            <a:miter lim="800000"/>
            <a:headEnd/>
            <a:tailEnd/>
          </a:ln>
          <a:effectLst/>
        </p:spPr>
      </p:pic>
      <p:pic>
        <p:nvPicPr>
          <p:cNvPr id="9" name="Picture 2"/>
          <p:cNvPicPr>
            <a:picLocks noChangeAspect="1" noChangeArrowheads="1"/>
          </p:cNvPicPr>
          <p:nvPr/>
        </p:nvPicPr>
        <p:blipFill>
          <a:blip r:embed="rId2" cstate="print"/>
          <a:srcRect l="48958" r="26042" b="46958"/>
          <a:stretch>
            <a:fillRect/>
          </a:stretch>
        </p:blipFill>
        <p:spPr bwMode="auto">
          <a:xfrm>
            <a:off x="4500562" y="1428736"/>
            <a:ext cx="1714512" cy="2214578"/>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l="73958" b="46958"/>
          <a:stretch>
            <a:fillRect/>
          </a:stretch>
        </p:blipFill>
        <p:spPr bwMode="auto">
          <a:xfrm>
            <a:off x="6215074" y="1428736"/>
            <a:ext cx="1785950" cy="2214578"/>
          </a:xfrm>
          <a:prstGeom prst="rect">
            <a:avLst/>
          </a:prstGeom>
          <a:noFill/>
          <a:ln w="9525">
            <a:noFill/>
            <a:miter lim="800000"/>
            <a:headEnd/>
            <a:tailEnd/>
          </a:ln>
          <a:effectLst/>
        </p:spPr>
      </p:pic>
      <p:pic>
        <p:nvPicPr>
          <p:cNvPr id="11" name="Picture 2"/>
          <p:cNvPicPr>
            <a:picLocks noChangeAspect="1" noChangeArrowheads="1"/>
          </p:cNvPicPr>
          <p:nvPr/>
        </p:nvPicPr>
        <p:blipFill>
          <a:blip r:embed="rId2" cstate="print"/>
          <a:srcRect/>
          <a:stretch>
            <a:fillRect/>
          </a:stretch>
        </p:blipFill>
        <p:spPr bwMode="auto">
          <a:xfrm>
            <a:off x="1142976" y="1428736"/>
            <a:ext cx="6858048" cy="417515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Entity-level controls subjected to audit</a:t>
            </a:r>
            <a:endParaRPr lang="en-US" dirty="0"/>
          </a:p>
        </p:txBody>
      </p:sp>
      <p:sp>
        <p:nvSpPr>
          <p:cNvPr id="5" name="Rectangle 4"/>
          <p:cNvSpPr/>
          <p:nvPr/>
        </p:nvSpPr>
        <p:spPr>
          <a:xfrm>
            <a:off x="0" y="5711627"/>
            <a:ext cx="9144000" cy="830997"/>
          </a:xfrm>
          <a:prstGeom prst="rect">
            <a:avLst/>
          </a:prstGeom>
        </p:spPr>
        <p:txBody>
          <a:bodyPr wrap="square">
            <a:spAutoFit/>
          </a:bodyPr>
          <a:lstStyle/>
          <a:p>
            <a:r>
              <a:rPr lang="en-US" sz="1600" dirty="0" smtClean="0"/>
              <a:t>IT governance, policies and procedures, common controls, and personnel oversight—each reflect at least </a:t>
            </a:r>
            <a:r>
              <a:rPr lang="en-US" sz="1600" dirty="0" smtClean="0">
                <a:solidFill>
                  <a:srgbClr val="FFFF00"/>
                </a:solidFill>
              </a:rPr>
              <a:t>some functions or management activities </a:t>
            </a:r>
            <a:r>
              <a:rPr lang="en-US" sz="1600" dirty="0" smtClean="0"/>
              <a:t>that are likely to be performed </a:t>
            </a:r>
            <a:r>
              <a:rPr lang="en-US" sz="1600" dirty="0" smtClean="0">
                <a:solidFill>
                  <a:srgbClr val="FFFF00"/>
                </a:solidFill>
              </a:rPr>
              <a:t>similarly </a:t>
            </a:r>
            <a:r>
              <a:rPr lang="en-US" sz="1600" dirty="0" smtClean="0"/>
              <a:t>across different business units or operational areas</a:t>
            </a:r>
            <a:endParaRPr lang="en-US" sz="1600" dirty="0"/>
          </a:p>
        </p:txBody>
      </p:sp>
      <p:pic>
        <p:nvPicPr>
          <p:cNvPr id="11" name="Picture 2"/>
          <p:cNvPicPr>
            <a:picLocks noChangeAspect="1" noChangeArrowheads="1"/>
          </p:cNvPicPr>
          <p:nvPr/>
        </p:nvPicPr>
        <p:blipFill>
          <a:blip r:embed="rId2" cstate="print"/>
          <a:srcRect/>
          <a:stretch>
            <a:fillRect/>
          </a:stretch>
        </p:blipFill>
        <p:spPr bwMode="auto">
          <a:xfrm>
            <a:off x="1142976" y="1428736"/>
            <a:ext cx="6858048" cy="4175154"/>
          </a:xfrm>
          <a:prstGeom prst="rect">
            <a:avLst/>
          </a:prstGeom>
          <a:noFill/>
          <a:ln w="9525">
            <a:noFill/>
            <a:miter lim="800000"/>
            <a:headEnd/>
            <a:tailEnd/>
          </a:ln>
          <a:effectLst/>
        </p:spPr>
      </p:pic>
      <p:sp>
        <p:nvSpPr>
          <p:cNvPr id="13" name="Content Placeholder 12"/>
          <p:cNvSpPr>
            <a:spLocks noGrp="1"/>
          </p:cNvSpPr>
          <p:nvPr>
            <p:ph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Entity-level controls subjected to audit</a:t>
            </a:r>
            <a:endParaRPr lang="en-US" dirty="0"/>
          </a:p>
        </p:txBody>
      </p:sp>
      <p:sp>
        <p:nvSpPr>
          <p:cNvPr id="5" name="Rectangle 4"/>
          <p:cNvSpPr/>
          <p:nvPr/>
        </p:nvSpPr>
        <p:spPr>
          <a:xfrm>
            <a:off x="714348" y="5786454"/>
            <a:ext cx="8429652" cy="830997"/>
          </a:xfrm>
          <a:prstGeom prst="rect">
            <a:avLst/>
          </a:prstGeom>
        </p:spPr>
        <p:txBody>
          <a:bodyPr wrap="square">
            <a:spAutoFit/>
          </a:bodyPr>
          <a:lstStyle/>
          <a:p>
            <a:r>
              <a:rPr lang="en-US" sz="1600" dirty="0" smtClean="0">
                <a:solidFill>
                  <a:srgbClr val="FFFF00"/>
                </a:solidFill>
              </a:rPr>
              <a:t>Greater variation </a:t>
            </a:r>
            <a:r>
              <a:rPr lang="en-US" sz="1600" dirty="0" smtClean="0"/>
              <a:t>may be expected for core IT processes and support functions in organizations with </a:t>
            </a:r>
            <a:r>
              <a:rPr lang="en-US" sz="1600" dirty="0" smtClean="0">
                <a:solidFill>
                  <a:srgbClr val="FFFF00"/>
                </a:solidFill>
              </a:rPr>
              <a:t>different </a:t>
            </a:r>
            <a:r>
              <a:rPr lang="en-US" sz="1600" dirty="0" smtClean="0"/>
              <a:t>data centers, facilities, service providers, or types of systems, or in organizations with decentralized management structures</a:t>
            </a:r>
            <a:endParaRPr lang="en-US" sz="1600" dirty="0"/>
          </a:p>
        </p:txBody>
      </p:sp>
      <p:pic>
        <p:nvPicPr>
          <p:cNvPr id="11" name="Picture 2"/>
          <p:cNvPicPr>
            <a:picLocks noChangeAspect="1" noChangeArrowheads="1"/>
          </p:cNvPicPr>
          <p:nvPr/>
        </p:nvPicPr>
        <p:blipFill>
          <a:blip r:embed="rId2" cstate="print"/>
          <a:srcRect/>
          <a:stretch>
            <a:fillRect/>
          </a:stretch>
        </p:blipFill>
        <p:spPr bwMode="auto">
          <a:xfrm>
            <a:off x="1142976" y="1428736"/>
            <a:ext cx="6858048" cy="4175154"/>
          </a:xfrm>
          <a:prstGeom prst="rect">
            <a:avLst/>
          </a:prstGeom>
          <a:noFill/>
          <a:ln w="9525">
            <a:noFill/>
            <a:miter lim="800000"/>
            <a:headEnd/>
            <a:tailEnd/>
          </a:ln>
          <a:effectLst/>
        </p:spPr>
      </p:pic>
      <p:sp>
        <p:nvSpPr>
          <p:cNvPr id="13" name="Content Placeholder 12"/>
          <p:cNvSpPr>
            <a:spLocks noGrp="1"/>
          </p:cNvSpPr>
          <p:nvPr>
            <p:ph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spiro_black">
  <a:themeElements>
    <a:clrScheme name="spiro_black 1">
      <a:dk1>
        <a:srgbClr val="CCCCFF"/>
      </a:dk1>
      <a:lt1>
        <a:srgbClr val="FFFFFF"/>
      </a:lt1>
      <a:dk2>
        <a:srgbClr val="000000"/>
      </a:dk2>
      <a:lt2>
        <a:srgbClr val="808080"/>
      </a:lt2>
      <a:accent1>
        <a:srgbClr val="7889FB"/>
      </a:accent1>
      <a:accent2>
        <a:srgbClr val="DFFF66"/>
      </a:accent2>
      <a:accent3>
        <a:srgbClr val="AAAAAA"/>
      </a:accent3>
      <a:accent4>
        <a:srgbClr val="DADADA"/>
      </a:accent4>
      <a:accent5>
        <a:srgbClr val="BEC4FD"/>
      </a:accent5>
      <a:accent6>
        <a:srgbClr val="CAE75C"/>
      </a:accent6>
      <a:hlink>
        <a:srgbClr val="0909F9"/>
      </a:hlink>
      <a:folHlink>
        <a:srgbClr val="D18213"/>
      </a:folHlink>
    </a:clrScheme>
    <a:fontScheme name="spiro_blac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FF9933"/>
            </a:gs>
            <a:gs pos="100000">
              <a:srgbClr val="FFCC66"/>
            </a:gs>
          </a:gsLst>
          <a:lin ang="5400000" scaled="1"/>
        </a:gradFill>
        <a:ln w="9525" cap="flat" cmpd="sng" algn="ctr">
          <a:solidFill>
            <a:srgbClr val="D2C3AE"/>
          </a:solidFill>
          <a:prstDash val="solid"/>
          <a:round/>
          <a:headEnd type="none" w="med" len="med"/>
          <a:tailEnd type="none" w="med" len="med"/>
        </a:ln>
        <a:effectLst>
          <a:outerShdw dist="45791" dir="3378596" algn="ctr" rotWithShape="0">
            <a:srgbClr val="CCCCFF">
              <a:alpha val="25000"/>
            </a:srgbClr>
          </a:outerShdw>
        </a:effectLst>
      </a:spPr>
      <a:bodyPr vert="horz" wrap="square" lIns="0" tIns="45720" rIns="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gradFill rotWithShape="1">
          <a:gsLst>
            <a:gs pos="0">
              <a:srgbClr val="FF9933"/>
            </a:gs>
            <a:gs pos="100000">
              <a:srgbClr val="FFCC66"/>
            </a:gs>
          </a:gsLst>
          <a:lin ang="5400000" scaled="1"/>
        </a:gradFill>
        <a:ln w="9525" cap="flat" cmpd="sng" algn="ctr">
          <a:solidFill>
            <a:srgbClr val="D2C3AE"/>
          </a:solidFill>
          <a:prstDash val="solid"/>
          <a:round/>
          <a:headEnd type="none" w="med" len="med"/>
          <a:tailEnd type="none" w="med" len="med"/>
        </a:ln>
        <a:effectLst>
          <a:outerShdw dist="45791" dir="3378596" algn="ctr" rotWithShape="0">
            <a:srgbClr val="CCCCFF">
              <a:alpha val="25000"/>
            </a:srgbClr>
          </a:outerShdw>
        </a:effectLst>
      </a:spPr>
      <a:bodyPr vert="horz" wrap="square" lIns="0" tIns="45720" rIns="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piro_black 1">
        <a:dk1>
          <a:srgbClr val="CCCCFF"/>
        </a:dk1>
        <a:lt1>
          <a:srgbClr val="FFFFFF"/>
        </a:lt1>
        <a:dk2>
          <a:srgbClr val="000000"/>
        </a:dk2>
        <a:lt2>
          <a:srgbClr val="808080"/>
        </a:lt2>
        <a:accent1>
          <a:srgbClr val="7889FB"/>
        </a:accent1>
        <a:accent2>
          <a:srgbClr val="DFFF66"/>
        </a:accent2>
        <a:accent3>
          <a:srgbClr val="AAAAAA"/>
        </a:accent3>
        <a:accent4>
          <a:srgbClr val="DADADA"/>
        </a:accent4>
        <a:accent5>
          <a:srgbClr val="BEC4FD"/>
        </a:accent5>
        <a:accent6>
          <a:srgbClr val="CAE75C"/>
        </a:accent6>
        <a:hlink>
          <a:srgbClr val="0909F9"/>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IBM 2 template</Template>
  <TotalTime>1020</TotalTime>
  <Words>1064</Words>
  <Application>Microsoft Office PowerPoint</Application>
  <PresentationFormat>On-screen Show (4:3)</PresentationFormat>
  <Paragraphs>89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spiro_black</vt:lpstr>
      <vt:lpstr>Chap 7 – IT Control </vt:lpstr>
      <vt:lpstr>What is IT Control</vt:lpstr>
      <vt:lpstr>What is IT Control</vt:lpstr>
      <vt:lpstr>Control Category</vt:lpstr>
      <vt:lpstr>Example of IT Control</vt:lpstr>
      <vt:lpstr>Organizational controls</vt:lpstr>
      <vt:lpstr>Entity-level controls subjected to audit</vt:lpstr>
      <vt:lpstr>Entity-level controls subjected to audit</vt:lpstr>
      <vt:lpstr>Entity-level controls subjected to audit</vt:lpstr>
      <vt:lpstr>Auditing different IT assets</vt:lpstr>
      <vt:lpstr>IT component decomposition</vt:lpstr>
      <vt:lpstr>There is no single standard or “best” method to evaluating systems or technical environments</vt:lpstr>
      <vt:lpstr>System architecture standards or models  as a guide for decomposing IT Component :</vt:lpstr>
      <vt:lpstr>Slide 14</vt:lpstr>
      <vt:lpstr>Slide 15</vt:lpstr>
      <vt:lpstr>Slide 16</vt:lpstr>
      <vt:lpstr>Path Analysis  (or critical path analysis, or transaction path analysis)</vt:lpstr>
      <vt:lpstr>Path Analysis  (or critical path analysis, or transaction path analysis)</vt:lpstr>
      <vt:lpstr>Slide 19</vt:lpstr>
      <vt:lpstr>Any question?</vt:lpstr>
      <vt:lpstr>Eight IT Component</vt:lpstr>
      <vt:lpstr>Eight IT Component</vt:lpstr>
      <vt:lpstr>Eight IT Component</vt:lpstr>
      <vt:lpstr>Eight IT Component</vt:lpstr>
      <vt:lpstr>Eight IT Component</vt:lpstr>
      <vt:lpstr>Eight IT Component</vt:lpstr>
      <vt:lpstr>Eight IT Component</vt:lpstr>
      <vt:lpstr>Auditing procedural controls or processes</vt:lpstr>
      <vt:lpstr>Relevant Process in IT Audit </vt:lpstr>
      <vt:lpstr>Program and project management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Audit and Control</dc:title>
  <dc:creator>YEFFRY </dc:creator>
  <cp:lastModifiedBy>YEFFRY </cp:lastModifiedBy>
  <cp:revision>32</cp:revision>
  <dcterms:created xsi:type="dcterms:W3CDTF">2014-08-14T14:28:49Z</dcterms:created>
  <dcterms:modified xsi:type="dcterms:W3CDTF">2015-11-27T17:32:35Z</dcterms:modified>
</cp:coreProperties>
</file>