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7" r:id="rId2"/>
    <p:sldId id="259" r:id="rId3"/>
    <p:sldId id="258" r:id="rId4"/>
    <p:sldId id="261" r:id="rId5"/>
    <p:sldId id="271" r:id="rId6"/>
    <p:sldId id="273" r:id="rId7"/>
    <p:sldId id="274" r:id="rId8"/>
    <p:sldId id="275" r:id="rId9"/>
    <p:sldId id="277" r:id="rId10"/>
    <p:sldId id="276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78" autoAdjust="0"/>
  </p:normalViewPr>
  <p:slideViewPr>
    <p:cSldViewPr>
      <p:cViewPr>
        <p:scale>
          <a:sx n="70" d="100"/>
          <a:sy n="70" d="100"/>
        </p:scale>
        <p:origin x="-1302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E11C7-5B1F-4194-A29F-D1BED84E0D65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9C390-5B22-4B75-90D6-C53886704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87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C390-5B22-4B75-90D6-C538867041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947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C390-5B22-4B75-90D6-C538867041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9498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C390-5B22-4B75-90D6-C538867041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379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C390-5B22-4B75-90D6-C538867041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824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C390-5B22-4B75-90D6-C538867041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486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C390-5B22-4B75-90D6-C538867041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99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C390-5B22-4B75-90D6-C538867041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9288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C390-5B22-4B75-90D6-C538867041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069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C390-5B22-4B75-90D6-C538867041F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65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C390-5B22-4B75-90D6-C538867041F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454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C390-5B22-4B75-90D6-C538867041F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38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C390-5B22-4B75-90D6-C538867041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8635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C390-5B22-4B75-90D6-C538867041F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813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C390-5B22-4B75-90D6-C538867041F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423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C390-5B22-4B75-90D6-C538867041F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96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C390-5B22-4B75-90D6-C538867041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992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C390-5B22-4B75-90D6-C538867041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19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C390-5B22-4B75-90D6-C538867041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27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C390-5B22-4B75-90D6-C538867041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13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C390-5B22-4B75-90D6-C538867041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980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C390-5B22-4B75-90D6-C538867041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213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C390-5B22-4B75-90D6-C538867041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1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4E37-6EE7-4A69-AACE-0060268849B5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8812-8AD6-4F9D-A2A9-A3630EC3C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52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4E37-6EE7-4A69-AACE-0060268849B5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8812-8AD6-4F9D-A2A9-A3630EC3C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4E37-6EE7-4A69-AACE-0060268849B5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8812-8AD6-4F9D-A2A9-A3630EC3C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1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4E37-6EE7-4A69-AACE-0060268849B5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8812-8AD6-4F9D-A2A9-A3630EC3C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06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4E37-6EE7-4A69-AACE-0060268849B5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8812-8AD6-4F9D-A2A9-A3630EC3C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9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4E37-6EE7-4A69-AACE-0060268849B5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8812-8AD6-4F9D-A2A9-A3630EC3C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52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4E37-6EE7-4A69-AACE-0060268849B5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8812-8AD6-4F9D-A2A9-A3630EC3C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2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4E37-6EE7-4A69-AACE-0060268849B5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8812-8AD6-4F9D-A2A9-A3630EC3C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990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4E37-6EE7-4A69-AACE-0060268849B5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8812-8AD6-4F9D-A2A9-A3630EC3C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51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4E37-6EE7-4A69-AACE-0060268849B5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8812-8AD6-4F9D-A2A9-A3630EC3C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13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4E37-6EE7-4A69-AACE-0060268849B5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8812-8AD6-4F9D-A2A9-A3630EC3C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2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84E37-6EE7-4A69-AACE-0060268849B5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68812-8AD6-4F9D-A2A9-A3630EC3C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6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2158182"/>
            <a:ext cx="6172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+mj-lt"/>
              </a:rPr>
              <a:t>ORGANISASI </a:t>
            </a:r>
            <a:r>
              <a:rPr lang="en-US" sz="3200" b="1" dirty="0" smtClean="0">
                <a:latin typeface="+mj-lt"/>
              </a:rPr>
              <a:t>KOMPUTER</a:t>
            </a:r>
          </a:p>
        </p:txBody>
      </p:sp>
      <p:sp>
        <p:nvSpPr>
          <p:cNvPr id="6" name="Rectangle 5"/>
          <p:cNvSpPr/>
          <p:nvPr/>
        </p:nvSpPr>
        <p:spPr>
          <a:xfrm>
            <a:off x="3352800" y="5596354"/>
            <a:ext cx="5334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/>
              <a:t>Mochamad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Fajar</a:t>
            </a:r>
            <a:r>
              <a:rPr lang="en-US" sz="2400" b="1" dirty="0" smtClean="0"/>
              <a:t> W., </a:t>
            </a:r>
            <a:r>
              <a:rPr lang="en-US" sz="2400" b="1" dirty="0" err="1" smtClean="0"/>
              <a:t>M</a:t>
            </a:r>
            <a:r>
              <a:rPr lang="en-US" sz="2400" b="1" dirty="0" err="1" smtClean="0"/>
              <a:t>.Kom</a:t>
            </a:r>
            <a:endParaRPr lang="en-US" sz="2400" b="1" dirty="0" smtClean="0"/>
          </a:p>
          <a:p>
            <a:pPr algn="ctr"/>
            <a:endParaRPr lang="en-US" sz="1400" dirty="0"/>
          </a:p>
        </p:txBody>
      </p:sp>
      <p:sp>
        <p:nvSpPr>
          <p:cNvPr id="2" name="Rectangle 1"/>
          <p:cNvSpPr/>
          <p:nvPr/>
        </p:nvSpPr>
        <p:spPr>
          <a:xfrm>
            <a:off x="2932147" y="2748791"/>
            <a:ext cx="3203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Pengantar</a:t>
            </a:r>
            <a:r>
              <a:rPr lang="en-US" b="1" dirty="0" smtClean="0"/>
              <a:t> </a:t>
            </a:r>
            <a:r>
              <a:rPr lang="en-US" b="1" dirty="0" err="1" smtClean="0"/>
              <a:t>Organisasi</a:t>
            </a:r>
            <a:r>
              <a:rPr lang="en-US" b="1" dirty="0" smtClean="0"/>
              <a:t> </a:t>
            </a:r>
            <a:r>
              <a:rPr lang="en-US" b="1" dirty="0" err="1" smtClean="0"/>
              <a:t>Komputer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1899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 IAS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09800"/>
            <a:ext cx="8458199" cy="4343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Komputer</a:t>
            </a:r>
            <a:r>
              <a:rPr lang="en-US" dirty="0">
                <a:solidFill>
                  <a:schemeClr val="tx1"/>
                </a:solidFill>
              </a:rPr>
              <a:t>  IAS  </a:t>
            </a:r>
            <a:r>
              <a:rPr lang="en-US" dirty="0" err="1">
                <a:solidFill>
                  <a:schemeClr val="tx1"/>
                </a:solidFill>
              </a:rPr>
              <a:t>memiliki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21 </a:t>
            </a:r>
            <a:r>
              <a:rPr lang="en-US" dirty="0" err="1" smtClean="0">
                <a:solidFill>
                  <a:schemeClr val="tx1"/>
                </a:solidFill>
              </a:rPr>
              <a:t>instruksi</a:t>
            </a:r>
            <a:r>
              <a:rPr lang="en-US" dirty="0">
                <a:solidFill>
                  <a:schemeClr val="tx1"/>
                </a:solidFill>
              </a:rPr>
              <a:t>, yang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dikelompokkan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seperti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berikut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:  </a:t>
            </a:r>
          </a:p>
          <a:p>
            <a:r>
              <a:rPr lang="en-US" b="1" i="1" dirty="0" smtClean="0">
                <a:solidFill>
                  <a:schemeClr val="tx1"/>
                </a:solidFill>
              </a:rPr>
              <a:t>Data </a:t>
            </a:r>
            <a:r>
              <a:rPr lang="en-US" b="1" i="1" dirty="0" err="1">
                <a:solidFill>
                  <a:schemeClr val="tx1"/>
                </a:solidFill>
              </a:rPr>
              <a:t>tranfer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memindahkan</a:t>
            </a:r>
            <a:r>
              <a:rPr lang="en-US" dirty="0">
                <a:solidFill>
                  <a:schemeClr val="tx1"/>
                </a:solidFill>
              </a:rPr>
              <a:t> data di </a:t>
            </a:r>
            <a:r>
              <a:rPr lang="en-US" dirty="0" err="1">
                <a:solidFill>
                  <a:schemeClr val="tx1"/>
                </a:solidFill>
              </a:rPr>
              <a:t>antara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memori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register – register ALU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antara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dua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register ALU </a:t>
            </a:r>
            <a:r>
              <a:rPr lang="en-US" dirty="0" err="1">
                <a:solidFill>
                  <a:schemeClr val="tx1"/>
                </a:solidFill>
              </a:rPr>
              <a:t>sendiri</a:t>
            </a:r>
            <a:r>
              <a:rPr lang="en-US" dirty="0">
                <a:solidFill>
                  <a:schemeClr val="tx1"/>
                </a:solidFill>
              </a:rPr>
              <a:t>.  </a:t>
            </a:r>
          </a:p>
          <a:p>
            <a:r>
              <a:rPr lang="en-US" b="1" i="1" dirty="0" smtClean="0">
                <a:solidFill>
                  <a:schemeClr val="tx1"/>
                </a:solidFill>
              </a:rPr>
              <a:t>Unconditional </a:t>
            </a:r>
            <a:r>
              <a:rPr lang="en-US" b="1" i="1" dirty="0">
                <a:solidFill>
                  <a:schemeClr val="tx1"/>
                </a:solidFill>
              </a:rPr>
              <a:t>branch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perintah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 err="1">
                <a:solidFill>
                  <a:schemeClr val="tx1"/>
                </a:solidFill>
              </a:rPr>
              <a:t>perintah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eksekusi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percabangan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tanpa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syarat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tertentu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b="1" i="1" dirty="0" smtClean="0">
                <a:solidFill>
                  <a:schemeClr val="tx1"/>
                </a:solidFill>
              </a:rPr>
              <a:t>Conditional </a:t>
            </a:r>
            <a:r>
              <a:rPr lang="en-US" b="1" i="1" dirty="0">
                <a:solidFill>
                  <a:schemeClr val="tx1"/>
                </a:solidFill>
              </a:rPr>
              <a:t>branch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perintah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 err="1">
                <a:solidFill>
                  <a:schemeClr val="tx1"/>
                </a:solidFill>
              </a:rPr>
              <a:t>perintah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eksekusi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percabangan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memerlukan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syarat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tertentu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agar </a:t>
            </a:r>
            <a:r>
              <a:rPr lang="en-US" dirty="0" err="1">
                <a:solidFill>
                  <a:schemeClr val="tx1"/>
                </a:solidFill>
              </a:rPr>
              <a:t>dihasilkan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nilai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percabangan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b="1" i="1" dirty="0" smtClean="0">
                <a:solidFill>
                  <a:schemeClr val="tx1"/>
                </a:solidFill>
              </a:rPr>
              <a:t>Arithmetic</a:t>
            </a:r>
            <a:r>
              <a:rPr lang="en-US" i="1" dirty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kumpulan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operasi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 err="1">
                <a:solidFill>
                  <a:schemeClr val="tx1"/>
                </a:solidFill>
              </a:rPr>
              <a:t>operasi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dibentuk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ALU.</a:t>
            </a:r>
          </a:p>
          <a:p>
            <a:r>
              <a:rPr lang="en-US" b="1" i="1" dirty="0" smtClean="0">
                <a:solidFill>
                  <a:schemeClr val="tx1"/>
                </a:solidFill>
              </a:rPr>
              <a:t>Address </a:t>
            </a:r>
            <a:r>
              <a:rPr lang="en-US" b="1" i="1" dirty="0">
                <a:solidFill>
                  <a:schemeClr val="tx1"/>
                </a:solidFill>
              </a:rPr>
              <a:t>Modify</a:t>
            </a:r>
            <a:r>
              <a:rPr lang="en-US" i="1" dirty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instruksi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 err="1">
                <a:solidFill>
                  <a:schemeClr val="tx1"/>
                </a:solidFill>
              </a:rPr>
              <a:t>instruksi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memungkinkan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pengubahan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alamat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saat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komputasi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sehingga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memungkinkan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fleksibilitas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alamat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tinggi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program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90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93460"/>
            <a:ext cx="5097463" cy="645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72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Komputer</a:t>
            </a:r>
            <a:r>
              <a:rPr lang="en-US" b="1" dirty="0"/>
              <a:t> </a:t>
            </a:r>
            <a:r>
              <a:rPr lang="en-US" b="1" dirty="0" err="1"/>
              <a:t>Komersial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95393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/>
              <a:t>1950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kelahiran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 </a:t>
            </a:r>
            <a:r>
              <a:rPr lang="en-US" dirty="0" err="1"/>
              <a:t>komputer</a:t>
            </a:r>
            <a:r>
              <a:rPr lang="en-US" dirty="0"/>
              <a:t> 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munculnya</a:t>
            </a:r>
            <a:r>
              <a:rPr lang="en-US" dirty="0"/>
              <a:t>  2 </a:t>
            </a:r>
            <a:r>
              <a:rPr lang="en-US" dirty="0" err="1" smtClean="0"/>
              <a:t>buah</a:t>
            </a:r>
            <a:r>
              <a:rPr lang="en-US" dirty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mendominasi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Sperry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IBM</a:t>
            </a:r>
          </a:p>
          <a:p>
            <a:r>
              <a:rPr lang="en-US" dirty="0" err="1"/>
              <a:t>Tahun</a:t>
            </a:r>
            <a:r>
              <a:rPr lang="en-US" dirty="0"/>
              <a:t> 1947, Eckert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Mauchly</a:t>
            </a:r>
            <a:r>
              <a:rPr lang="en-US" dirty="0"/>
              <a:t>  </a:t>
            </a:r>
            <a:r>
              <a:rPr lang="en-US" dirty="0" err="1"/>
              <a:t>mendirikan</a:t>
            </a:r>
            <a:r>
              <a:rPr lang="en-US" dirty="0"/>
              <a:t> Eckert-</a:t>
            </a:r>
            <a:r>
              <a:rPr lang="en-US" dirty="0" err="1"/>
              <a:t>Mauchly</a:t>
            </a:r>
            <a:r>
              <a:rPr lang="en-US" dirty="0"/>
              <a:t>  Computer  </a:t>
            </a:r>
            <a:r>
              <a:rPr lang="en-US" dirty="0" smtClean="0"/>
              <a:t>Corporation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memproduksi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 smtClean="0"/>
              <a:t>komersial</a:t>
            </a:r>
            <a:r>
              <a:rPr lang="en-US" dirty="0" smtClean="0"/>
              <a:t>.</a:t>
            </a:r>
          </a:p>
          <a:p>
            <a:r>
              <a:rPr lang="en-US" dirty="0"/>
              <a:t>UNIVAC I (</a:t>
            </a:r>
            <a:r>
              <a:rPr lang="en-US" i="1" dirty="0"/>
              <a:t>Universal Automatic </a:t>
            </a:r>
            <a:r>
              <a:rPr lang="en-US" i="1" dirty="0" smtClean="0"/>
              <a:t>Computer</a:t>
            </a:r>
            <a:r>
              <a:rPr lang="en-US" dirty="0" smtClean="0"/>
              <a:t>) - </a:t>
            </a:r>
            <a:r>
              <a:rPr lang="en-US" dirty="0" err="1" smtClean="0"/>
              <a:t>sensus</a:t>
            </a:r>
            <a:r>
              <a:rPr lang="en-US" dirty="0" smtClean="0"/>
              <a:t> </a:t>
            </a:r>
            <a:r>
              <a:rPr lang="en-US" dirty="0" err="1"/>
              <a:t>tahun</a:t>
            </a:r>
            <a:r>
              <a:rPr lang="en-US" dirty="0"/>
              <a:t> 1950 di </a:t>
            </a:r>
            <a:r>
              <a:rPr lang="en-US" dirty="0" smtClean="0"/>
              <a:t>USA</a:t>
            </a:r>
          </a:p>
          <a:p>
            <a:r>
              <a:rPr lang="en-US" dirty="0" err="1" smtClean="0"/>
              <a:t>Tahun</a:t>
            </a:r>
            <a:r>
              <a:rPr lang="en-US" dirty="0" smtClean="0"/>
              <a:t> 1950 - </a:t>
            </a:r>
            <a:r>
              <a:rPr lang="en-US" dirty="0"/>
              <a:t>UNIVAC  II  yang  </a:t>
            </a:r>
            <a:r>
              <a:rPr lang="en-US" dirty="0" err="1"/>
              <a:t>memiliki</a:t>
            </a:r>
            <a:r>
              <a:rPr lang="en-US" dirty="0"/>
              <a:t>  </a:t>
            </a:r>
            <a:r>
              <a:rPr lang="en-US" dirty="0" err="1"/>
              <a:t>kapasitas</a:t>
            </a:r>
            <a:r>
              <a:rPr lang="en-US" dirty="0"/>
              <a:t>  </a:t>
            </a:r>
            <a:r>
              <a:rPr lang="en-US" dirty="0" err="1"/>
              <a:t>memori</a:t>
            </a:r>
            <a:r>
              <a:rPr lang="en-US" dirty="0"/>
              <a:t> 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 yang 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18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err="1"/>
              <a:t>Generasi</a:t>
            </a:r>
            <a:r>
              <a:rPr lang="en-US" sz="3600" b="1" dirty="0"/>
              <a:t> </a:t>
            </a:r>
            <a:r>
              <a:rPr lang="en-US" sz="3600" b="1" dirty="0" err="1"/>
              <a:t>Kedua</a:t>
            </a:r>
            <a:r>
              <a:rPr lang="en-US" sz="3600" b="1" dirty="0"/>
              <a:t> : Transistor (1955 – 1965)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675467"/>
            <a:ext cx="8077199" cy="3450696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Pengganti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vacum</a:t>
            </a:r>
            <a:r>
              <a:rPr lang="en-US" b="1" dirty="0" smtClean="0">
                <a:solidFill>
                  <a:schemeClr val="tx1"/>
                </a:solidFill>
              </a:rPr>
              <a:t> tube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Ditemukan</a:t>
            </a:r>
            <a:r>
              <a:rPr lang="en-US" b="1" dirty="0" smtClean="0">
                <a:solidFill>
                  <a:schemeClr val="tx1"/>
                </a:solidFill>
              </a:rPr>
              <a:t> di Bell Labs </a:t>
            </a:r>
            <a:r>
              <a:rPr lang="en-US" b="1" dirty="0" err="1" smtClean="0">
                <a:solidFill>
                  <a:schemeClr val="tx1"/>
                </a:solidFill>
              </a:rPr>
              <a:t>tahun</a:t>
            </a:r>
            <a:r>
              <a:rPr lang="en-US" b="1" dirty="0" smtClean="0">
                <a:solidFill>
                  <a:schemeClr val="tx1"/>
                </a:solidFill>
              </a:rPr>
              <a:t> 1947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tahun</a:t>
            </a:r>
            <a:r>
              <a:rPr lang="en-US" b="1" dirty="0" smtClean="0">
                <a:solidFill>
                  <a:schemeClr val="tx1"/>
                </a:solidFill>
              </a:rPr>
              <a:t> 1950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Ukuran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lebih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kecil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Konsumsi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daya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listrik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sangat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kecil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Terbuat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dari</a:t>
            </a:r>
            <a:r>
              <a:rPr lang="en-US" b="1" dirty="0" smtClean="0">
                <a:solidFill>
                  <a:schemeClr val="tx1"/>
                </a:solidFill>
              </a:rPr>
              <a:t> silicon (sand)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IBM – </a:t>
            </a:r>
            <a:r>
              <a:rPr lang="en-US" b="1" dirty="0" err="1" smtClean="0">
                <a:solidFill>
                  <a:schemeClr val="tx1"/>
                </a:solidFill>
              </a:rPr>
              <a:t>perusahan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pertama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meluncurkan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produk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komputer</a:t>
            </a:r>
            <a:r>
              <a:rPr lang="en-US" b="1" dirty="0" smtClean="0">
                <a:solidFill>
                  <a:schemeClr val="tx1"/>
                </a:solidFill>
              </a:rPr>
              <a:t> transistor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82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1" y="2514600"/>
            <a:ext cx="7975600" cy="3962400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NCR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RCA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perusahaan</a:t>
            </a:r>
            <a:r>
              <a:rPr lang="en-US" dirty="0">
                <a:solidFill>
                  <a:schemeClr val="tx1"/>
                </a:solidFill>
              </a:rPr>
              <a:t> yang  </a:t>
            </a:r>
            <a:r>
              <a:rPr lang="en-US" dirty="0" err="1">
                <a:solidFill>
                  <a:schemeClr val="tx1"/>
                </a:solidFill>
              </a:rPr>
              <a:t>mengembangkan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komputer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berukuran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kecil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saat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itu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IBM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mengeluarkan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seri</a:t>
            </a:r>
            <a:r>
              <a:rPr lang="en-US" dirty="0">
                <a:solidFill>
                  <a:schemeClr val="tx1"/>
                </a:solidFill>
              </a:rPr>
              <a:t> 7000-nya. 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Generasi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kedua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juga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ditandai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munculnya</a:t>
            </a:r>
            <a:r>
              <a:rPr lang="en-US" dirty="0">
                <a:solidFill>
                  <a:schemeClr val="tx1"/>
                </a:solidFill>
              </a:rPr>
              <a:t>  Digital  Equipment  Corporation (DEC) 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1957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meluncurkan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komputer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pertamanya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yaitu</a:t>
            </a:r>
            <a:r>
              <a:rPr lang="en-US" dirty="0">
                <a:solidFill>
                  <a:schemeClr val="tx1"/>
                </a:solidFill>
              </a:rPr>
              <a:t> PDP  1.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Komputer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sangat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penting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bagi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perkembangan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komputer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generasi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ketiga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82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Generasi</a:t>
            </a:r>
            <a:r>
              <a:rPr lang="en-US" b="1" dirty="0"/>
              <a:t> </a:t>
            </a:r>
            <a:r>
              <a:rPr lang="en-US" b="1" dirty="0" err="1"/>
              <a:t>Ketiga</a:t>
            </a:r>
            <a:r>
              <a:rPr lang="en-US" b="1" dirty="0"/>
              <a:t> : Integrated Circuits (1965 – 1980)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362200"/>
            <a:ext cx="8458199" cy="4343400"/>
          </a:xfrm>
        </p:spPr>
        <p:txBody>
          <a:bodyPr/>
          <a:lstStyle/>
          <a:p>
            <a:r>
              <a:rPr lang="en-US" dirty="0" err="1"/>
              <a:t>Pada</a:t>
            </a:r>
            <a:r>
              <a:rPr lang="en-US" dirty="0"/>
              <a:t>  </a:t>
            </a:r>
            <a:r>
              <a:rPr lang="en-US" dirty="0" err="1"/>
              <a:t>tahun</a:t>
            </a:r>
            <a:r>
              <a:rPr lang="en-US" dirty="0"/>
              <a:t> 1958 </a:t>
            </a:r>
            <a:r>
              <a:rPr lang="en-US" dirty="0" err="1"/>
              <a:t>terjadi</a:t>
            </a:r>
            <a:r>
              <a:rPr lang="en-US" dirty="0"/>
              <a:t>  </a:t>
            </a:r>
            <a:r>
              <a:rPr lang="en-US" dirty="0" err="1"/>
              <a:t>revolusi</a:t>
            </a:r>
            <a:r>
              <a:rPr lang="en-US" dirty="0"/>
              <a:t>  </a:t>
            </a:r>
            <a:r>
              <a:rPr lang="en-US" dirty="0" err="1"/>
              <a:t>elektronika</a:t>
            </a:r>
            <a:r>
              <a:rPr lang="en-US" dirty="0"/>
              <a:t>  </a:t>
            </a:r>
            <a:r>
              <a:rPr lang="en-US" dirty="0" err="1"/>
              <a:t>kembali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ditemukannya</a:t>
            </a:r>
            <a:r>
              <a:rPr lang="en-US" dirty="0"/>
              <a:t>  </a:t>
            </a:r>
            <a:r>
              <a:rPr lang="en-US" i="1" dirty="0" smtClean="0"/>
              <a:t>integrated circuit </a:t>
            </a:r>
            <a:r>
              <a:rPr lang="en-US" dirty="0" smtClean="0"/>
              <a:t> </a:t>
            </a:r>
            <a:r>
              <a:rPr lang="en-US" dirty="0"/>
              <a:t>(IC) 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gerbang</a:t>
            </a:r>
            <a:r>
              <a:rPr lang="en-US" dirty="0" smtClean="0"/>
              <a:t>, </a:t>
            </a:r>
            <a:r>
              <a:rPr lang="en-US" dirty="0" err="1" smtClean="0"/>
              <a:t>kumpulan</a:t>
            </a:r>
            <a:r>
              <a:rPr lang="en-US" dirty="0" smtClean="0"/>
              <a:t> memory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interkoneksinya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semikonduktor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 silicon wafer.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6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675466"/>
            <a:ext cx="8610599" cy="387773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Vacuum tube - 1946-1957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Transistor - 1958-1964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Small scale </a:t>
            </a:r>
            <a:r>
              <a:rPr lang="en-US" dirty="0" smtClean="0">
                <a:solidFill>
                  <a:schemeClr val="tx1"/>
                </a:solidFill>
              </a:rPr>
              <a:t>integration (SSI) </a:t>
            </a:r>
            <a:r>
              <a:rPr lang="en-US" dirty="0">
                <a:solidFill>
                  <a:schemeClr val="tx1"/>
                </a:solidFill>
              </a:rPr>
              <a:t>- 1965 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Up to 100 devices on a chip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Medium scale </a:t>
            </a:r>
            <a:r>
              <a:rPr lang="en-US" dirty="0" smtClean="0">
                <a:solidFill>
                  <a:schemeClr val="tx1"/>
                </a:solidFill>
              </a:rPr>
              <a:t>integration (MSI) </a:t>
            </a:r>
            <a:r>
              <a:rPr lang="en-US" dirty="0">
                <a:solidFill>
                  <a:schemeClr val="tx1"/>
                </a:solidFill>
              </a:rPr>
              <a:t>- to 1971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100-3,000 devices on a chip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Large scale integration </a:t>
            </a:r>
            <a:r>
              <a:rPr lang="en-US" dirty="0" smtClean="0">
                <a:solidFill>
                  <a:schemeClr val="tx1"/>
                </a:solidFill>
              </a:rPr>
              <a:t>(LSI) - </a:t>
            </a:r>
            <a:r>
              <a:rPr lang="en-US" dirty="0">
                <a:solidFill>
                  <a:schemeClr val="tx1"/>
                </a:solidFill>
              </a:rPr>
              <a:t>1971-1977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3,000 - 100,000 devices on a chip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Very large scale integration </a:t>
            </a:r>
            <a:r>
              <a:rPr lang="en-US" dirty="0" smtClean="0">
                <a:solidFill>
                  <a:schemeClr val="tx1"/>
                </a:solidFill>
              </a:rPr>
              <a:t>(VLSI) - </a:t>
            </a:r>
            <a:r>
              <a:rPr lang="en-US" dirty="0">
                <a:solidFill>
                  <a:schemeClr val="tx1"/>
                </a:solidFill>
              </a:rPr>
              <a:t>1978 -1991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100,000 - 100,000,000 devices on a chip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Ultra large scale integration </a:t>
            </a:r>
            <a:r>
              <a:rPr lang="en-US" dirty="0" smtClean="0">
                <a:solidFill>
                  <a:schemeClr val="tx1"/>
                </a:solidFill>
              </a:rPr>
              <a:t>(ULSI) – </a:t>
            </a:r>
            <a:r>
              <a:rPr lang="en-US" dirty="0">
                <a:solidFill>
                  <a:schemeClr val="tx1"/>
                </a:solidFill>
              </a:rPr>
              <a:t>1991 -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Over 100,000,000 devices on a chip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03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Moore’s Law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2209800"/>
            <a:ext cx="7899400" cy="42672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Diperkenalkan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Gordon E. Moore </a:t>
            </a:r>
            <a:r>
              <a:rPr lang="en-US" dirty="0" err="1">
                <a:solidFill>
                  <a:schemeClr val="tx1"/>
                </a:solidFill>
              </a:rPr>
              <a:t>salah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pendiri</a:t>
            </a:r>
            <a:r>
              <a:rPr lang="en-US" dirty="0">
                <a:solidFill>
                  <a:schemeClr val="tx1"/>
                </a:solidFill>
              </a:rPr>
              <a:t> Intel. </a:t>
            </a:r>
            <a:r>
              <a:rPr lang="en-US" dirty="0" err="1">
                <a:solidFill>
                  <a:schemeClr val="tx1"/>
                </a:solidFill>
              </a:rPr>
              <a:t>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mengatakan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bahwa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pertumbuhan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kecepatan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perhitungan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mikroprosesor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mengikuti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rumusan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eksponensial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menyatakan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bahwa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kompleksitas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sebuah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mikroprosesor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meningkat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dua</a:t>
            </a:r>
            <a:r>
              <a:rPr lang="en-US" dirty="0">
                <a:solidFill>
                  <a:schemeClr val="tx1"/>
                </a:solidFill>
              </a:rPr>
              <a:t> kali </a:t>
            </a:r>
            <a:r>
              <a:rPr lang="en-US" dirty="0" err="1">
                <a:solidFill>
                  <a:schemeClr val="tx1"/>
                </a:solidFill>
              </a:rPr>
              <a:t>lipat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tiap</a:t>
            </a:r>
            <a:r>
              <a:rPr lang="en-US" dirty="0">
                <a:solidFill>
                  <a:schemeClr val="tx1"/>
                </a:solidFill>
              </a:rPr>
              <a:t> 18 </a:t>
            </a:r>
            <a:r>
              <a:rPr lang="en-US" dirty="0" err="1">
                <a:solidFill>
                  <a:schemeClr val="tx1"/>
                </a:solidFill>
              </a:rPr>
              <a:t>bulan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sekali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Harga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chip  </a:t>
            </a:r>
            <a:r>
              <a:rPr lang="en-US" dirty="0" err="1" smtClean="0">
                <a:solidFill>
                  <a:schemeClr val="tx1"/>
                </a:solidFill>
              </a:rPr>
              <a:t>hampir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berubah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Higher packing density </a:t>
            </a:r>
            <a:r>
              <a:rPr lang="en-US" dirty="0" err="1" smtClean="0">
                <a:solidFill>
                  <a:schemeClr val="tx1"/>
                </a:solidFill>
              </a:rPr>
              <a:t>berarti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jalur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elektronik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lebih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pendek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kemampuan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lebih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meningkat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Ukuran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mengecil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meningkatkan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fleksibilitas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Mengurangi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membutuhkan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pendinginan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248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transistor per Chip</a:t>
            </a:r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92"/>
          <a:stretch>
            <a:fillRect/>
          </a:stretch>
        </p:blipFill>
        <p:spPr bwMode="auto">
          <a:xfrm>
            <a:off x="1295400" y="2057400"/>
            <a:ext cx="5839848" cy="4524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516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Generasi</a:t>
            </a:r>
            <a:r>
              <a:rPr lang="en-US" b="1" dirty="0"/>
              <a:t> </a:t>
            </a:r>
            <a:r>
              <a:rPr lang="en-US" b="1" dirty="0" err="1"/>
              <a:t>Ketiga</a:t>
            </a:r>
            <a:r>
              <a:rPr lang="en-US" b="1" dirty="0"/>
              <a:t> : Integrated Circuits (1965 – 1980</a:t>
            </a:r>
            <a:r>
              <a:rPr lang="en-US" b="1" dirty="0" smtClean="0"/>
              <a:t>) - </a:t>
            </a:r>
            <a:r>
              <a:rPr lang="en-US" b="1" dirty="0"/>
              <a:t>IBM System/360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1" y="2438400"/>
            <a:ext cx="7975600" cy="4419600"/>
          </a:xfrm>
        </p:spPr>
        <p:txBody>
          <a:bodyPr>
            <a:noAutofit/>
          </a:bodyPr>
          <a:lstStyle/>
          <a:p>
            <a:r>
              <a:rPr lang="en-US" sz="1400" dirty="0" err="1">
                <a:solidFill>
                  <a:schemeClr val="tx1"/>
                </a:solidFill>
              </a:rPr>
              <a:t>Tahun</a:t>
            </a:r>
            <a:r>
              <a:rPr lang="en-US" sz="1400" dirty="0">
                <a:solidFill>
                  <a:schemeClr val="tx1"/>
                </a:solidFill>
              </a:rPr>
              <a:t> 1964 </a:t>
            </a: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 err="1">
                <a:solidFill>
                  <a:schemeClr val="tx1"/>
                </a:solidFill>
              </a:rPr>
              <a:t>Sistem</a:t>
            </a:r>
            <a:r>
              <a:rPr lang="en-US" sz="1400" dirty="0">
                <a:solidFill>
                  <a:schemeClr val="tx1"/>
                </a:solidFill>
              </a:rPr>
              <a:t>  360 </a:t>
            </a:r>
            <a:r>
              <a:rPr lang="en-US" sz="1400" dirty="0" err="1">
                <a:solidFill>
                  <a:schemeClr val="tx1"/>
                </a:solidFill>
              </a:rPr>
              <a:t>merupakan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kelompok</a:t>
            </a:r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komputer</a:t>
            </a:r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pertama</a:t>
            </a:r>
            <a:r>
              <a:rPr lang="en-US" sz="1400" dirty="0">
                <a:solidFill>
                  <a:schemeClr val="tx1"/>
                </a:solidFill>
              </a:rPr>
              <a:t>  yang  </a:t>
            </a:r>
            <a:r>
              <a:rPr lang="en-US" sz="1400" dirty="0" err="1">
                <a:solidFill>
                  <a:schemeClr val="tx1"/>
                </a:solidFill>
              </a:rPr>
              <a:t>terencana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Banyak</a:t>
            </a:r>
            <a:r>
              <a:rPr lang="en-US" sz="1400" dirty="0">
                <a:solidFill>
                  <a:schemeClr val="tx1"/>
                </a:solidFill>
              </a:rPr>
              <a:t>  model 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dalam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arsitektur</a:t>
            </a:r>
            <a:r>
              <a:rPr lang="en-US" sz="1400" dirty="0">
                <a:solidFill>
                  <a:schemeClr val="tx1"/>
                </a:solidFill>
              </a:rPr>
              <a:t> 360 </a:t>
            </a:r>
            <a:r>
              <a:rPr lang="en-US" sz="1400" dirty="0" err="1">
                <a:solidFill>
                  <a:schemeClr val="tx1"/>
                </a:solidFill>
              </a:rPr>
              <a:t>ini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saling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kompatibel</a:t>
            </a:r>
            <a:r>
              <a:rPr lang="en-US" sz="1400" dirty="0">
                <a:solidFill>
                  <a:schemeClr val="tx1"/>
                </a:solidFill>
              </a:rPr>
              <a:t>. Hal </a:t>
            </a:r>
            <a:r>
              <a:rPr lang="en-US" sz="1400" dirty="0" err="1">
                <a:solidFill>
                  <a:schemeClr val="tx1"/>
                </a:solidFill>
              </a:rPr>
              <a:t>ini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sangat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menguntungkan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konsumen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karena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konsumen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menyesuaikan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kebutuhan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maupun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harganya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 err="1" smtClean="0">
                <a:solidFill>
                  <a:schemeClr val="tx1"/>
                </a:solidFill>
              </a:rPr>
              <a:t>Karakteristik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komputer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kelompok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adalah</a:t>
            </a:r>
            <a:r>
              <a:rPr lang="en-US" sz="1400" dirty="0">
                <a:solidFill>
                  <a:schemeClr val="tx1"/>
                </a:solidFill>
              </a:rPr>
              <a:t> :  </a:t>
            </a:r>
          </a:p>
          <a:p>
            <a:r>
              <a:rPr lang="en-US" sz="1400" b="1" i="1" dirty="0" smtClean="0">
                <a:solidFill>
                  <a:schemeClr val="tx1"/>
                </a:solidFill>
              </a:rPr>
              <a:t>Set  </a:t>
            </a:r>
            <a:r>
              <a:rPr lang="en-US" sz="1400" b="1" i="1" dirty="0" err="1">
                <a:solidFill>
                  <a:schemeClr val="tx1"/>
                </a:solidFill>
              </a:rPr>
              <a:t>Instruksi</a:t>
            </a:r>
            <a:r>
              <a:rPr lang="en-US" sz="1400" b="1" i="1" dirty="0">
                <a:solidFill>
                  <a:schemeClr val="tx1"/>
                </a:solidFill>
              </a:rPr>
              <a:t>  </a:t>
            </a:r>
            <a:r>
              <a:rPr lang="en-US" sz="1400" b="1" i="1" dirty="0" err="1">
                <a:solidFill>
                  <a:schemeClr val="tx1"/>
                </a:solidFill>
              </a:rPr>
              <a:t>Mirip</a:t>
            </a:r>
            <a:r>
              <a:rPr lang="en-US" sz="1400" b="1" i="1" dirty="0">
                <a:solidFill>
                  <a:schemeClr val="tx1"/>
                </a:solidFill>
              </a:rPr>
              <a:t> </a:t>
            </a:r>
            <a:r>
              <a:rPr lang="en-US" sz="1400" b="1" i="1" dirty="0" err="1">
                <a:solidFill>
                  <a:schemeClr val="tx1"/>
                </a:solidFill>
              </a:rPr>
              <a:t>atau</a:t>
            </a:r>
            <a:r>
              <a:rPr lang="en-US" sz="1400" b="1" i="1" dirty="0">
                <a:solidFill>
                  <a:schemeClr val="tx1"/>
                </a:solidFill>
              </a:rPr>
              <a:t> </a:t>
            </a:r>
            <a:r>
              <a:rPr lang="en-US" sz="1400" b="1" i="1" dirty="0" err="1">
                <a:solidFill>
                  <a:schemeClr val="tx1"/>
                </a:solidFill>
              </a:rPr>
              <a:t>Identik</a:t>
            </a:r>
            <a:r>
              <a:rPr lang="en-US" sz="1400" b="1" dirty="0">
                <a:solidFill>
                  <a:schemeClr val="tx1"/>
                </a:solidFill>
              </a:rPr>
              <a:t>,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kelompok</a:t>
            </a:r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komputer</a:t>
            </a:r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ini</a:t>
            </a:r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berbagai</a:t>
            </a:r>
            <a:r>
              <a:rPr lang="en-US" sz="1400" dirty="0">
                <a:solidFill>
                  <a:schemeClr val="tx1"/>
                </a:solidFill>
              </a:rPr>
              <a:t>  model  yang 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dikeluarkan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menggunakan</a:t>
            </a:r>
            <a:r>
              <a:rPr lang="en-US" sz="1400" dirty="0">
                <a:solidFill>
                  <a:schemeClr val="tx1"/>
                </a:solidFill>
              </a:rPr>
              <a:t> set  </a:t>
            </a:r>
            <a:r>
              <a:rPr lang="en-US" sz="1400" dirty="0" err="1">
                <a:solidFill>
                  <a:schemeClr val="tx1"/>
                </a:solidFill>
              </a:rPr>
              <a:t>instruksi</a:t>
            </a:r>
            <a:r>
              <a:rPr lang="en-US" sz="1400" dirty="0">
                <a:solidFill>
                  <a:schemeClr val="tx1"/>
                </a:solidFill>
              </a:rPr>
              <a:t>  yang  </a:t>
            </a:r>
            <a:r>
              <a:rPr lang="en-US" sz="1400" dirty="0" err="1">
                <a:solidFill>
                  <a:schemeClr val="tx1"/>
                </a:solidFill>
              </a:rPr>
              <a:t>sama</a:t>
            </a:r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sehingga</a:t>
            </a:r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mendukung</a:t>
            </a:r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kompabilitas</a:t>
            </a:r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sistem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maupun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perangkat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kerasnya</a:t>
            </a:r>
            <a:r>
              <a:rPr lang="en-US" sz="1400" dirty="0">
                <a:solidFill>
                  <a:schemeClr val="tx1"/>
                </a:solidFill>
              </a:rPr>
              <a:t>.  </a:t>
            </a:r>
          </a:p>
          <a:p>
            <a:r>
              <a:rPr lang="en-US" sz="1400" b="1" i="1" dirty="0" err="1" smtClean="0">
                <a:solidFill>
                  <a:schemeClr val="tx1"/>
                </a:solidFill>
              </a:rPr>
              <a:t>Sistem</a:t>
            </a:r>
            <a:r>
              <a:rPr lang="en-US" sz="1400" b="1" i="1" dirty="0" smtClean="0">
                <a:solidFill>
                  <a:schemeClr val="tx1"/>
                </a:solidFill>
              </a:rPr>
              <a:t>  </a:t>
            </a:r>
            <a:r>
              <a:rPr lang="en-US" sz="1400" b="1" i="1" dirty="0" err="1">
                <a:solidFill>
                  <a:schemeClr val="tx1"/>
                </a:solidFill>
              </a:rPr>
              <a:t>Operasi</a:t>
            </a:r>
            <a:r>
              <a:rPr lang="en-US" sz="1400" b="1" i="1" dirty="0">
                <a:solidFill>
                  <a:schemeClr val="tx1"/>
                </a:solidFill>
              </a:rPr>
              <a:t>  </a:t>
            </a:r>
            <a:r>
              <a:rPr lang="en-US" sz="1400" b="1" i="1" dirty="0" err="1">
                <a:solidFill>
                  <a:schemeClr val="tx1"/>
                </a:solidFill>
              </a:rPr>
              <a:t>Mirip</a:t>
            </a:r>
            <a:r>
              <a:rPr lang="en-US" sz="1400" b="1" i="1" dirty="0">
                <a:solidFill>
                  <a:schemeClr val="tx1"/>
                </a:solidFill>
              </a:rPr>
              <a:t> </a:t>
            </a:r>
            <a:r>
              <a:rPr lang="en-US" sz="1400" b="1" i="1" dirty="0" err="1">
                <a:solidFill>
                  <a:schemeClr val="tx1"/>
                </a:solidFill>
              </a:rPr>
              <a:t>atau</a:t>
            </a:r>
            <a:r>
              <a:rPr lang="en-US" sz="1400" b="1" i="1" dirty="0">
                <a:solidFill>
                  <a:schemeClr val="tx1"/>
                </a:solidFill>
              </a:rPr>
              <a:t> </a:t>
            </a:r>
            <a:r>
              <a:rPr lang="en-US" sz="1400" b="1" i="1" dirty="0" err="1" smtClean="0">
                <a:solidFill>
                  <a:schemeClr val="tx1"/>
                </a:solidFill>
              </a:rPr>
              <a:t>Identik</a:t>
            </a:r>
            <a:r>
              <a:rPr lang="en-US" sz="1400" i="1" dirty="0" smtClean="0">
                <a:solidFill>
                  <a:schemeClr val="tx1"/>
                </a:solidFill>
              </a:rPr>
              <a:t>,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ini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merupakan</a:t>
            </a:r>
            <a:r>
              <a:rPr lang="en-US" sz="1400" dirty="0">
                <a:solidFill>
                  <a:schemeClr val="tx1"/>
                </a:solidFill>
              </a:rPr>
              <a:t> feature  yang  </a:t>
            </a:r>
            <a:r>
              <a:rPr lang="en-US" sz="1400" dirty="0" err="1">
                <a:solidFill>
                  <a:schemeClr val="tx1"/>
                </a:solidFill>
              </a:rPr>
              <a:t>menguntungkan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konsumen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sehingga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apabila</a:t>
            </a:r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kebutuhan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menuntut</a:t>
            </a:r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penggantian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komputer</a:t>
            </a:r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tidak</a:t>
            </a:r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kesulitan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sistem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operasinya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karena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sama</a:t>
            </a:r>
            <a:r>
              <a:rPr lang="en-US" sz="1400" dirty="0">
                <a:solidFill>
                  <a:schemeClr val="tx1"/>
                </a:solidFill>
              </a:rPr>
              <a:t>.  </a:t>
            </a:r>
          </a:p>
          <a:p>
            <a:r>
              <a:rPr lang="en-US" sz="1400" b="1" i="1" dirty="0" err="1" smtClean="0">
                <a:solidFill>
                  <a:schemeClr val="tx1"/>
                </a:solidFill>
              </a:rPr>
              <a:t>Kecepatan</a:t>
            </a:r>
            <a:r>
              <a:rPr lang="en-US" sz="1400" b="1" i="1" dirty="0" smtClean="0">
                <a:solidFill>
                  <a:schemeClr val="tx1"/>
                </a:solidFill>
              </a:rPr>
              <a:t> </a:t>
            </a:r>
            <a:r>
              <a:rPr lang="en-US" sz="1400" b="1" i="1" dirty="0">
                <a:solidFill>
                  <a:schemeClr val="tx1"/>
                </a:solidFill>
              </a:rPr>
              <a:t>yang </a:t>
            </a:r>
            <a:r>
              <a:rPr lang="en-US" sz="1400" b="1" i="1" dirty="0" err="1" smtClean="0">
                <a:solidFill>
                  <a:schemeClr val="tx1"/>
                </a:solidFill>
              </a:rPr>
              <a:t>meningkat</a:t>
            </a:r>
            <a:r>
              <a:rPr lang="en-US" sz="1400" b="1" i="1" dirty="0" smtClean="0">
                <a:solidFill>
                  <a:schemeClr val="tx1"/>
                </a:solidFill>
              </a:rPr>
              <a:t>,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model -model  </a:t>
            </a:r>
            <a:r>
              <a:rPr lang="en-US" sz="1400" dirty="0">
                <a:solidFill>
                  <a:schemeClr val="tx1"/>
                </a:solidFill>
              </a:rPr>
              <a:t>yang  </a:t>
            </a:r>
            <a:r>
              <a:rPr lang="en-US" sz="1400" dirty="0" err="1">
                <a:solidFill>
                  <a:schemeClr val="tx1"/>
                </a:solidFill>
              </a:rPr>
              <a:t>ditawarkan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mulai</a:t>
            </a:r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kecepatan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rendah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sampai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kecepatan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tinggi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penggunaan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dapat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disesuaikan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konsumen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sendiri</a:t>
            </a:r>
            <a:r>
              <a:rPr lang="en-US" sz="1400" dirty="0">
                <a:solidFill>
                  <a:schemeClr val="tx1"/>
                </a:solidFill>
              </a:rPr>
              <a:t>.  </a:t>
            </a:r>
          </a:p>
          <a:p>
            <a:r>
              <a:rPr lang="en-US" sz="1400" b="1" i="1" dirty="0" err="1" smtClean="0">
                <a:solidFill>
                  <a:schemeClr val="tx1"/>
                </a:solidFill>
              </a:rPr>
              <a:t>Ukuran</a:t>
            </a:r>
            <a:r>
              <a:rPr lang="en-US" sz="1400" b="1" i="1" dirty="0" smtClean="0">
                <a:solidFill>
                  <a:schemeClr val="tx1"/>
                </a:solidFill>
              </a:rPr>
              <a:t> </a:t>
            </a:r>
            <a:r>
              <a:rPr lang="en-US" sz="1400" b="1" i="1" dirty="0" err="1">
                <a:solidFill>
                  <a:schemeClr val="tx1"/>
                </a:solidFill>
              </a:rPr>
              <a:t>Memori</a:t>
            </a:r>
            <a:r>
              <a:rPr lang="en-US" sz="1400" b="1" i="1" dirty="0">
                <a:solidFill>
                  <a:schemeClr val="tx1"/>
                </a:solidFill>
              </a:rPr>
              <a:t>  yang </a:t>
            </a:r>
            <a:r>
              <a:rPr lang="en-US" sz="1400" b="1" i="1" dirty="0" err="1">
                <a:solidFill>
                  <a:schemeClr val="tx1"/>
                </a:solidFill>
              </a:rPr>
              <a:t>lebih</a:t>
            </a:r>
            <a:r>
              <a:rPr lang="en-US" sz="1400" b="1" i="1" dirty="0">
                <a:solidFill>
                  <a:schemeClr val="tx1"/>
                </a:solidFill>
              </a:rPr>
              <a:t> </a:t>
            </a:r>
            <a:r>
              <a:rPr lang="en-US" sz="1400" b="1" i="1" dirty="0" err="1" smtClean="0">
                <a:solidFill>
                  <a:schemeClr val="tx1"/>
                </a:solidFill>
              </a:rPr>
              <a:t>besar</a:t>
            </a:r>
            <a:r>
              <a:rPr lang="en-US" sz="1400" b="1" i="1" dirty="0" smtClean="0">
                <a:solidFill>
                  <a:schemeClr val="tx1"/>
                </a:solidFill>
              </a:rPr>
              <a:t>,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semakin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tinggi</a:t>
            </a:r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modelnya</a:t>
            </a:r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diperoleh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semakin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besar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memori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yang </a:t>
            </a:r>
            <a:r>
              <a:rPr lang="en-US" sz="1400" dirty="0" err="1">
                <a:solidFill>
                  <a:schemeClr val="tx1"/>
                </a:solidFill>
              </a:rPr>
              <a:t>digunakan</a:t>
            </a:r>
            <a:r>
              <a:rPr lang="en-US" sz="1400" dirty="0">
                <a:solidFill>
                  <a:schemeClr val="tx1"/>
                </a:solidFill>
              </a:rPr>
              <a:t>.  </a:t>
            </a:r>
          </a:p>
          <a:p>
            <a:r>
              <a:rPr lang="en-US" sz="1400" b="1" i="1" dirty="0" err="1" smtClean="0">
                <a:solidFill>
                  <a:schemeClr val="tx1"/>
                </a:solidFill>
              </a:rPr>
              <a:t>Harga</a:t>
            </a:r>
            <a:r>
              <a:rPr lang="en-US" sz="1400" b="1" i="1" dirty="0" smtClean="0">
                <a:solidFill>
                  <a:schemeClr val="tx1"/>
                </a:solidFill>
              </a:rPr>
              <a:t> </a:t>
            </a:r>
            <a:r>
              <a:rPr lang="en-US" sz="1400" b="1" i="1" dirty="0">
                <a:solidFill>
                  <a:schemeClr val="tx1"/>
                </a:solidFill>
              </a:rPr>
              <a:t>yang </a:t>
            </a:r>
            <a:r>
              <a:rPr lang="en-US" sz="1400" b="1" i="1" dirty="0" err="1">
                <a:solidFill>
                  <a:schemeClr val="tx1"/>
                </a:solidFill>
              </a:rPr>
              <a:t>meningkat</a:t>
            </a:r>
            <a:r>
              <a:rPr lang="en-US" sz="1400" i="1" dirty="0">
                <a:solidFill>
                  <a:schemeClr val="tx1"/>
                </a:solidFill>
              </a:rPr>
              <a:t>,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semakin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tinggi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modelnya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maka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harganya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semakin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mahal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246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8661" y="2133600"/>
            <a:ext cx="8686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err="1"/>
              <a:t>Organisasi</a:t>
            </a:r>
            <a:r>
              <a:rPr lang="en-US" sz="2400" b="1" i="1" dirty="0"/>
              <a:t>  </a:t>
            </a:r>
            <a:r>
              <a:rPr lang="en-US" sz="2400" b="1" i="1" dirty="0" err="1"/>
              <a:t>Komputer</a:t>
            </a:r>
            <a:r>
              <a:rPr lang="en-US" sz="2400" b="1" i="1" dirty="0"/>
              <a:t> </a:t>
            </a:r>
            <a:r>
              <a:rPr lang="en-US" sz="2400" b="1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yang  </a:t>
            </a:r>
            <a:r>
              <a:rPr lang="en-US" sz="2400" dirty="0" err="1"/>
              <a:t>terkait</a:t>
            </a:r>
            <a:r>
              <a:rPr lang="en-US" sz="2400" dirty="0"/>
              <a:t>  </a:t>
            </a:r>
            <a:r>
              <a:rPr lang="en-US" sz="2400" dirty="0" err="1"/>
              <a:t>erat</a:t>
            </a:r>
            <a:r>
              <a:rPr lang="en-US" sz="2400" dirty="0"/>
              <a:t>  </a:t>
            </a:r>
            <a:r>
              <a:rPr lang="en-US" sz="2400" dirty="0" err="1"/>
              <a:t>dengan</a:t>
            </a:r>
            <a:r>
              <a:rPr lang="en-US" sz="2400" dirty="0"/>
              <a:t> unit–unit  </a:t>
            </a:r>
            <a:r>
              <a:rPr lang="en-US" sz="2400" dirty="0" err="1"/>
              <a:t>operasional</a:t>
            </a:r>
            <a:r>
              <a:rPr lang="en-US" sz="2400" dirty="0"/>
              <a:t>  </a:t>
            </a:r>
            <a:r>
              <a:rPr lang="en-US" sz="2400" dirty="0" err="1" smtClean="0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interkoneksi</a:t>
            </a:r>
            <a:r>
              <a:rPr lang="en-US" sz="2400" dirty="0" smtClean="0"/>
              <a:t>  </a:t>
            </a:r>
            <a:r>
              <a:rPr lang="en-US" sz="2400" dirty="0" err="1"/>
              <a:t>antar</a:t>
            </a:r>
            <a:r>
              <a:rPr lang="en-US" sz="2400" dirty="0"/>
              <a:t>  </a:t>
            </a:r>
            <a:r>
              <a:rPr lang="en-US" sz="2400" dirty="0" err="1"/>
              <a:t>komponen</a:t>
            </a:r>
            <a:r>
              <a:rPr lang="en-US" sz="2400" dirty="0"/>
              <a:t> </a:t>
            </a:r>
            <a:r>
              <a:rPr lang="en-US" sz="2400" dirty="0" err="1"/>
              <a:t>penyusun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 </a:t>
            </a:r>
            <a:r>
              <a:rPr lang="en-US" sz="2400" dirty="0" err="1"/>
              <a:t>komputer</a:t>
            </a:r>
            <a:r>
              <a:rPr lang="en-US" sz="2400" dirty="0"/>
              <a:t>  </a:t>
            </a:r>
            <a:r>
              <a:rPr lang="en-US" sz="2400" dirty="0" err="1"/>
              <a:t>dalam</a:t>
            </a:r>
            <a:r>
              <a:rPr lang="en-US" sz="2400" dirty="0"/>
              <a:t>  </a:t>
            </a:r>
            <a:r>
              <a:rPr lang="en-US" sz="2400" dirty="0" err="1"/>
              <a:t>merealisasikan</a:t>
            </a:r>
            <a:r>
              <a:rPr lang="en-US" sz="2400" dirty="0"/>
              <a:t> </a:t>
            </a:r>
            <a:r>
              <a:rPr lang="en-US" sz="2400" dirty="0" err="1"/>
              <a:t>aspek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arsitekturalnya</a:t>
            </a:r>
            <a:r>
              <a:rPr lang="en-US" sz="2400" dirty="0"/>
              <a:t>. </a:t>
            </a: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aspek</a:t>
            </a:r>
            <a:r>
              <a:rPr lang="en-US" sz="2400" dirty="0"/>
              <a:t>  </a:t>
            </a:r>
            <a:r>
              <a:rPr lang="en-US" sz="2400" dirty="0" err="1"/>
              <a:t>organisasional</a:t>
            </a:r>
            <a:r>
              <a:rPr lang="en-US" sz="2400" dirty="0"/>
              <a:t> 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  hardware, </a:t>
            </a:r>
            <a:r>
              <a:rPr lang="en-US" sz="2400" dirty="0" err="1"/>
              <a:t>perangkat</a:t>
            </a:r>
            <a:r>
              <a:rPr lang="en-US" sz="2400" dirty="0"/>
              <a:t>  </a:t>
            </a:r>
            <a:r>
              <a:rPr lang="en-US" sz="2400" dirty="0" err="1"/>
              <a:t>antarmuka</a:t>
            </a:r>
            <a:r>
              <a:rPr lang="en-US" sz="2400" dirty="0" smtClean="0"/>
              <a:t>,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/>
              <a:t>memori</a:t>
            </a:r>
            <a:r>
              <a:rPr lang="en-US" sz="2400" dirty="0"/>
              <a:t>,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memori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sinyal</a:t>
            </a:r>
            <a:r>
              <a:rPr lang="en-US" sz="2400" dirty="0"/>
              <a:t>–</a:t>
            </a:r>
            <a:r>
              <a:rPr lang="en-US" sz="2400" dirty="0" err="1"/>
              <a:t>sinyal</a:t>
            </a:r>
            <a:r>
              <a:rPr lang="en-US" sz="2400" dirty="0"/>
              <a:t> </a:t>
            </a:r>
            <a:r>
              <a:rPr lang="en-US" sz="2400" dirty="0" err="1"/>
              <a:t>kontrol</a:t>
            </a:r>
            <a:r>
              <a:rPr lang="en-US" sz="2400" dirty="0"/>
              <a:t>. 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b="1" i="1" dirty="0" err="1"/>
              <a:t>Arsitektur</a:t>
            </a:r>
            <a:r>
              <a:rPr lang="en-US" sz="2400" b="1" i="1" dirty="0"/>
              <a:t>  </a:t>
            </a:r>
            <a:r>
              <a:rPr lang="en-US" sz="2400" b="1" i="1" dirty="0" err="1"/>
              <a:t>Komputer</a:t>
            </a:r>
            <a:r>
              <a:rPr lang="en-US" sz="2400" b="1" i="1" dirty="0"/>
              <a:t> </a:t>
            </a:r>
            <a:r>
              <a:rPr lang="en-US" sz="2400" b="1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cenderung</a:t>
            </a:r>
            <a:r>
              <a:rPr lang="en-US" sz="2400" dirty="0"/>
              <a:t>  </a:t>
            </a:r>
            <a:r>
              <a:rPr lang="en-US" sz="2400" dirty="0" err="1"/>
              <a:t>pada</a:t>
            </a:r>
            <a:r>
              <a:rPr lang="en-US" sz="2400" dirty="0"/>
              <a:t>  </a:t>
            </a:r>
            <a:r>
              <a:rPr lang="en-US" sz="2400" dirty="0" err="1"/>
              <a:t>kajian</a:t>
            </a:r>
            <a:r>
              <a:rPr lang="en-US" sz="2400" dirty="0"/>
              <a:t> </a:t>
            </a:r>
            <a:r>
              <a:rPr lang="en-US" sz="2400" dirty="0" err="1"/>
              <a:t>atribut</a:t>
            </a:r>
            <a:r>
              <a:rPr lang="en-US" sz="2400" dirty="0"/>
              <a:t>–</a:t>
            </a:r>
            <a:r>
              <a:rPr lang="en-US" sz="2400" dirty="0" err="1"/>
              <a:t>atribut</a:t>
            </a:r>
            <a:r>
              <a:rPr lang="en-US" sz="2400" dirty="0"/>
              <a:t>  </a:t>
            </a:r>
            <a:r>
              <a:rPr lang="en-US" sz="2400" dirty="0" err="1"/>
              <a:t>sistem</a:t>
            </a:r>
            <a:r>
              <a:rPr lang="en-US" sz="2400" dirty="0"/>
              <a:t>  </a:t>
            </a:r>
            <a:r>
              <a:rPr lang="en-US" sz="2400" dirty="0" err="1"/>
              <a:t>komputer</a:t>
            </a:r>
            <a:r>
              <a:rPr lang="en-US" sz="2400" dirty="0"/>
              <a:t> </a:t>
            </a:r>
            <a:r>
              <a:rPr lang="en-US" sz="2400" dirty="0" smtClean="0"/>
              <a:t> yang  </a:t>
            </a:r>
            <a:r>
              <a:rPr lang="en-US" sz="2400" dirty="0" err="1" smtClean="0"/>
              <a:t>terkait</a:t>
            </a:r>
            <a:r>
              <a:rPr lang="en-US" sz="2400" dirty="0" smtClean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seorang</a:t>
            </a:r>
            <a:r>
              <a:rPr lang="en-US" sz="2400" dirty="0"/>
              <a:t> programmer. </a:t>
            </a:r>
            <a:r>
              <a:rPr lang="en-US" sz="2400" dirty="0" err="1"/>
              <a:t>Contohnya</a:t>
            </a:r>
            <a:r>
              <a:rPr lang="en-US" sz="2400" dirty="0"/>
              <a:t>, set </a:t>
            </a:r>
            <a:r>
              <a:rPr lang="en-US" sz="2400" dirty="0" err="1"/>
              <a:t>instruksi</a:t>
            </a:r>
            <a:r>
              <a:rPr lang="en-US" sz="2400" dirty="0"/>
              <a:t>, </a:t>
            </a:r>
            <a:r>
              <a:rPr lang="en-US" sz="2400" dirty="0" err="1"/>
              <a:t>aritmetika</a:t>
            </a:r>
            <a:r>
              <a:rPr lang="en-US" sz="2400" dirty="0"/>
              <a:t> yang </a:t>
            </a:r>
            <a:r>
              <a:rPr lang="en-US" sz="2400" dirty="0" err="1"/>
              <a:t>digunakan</a:t>
            </a:r>
            <a:r>
              <a:rPr lang="en-US" sz="2400" dirty="0"/>
              <a:t>,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pengalamatan</a:t>
            </a:r>
            <a:r>
              <a:rPr lang="en-US" sz="2400" dirty="0"/>
              <a:t>, </a:t>
            </a:r>
            <a:r>
              <a:rPr lang="en-US" sz="2400" dirty="0" err="1"/>
              <a:t>mekanisme</a:t>
            </a:r>
            <a:r>
              <a:rPr lang="en-US" sz="2400" dirty="0"/>
              <a:t> I/O.</a:t>
            </a:r>
          </a:p>
        </p:txBody>
      </p:sp>
    </p:spTree>
    <p:extLst>
      <p:ext uri="{BB962C8B-B14F-4D97-AF65-F5344CB8AC3E}">
        <p14:creationId xmlns:p14="http://schemas.microsoft.com/office/powerpoint/2010/main" val="423401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Generasi</a:t>
            </a:r>
            <a:r>
              <a:rPr lang="en-US" b="1" dirty="0"/>
              <a:t> </a:t>
            </a:r>
            <a:r>
              <a:rPr lang="en-US" b="1" dirty="0" err="1"/>
              <a:t>Ketiga</a:t>
            </a:r>
            <a:r>
              <a:rPr lang="en-US" b="1" dirty="0"/>
              <a:t> : Integrated Circuits (1965 – 1980) </a:t>
            </a:r>
            <a:r>
              <a:rPr lang="en-US" b="1" dirty="0" smtClean="0"/>
              <a:t>- </a:t>
            </a:r>
            <a:r>
              <a:rPr lang="en-GB" b="1" dirty="0"/>
              <a:t>DEC PDP-8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1" y="2362200"/>
            <a:ext cx="8051800" cy="41909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1964</a:t>
            </a:r>
          </a:p>
          <a:p>
            <a:r>
              <a:rPr lang="en-US" dirty="0" smtClean="0"/>
              <a:t>Minicomputer </a:t>
            </a:r>
            <a:r>
              <a:rPr lang="en-US" dirty="0" err="1" smtClean="0"/>
              <a:t>pertama</a:t>
            </a:r>
            <a:r>
              <a:rPr lang="en-US" dirty="0" smtClean="0"/>
              <a:t> kali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air conditioned room</a:t>
            </a:r>
          </a:p>
          <a:p>
            <a:r>
              <a:rPr lang="en-US" dirty="0" smtClean="0"/>
              <a:t>Embedded applications </a:t>
            </a:r>
            <a:r>
              <a:rPr lang="en-US" dirty="0" err="1" smtClean="0"/>
              <a:t>dan</a:t>
            </a:r>
            <a:r>
              <a:rPr lang="en-US" dirty="0" smtClean="0"/>
              <a:t> OEM</a:t>
            </a:r>
          </a:p>
          <a:p>
            <a:r>
              <a:rPr lang="en-US" dirty="0" err="1" smtClean="0"/>
              <a:t>Arsitektur</a:t>
            </a:r>
            <a:r>
              <a:rPr lang="en-US" dirty="0" smtClean="0"/>
              <a:t> PDP-8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</a:t>
            </a:r>
            <a:r>
              <a:rPr lang="en-US" dirty="0" smtClean="0"/>
              <a:t> IBM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bus (</a:t>
            </a:r>
            <a:r>
              <a:rPr lang="en-US" dirty="0" err="1" smtClean="0"/>
              <a:t>menggunakan</a:t>
            </a:r>
            <a:r>
              <a:rPr lang="en-US" dirty="0" smtClean="0"/>
              <a:t> omnibus system).</a:t>
            </a:r>
          </a:p>
          <a:p>
            <a:r>
              <a:rPr lang="en-US" dirty="0" smtClean="0"/>
              <a:t>System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96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lintasan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yang </a:t>
            </a:r>
            <a:r>
              <a:rPr lang="en-US" dirty="0" err="1" smtClean="0"/>
              <a:t>terpisah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sinyal-sinyal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,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data.</a:t>
            </a:r>
          </a:p>
          <a:p>
            <a:r>
              <a:rPr lang="en-US" dirty="0" err="1" smtClean="0"/>
              <a:t>Arsitektur</a:t>
            </a:r>
            <a:r>
              <a:rPr lang="en-US" dirty="0" smtClean="0"/>
              <a:t> bus </a:t>
            </a:r>
            <a:r>
              <a:rPr lang="en-US" dirty="0" err="1" smtClean="0"/>
              <a:t>seperti</a:t>
            </a:r>
            <a:r>
              <a:rPr lang="en-US" dirty="0" smtClean="0"/>
              <a:t> PDP-8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nantinya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komputer-komputer</a:t>
            </a:r>
            <a:r>
              <a:rPr lang="en-US" dirty="0" smtClean="0"/>
              <a:t> modern.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35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Generasi</a:t>
            </a:r>
            <a:r>
              <a:rPr lang="en-US" b="1" dirty="0"/>
              <a:t> </a:t>
            </a:r>
            <a:r>
              <a:rPr lang="en-US" b="1" dirty="0" err="1"/>
              <a:t>Keempat</a:t>
            </a:r>
            <a:r>
              <a:rPr lang="en-US" b="1" dirty="0"/>
              <a:t> : Very Large Scale Integration (1980 - ????)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1" y="2362200"/>
            <a:ext cx="8051800" cy="4191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Era </a:t>
            </a:r>
            <a:r>
              <a:rPr lang="en-US" dirty="0" err="1"/>
              <a:t>keempat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genarasi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ditandai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VLSI. </a:t>
            </a:r>
            <a:r>
              <a:rPr lang="en-US" dirty="0" err="1"/>
              <a:t>Paket</a:t>
            </a:r>
            <a:r>
              <a:rPr lang="en-US" dirty="0"/>
              <a:t> VLSI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menampung</a:t>
            </a:r>
            <a:r>
              <a:rPr lang="en-US" dirty="0" smtClean="0"/>
              <a:t> 10.000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/>
              <a:t>lebih</a:t>
            </a:r>
            <a:r>
              <a:rPr lang="en-US" dirty="0"/>
              <a:t> per </a:t>
            </a:r>
            <a:r>
              <a:rPr lang="en-US" dirty="0" err="1"/>
              <a:t>kepingnya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100juta 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 </a:t>
            </a:r>
            <a:r>
              <a:rPr lang="en-US" dirty="0"/>
              <a:t>per  </a:t>
            </a:r>
            <a:r>
              <a:rPr lang="en-US" dirty="0" err="1" smtClean="0"/>
              <a:t>detiknya</a:t>
            </a:r>
            <a:r>
              <a:rPr lang="en-US" dirty="0" smtClean="0"/>
              <a:t>.</a:t>
            </a:r>
          </a:p>
          <a:p>
            <a:r>
              <a:rPr lang="en-US" dirty="0" err="1"/>
              <a:t>Masa</a:t>
            </a:r>
            <a:r>
              <a:rPr lang="en-US" dirty="0"/>
              <a:t> –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diawali</a:t>
            </a:r>
            <a:r>
              <a:rPr lang="en-US" dirty="0"/>
              <a:t> </a:t>
            </a:r>
            <a:r>
              <a:rPr lang="en-US" dirty="0" err="1"/>
              <a:t>peluncuran</a:t>
            </a:r>
            <a:r>
              <a:rPr lang="en-US" dirty="0"/>
              <a:t> </a:t>
            </a:r>
            <a:r>
              <a:rPr lang="en-US" dirty="0" err="1"/>
              <a:t>mikroprosesor</a:t>
            </a:r>
            <a:r>
              <a:rPr lang="en-US" dirty="0"/>
              <a:t> Intel </a:t>
            </a:r>
            <a:r>
              <a:rPr lang="en-US" dirty="0" err="1"/>
              <a:t>seri</a:t>
            </a:r>
            <a:r>
              <a:rPr lang="en-US" dirty="0"/>
              <a:t> 4004. </a:t>
            </a:r>
            <a:endParaRPr lang="en-US" dirty="0" smtClean="0"/>
          </a:p>
          <a:p>
            <a:r>
              <a:rPr lang="en-US" dirty="0" err="1"/>
              <a:t>Mikroprosesor</a:t>
            </a:r>
            <a:r>
              <a:rPr lang="en-US" dirty="0"/>
              <a:t> </a:t>
            </a:r>
            <a:r>
              <a:rPr lang="en-US" dirty="0" smtClean="0"/>
              <a:t>4004 </a:t>
            </a:r>
            <a:r>
              <a:rPr lang="en-US" dirty="0" err="1" smtClean="0"/>
              <a:t>dapat</a:t>
            </a:r>
            <a:r>
              <a:rPr lang="en-US" dirty="0" smtClean="0"/>
              <a:t>  </a:t>
            </a:r>
            <a:r>
              <a:rPr lang="en-US" dirty="0" err="1"/>
              <a:t>menambahkan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 </a:t>
            </a:r>
            <a:r>
              <a:rPr lang="en-US" dirty="0" err="1"/>
              <a:t>bilangan</a:t>
            </a:r>
            <a:r>
              <a:rPr lang="en-US" dirty="0"/>
              <a:t> 4 bit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 </a:t>
            </a:r>
            <a:r>
              <a:rPr lang="en-US" dirty="0" err="1"/>
              <a:t>dapat</a:t>
            </a:r>
            <a:r>
              <a:rPr lang="en-US" dirty="0"/>
              <a:t>  </a:t>
            </a:r>
            <a:r>
              <a:rPr lang="en-US" dirty="0" err="1"/>
              <a:t>mengalikan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 smtClean="0"/>
              <a:t>pengulangan</a:t>
            </a:r>
            <a:r>
              <a:rPr lang="en-US" dirty="0" smtClean="0"/>
              <a:t> </a:t>
            </a:r>
            <a:r>
              <a:rPr lang="en-US" dirty="0" err="1" smtClean="0"/>
              <a:t>penambahan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612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4775" y="3434474"/>
            <a:ext cx="45544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TERIMA KASIH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091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981200"/>
            <a:ext cx="8534400" cy="3733800"/>
          </a:xfrm>
        </p:spPr>
        <p:txBody>
          <a:bodyPr>
            <a:noAutofit/>
          </a:bodyPr>
          <a:lstStyle/>
          <a:p>
            <a:r>
              <a:rPr lang="en-US" sz="1800" b="1" dirty="0" err="1">
                <a:solidFill>
                  <a:schemeClr val="tx1"/>
                </a:solidFill>
              </a:rPr>
              <a:t>Komputer</a:t>
            </a:r>
            <a:r>
              <a:rPr lang="en-US" sz="1800" dirty="0">
                <a:solidFill>
                  <a:schemeClr val="tx1"/>
                </a:solidFill>
              </a:rPr>
              <a:t> : 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277813" indent="0">
              <a:buNone/>
            </a:pPr>
            <a:r>
              <a:rPr lang="en-US" sz="1800" dirty="0" err="1" smtClean="0">
                <a:solidFill>
                  <a:schemeClr val="tx1"/>
                </a:solidFill>
              </a:rPr>
              <a:t>Komputer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adalah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sebuah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mesin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hitung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elektronik</a:t>
            </a:r>
            <a:r>
              <a:rPr lang="en-US" sz="1800" dirty="0">
                <a:solidFill>
                  <a:schemeClr val="tx1"/>
                </a:solidFill>
              </a:rPr>
              <a:t> yang </a:t>
            </a:r>
            <a:r>
              <a:rPr lang="en-US" sz="1800" dirty="0" err="1">
                <a:solidFill>
                  <a:schemeClr val="tx1"/>
                </a:solidFill>
              </a:rPr>
              <a:t>secara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cepat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menerima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informasi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masukan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digital </a:t>
            </a:r>
            <a:r>
              <a:rPr lang="en-US" sz="1800" dirty="0" err="1">
                <a:solidFill>
                  <a:schemeClr val="tx1"/>
                </a:solidFill>
              </a:rPr>
              <a:t>dan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mengolah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informasi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tersebut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menurut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seperangkat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instruksi</a:t>
            </a:r>
            <a:r>
              <a:rPr lang="en-US" sz="1800" dirty="0">
                <a:solidFill>
                  <a:schemeClr val="tx1"/>
                </a:solidFill>
              </a:rPr>
              <a:t> yang </a:t>
            </a:r>
            <a:r>
              <a:rPr lang="en-US" sz="1800" dirty="0" err="1" smtClean="0">
                <a:solidFill>
                  <a:schemeClr val="tx1"/>
                </a:solidFill>
              </a:rPr>
              <a:t>tersimpan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dalam</a:t>
            </a:r>
            <a:r>
              <a:rPr lang="en-US" sz="1800" dirty="0" smtClean="0">
                <a:solidFill>
                  <a:schemeClr val="tx1"/>
                </a:solidFill>
              </a:rPr>
              <a:t>  </a:t>
            </a:r>
            <a:r>
              <a:rPr lang="en-US" sz="1800" dirty="0" err="1">
                <a:solidFill>
                  <a:schemeClr val="tx1"/>
                </a:solidFill>
              </a:rPr>
              <a:t>komputer</a:t>
            </a:r>
            <a:r>
              <a:rPr lang="en-US" sz="1800" dirty="0">
                <a:solidFill>
                  <a:schemeClr val="tx1"/>
                </a:solidFill>
              </a:rPr>
              <a:t>  </a:t>
            </a:r>
            <a:r>
              <a:rPr lang="en-US" sz="1800" dirty="0" err="1">
                <a:solidFill>
                  <a:schemeClr val="tx1"/>
                </a:solidFill>
              </a:rPr>
              <a:t>tersebut</a:t>
            </a:r>
            <a:r>
              <a:rPr lang="en-US" sz="1800" dirty="0">
                <a:solidFill>
                  <a:schemeClr val="tx1"/>
                </a:solidFill>
              </a:rPr>
              <a:t>  </a:t>
            </a:r>
            <a:r>
              <a:rPr lang="en-US" sz="1800" dirty="0" err="1">
                <a:solidFill>
                  <a:schemeClr val="tx1"/>
                </a:solidFill>
              </a:rPr>
              <a:t>dan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menghasilkan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keluaran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informasi</a:t>
            </a:r>
            <a:r>
              <a:rPr lang="en-US" sz="1800" dirty="0">
                <a:solidFill>
                  <a:schemeClr val="tx1"/>
                </a:solidFill>
              </a:rPr>
              <a:t>  yang 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dihasilkan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setelah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diolah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b="1" dirty="0" err="1" smtClean="0">
                <a:solidFill>
                  <a:schemeClr val="tx1"/>
                </a:solidFill>
              </a:rPr>
              <a:t>Struktur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: 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sz="1800" dirty="0" err="1" smtClean="0">
                <a:solidFill>
                  <a:schemeClr val="tx1"/>
                </a:solidFill>
              </a:rPr>
              <a:t>Suatu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cara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bagaimana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komponen-komponen</a:t>
            </a:r>
            <a:r>
              <a:rPr lang="en-US" sz="1800" dirty="0" smtClean="0">
                <a:solidFill>
                  <a:schemeClr val="tx1"/>
                </a:solidFill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</a:rPr>
              <a:t>saling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berhubungan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satu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sama</a:t>
            </a:r>
            <a:r>
              <a:rPr lang="en-US" sz="1800" dirty="0">
                <a:solidFill>
                  <a:schemeClr val="tx1"/>
                </a:solidFill>
              </a:rPr>
              <a:t> lain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en-US" sz="1800" dirty="0" err="1" smtClean="0">
                <a:solidFill>
                  <a:schemeClr val="tx1"/>
                </a:solidFill>
              </a:rPr>
              <a:t>Sistem</a:t>
            </a:r>
            <a:r>
              <a:rPr lang="en-US" sz="1800" dirty="0" smtClean="0">
                <a:solidFill>
                  <a:schemeClr val="tx1"/>
                </a:solidFill>
              </a:rPr>
              <a:t> yang </a:t>
            </a:r>
            <a:r>
              <a:rPr lang="en-US" sz="1800" dirty="0" err="1" smtClean="0">
                <a:solidFill>
                  <a:schemeClr val="tx1"/>
                </a:solidFill>
              </a:rPr>
              <a:t>berinteraksi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dengan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cara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tertentu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dengan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dunia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luar</a:t>
            </a:r>
            <a:endParaRPr lang="en-US" sz="1800" dirty="0" smtClean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b="1" dirty="0">
                <a:solidFill>
                  <a:schemeClr val="tx1"/>
                </a:solidFill>
              </a:rPr>
              <a:t>F</a:t>
            </a:r>
            <a:r>
              <a:rPr lang="en-US" sz="1800" b="1" dirty="0" smtClean="0">
                <a:solidFill>
                  <a:schemeClr val="tx1"/>
                </a:solidFill>
              </a:rPr>
              <a:t>unction </a:t>
            </a:r>
            <a:r>
              <a:rPr lang="en-US" sz="1800" b="1" dirty="0">
                <a:solidFill>
                  <a:schemeClr val="tx1"/>
                </a:solidFill>
              </a:rPr>
              <a:t>: </a:t>
            </a:r>
            <a:r>
              <a:rPr lang="en-US" sz="1800" dirty="0" err="1">
                <a:solidFill>
                  <a:schemeClr val="tx1"/>
                </a:solidFill>
              </a:rPr>
              <a:t>Operasi</a:t>
            </a:r>
            <a:r>
              <a:rPr lang="en-US" sz="1800" dirty="0">
                <a:solidFill>
                  <a:schemeClr val="tx1"/>
                </a:solidFill>
              </a:rPr>
              <a:t> individual </a:t>
            </a:r>
            <a:r>
              <a:rPr lang="en-US" sz="1800" dirty="0" err="1" smtClean="0">
                <a:solidFill>
                  <a:schemeClr val="tx1"/>
                </a:solidFill>
              </a:rPr>
              <a:t>masing-masing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komponen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sebagai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bagian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dari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struktur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282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197048" y="2501348"/>
            <a:ext cx="2541104" cy="3733800"/>
          </a:xfrm>
          <a:prstGeom prst="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29648" y="2501348"/>
            <a:ext cx="2541104" cy="3733800"/>
          </a:xfrm>
          <a:prstGeom prst="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FUNGSIONAL  KOMPUTER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2819400"/>
            <a:ext cx="21336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05200" y="3743739"/>
            <a:ext cx="21336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00800" y="2829339"/>
            <a:ext cx="21336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Aritmatika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06896" y="4876800"/>
            <a:ext cx="21336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00800" y="5029200"/>
            <a:ext cx="21336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52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KESIMPULAN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09800"/>
            <a:ext cx="8610599" cy="4343399"/>
          </a:xfrm>
        </p:spPr>
        <p:txBody>
          <a:bodyPr>
            <a:normAutofit fontScale="47500" lnSpcReduction="20000"/>
          </a:bodyPr>
          <a:lstStyle/>
          <a:p>
            <a:r>
              <a:rPr lang="en-US" b="1" i="1" dirty="0" err="1">
                <a:solidFill>
                  <a:schemeClr val="tx1"/>
                </a:solidFill>
              </a:rPr>
              <a:t>Organisasi</a:t>
            </a:r>
            <a:r>
              <a:rPr lang="en-US" b="1" i="1" dirty="0">
                <a:solidFill>
                  <a:schemeClr val="tx1"/>
                </a:solidFill>
              </a:rPr>
              <a:t>  </a:t>
            </a:r>
            <a:r>
              <a:rPr lang="en-US" b="1" i="1" dirty="0" err="1">
                <a:solidFill>
                  <a:schemeClr val="tx1"/>
                </a:solidFill>
              </a:rPr>
              <a:t>Komputer</a:t>
            </a:r>
            <a:r>
              <a:rPr lang="en-US" b="1" i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bagian</a:t>
            </a:r>
            <a:r>
              <a:rPr lang="en-US" dirty="0">
                <a:solidFill>
                  <a:schemeClr val="tx1"/>
                </a:solidFill>
              </a:rPr>
              <a:t> yang  </a:t>
            </a:r>
            <a:r>
              <a:rPr lang="en-US" dirty="0" err="1">
                <a:solidFill>
                  <a:schemeClr val="tx1"/>
                </a:solidFill>
              </a:rPr>
              <a:t>terkait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erat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unit–unit  </a:t>
            </a:r>
            <a:r>
              <a:rPr lang="en-US" dirty="0" err="1">
                <a:solidFill>
                  <a:schemeClr val="tx1"/>
                </a:solidFill>
              </a:rPr>
              <a:t>operasional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interkoneksi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antar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komponen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penyusun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sistem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komputer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merealisasikan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aspek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arsitekturalnya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i="1" dirty="0" err="1">
                <a:solidFill>
                  <a:schemeClr val="tx1"/>
                </a:solidFill>
              </a:rPr>
              <a:t>Arsitektur</a:t>
            </a:r>
            <a:r>
              <a:rPr lang="en-US" b="1" i="1" dirty="0">
                <a:solidFill>
                  <a:schemeClr val="tx1"/>
                </a:solidFill>
              </a:rPr>
              <a:t>  </a:t>
            </a:r>
            <a:r>
              <a:rPr lang="en-US" b="1" i="1" dirty="0" err="1">
                <a:solidFill>
                  <a:schemeClr val="tx1"/>
                </a:solidFill>
              </a:rPr>
              <a:t>Komputer</a:t>
            </a:r>
            <a:r>
              <a:rPr lang="en-US" b="1" i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lebih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cenderung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kajian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atribut</a:t>
            </a:r>
            <a:r>
              <a:rPr lang="en-US" dirty="0">
                <a:solidFill>
                  <a:schemeClr val="tx1"/>
                </a:solidFill>
              </a:rPr>
              <a:t>–</a:t>
            </a:r>
            <a:r>
              <a:rPr lang="en-US" dirty="0" err="1">
                <a:solidFill>
                  <a:schemeClr val="tx1"/>
                </a:solidFill>
              </a:rPr>
              <a:t>atribut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sistem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komputer</a:t>
            </a:r>
            <a:r>
              <a:rPr lang="en-US" dirty="0">
                <a:solidFill>
                  <a:schemeClr val="tx1"/>
                </a:solidFill>
              </a:rPr>
              <a:t>  yang  </a:t>
            </a:r>
            <a:r>
              <a:rPr lang="en-US" dirty="0" err="1">
                <a:solidFill>
                  <a:schemeClr val="tx1"/>
                </a:solidFill>
              </a:rPr>
              <a:t>terkait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seorang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programmer.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Komputer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sebuah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mesin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hitung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elektronik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cepat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menerima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informasi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masukan</a:t>
            </a:r>
            <a:r>
              <a:rPr lang="en-US" dirty="0">
                <a:solidFill>
                  <a:schemeClr val="tx1"/>
                </a:solidFill>
              </a:rPr>
              <a:t> digital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mengolah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informasi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menurut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seperangkat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instruksi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tersimpan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komputer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menghasilkan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keluaran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informasi</a:t>
            </a:r>
            <a:r>
              <a:rPr lang="en-US" dirty="0">
                <a:solidFill>
                  <a:schemeClr val="tx1"/>
                </a:solidFill>
              </a:rPr>
              <a:t>  yang  </a:t>
            </a:r>
            <a:r>
              <a:rPr lang="en-US" dirty="0" err="1">
                <a:solidFill>
                  <a:schemeClr val="tx1"/>
                </a:solidFill>
              </a:rPr>
              <a:t>dihasilkan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diolah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Fungsi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komputer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Fungsi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Operasi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Pengolahan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Data,  </a:t>
            </a:r>
            <a:r>
              <a:rPr lang="en-US" dirty="0" err="1" smtClean="0">
                <a:solidFill>
                  <a:schemeClr val="tx1"/>
                </a:solidFill>
              </a:rPr>
              <a:t>Fungsi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Operasi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Penyimpanan</a:t>
            </a:r>
            <a:r>
              <a:rPr lang="en-US" dirty="0">
                <a:solidFill>
                  <a:schemeClr val="tx1"/>
                </a:solidFill>
              </a:rPr>
              <a:t> Data 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Fungsi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Operasi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Pemindahan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Data, </a:t>
            </a:r>
            <a:r>
              <a:rPr lang="en-US" dirty="0" err="1" smtClean="0">
                <a:solidFill>
                  <a:schemeClr val="tx1"/>
                </a:solidFill>
              </a:rPr>
              <a:t>Fungsi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Operasi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Kontrol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Struktur</a:t>
            </a:r>
            <a:r>
              <a:rPr lang="en-US" dirty="0" smtClean="0">
                <a:solidFill>
                  <a:schemeClr val="tx1"/>
                </a:solidFill>
              </a:rPr>
              <a:t> internal </a:t>
            </a:r>
            <a:r>
              <a:rPr lang="en-US" dirty="0" err="1" smtClean="0">
                <a:solidFill>
                  <a:schemeClr val="tx1"/>
                </a:solidFill>
              </a:rPr>
              <a:t>komputer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meliputi</a:t>
            </a:r>
            <a:r>
              <a:rPr lang="en-US" dirty="0" smtClean="0">
                <a:solidFill>
                  <a:schemeClr val="tx1"/>
                </a:solidFill>
              </a:rPr>
              <a:t>: CPU, Main Memory , I/O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System </a:t>
            </a:r>
            <a:r>
              <a:rPr lang="en-US" dirty="0">
                <a:solidFill>
                  <a:schemeClr val="tx1"/>
                </a:solidFill>
              </a:rPr>
              <a:t>interconnection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Struktur</a:t>
            </a:r>
            <a:r>
              <a:rPr lang="en-US" dirty="0" smtClean="0">
                <a:solidFill>
                  <a:schemeClr val="tx1"/>
                </a:solidFill>
              </a:rPr>
              <a:t> internal CPU </a:t>
            </a:r>
            <a:r>
              <a:rPr lang="en-US" dirty="0" err="1" smtClean="0">
                <a:solidFill>
                  <a:schemeClr val="tx1"/>
                </a:solidFill>
              </a:rPr>
              <a:t>meliputi</a:t>
            </a:r>
            <a:r>
              <a:rPr lang="en-US" dirty="0" smtClean="0">
                <a:solidFill>
                  <a:schemeClr val="tx1"/>
                </a:solidFill>
              </a:rPr>
              <a:t>: Control Unit, ALU, Register, CPU interconnection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21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Komputer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Generasi</a:t>
            </a:r>
            <a:r>
              <a:rPr lang="en-US" sz="3200" b="1" dirty="0" smtClean="0"/>
              <a:t> </a:t>
            </a:r>
            <a:r>
              <a:rPr lang="en-US" sz="3200" b="1" dirty="0" err="1"/>
              <a:t>Pertama</a:t>
            </a:r>
            <a:r>
              <a:rPr lang="en-US" sz="3200" b="1" dirty="0"/>
              <a:t> : </a:t>
            </a:r>
            <a:r>
              <a:rPr lang="en-US" sz="3200" b="1" dirty="0" err="1"/>
              <a:t>Tabung</a:t>
            </a:r>
            <a:r>
              <a:rPr lang="en-US" sz="3200" b="1" dirty="0"/>
              <a:t> </a:t>
            </a:r>
            <a:r>
              <a:rPr lang="en-US" sz="3200" b="1" dirty="0" err="1"/>
              <a:t>Vakum</a:t>
            </a:r>
            <a:r>
              <a:rPr lang="en-US" sz="3200" b="1" dirty="0"/>
              <a:t> (1945 – 1955</a:t>
            </a:r>
            <a:r>
              <a:rPr lang="en-US" sz="3200" b="1" dirty="0" smtClean="0"/>
              <a:t>)</a:t>
            </a:r>
            <a:br>
              <a:rPr lang="en-US" sz="3200" b="1" dirty="0" smtClean="0"/>
            </a:br>
            <a:r>
              <a:rPr lang="en-US" sz="3200" b="1" dirty="0" smtClean="0"/>
              <a:t>ENIAC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675466"/>
            <a:ext cx="8381999" cy="387773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ENIAC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i="1" dirty="0">
                <a:solidFill>
                  <a:schemeClr val="tx1"/>
                </a:solidFill>
              </a:rPr>
              <a:t>Electronic Numerical Integrator And Computer</a:t>
            </a:r>
            <a:r>
              <a:rPr lang="en-US" dirty="0">
                <a:solidFill>
                  <a:schemeClr val="tx1"/>
                </a:solidFill>
              </a:rPr>
              <a:t>),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tahun</a:t>
            </a:r>
            <a:r>
              <a:rPr lang="en-US" dirty="0">
                <a:solidFill>
                  <a:schemeClr val="tx1"/>
                </a:solidFill>
              </a:rPr>
              <a:t> 1946 </a:t>
            </a:r>
            <a:r>
              <a:rPr lang="en-US" dirty="0" err="1">
                <a:solidFill>
                  <a:schemeClr val="tx1"/>
                </a:solidFill>
              </a:rPr>
              <a:t>dirancang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John </a:t>
            </a:r>
            <a:r>
              <a:rPr lang="en-US" dirty="0" err="1">
                <a:solidFill>
                  <a:schemeClr val="tx1"/>
                </a:solidFill>
              </a:rPr>
              <a:t>Mauchly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John </a:t>
            </a:r>
            <a:r>
              <a:rPr lang="en-US" dirty="0" err="1">
                <a:solidFill>
                  <a:schemeClr val="tx1"/>
                </a:solidFill>
              </a:rPr>
              <a:t>Presper</a:t>
            </a:r>
            <a:r>
              <a:rPr lang="en-US" dirty="0">
                <a:solidFill>
                  <a:schemeClr val="tx1"/>
                </a:solidFill>
              </a:rPr>
              <a:t>  Eckert  di  </a:t>
            </a:r>
            <a:r>
              <a:rPr lang="en-US" dirty="0" err="1">
                <a:solidFill>
                  <a:schemeClr val="tx1"/>
                </a:solidFill>
              </a:rPr>
              <a:t>Universitas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Pennsylvania.</a:t>
            </a:r>
          </a:p>
          <a:p>
            <a:r>
              <a:rPr lang="en-US" dirty="0">
                <a:solidFill>
                  <a:schemeClr val="tx1"/>
                </a:solidFill>
              </a:rPr>
              <a:t>ENIAC  </a:t>
            </a:r>
            <a:r>
              <a:rPr lang="en-US" dirty="0" err="1">
                <a:solidFill>
                  <a:schemeClr val="tx1"/>
                </a:solidFill>
              </a:rPr>
              <a:t>mempunyai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berat</a:t>
            </a:r>
            <a:r>
              <a:rPr lang="en-US" dirty="0">
                <a:solidFill>
                  <a:schemeClr val="tx1"/>
                </a:solidFill>
              </a:rPr>
              <a:t>  30 ton, </a:t>
            </a:r>
            <a:r>
              <a:rPr lang="en-US" dirty="0" err="1">
                <a:solidFill>
                  <a:schemeClr val="tx1"/>
                </a:solidFill>
              </a:rPr>
              <a:t>bervolume</a:t>
            </a:r>
            <a:r>
              <a:rPr lang="en-US" dirty="0">
                <a:solidFill>
                  <a:schemeClr val="tx1"/>
                </a:solidFill>
              </a:rPr>
              <a:t>  15.000 kaki  </a:t>
            </a:r>
            <a:r>
              <a:rPr lang="en-US" dirty="0" err="1">
                <a:solidFill>
                  <a:schemeClr val="tx1"/>
                </a:solidFill>
              </a:rPr>
              <a:t>persegi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berisi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lebih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18.000 </a:t>
            </a:r>
            <a:r>
              <a:rPr lang="en-US" dirty="0" err="1">
                <a:solidFill>
                  <a:schemeClr val="tx1"/>
                </a:solidFill>
              </a:rPr>
              <a:t>tabung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vakum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Daya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listrik</a:t>
            </a:r>
            <a:r>
              <a:rPr lang="en-US" dirty="0">
                <a:solidFill>
                  <a:schemeClr val="tx1"/>
                </a:solidFill>
              </a:rPr>
              <a:t>  yang  </a:t>
            </a:r>
            <a:r>
              <a:rPr lang="en-US" dirty="0" err="1">
                <a:solidFill>
                  <a:schemeClr val="tx1"/>
                </a:solidFill>
              </a:rPr>
              <a:t>dibutuhkan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sebesar</a:t>
            </a:r>
            <a:r>
              <a:rPr lang="en-US" dirty="0">
                <a:solidFill>
                  <a:schemeClr val="tx1"/>
                </a:solidFill>
              </a:rPr>
              <a:t>  140 KW. </a:t>
            </a:r>
            <a:r>
              <a:rPr lang="en-US" dirty="0" err="1">
                <a:solidFill>
                  <a:schemeClr val="tx1"/>
                </a:solidFill>
              </a:rPr>
              <a:t>Kecepatan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operasi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mencapai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>
                <a:solidFill>
                  <a:schemeClr val="tx1"/>
                </a:solidFill>
              </a:rPr>
              <a:t>5.000 </a:t>
            </a:r>
            <a:r>
              <a:rPr lang="en-US" dirty="0" err="1">
                <a:solidFill>
                  <a:schemeClr val="tx1"/>
                </a:solidFill>
              </a:rPr>
              <a:t>operasi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penambahan</a:t>
            </a:r>
            <a:r>
              <a:rPr lang="en-US" dirty="0">
                <a:solidFill>
                  <a:schemeClr val="tx1"/>
                </a:solidFill>
              </a:rPr>
              <a:t> per  </a:t>
            </a:r>
            <a:r>
              <a:rPr lang="en-US" dirty="0" err="1" smtClean="0">
                <a:solidFill>
                  <a:schemeClr val="tx1"/>
                </a:solidFill>
              </a:rPr>
              <a:t>detik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Dimulai</a:t>
            </a:r>
            <a:r>
              <a:rPr lang="en-US" dirty="0" smtClean="0">
                <a:solidFill>
                  <a:schemeClr val="tx1"/>
                </a:solidFill>
              </a:rPr>
              <a:t> 1943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selesai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1946.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Digunakan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1955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48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Von </a:t>
            </a:r>
            <a:r>
              <a:rPr lang="en-US" b="1" dirty="0" err="1" smtClean="0"/>
              <a:t>Neuman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EDVAC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675467"/>
            <a:ext cx="8458199" cy="3450696"/>
          </a:xfrm>
        </p:spPr>
        <p:txBody>
          <a:bodyPr>
            <a:normAutofit fontScale="85000" lnSpcReduction="20000"/>
          </a:bodyPr>
          <a:lstStyle/>
          <a:p>
            <a:pPr marL="277813" indent="-277813"/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1945</a:t>
            </a: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err="1">
                <a:solidFill>
                  <a:schemeClr val="tx1"/>
                </a:solidFill>
              </a:rPr>
              <a:t>mencoba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memperbaiki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kelemahan</a:t>
            </a: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ENIAC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rancangan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omputer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barunya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bernama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EDVAC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i="1" dirty="0" smtClean="0">
                <a:solidFill>
                  <a:schemeClr val="tx1"/>
                </a:solidFill>
              </a:rPr>
              <a:t>Electronic  </a:t>
            </a:r>
            <a:r>
              <a:rPr lang="en-US" b="1" i="1" dirty="0">
                <a:solidFill>
                  <a:schemeClr val="tx1"/>
                </a:solidFill>
              </a:rPr>
              <a:t>Discrete  Variable  Computer</a:t>
            </a:r>
            <a:r>
              <a:rPr lang="en-US" dirty="0" smtClean="0">
                <a:solidFill>
                  <a:schemeClr val="tx1"/>
                </a:solidFill>
              </a:rPr>
              <a:t>).  </a:t>
            </a:r>
          </a:p>
          <a:p>
            <a:r>
              <a:rPr lang="en-US" dirty="0" err="1">
                <a:solidFill>
                  <a:schemeClr val="tx1"/>
                </a:solidFill>
              </a:rPr>
              <a:t>Tahun</a:t>
            </a:r>
            <a:r>
              <a:rPr lang="en-US" dirty="0">
                <a:solidFill>
                  <a:schemeClr val="tx1"/>
                </a:solidFill>
              </a:rPr>
              <a:t> 1946 </a:t>
            </a:r>
            <a:r>
              <a:rPr lang="en-US" dirty="0" err="1">
                <a:solidFill>
                  <a:schemeClr val="tx1"/>
                </a:solidFill>
              </a:rPr>
              <a:t>komputer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b="1" i="1" dirty="0">
                <a:solidFill>
                  <a:schemeClr val="tx1"/>
                </a:solidFill>
              </a:rPr>
              <a:t>stored-program  </a:t>
            </a:r>
            <a:r>
              <a:rPr lang="en-US" b="1" i="1" dirty="0" smtClean="0">
                <a:solidFill>
                  <a:schemeClr val="tx1"/>
                </a:solidFill>
              </a:rPr>
              <a:t>concep</a:t>
            </a:r>
            <a:r>
              <a:rPr lang="en-US" i="1" dirty="0" smtClean="0">
                <a:solidFill>
                  <a:schemeClr val="tx1"/>
                </a:solidFill>
              </a:rPr>
              <a:t>t </a:t>
            </a:r>
            <a:r>
              <a:rPr lang="en-US" dirty="0" err="1" smtClean="0">
                <a:solidFill>
                  <a:schemeClr val="tx1"/>
                </a:solidFill>
              </a:rPr>
              <a:t>dipublikasikasikan</a:t>
            </a:r>
            <a:r>
              <a:rPr lang="en-US" dirty="0">
                <a:solidFill>
                  <a:schemeClr val="tx1"/>
                </a:solidFill>
              </a:rPr>
              <a:t>, yang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kemudian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di </a:t>
            </a:r>
            <a:r>
              <a:rPr lang="en-US" dirty="0" err="1">
                <a:solidFill>
                  <a:schemeClr val="tx1"/>
                </a:solidFill>
              </a:rPr>
              <a:t>kenal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Komputer</a:t>
            </a:r>
            <a:r>
              <a:rPr lang="en-US" b="1" dirty="0">
                <a:solidFill>
                  <a:schemeClr val="tx1"/>
                </a:solidFill>
              </a:rPr>
              <a:t> IAS </a:t>
            </a:r>
            <a:r>
              <a:rPr lang="en-US" i="1" dirty="0">
                <a:solidFill>
                  <a:schemeClr val="tx1"/>
                </a:solidFill>
              </a:rPr>
              <a:t>(Computer of Institute for Advanced Studies</a:t>
            </a:r>
            <a:r>
              <a:rPr lang="en-US" i="1" dirty="0" smtClean="0">
                <a:solidFill>
                  <a:schemeClr val="tx1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Selesai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1952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6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Komputer</a:t>
            </a:r>
            <a:r>
              <a:rPr lang="en-US" dirty="0" smtClean="0"/>
              <a:t> IAS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2438400"/>
            <a:ext cx="5029200" cy="364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876800" y="2832070"/>
            <a:ext cx="4114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i="1" dirty="0" err="1" smtClean="0"/>
              <a:t>Memori</a:t>
            </a:r>
            <a:r>
              <a:rPr lang="en-US" b="1" i="1" dirty="0" smtClean="0"/>
              <a:t> </a:t>
            </a:r>
            <a:r>
              <a:rPr lang="en-US" b="1" i="1" dirty="0" err="1"/>
              <a:t>Utama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menyimpan</a:t>
            </a:r>
            <a:r>
              <a:rPr lang="en-US" dirty="0"/>
              <a:t> data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i="1" dirty="0" smtClean="0"/>
              <a:t>Arithmetic </a:t>
            </a:r>
            <a:r>
              <a:rPr lang="en-US" b="1" i="1" dirty="0"/>
              <a:t>Logic Unit (ALU),</a:t>
            </a:r>
            <a:r>
              <a:rPr lang="en-US" b="1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mengolah</a:t>
            </a:r>
            <a:r>
              <a:rPr lang="en-US" dirty="0"/>
              <a:t> data </a:t>
            </a:r>
            <a:r>
              <a:rPr lang="en-US" dirty="0" err="1" smtClean="0"/>
              <a:t>binner</a:t>
            </a:r>
            <a:r>
              <a:rPr lang="en-US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i="1" dirty="0" smtClean="0"/>
              <a:t>Control  </a:t>
            </a:r>
            <a:r>
              <a:rPr lang="en-US" b="1" i="1" dirty="0"/>
              <a:t>Unit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interpretasi</a:t>
            </a:r>
            <a:r>
              <a:rPr lang="en-US" dirty="0"/>
              <a:t>  </a:t>
            </a:r>
            <a:r>
              <a:rPr lang="en-US" dirty="0" err="1"/>
              <a:t>instruksi</a:t>
            </a:r>
            <a:r>
              <a:rPr lang="en-US" dirty="0"/>
              <a:t>  – </a:t>
            </a:r>
            <a:r>
              <a:rPr lang="en-US" dirty="0" err="1"/>
              <a:t>instruksi</a:t>
            </a:r>
            <a:r>
              <a:rPr lang="en-US" dirty="0"/>
              <a:t>  di  </a:t>
            </a:r>
            <a:r>
              <a:rPr lang="en-US" dirty="0" err="1"/>
              <a:t>dalam</a:t>
            </a:r>
            <a:r>
              <a:rPr lang="en-US" dirty="0"/>
              <a:t> 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eksekusi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i="1" dirty="0" smtClean="0"/>
              <a:t>I/O</a:t>
            </a:r>
            <a:r>
              <a:rPr lang="en-US" b="1" dirty="0"/>
              <a:t>,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berinteraksi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luar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45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 </a:t>
            </a:r>
            <a:r>
              <a:rPr lang="en-US" dirty="0"/>
              <a:t>IAS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057400"/>
            <a:ext cx="8610599" cy="4572000"/>
          </a:xfrm>
        </p:spPr>
        <p:txBody>
          <a:bodyPr>
            <a:normAutofit fontScale="62500" lnSpcReduction="20000"/>
          </a:bodyPr>
          <a:lstStyle/>
          <a:p>
            <a:pPr lvl="1">
              <a:lnSpc>
                <a:spcPct val="90000"/>
              </a:lnSpc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GB" dirty="0">
                <a:solidFill>
                  <a:schemeClr val="tx1"/>
                </a:solidFill>
              </a:rPr>
              <a:t>Set of registers (storage in CPU)</a:t>
            </a:r>
          </a:p>
          <a:p>
            <a:r>
              <a:rPr lang="en-GB" b="1" dirty="0">
                <a:solidFill>
                  <a:schemeClr val="tx1"/>
                </a:solidFill>
              </a:rPr>
              <a:t>Memory Buffer </a:t>
            </a:r>
            <a:r>
              <a:rPr lang="en-GB" b="1" dirty="0" smtClean="0">
                <a:solidFill>
                  <a:schemeClr val="tx1"/>
                </a:solidFill>
              </a:rPr>
              <a:t>Register</a:t>
            </a:r>
            <a:r>
              <a:rPr lang="en-GB" dirty="0" smtClean="0">
                <a:solidFill>
                  <a:schemeClr val="tx1"/>
                </a:solidFill>
              </a:rPr>
              <a:t>: </a:t>
            </a:r>
            <a:r>
              <a:rPr lang="en-US" dirty="0" err="1">
                <a:solidFill>
                  <a:schemeClr val="tx1"/>
                </a:solidFill>
              </a:rPr>
              <a:t>berisi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sebuah</a:t>
            </a:r>
            <a:r>
              <a:rPr lang="en-US" dirty="0">
                <a:solidFill>
                  <a:schemeClr val="tx1"/>
                </a:solidFill>
              </a:rPr>
              <a:t> word yang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disimpan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memori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digunakan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menerima</a:t>
            </a:r>
            <a:r>
              <a:rPr lang="en-US" dirty="0">
                <a:solidFill>
                  <a:schemeClr val="tx1"/>
                </a:solidFill>
              </a:rPr>
              <a:t> word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memori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Memory Address </a:t>
            </a:r>
            <a:r>
              <a:rPr lang="en-GB" b="1" dirty="0" smtClean="0">
                <a:solidFill>
                  <a:schemeClr val="tx1"/>
                </a:solidFill>
              </a:rPr>
              <a:t>Register: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menentukan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alamat</a:t>
            </a:r>
            <a:r>
              <a:rPr lang="en-US" dirty="0">
                <a:solidFill>
                  <a:schemeClr val="tx1"/>
                </a:solidFill>
              </a:rPr>
              <a:t> word di </a:t>
            </a:r>
            <a:r>
              <a:rPr lang="en-US" dirty="0" err="1">
                <a:solidFill>
                  <a:schemeClr val="tx1"/>
                </a:solidFill>
              </a:rPr>
              <a:t>memori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dituliskan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MBR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dibaca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MBR. </a:t>
            </a:r>
            <a:endParaRPr lang="en-GB" dirty="0">
              <a:solidFill>
                <a:schemeClr val="tx1"/>
              </a:solidFill>
            </a:endParaRPr>
          </a:p>
          <a:p>
            <a:pPr marL="277813" lvl="1" indent="-273050">
              <a:lnSpc>
                <a:spcPct val="90000"/>
              </a:lnSpc>
            </a:pPr>
            <a:r>
              <a:rPr lang="en-GB" sz="2400" b="1" dirty="0">
                <a:solidFill>
                  <a:schemeClr val="tx1"/>
                </a:solidFill>
              </a:rPr>
              <a:t>Instruction </a:t>
            </a:r>
            <a:r>
              <a:rPr lang="en-GB" sz="2400" b="1" dirty="0" smtClean="0">
                <a:solidFill>
                  <a:schemeClr val="tx1"/>
                </a:solidFill>
              </a:rPr>
              <a:t>Register</a:t>
            </a:r>
            <a:r>
              <a:rPr lang="en-GB" sz="2400" dirty="0" smtClean="0">
                <a:solidFill>
                  <a:schemeClr val="tx1"/>
                </a:solidFill>
              </a:rPr>
              <a:t>: </a:t>
            </a:r>
            <a:r>
              <a:rPr lang="en-US" sz="2400" dirty="0" err="1">
                <a:solidFill>
                  <a:schemeClr val="tx1"/>
                </a:solidFill>
              </a:rPr>
              <a:t>berisi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instruksi</a:t>
            </a:r>
            <a:r>
              <a:rPr lang="en-US" sz="2400" dirty="0">
                <a:solidFill>
                  <a:schemeClr val="tx1"/>
                </a:solidFill>
              </a:rPr>
              <a:t> 8 bit </a:t>
            </a:r>
            <a:r>
              <a:rPr lang="en-US" sz="2400" dirty="0" err="1">
                <a:solidFill>
                  <a:schemeClr val="tx1"/>
                </a:solidFill>
              </a:rPr>
              <a:t>kode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operasi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dieksekusi</a:t>
            </a:r>
            <a:endParaRPr lang="en-GB" sz="2400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Instruction Buffer </a:t>
            </a:r>
            <a:r>
              <a:rPr lang="en-GB" b="1" dirty="0" smtClean="0">
                <a:solidFill>
                  <a:schemeClr val="tx1"/>
                </a:solidFill>
              </a:rPr>
              <a:t>Register</a:t>
            </a:r>
            <a:r>
              <a:rPr lang="en-GB" dirty="0" smtClean="0">
                <a:solidFill>
                  <a:schemeClr val="tx1"/>
                </a:solidFill>
              </a:rPr>
              <a:t>: </a:t>
            </a:r>
            <a:r>
              <a:rPr lang="en-US" dirty="0" err="1">
                <a:solidFill>
                  <a:schemeClr val="tx1"/>
                </a:solidFill>
              </a:rPr>
              <a:t>digunakan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penyimpanan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sementara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instruksi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sebelah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word di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memori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Program </a:t>
            </a:r>
            <a:r>
              <a:rPr lang="en-GB" b="1" dirty="0" smtClean="0">
                <a:solidFill>
                  <a:schemeClr val="tx1"/>
                </a:solidFill>
              </a:rPr>
              <a:t>Counter</a:t>
            </a:r>
            <a:r>
              <a:rPr lang="en-GB" dirty="0" smtClean="0">
                <a:solidFill>
                  <a:schemeClr val="tx1"/>
                </a:solidFill>
              </a:rPr>
              <a:t>: </a:t>
            </a:r>
            <a:r>
              <a:rPr lang="en-US" dirty="0" err="1">
                <a:solidFill>
                  <a:schemeClr val="tx1"/>
                </a:solidFill>
              </a:rPr>
              <a:t>berisi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alamat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pasangan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instruksi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berikutnya</a:t>
            </a:r>
            <a:r>
              <a:rPr lang="en-US" dirty="0">
                <a:solidFill>
                  <a:schemeClr val="tx1"/>
                </a:solidFill>
              </a:rPr>
              <a:t>  yang 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diambil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dirty="0" err="1">
                <a:solidFill>
                  <a:schemeClr val="tx1"/>
                </a:solidFill>
              </a:rPr>
              <a:t>memori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b="1" dirty="0" smtClean="0">
                <a:solidFill>
                  <a:schemeClr val="tx1"/>
                </a:solidFill>
              </a:rPr>
              <a:t>Accumulator  </a:t>
            </a:r>
            <a:r>
              <a:rPr lang="en-GB" b="1" dirty="0" err="1" smtClean="0">
                <a:solidFill>
                  <a:schemeClr val="tx1"/>
                </a:solidFill>
              </a:rPr>
              <a:t>dan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US" b="1" i="1" dirty="0" smtClean="0">
                <a:solidFill>
                  <a:schemeClr val="tx1"/>
                </a:solidFill>
              </a:rPr>
              <a:t>Multiplier  </a:t>
            </a:r>
            <a:r>
              <a:rPr lang="en-US" b="1" i="1" dirty="0">
                <a:solidFill>
                  <a:schemeClr val="tx1"/>
                </a:solidFill>
              </a:rPr>
              <a:t>Quotient  (MQ</a:t>
            </a:r>
            <a:r>
              <a:rPr lang="en-US" b="1" i="1" dirty="0" smtClean="0">
                <a:solidFill>
                  <a:schemeClr val="tx1"/>
                </a:solidFill>
              </a:rPr>
              <a:t>) </a:t>
            </a:r>
            <a:r>
              <a:rPr lang="en-GB" dirty="0" smtClean="0">
                <a:solidFill>
                  <a:schemeClr val="tx1"/>
                </a:solidFill>
              </a:rPr>
              <a:t>: </a:t>
            </a:r>
            <a:r>
              <a:rPr lang="en-US" dirty="0" err="1">
                <a:solidFill>
                  <a:schemeClr val="tx1"/>
                </a:solidFill>
              </a:rPr>
              <a:t>digunakan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penyimpanan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sementara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hasil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ALU </a:t>
            </a:r>
            <a:r>
              <a:rPr lang="en-US" dirty="0" err="1">
                <a:solidFill>
                  <a:schemeClr val="tx1"/>
                </a:solidFill>
              </a:rPr>
              <a:t>Misalnya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hasil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perkalian</a:t>
            </a:r>
            <a:r>
              <a:rPr lang="en-US" dirty="0">
                <a:solidFill>
                  <a:schemeClr val="tx1"/>
                </a:solidFill>
              </a:rPr>
              <a:t> 2 </a:t>
            </a:r>
            <a:r>
              <a:rPr lang="en-US" dirty="0" err="1">
                <a:solidFill>
                  <a:schemeClr val="tx1"/>
                </a:solidFill>
              </a:rPr>
              <a:t>buah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bilangan</a:t>
            </a:r>
            <a:r>
              <a:rPr lang="en-US" dirty="0">
                <a:solidFill>
                  <a:schemeClr val="tx1"/>
                </a:solidFill>
              </a:rPr>
              <a:t> 40 bit 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sebuah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bilangan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80 bit; 40 bit yang paling </a:t>
            </a:r>
            <a:r>
              <a:rPr lang="en-US" dirty="0" err="1">
                <a:solidFill>
                  <a:schemeClr val="tx1"/>
                </a:solidFill>
              </a:rPr>
              <a:t>berarti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i="1" dirty="0">
                <a:solidFill>
                  <a:schemeClr val="tx1"/>
                </a:solidFill>
              </a:rPr>
              <a:t>most significant bit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 err="1">
                <a:solidFill>
                  <a:schemeClr val="tx1"/>
                </a:solidFill>
              </a:rPr>
              <a:t>disimpan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AC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40 bit </a:t>
            </a:r>
            <a:r>
              <a:rPr lang="en-US" dirty="0" err="1" smtClean="0">
                <a:solidFill>
                  <a:schemeClr val="tx1"/>
                </a:solidFill>
              </a:rPr>
              <a:t>lainnya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i="1" dirty="0">
                <a:solidFill>
                  <a:schemeClr val="tx1"/>
                </a:solidFill>
              </a:rPr>
              <a:t>least significant bit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 err="1">
                <a:solidFill>
                  <a:schemeClr val="tx1"/>
                </a:solidFill>
              </a:rPr>
              <a:t>disimpan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MQ.</a:t>
            </a:r>
            <a:endParaRPr lang="en-GB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85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</TotalTime>
  <Words>1372</Words>
  <Application>Microsoft Office PowerPoint</Application>
  <PresentationFormat>On-screen Show (4:3)</PresentationFormat>
  <Paragraphs>154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Organisasi dan Arsitektur</vt:lpstr>
      <vt:lpstr>Struktur dan Fungsi</vt:lpstr>
      <vt:lpstr>UNIT FUNGSIONAL  KOMPUTER</vt:lpstr>
      <vt:lpstr>KESIMPULAN</vt:lpstr>
      <vt:lpstr>Komputer Generasi Pertama : Tabung Vakum (1945 – 1955) ENIAC  </vt:lpstr>
      <vt:lpstr> Von Neuman EDVAC  </vt:lpstr>
      <vt:lpstr>Komputer IAS</vt:lpstr>
      <vt:lpstr>DETAIL IAS </vt:lpstr>
      <vt:lpstr>DETAIL IAS </vt:lpstr>
      <vt:lpstr>PowerPoint Presentation</vt:lpstr>
      <vt:lpstr>Komputer Komersial</vt:lpstr>
      <vt:lpstr>Generasi Kedua : Transistor (1955 – 1965)  </vt:lpstr>
      <vt:lpstr>Mesin Generasi Kedua</vt:lpstr>
      <vt:lpstr>Generasi Ketiga : Integrated Circuits (1965 – 1980)</vt:lpstr>
      <vt:lpstr>Generasi Komputer</vt:lpstr>
      <vt:lpstr>Moore’s Law</vt:lpstr>
      <vt:lpstr>Grafik Pertumbuhan jumlah transistor per Chip</vt:lpstr>
      <vt:lpstr>Generasi Ketiga : Integrated Circuits (1965 – 1980) - IBM System/360</vt:lpstr>
      <vt:lpstr>Generasi Ketiga : Integrated Circuits (1965 – 1980) - DEC PDP-8</vt:lpstr>
      <vt:lpstr>Generasi Keempat : Very Large Scale Integration (1980 - ????)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Linde</dc:creator>
  <cp:lastModifiedBy>Myrna</cp:lastModifiedBy>
  <cp:revision>48</cp:revision>
  <dcterms:created xsi:type="dcterms:W3CDTF">2013-09-08T05:50:36Z</dcterms:created>
  <dcterms:modified xsi:type="dcterms:W3CDTF">2016-06-08T13:38:20Z</dcterms:modified>
</cp:coreProperties>
</file>