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301" r:id="rId13"/>
    <p:sldId id="312" r:id="rId14"/>
    <p:sldId id="315" r:id="rId15"/>
    <p:sldId id="261" r:id="rId16"/>
    <p:sldId id="273" r:id="rId17"/>
    <p:sldId id="275" r:id="rId18"/>
    <p:sldId id="276" r:id="rId19"/>
    <p:sldId id="277" r:id="rId20"/>
    <p:sldId id="278" r:id="rId21"/>
    <p:sldId id="279" r:id="rId22"/>
    <p:sldId id="303" r:id="rId23"/>
    <p:sldId id="313" r:id="rId24"/>
    <p:sldId id="314" r:id="rId25"/>
    <p:sldId id="262" r:id="rId26"/>
    <p:sldId id="291" r:id="rId27"/>
    <p:sldId id="292" r:id="rId28"/>
    <p:sldId id="294" r:id="rId29"/>
    <p:sldId id="293" r:id="rId30"/>
    <p:sldId id="304" r:id="rId31"/>
    <p:sldId id="282" r:id="rId32"/>
    <p:sldId id="284" r:id="rId33"/>
    <p:sldId id="283" r:id="rId34"/>
    <p:sldId id="316" r:id="rId35"/>
    <p:sldId id="286" r:id="rId36"/>
    <p:sldId id="305" r:id="rId37"/>
    <p:sldId id="317" r:id="rId38"/>
    <p:sldId id="287" r:id="rId39"/>
    <p:sldId id="310" r:id="rId40"/>
    <p:sldId id="306" r:id="rId41"/>
    <p:sldId id="311" r:id="rId42"/>
    <p:sldId id="307" r:id="rId43"/>
    <p:sldId id="295" r:id="rId44"/>
    <p:sldId id="298" r:id="rId45"/>
    <p:sldId id="297" r:id="rId46"/>
    <p:sldId id="299" r:id="rId47"/>
    <p:sldId id="300" r:id="rId48"/>
    <p:sldId id="308" r:id="rId49"/>
    <p:sldId id="281" r:id="rId50"/>
    <p:sldId id="309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8" d="100"/>
          <a:sy n="8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69645EE-CA76-4F07-9018-8BDD350409FA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FA6DA7-E20D-4EC2-BC21-06A72F7D3FD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98565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3263BD0-443A-4E96-BCB5-F1A4E8870B38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zh-TW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30E46FD-86FE-4952-B8E0-8F200E61E18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zh-TW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D2998F1-3B41-4CA4-AF37-91BF77AFE812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zh-TW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6535AE-0D11-4DB6-BC4A-B9C376AA3CEC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en-US" altLang="zh-TW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35219AB-C087-4FF8-AB99-820A3BAC5AC6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en-US" altLang="zh-TW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E47ACFF-04C0-42F7-8274-EB1B3F58EA8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en-US" altLang="zh-TW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CDB7FD-5FA1-4F0B-83DD-D6600CE1B903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zh-TW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4BD41E9-FB77-4400-A518-1406B78A350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zh-TW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568718A-7FB7-46BB-BF07-7F0A2A4D1B0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zh-TW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F4482F6-08EF-4F38-B3F5-97225AD576A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BF12DE4-B01A-45AF-B8A6-8A1305E96AD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1EE164-22EE-4D38-87DC-47FA1D5BC76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zh-TW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382AF84-2A2A-4595-BCA2-2F3586EA1412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n-US" altLang="zh-TW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8FD519C-2C35-4A82-B215-52C69D897AB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zh-TW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8DD77-214C-4002-B139-EDDE631B1C69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1F6B27EE-1B84-43B4-9BA6-6E69E835F92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4503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2734-8447-447B-80BA-74F9C3B54470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D456D-2C8D-432D-BED9-D2AA2EF49B9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96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102D-C4D2-4892-A4E3-D049F43860AB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65BB7-9F19-4A61-A263-3366CBBBA60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4179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id-ID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3B9B-5AFF-42E4-ABE2-459D4B991870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3B76E3-EA87-4691-9C49-8DDDB85C6B5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7723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5C22-AA8F-430B-830C-05BF6B55EE3B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99DBD-D1AF-400E-8D8A-D411574ADAA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0382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id-ID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3EB3-8186-400B-9193-5654C3D54C1D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2FD4BF-6962-4E1D-976B-1D3D699A1BB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3640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8B873-6456-47CF-9CF1-D5C42EA0774E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C467A5-DFFF-4EF3-A1C5-2BFA0F94971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5396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D35E5-B045-4606-A90F-91D116F02C42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154FE-5655-4E70-B1C4-3F559A9FCA7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4542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6BB4-5250-446A-8802-A7431F3C83F8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FF35-C9A8-435A-A3A1-08C252BA89F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0305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8463" y="1052513"/>
            <a:ext cx="8347075" cy="54721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91513" y="6616700"/>
            <a:ext cx="606425" cy="152400"/>
          </a:xfrm>
        </p:spPr>
        <p:txBody>
          <a:bodyPr/>
          <a:lstStyle>
            <a:lvl1pPr>
              <a:defRPr/>
            </a:lvl1pPr>
          </a:lstStyle>
          <a:p>
            <a:fld id="{DDEF8395-9B24-4E18-AC18-F749A55C0AC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1908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C59A-A793-4AE3-99B6-B7443912E1B4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C899-6C61-486C-93B3-2D09CBC37B7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079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3E1F-FB00-49B8-A949-651E8548F5B1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F72ED-8AEF-4DDA-8EE3-ACD2B6EBB55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733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8F2F-DA94-4072-9A96-D49F3E0464C8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EA80E-19BC-4ABC-A20D-28601AE117F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4779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F1AA-4F3C-43CA-A53B-4F4594626F33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B411-929E-42A8-A5CF-E5C82A940FF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6586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F483B-5083-4E25-BFAB-2B938709F392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062A6-361A-4AA5-AA1F-948C18CECE87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69092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BA35-5874-4C9A-BD1B-BB9DC7FD8734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9852-58C8-400D-9F4F-DC7D7C452DD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167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18A6-C011-43C5-B612-BAC840350014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53066-DD67-4361-BC03-0081A3F5A13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1823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E7B9-2C11-4D76-BEDA-F5D4F50F507E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0E138-4B69-4481-8561-446C73838DA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220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291D3D8-23BC-4651-9B15-1D4F5AB3FDBF}" type="datetimeFigureOut">
              <a:rPr lang="en-US"/>
              <a:pPr>
                <a:defRPr/>
              </a:pPr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3F31B6A0-7FAE-4F8F-9D3B-79385E03D41D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05" r:id="rId7"/>
    <p:sldLayoutId id="2147484015" r:id="rId8"/>
    <p:sldLayoutId id="2147484006" r:id="rId9"/>
    <p:sldLayoutId id="2147484007" r:id="rId10"/>
    <p:sldLayoutId id="2147484016" r:id="rId11"/>
    <p:sldLayoutId id="2147484017" r:id="rId12"/>
    <p:sldLayoutId id="2147484008" r:id="rId13"/>
    <p:sldLayoutId id="2147484018" r:id="rId14"/>
    <p:sldLayoutId id="2147484019" r:id="rId15"/>
    <p:sldLayoutId id="2147484020" r:id="rId16"/>
    <p:sldLayoutId id="2147484021" r:id="rId17"/>
    <p:sldLayoutId id="2147484022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4.tm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01000" cy="1676400"/>
          </a:xfrm>
        </p:spPr>
        <p:txBody>
          <a:bodyPr/>
          <a:lstStyle/>
          <a:p>
            <a:r>
              <a:rPr lang="en-US" altLang="id-ID" sz="3200" b="1" dirty="0" smtClean="0">
                <a:ln>
                  <a:noFill/>
                </a:ln>
              </a:rPr>
              <a:t>M</a:t>
            </a:r>
            <a:r>
              <a:rPr lang="id-ID" altLang="id-ID" sz="3200" b="1" dirty="0" smtClean="0">
                <a:ln>
                  <a:noFill/>
                </a:ln>
              </a:rPr>
              <a:t>K</a:t>
            </a:r>
            <a:r>
              <a:rPr lang="en-US" altLang="id-ID" sz="3200" b="1" dirty="0" smtClean="0">
                <a:ln>
                  <a:noFill/>
                </a:ln>
              </a:rPr>
              <a:t> SISTEM DIGITAL </a:t>
            </a:r>
            <a:br>
              <a:rPr lang="en-US" altLang="id-ID" sz="3200" b="1" dirty="0" smtClean="0">
                <a:ln>
                  <a:noFill/>
                </a:ln>
              </a:rPr>
            </a:br>
            <a:r>
              <a:rPr lang="en-US" altLang="id-ID" sz="3200" b="1" dirty="0" smtClean="0">
                <a:ln>
                  <a:noFill/>
                </a:ln>
              </a:rPr>
              <a:t>SESI I</a:t>
            </a:r>
            <a:r>
              <a:rPr lang="id-ID" altLang="id-ID" sz="3200" b="1" dirty="0" smtClean="0">
                <a:ln>
                  <a:noFill/>
                </a:ln>
              </a:rPr>
              <a:t>I</a:t>
            </a:r>
            <a:r>
              <a:rPr lang="en-US" altLang="id-ID" sz="3200" b="1" dirty="0" smtClean="0">
                <a:ln>
                  <a:noFill/>
                </a:ln>
              </a:rPr>
              <a:t>I</a:t>
            </a:r>
            <a:br>
              <a:rPr lang="en-US" altLang="id-ID" sz="3200" b="1" dirty="0" smtClean="0">
                <a:ln>
                  <a:noFill/>
                </a:ln>
              </a:rPr>
            </a:br>
            <a:r>
              <a:rPr lang="en-US" altLang="id-ID" sz="4000" b="1" dirty="0" smtClean="0">
                <a:ln>
                  <a:noFill/>
                </a:ln>
              </a:rPr>
              <a:t>GERBANG LOGIKA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95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OLEH :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HIDAYAT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7650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7AE5B2-3A60-4941-BE86-D540B7A720A0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10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97688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126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47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grpSp>
        <p:nvGrpSpPr>
          <p:cNvPr id="30748" name="Group 20"/>
          <p:cNvGrpSpPr>
            <a:grpSpLocks/>
          </p:cNvGrpSpPr>
          <p:nvPr/>
        </p:nvGrpSpPr>
        <p:grpSpPr bwMode="auto">
          <a:xfrm>
            <a:off x="533400" y="2743200"/>
            <a:ext cx="3276600" cy="1844675"/>
            <a:chOff x="4419600" y="914400"/>
            <a:chExt cx="3276600" cy="1844040"/>
          </a:xfrm>
        </p:grpSpPr>
        <p:grpSp>
          <p:nvGrpSpPr>
            <p:cNvPr id="30749" name="Group 82"/>
            <p:cNvGrpSpPr>
              <a:grpSpLocks/>
            </p:cNvGrpSpPr>
            <p:nvPr/>
          </p:nvGrpSpPr>
          <p:grpSpPr bwMode="auto">
            <a:xfrm>
              <a:off x="4419600" y="914400"/>
              <a:ext cx="3276600" cy="1844040"/>
              <a:chOff x="1676401" y="3352800"/>
              <a:chExt cx="3276600" cy="1844040"/>
            </a:xfrm>
          </p:grpSpPr>
          <p:grpSp>
            <p:nvGrpSpPr>
              <p:cNvPr id="30753" name="Group 20"/>
              <p:cNvGrpSpPr>
                <a:grpSpLocks/>
              </p:cNvGrpSpPr>
              <p:nvPr/>
            </p:nvGrpSpPr>
            <p:grpSpPr bwMode="auto">
              <a:xfrm>
                <a:off x="1934443" y="3657605"/>
                <a:ext cx="1529439" cy="189089"/>
                <a:chOff x="1981201" y="3681984"/>
                <a:chExt cx="1806576" cy="204216"/>
              </a:xfrm>
            </p:grpSpPr>
            <p:grpSp>
              <p:nvGrpSpPr>
                <p:cNvPr id="30768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4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71480"/>
                    <a:ext cx="418160" cy="1714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92047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96069"/>
                    <a:ext cx="153763" cy="13539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2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283"/>
                  <a:ext cx="153763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681865"/>
                  <a:ext cx="628177" cy="77126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754" name="Group 21"/>
              <p:cNvGrpSpPr>
                <a:grpSpLocks/>
              </p:cNvGrpSpPr>
              <p:nvPr/>
            </p:nvGrpSpPr>
            <p:grpSpPr bwMode="auto">
              <a:xfrm>
                <a:off x="3482698" y="3352800"/>
                <a:ext cx="1264947" cy="471033"/>
                <a:chOff x="2514600" y="3377484"/>
                <a:chExt cx="1494156" cy="508716"/>
              </a:xfrm>
            </p:grpSpPr>
            <p:grpSp>
              <p:nvGrpSpPr>
                <p:cNvPr id="30763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39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176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050"/>
                    <a:ext cx="151888" cy="152537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3978"/>
                  <a:ext cx="151888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377484"/>
                  <a:ext cx="534419" cy="380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4495801" y="4190711"/>
                <a:ext cx="457200" cy="461804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669"/>
                <a:ext cx="0" cy="457043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517"/>
                <a:ext cx="0" cy="56336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2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54"/>
                <a:ext cx="0" cy="549086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363"/>
                <a:ext cx="0" cy="55860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885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0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750" name="Group 114"/>
            <p:cNvGrpSpPr>
              <a:grpSpLocks/>
            </p:cNvGrpSpPr>
            <p:nvPr/>
          </p:nvGrpSpPr>
          <p:grpSpPr bwMode="auto">
            <a:xfrm>
              <a:off x="5181600" y="1371600"/>
              <a:ext cx="1752600" cy="533400"/>
              <a:chOff x="1295400" y="2819400"/>
              <a:chExt cx="1752600" cy="5334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295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38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8674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103CB5-4D70-465B-A75C-97AB03D05615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11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98712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233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Logika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AND</a:t>
            </a:r>
          </a:p>
        </p:txBody>
      </p:sp>
      <p:sp>
        <p:nvSpPr>
          <p:cNvPr id="32795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grpSp>
        <p:nvGrpSpPr>
          <p:cNvPr id="32796" name="Group 20"/>
          <p:cNvGrpSpPr>
            <a:grpSpLocks/>
          </p:cNvGrpSpPr>
          <p:nvPr/>
        </p:nvGrpSpPr>
        <p:grpSpPr bwMode="auto">
          <a:xfrm>
            <a:off x="533400" y="3048000"/>
            <a:ext cx="3276600" cy="1539875"/>
            <a:chOff x="533400" y="3352795"/>
            <a:chExt cx="3276600" cy="1539245"/>
          </a:xfrm>
        </p:grpSpPr>
        <p:grpSp>
          <p:nvGrpSpPr>
            <p:cNvPr id="32797" name="Group 38"/>
            <p:cNvGrpSpPr>
              <a:grpSpLocks/>
            </p:cNvGrpSpPr>
            <p:nvPr/>
          </p:nvGrpSpPr>
          <p:grpSpPr bwMode="auto">
            <a:xfrm>
              <a:off x="533400" y="3352793"/>
              <a:ext cx="3276600" cy="1539247"/>
              <a:chOff x="1676401" y="3657593"/>
              <a:chExt cx="3276600" cy="1539247"/>
            </a:xfrm>
          </p:grpSpPr>
          <p:grpSp>
            <p:nvGrpSpPr>
              <p:cNvPr id="32802" name="Group 20"/>
              <p:cNvGrpSpPr>
                <a:grpSpLocks/>
              </p:cNvGrpSpPr>
              <p:nvPr/>
            </p:nvGrpSpPr>
            <p:grpSpPr bwMode="auto">
              <a:xfrm>
                <a:off x="1934443" y="3657605"/>
                <a:ext cx="1529439" cy="189089"/>
                <a:chOff x="1981201" y="3681984"/>
                <a:chExt cx="1806576" cy="204216"/>
              </a:xfrm>
            </p:grpSpPr>
            <p:grpSp>
              <p:nvGrpSpPr>
                <p:cNvPr id="32817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71581"/>
                    <a:ext cx="418160" cy="1714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92147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96174"/>
                    <a:ext cx="153763" cy="145673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387"/>
                  <a:ext cx="153763" cy="15252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681973"/>
                  <a:ext cx="628177" cy="77122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2803" name="Group 21"/>
              <p:cNvGrpSpPr>
                <a:grpSpLocks/>
              </p:cNvGrpSpPr>
              <p:nvPr/>
            </p:nvGrpSpPr>
            <p:grpSpPr bwMode="auto">
              <a:xfrm>
                <a:off x="3482698" y="3657593"/>
                <a:ext cx="1264947" cy="166233"/>
                <a:chOff x="2514600" y="3706668"/>
                <a:chExt cx="1494156" cy="179532"/>
              </a:xfrm>
            </p:grpSpPr>
            <p:grpSp>
              <p:nvGrpSpPr>
                <p:cNvPr id="32812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4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285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165"/>
                    <a:ext cx="151888" cy="152527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4091"/>
                  <a:ext cx="151888" cy="15252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706670"/>
                  <a:ext cx="594424" cy="51414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4495801" y="4190777"/>
                <a:ext cx="457200" cy="461774"/>
              </a:xfrm>
              <a:prstGeom prst="ellipse">
                <a:avLst/>
              </a:prstGeom>
              <a:solidFill>
                <a:srgbClr val="FF0000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764"/>
                <a:ext cx="0" cy="457013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609"/>
                <a:ext cx="0" cy="563331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4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90"/>
                <a:ext cx="0" cy="54905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400"/>
                <a:ext cx="0" cy="558571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941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4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3" name="Arc 22"/>
            <p:cNvSpPr/>
            <p:nvPr/>
          </p:nvSpPr>
          <p:spPr>
            <a:xfrm>
              <a:off x="990600" y="3657470"/>
              <a:ext cx="2209800" cy="1066364"/>
            </a:xfrm>
            <a:prstGeom prst="arc">
              <a:avLst>
                <a:gd name="adj1" fmla="val 11903720"/>
                <a:gd name="adj2" fmla="val 9882365"/>
              </a:avLst>
            </a:pr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9" name="Group 107"/>
            <p:cNvGrpSpPr>
              <a:grpSpLocks/>
            </p:cNvGrpSpPr>
            <p:nvPr/>
          </p:nvGrpSpPr>
          <p:grpSpPr bwMode="auto">
            <a:xfrm>
              <a:off x="1295400" y="3505200"/>
              <a:ext cx="1752600" cy="533400"/>
              <a:chOff x="1295400" y="2819400"/>
              <a:chExt cx="1752600" cy="533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295400" y="2819333"/>
                <a:ext cx="609600" cy="53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38400" y="2819333"/>
                <a:ext cx="609600" cy="533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51400" y="35433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1041400"/>
                <a:gridCol w="1041400"/>
              </a:tblGrid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34844" name="Group 14"/>
          <p:cNvGrpSpPr>
            <a:grpSpLocks/>
          </p:cNvGrpSpPr>
          <p:nvPr/>
        </p:nvGrpSpPr>
        <p:grpSpPr bwMode="auto">
          <a:xfrm>
            <a:off x="1371600" y="3335338"/>
            <a:ext cx="2727325" cy="866775"/>
            <a:chOff x="1387383" y="4662487"/>
            <a:chExt cx="2727417" cy="866776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301814" y="4691062"/>
              <a:ext cx="914431" cy="838201"/>
            </a:xfrm>
            <a:prstGeom prst="flowChartDelay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3200369" y="5072062"/>
              <a:ext cx="549294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92193" y="491966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714419" y="5300663"/>
              <a:ext cx="587395" cy="1587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4" name="Text Box 12"/>
            <p:cNvSpPr txBox="1">
              <a:spLocks noChangeArrowheads="1"/>
            </p:cNvSpPr>
            <p:nvPr/>
          </p:nvSpPr>
          <p:spPr bwMode="auto">
            <a:xfrm>
              <a:off x="1387383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34855" name="Text Box 13"/>
            <p:cNvSpPr txBox="1">
              <a:spLocks noChangeArrowheads="1"/>
            </p:cNvSpPr>
            <p:nvPr/>
          </p:nvSpPr>
          <p:spPr bwMode="auto">
            <a:xfrm>
              <a:off x="1387383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34856" name="Text Box 13"/>
            <p:cNvSpPr txBox="1">
              <a:spLocks noChangeArrowheads="1"/>
            </p:cNvSpPr>
            <p:nvPr/>
          </p:nvSpPr>
          <p:spPr bwMode="auto">
            <a:xfrm>
              <a:off x="3809908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19675" y="2873375"/>
            <a:ext cx="251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latin typeface="+mj-lt"/>
              </a:rPr>
              <a:t>Tabel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Kebenaran</a:t>
            </a:r>
            <a:endParaRPr 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4800" y="244475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Simbol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logika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0458" y="5358825"/>
            <a:ext cx="1927900" cy="58477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4673600"/>
            <a:ext cx="2247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Fungsi</a:t>
            </a:r>
            <a:r>
              <a:rPr lang="en-US" sz="2400" dirty="0">
                <a:latin typeface="+mj-lt"/>
              </a:rPr>
              <a:t> Boolean</a:t>
            </a:r>
          </a:p>
        </p:txBody>
      </p:sp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AND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4" name="Group 14"/>
          <p:cNvGrpSpPr>
            <a:grpSpLocks/>
          </p:cNvGrpSpPr>
          <p:nvPr/>
        </p:nvGrpSpPr>
        <p:grpSpPr bwMode="auto">
          <a:xfrm>
            <a:off x="1411562" y="4089797"/>
            <a:ext cx="2727325" cy="866775"/>
            <a:chOff x="1387383" y="4662487"/>
            <a:chExt cx="2727417" cy="866776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301814" y="4691062"/>
              <a:ext cx="914431" cy="838201"/>
            </a:xfrm>
            <a:prstGeom prst="flowChartDelay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3200369" y="5072062"/>
              <a:ext cx="549294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692193" y="491966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714419" y="5300663"/>
              <a:ext cx="587395" cy="1587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854" name="Text Box 12"/>
            <p:cNvSpPr txBox="1">
              <a:spLocks noChangeArrowheads="1"/>
            </p:cNvSpPr>
            <p:nvPr/>
          </p:nvSpPr>
          <p:spPr bwMode="auto">
            <a:xfrm>
              <a:off x="1387383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34855" name="Text Box 13"/>
            <p:cNvSpPr txBox="1">
              <a:spLocks noChangeArrowheads="1"/>
            </p:cNvSpPr>
            <p:nvPr/>
          </p:nvSpPr>
          <p:spPr bwMode="auto">
            <a:xfrm>
              <a:off x="1387383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34856" name="Text Box 13"/>
            <p:cNvSpPr txBox="1">
              <a:spLocks noChangeArrowheads="1"/>
            </p:cNvSpPr>
            <p:nvPr/>
          </p:nvSpPr>
          <p:spPr bwMode="auto">
            <a:xfrm>
              <a:off x="3809908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AND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87" y="2630281"/>
            <a:ext cx="3805375" cy="2996504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8" idx="0"/>
          </p:cNvCxnSpPr>
          <p:nvPr/>
        </p:nvCxnSpPr>
        <p:spPr>
          <a:xfrm rot="5400000" flipH="1" flipV="1">
            <a:off x="2545711" y="2906237"/>
            <a:ext cx="611386" cy="2270084"/>
          </a:xfrm>
          <a:prstGeom prst="bentConnector4">
            <a:avLst>
              <a:gd name="adj1" fmla="val 102201"/>
              <a:gd name="adj2" fmla="val 33888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4"/>
          <p:cNvCxnSpPr>
            <a:stCxn id="9" idx="0"/>
          </p:cNvCxnSpPr>
          <p:nvPr/>
        </p:nvCxnSpPr>
        <p:spPr>
          <a:xfrm rot="5400000" flipH="1" flipV="1">
            <a:off x="2098751" y="2687837"/>
            <a:ext cx="1679971" cy="2400300"/>
          </a:xfrm>
          <a:prstGeom prst="bentConnector4">
            <a:avLst>
              <a:gd name="adj1" fmla="val -1512"/>
              <a:gd name="adj2" fmla="val -25807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859753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>
          <a:xfrm>
            <a:off x="838200" y="533401"/>
            <a:ext cx="7559550" cy="990600"/>
          </a:xfrm>
        </p:spPr>
        <p:txBody>
          <a:bodyPr/>
          <a:lstStyle/>
          <a:p>
            <a:r>
              <a:rPr lang="id-ID" altLang="id-ID" dirty="0" smtClean="0">
                <a:ln>
                  <a:noFill/>
                </a:ln>
              </a:rPr>
              <a:t>Contoh implementasi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AND</a:t>
            </a:r>
            <a:endParaRPr lang="en-US" altLang="id-ID" dirty="0" smtClean="0">
              <a:ln>
                <a:noFill/>
              </a:ln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89233"/>
            <a:ext cx="7711950" cy="5263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11377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Ge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OR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dgn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Berlaku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ketentuan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jika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salah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Wingdings 2" panose="05020102010507070707" pitchFamily="18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Simbol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OR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844" name="Group 32"/>
          <p:cNvGrpSpPr>
            <a:grpSpLocks/>
          </p:cNvGrpSpPr>
          <p:nvPr/>
        </p:nvGrpSpPr>
        <p:grpSpPr bwMode="auto">
          <a:xfrm>
            <a:off x="3243263" y="3886200"/>
            <a:ext cx="2667000" cy="949325"/>
            <a:chOff x="3946525" y="4765672"/>
            <a:chExt cx="2667092" cy="949325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5715061" y="5210172"/>
              <a:ext cx="549294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35846" name="Group 31"/>
            <p:cNvGrpSpPr>
              <a:grpSpLocks/>
            </p:cNvGrpSpPr>
            <p:nvPr/>
          </p:nvGrpSpPr>
          <p:grpSpPr bwMode="auto">
            <a:xfrm>
              <a:off x="3946525" y="4765672"/>
              <a:ext cx="2667092" cy="949325"/>
              <a:chOff x="3946525" y="4765672"/>
              <a:chExt cx="2667092" cy="949325"/>
            </a:xfrm>
          </p:grpSpPr>
          <p:sp>
            <p:nvSpPr>
              <p:cNvPr id="21" name="AutoShape 33"/>
              <p:cNvSpPr>
                <a:spLocks noChangeArrowheads="1"/>
              </p:cNvSpPr>
              <p:nvPr/>
            </p:nvSpPr>
            <p:spPr bwMode="auto">
              <a:xfrm rot="10800000">
                <a:off x="4772053" y="4765672"/>
                <a:ext cx="917607" cy="949325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4294199" y="5057772"/>
                <a:ext cx="609621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4316425" y="5438772"/>
                <a:ext cx="587395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850" name="Text Box 12"/>
              <p:cNvSpPr txBox="1">
                <a:spLocks noChangeArrowheads="1"/>
              </p:cNvSpPr>
              <p:nvPr/>
            </p:nvSpPr>
            <p:spPr bwMode="auto">
              <a:xfrm>
                <a:off x="3946525" y="4800600"/>
                <a:ext cx="3193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35851" name="Text Box 13"/>
              <p:cNvSpPr txBox="1">
                <a:spLocks noChangeArrowheads="1"/>
              </p:cNvSpPr>
              <p:nvPr/>
            </p:nvSpPr>
            <p:spPr bwMode="auto">
              <a:xfrm>
                <a:off x="3946525" y="5224463"/>
                <a:ext cx="3177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35852" name="Text Box 13"/>
              <p:cNvSpPr txBox="1">
                <a:spLocks noChangeArrowheads="1"/>
              </p:cNvSpPr>
              <p:nvPr/>
            </p:nvSpPr>
            <p:spPr bwMode="auto">
              <a:xfrm>
                <a:off x="6308725" y="5014913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OR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nb-NO" altLang="id-ID" b="1" smtClean="0">
                <a:solidFill>
                  <a:srgbClr val="C00000"/>
                </a:solidFill>
              </a:rPr>
              <a:t>	</a:t>
            </a:r>
            <a:r>
              <a:rPr lang="en-US" altLang="id-ID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nb-NO" altLang="id-ID" sz="4400" b="1" smtClean="0">
                <a:solidFill>
                  <a:srgbClr val="C00000"/>
                </a:solidFill>
              </a:rPr>
              <a:t>memiliki konsep seperti dua buah saklar yang dipasangkan secara paralel.”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0722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7B09D0-56AD-442E-A934-A3A2DB9A0873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17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37914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37915" name="Group 23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37916" name="Group 20"/>
            <p:cNvGrpSpPr>
              <a:grpSpLocks/>
            </p:cNvGrpSpPr>
            <p:nvPr/>
          </p:nvGrpSpPr>
          <p:grpSpPr bwMode="auto">
            <a:xfrm>
              <a:off x="914401" y="3376529"/>
              <a:ext cx="2133600" cy="471034"/>
              <a:chOff x="1801186" y="3377483"/>
              <a:chExt cx="2520211" cy="508717"/>
            </a:xfrm>
          </p:grpSpPr>
          <p:grpSp>
            <p:nvGrpSpPr>
              <p:cNvPr id="37936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4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8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51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6"/>
                  <a:ext cx="151887" cy="15255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2513745" y="3733875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340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6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7918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42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7919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37922" name="Group 20"/>
            <p:cNvGrpSpPr>
              <a:grpSpLocks/>
            </p:cNvGrpSpPr>
            <p:nvPr/>
          </p:nvGrpSpPr>
          <p:grpSpPr bwMode="auto">
            <a:xfrm>
              <a:off x="914401" y="2590800"/>
              <a:ext cx="2133600" cy="471034"/>
              <a:chOff x="1801186" y="3377483"/>
              <a:chExt cx="2520211" cy="508717"/>
            </a:xfrm>
          </p:grpSpPr>
          <p:grpSp>
            <p:nvGrpSpPr>
              <p:cNvPr id="37923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42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55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52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2513745" y="3733980"/>
                <a:ext cx="153763" cy="1525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445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3788" name="Group 12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D71718-9056-4418-8BE6-D5D2D55830E9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18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>
            <a:off x="5165725" y="536733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9963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39964" name="Group 24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39965" name="Group 20"/>
            <p:cNvGrpSpPr>
              <a:grpSpLocks/>
            </p:cNvGrpSpPr>
            <p:nvPr/>
          </p:nvGrpSpPr>
          <p:grpSpPr bwMode="auto">
            <a:xfrm>
              <a:off x="914401" y="3376529"/>
              <a:ext cx="2133600" cy="471034"/>
              <a:chOff x="1801186" y="3377483"/>
              <a:chExt cx="2520211" cy="508717"/>
            </a:xfrm>
          </p:grpSpPr>
          <p:grpSp>
            <p:nvGrpSpPr>
              <p:cNvPr id="39985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4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8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51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6"/>
                  <a:ext cx="151887" cy="15255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7" name="Oval 10"/>
              <p:cNvSpPr>
                <a:spLocks noChangeArrowheads="1"/>
              </p:cNvSpPr>
              <p:nvPr/>
            </p:nvSpPr>
            <p:spPr bwMode="auto">
              <a:xfrm>
                <a:off x="2513745" y="3733875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340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9967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9968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39971" name="Group 20"/>
            <p:cNvGrpSpPr>
              <a:grpSpLocks/>
            </p:cNvGrpSpPr>
            <p:nvPr/>
          </p:nvGrpSpPr>
          <p:grpSpPr bwMode="auto">
            <a:xfrm>
              <a:off x="914401" y="2590800"/>
              <a:ext cx="2133600" cy="471034"/>
              <a:chOff x="1801186" y="3377483"/>
              <a:chExt cx="2520211" cy="508717"/>
            </a:xfrm>
          </p:grpSpPr>
          <p:grpSp>
            <p:nvGrpSpPr>
              <p:cNvPr id="39972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3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42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55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52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2513745" y="3733980"/>
                <a:ext cx="153763" cy="1525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445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4812" name="Group 12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CE9AE5-559B-402F-B73C-DC2E4C9C1535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19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04850" name="Text Box 50"/>
          <p:cNvSpPr txBox="1">
            <a:spLocks noChangeArrowheads="1"/>
          </p:cNvSpPr>
          <p:nvPr/>
        </p:nvSpPr>
        <p:spPr bwMode="auto">
          <a:xfrm>
            <a:off x="5165725" y="5367338"/>
            <a:ext cx="1303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=??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2011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42012" name="Group 51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42014" name="Group 20"/>
            <p:cNvGrpSpPr>
              <a:grpSpLocks/>
            </p:cNvGrpSpPr>
            <p:nvPr/>
          </p:nvGrpSpPr>
          <p:grpSpPr bwMode="auto">
            <a:xfrm>
              <a:off x="914401" y="3376529"/>
              <a:ext cx="2133600" cy="471034"/>
              <a:chOff x="1801186" y="3377483"/>
              <a:chExt cx="2520211" cy="508717"/>
            </a:xfrm>
          </p:grpSpPr>
          <p:grpSp>
            <p:nvGrpSpPr>
              <p:cNvPr id="42034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7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8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51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6"/>
                  <a:ext cx="151887" cy="152557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75" name="Oval 10"/>
              <p:cNvSpPr>
                <a:spLocks noChangeArrowheads="1"/>
              </p:cNvSpPr>
              <p:nvPr/>
            </p:nvSpPr>
            <p:spPr bwMode="auto">
              <a:xfrm>
                <a:off x="2513745" y="3733875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340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54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2016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71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rgbClr val="FF0000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2017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67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42020" name="Group 20"/>
            <p:cNvGrpSpPr>
              <a:grpSpLocks/>
            </p:cNvGrpSpPr>
            <p:nvPr/>
          </p:nvGrpSpPr>
          <p:grpSpPr bwMode="auto">
            <a:xfrm>
              <a:off x="914401" y="2895592"/>
              <a:ext cx="2133600" cy="166230"/>
              <a:chOff x="1801186" y="3706671"/>
              <a:chExt cx="2520211" cy="179529"/>
            </a:xfrm>
          </p:grpSpPr>
          <p:grpSp>
            <p:nvGrpSpPr>
              <p:cNvPr id="42021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64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55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68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64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61" name="Oval 10"/>
              <p:cNvSpPr>
                <a:spLocks noChangeArrowheads="1"/>
              </p:cNvSpPr>
              <p:nvPr/>
            </p:nvSpPr>
            <p:spPr bwMode="auto">
              <a:xfrm>
                <a:off x="2513745" y="3733992"/>
                <a:ext cx="153763" cy="15255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Line 8"/>
              <p:cNvSpPr>
                <a:spLocks noChangeShapeType="1"/>
              </p:cNvSpPr>
              <p:nvPr/>
            </p:nvSpPr>
            <p:spPr bwMode="auto">
              <a:xfrm flipV="1">
                <a:off x="2667508" y="3706566"/>
                <a:ext cx="663806" cy="51423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80" name="Arc 79"/>
          <p:cNvSpPr/>
          <p:nvPr/>
        </p:nvSpPr>
        <p:spPr>
          <a:xfrm>
            <a:off x="1371600" y="2895600"/>
            <a:ext cx="1524000" cy="1828800"/>
          </a:xfrm>
          <a:prstGeom prst="arc">
            <a:avLst>
              <a:gd name="adj1" fmla="val 11903720"/>
              <a:gd name="adj2" fmla="val 980639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adl. dasar pembentuk dalam sistem digital.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beroperasi dalam bilangan biner (gerbang logika biner).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_tradn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biner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menggunakan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buah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nilai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yaitu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_tradnl" b="1" dirty="0" smtClean="0">
                <a:solidFill>
                  <a:schemeClr val="accent1"/>
                </a:solidFill>
              </a:rPr>
              <a:t>‘0’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s-ES_tradnl" b="1" dirty="0" smtClean="0">
                <a:solidFill>
                  <a:schemeClr val="accent1"/>
                </a:solidFill>
              </a:rPr>
              <a:t>‘1’</a:t>
            </a: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s-ES_trad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ogika biner dalam sistem digital, yaitu :</a:t>
            </a:r>
          </a:p>
          <a:p>
            <a:pPr lvl="1"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 biner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positif,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logika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(tinggi) ditandai dengan nilai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‘1’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dan logika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Low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(rendah) ditandai dengan nilai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‘0’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lvl="1"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 biner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negatif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logika </a:t>
            </a:r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(tinggi)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ditandai nilai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‘0’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dan logika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logika </a:t>
            </a:r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Low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ditandai nilai </a:t>
            </a: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‘1’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Pada pembahasan, kita akan mengunakan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 biner positif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2764" name="Group 12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F5C695-CC73-4590-AD06-48D226F947AB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20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02802" name="Text Box 50"/>
          <p:cNvSpPr txBox="1">
            <a:spLocks noChangeArrowheads="1"/>
          </p:cNvSpPr>
          <p:nvPr/>
        </p:nvSpPr>
        <p:spPr bwMode="auto">
          <a:xfrm>
            <a:off x="5165725" y="536733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4059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44060" name="Group 25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44062" name="Group 20"/>
            <p:cNvGrpSpPr>
              <a:grpSpLocks/>
            </p:cNvGrpSpPr>
            <p:nvPr/>
          </p:nvGrpSpPr>
          <p:grpSpPr bwMode="auto">
            <a:xfrm>
              <a:off x="914401" y="3657603"/>
              <a:ext cx="2133600" cy="189964"/>
              <a:chOff x="1801186" y="3681039"/>
              <a:chExt cx="2520211" cy="205161"/>
            </a:xfrm>
          </p:grpSpPr>
          <p:grpSp>
            <p:nvGrpSpPr>
              <p:cNvPr id="44082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50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3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46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1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8" name="Oval 10"/>
              <p:cNvSpPr>
                <a:spLocks noChangeArrowheads="1"/>
              </p:cNvSpPr>
              <p:nvPr/>
            </p:nvSpPr>
            <p:spPr bwMode="auto">
              <a:xfrm>
                <a:off x="2513745" y="3733870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V="1">
                <a:off x="2667508" y="3680732"/>
                <a:ext cx="663806" cy="77135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4064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rgbClr val="FF0000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4065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44068" name="Group 20"/>
            <p:cNvGrpSpPr>
              <a:grpSpLocks/>
            </p:cNvGrpSpPr>
            <p:nvPr/>
          </p:nvGrpSpPr>
          <p:grpSpPr bwMode="auto">
            <a:xfrm>
              <a:off x="914401" y="2590800"/>
              <a:ext cx="2133600" cy="471034"/>
              <a:chOff x="1801186" y="3377483"/>
              <a:chExt cx="2520211" cy="508717"/>
            </a:xfrm>
          </p:grpSpPr>
          <p:grpSp>
            <p:nvGrpSpPr>
              <p:cNvPr id="44069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3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42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55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52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5" name="Oval 10"/>
              <p:cNvSpPr>
                <a:spLocks noChangeArrowheads="1"/>
              </p:cNvSpPr>
              <p:nvPr/>
            </p:nvSpPr>
            <p:spPr bwMode="auto">
              <a:xfrm>
                <a:off x="2513745" y="3733980"/>
                <a:ext cx="153763" cy="1525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 flipV="1">
                <a:off x="2667508" y="3377445"/>
                <a:ext cx="532545" cy="38053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53" name="Arc 52"/>
          <p:cNvSpPr/>
          <p:nvPr/>
        </p:nvSpPr>
        <p:spPr>
          <a:xfrm>
            <a:off x="1371600" y="3657600"/>
            <a:ext cx="1524000" cy="1066800"/>
          </a:xfrm>
          <a:prstGeom prst="arc">
            <a:avLst>
              <a:gd name="adj1" fmla="val 11903720"/>
              <a:gd name="adj2" fmla="val 980639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Switches in Parallel</a:t>
            </a:r>
          </a:p>
        </p:txBody>
      </p:sp>
      <p:graphicFrame>
        <p:nvGraphicFramePr>
          <p:cNvPr id="206860" name="Group 12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0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32EC65-EF17-4475-8064-7BB95F1298F7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21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06898" name="Text Box 50"/>
          <p:cNvSpPr txBox="1">
            <a:spLocks noChangeArrowheads="1"/>
          </p:cNvSpPr>
          <p:nvPr/>
        </p:nvSpPr>
        <p:spPr bwMode="auto">
          <a:xfrm>
            <a:off x="5165725" y="5367338"/>
            <a:ext cx="2195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Logika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</a:t>
            </a:r>
          </a:p>
        </p:txBody>
      </p:sp>
      <p:sp>
        <p:nvSpPr>
          <p:cNvPr id="46107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46108" name="Group 26"/>
          <p:cNvGrpSpPr>
            <a:grpSpLocks/>
          </p:cNvGrpSpPr>
          <p:nvPr/>
        </p:nvGrpSpPr>
        <p:grpSpPr bwMode="auto">
          <a:xfrm>
            <a:off x="762000" y="2133600"/>
            <a:ext cx="2667000" cy="2759075"/>
            <a:chOff x="609600" y="2438400"/>
            <a:chExt cx="2667001" cy="2758440"/>
          </a:xfrm>
        </p:grpSpPr>
        <p:grpSp>
          <p:nvGrpSpPr>
            <p:cNvPr id="46111" name="Group 20"/>
            <p:cNvGrpSpPr>
              <a:grpSpLocks/>
            </p:cNvGrpSpPr>
            <p:nvPr/>
          </p:nvGrpSpPr>
          <p:grpSpPr bwMode="auto">
            <a:xfrm>
              <a:off x="914401" y="3657603"/>
              <a:ext cx="2133600" cy="189964"/>
              <a:chOff x="1801186" y="3681039"/>
              <a:chExt cx="2520211" cy="205161"/>
            </a:xfrm>
          </p:grpSpPr>
          <p:grpSp>
            <p:nvGrpSpPr>
              <p:cNvPr id="46131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8933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646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3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4941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2513745" y="3733870"/>
                <a:ext cx="153763" cy="15255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 flipV="1">
                <a:off x="2667508" y="3680732"/>
                <a:ext cx="663806" cy="77135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 flipV="1">
              <a:off x="914400" y="5180969"/>
              <a:ext cx="2133601" cy="0"/>
            </a:xfrm>
            <a:prstGeom prst="line">
              <a:avLst/>
            </a:prstGeom>
            <a:noFill/>
            <a:ln w="63500" cmpd="sng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46113" name="Group 108"/>
            <p:cNvGrpSpPr>
              <a:grpSpLocks/>
            </p:cNvGrpSpPr>
            <p:nvPr/>
          </p:nvGrpSpPr>
          <p:grpSpPr bwMode="auto">
            <a:xfrm>
              <a:off x="2819400" y="2958921"/>
              <a:ext cx="457201" cy="2237919"/>
              <a:chOff x="3428999" y="520521"/>
              <a:chExt cx="457201" cy="2237919"/>
            </a:xfrm>
          </p:grpSpPr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3429000" y="1752197"/>
                <a:ext cx="457200" cy="461857"/>
              </a:xfrm>
              <a:prstGeom prst="ellipse">
                <a:avLst/>
              </a:prstGeom>
              <a:solidFill>
                <a:srgbClr val="FF0000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H="1" flipV="1">
                <a:off x="3663950" y="520580"/>
                <a:ext cx="0" cy="121891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 flipV="1">
                <a:off x="3657600" y="22092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6114" name="Group 107"/>
            <p:cNvGrpSpPr>
              <a:grpSpLocks/>
            </p:cNvGrpSpPr>
            <p:nvPr/>
          </p:nvGrpSpPr>
          <p:grpSpPr bwMode="auto">
            <a:xfrm>
              <a:off x="609600" y="2971800"/>
              <a:ext cx="609600" cy="2225040"/>
              <a:chOff x="609600" y="2971800"/>
              <a:chExt cx="609600" cy="2225040"/>
            </a:xfrm>
          </p:grpSpPr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H="1" flipV="1">
                <a:off x="920750" y="2971677"/>
                <a:ext cx="0" cy="146333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 flipV="1">
                <a:off x="914400" y="4647691"/>
                <a:ext cx="0" cy="54914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>
                <a:off x="609600" y="4415970"/>
                <a:ext cx="60960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 flipV="1">
                <a:off x="762000" y="4611188"/>
                <a:ext cx="311150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209801" y="3276407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09801" y="2438400"/>
              <a:ext cx="609600" cy="533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S2</a:t>
              </a:r>
            </a:p>
          </p:txBody>
        </p:sp>
        <p:grpSp>
          <p:nvGrpSpPr>
            <p:cNvPr id="46117" name="Group 20"/>
            <p:cNvGrpSpPr>
              <a:grpSpLocks/>
            </p:cNvGrpSpPr>
            <p:nvPr/>
          </p:nvGrpSpPr>
          <p:grpSpPr bwMode="auto">
            <a:xfrm>
              <a:off x="914401" y="2895596"/>
              <a:ext cx="2133600" cy="166234"/>
              <a:chOff x="1801186" y="3706667"/>
              <a:chExt cx="2520211" cy="179533"/>
            </a:xfrm>
          </p:grpSpPr>
          <p:grpSp>
            <p:nvGrpSpPr>
              <p:cNvPr id="46118" name="Group 32"/>
              <p:cNvGrpSpPr>
                <a:grpSpLocks/>
              </p:cNvGrpSpPr>
              <p:nvPr/>
            </p:nvGrpSpPr>
            <p:grpSpPr bwMode="auto">
              <a:xfrm>
                <a:off x="1801186" y="3725863"/>
                <a:ext cx="2520211" cy="152400"/>
                <a:chOff x="1801184" y="4995505"/>
                <a:chExt cx="2520211" cy="152400"/>
              </a:xfrm>
            </p:grpSpPr>
            <p:sp>
              <p:nvSpPr>
                <p:cNvPr id="3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815" y="5079047"/>
                  <a:ext cx="95258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801183" y="5092760"/>
                  <a:ext cx="78944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10"/>
                <p:cNvSpPr>
                  <a:spLocks noChangeArrowheads="1"/>
                </p:cNvSpPr>
                <p:nvPr/>
              </p:nvSpPr>
              <p:spPr bwMode="auto">
                <a:xfrm>
                  <a:off x="3216928" y="4995056"/>
                  <a:ext cx="151887" cy="152555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>
                <a:off x="2513745" y="3733984"/>
                <a:ext cx="153763" cy="1525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 flipV="1">
                <a:off x="2667508" y="3706558"/>
                <a:ext cx="573798" cy="51423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54" name="Arc 53"/>
          <p:cNvSpPr/>
          <p:nvPr/>
        </p:nvSpPr>
        <p:spPr>
          <a:xfrm>
            <a:off x="1371600" y="3657600"/>
            <a:ext cx="1524000" cy="1066800"/>
          </a:xfrm>
          <a:prstGeom prst="arc">
            <a:avLst>
              <a:gd name="adj1" fmla="val 11903720"/>
              <a:gd name="adj2" fmla="val 980639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1371600" y="2895600"/>
            <a:ext cx="1524000" cy="1828800"/>
          </a:xfrm>
          <a:prstGeom prst="arc">
            <a:avLst>
              <a:gd name="adj1" fmla="val 11903720"/>
              <a:gd name="adj2" fmla="val 9806391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51400" y="35433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1041400"/>
                <a:gridCol w="1041400"/>
              </a:tblGrid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61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19675" y="2873375"/>
            <a:ext cx="251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latin typeface="+mj-lt"/>
              </a:rPr>
              <a:t>Tabel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Kebenaran</a:t>
            </a:r>
            <a:endParaRPr 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4800" y="244475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Simbol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logika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0458" y="5358825"/>
            <a:ext cx="2118657" cy="58477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4673600"/>
            <a:ext cx="2247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Fungsi</a:t>
            </a:r>
            <a:r>
              <a:rPr lang="en-US" sz="2400" dirty="0">
                <a:latin typeface="+mj-lt"/>
              </a:rPr>
              <a:t> Boolean</a:t>
            </a:r>
          </a:p>
        </p:txBody>
      </p:sp>
      <p:sp>
        <p:nvSpPr>
          <p:cNvPr id="481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OR</a:t>
            </a:r>
          </a:p>
        </p:txBody>
      </p:sp>
      <p:grpSp>
        <p:nvGrpSpPr>
          <p:cNvPr id="48161" name="Group 32"/>
          <p:cNvGrpSpPr>
            <a:grpSpLocks/>
          </p:cNvGrpSpPr>
          <p:nvPr/>
        </p:nvGrpSpPr>
        <p:grpSpPr bwMode="auto">
          <a:xfrm>
            <a:off x="1447800" y="3303588"/>
            <a:ext cx="2667000" cy="949325"/>
            <a:chOff x="3946525" y="4765672"/>
            <a:chExt cx="2667092" cy="949325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5715061" y="5210172"/>
              <a:ext cx="549294" cy="1587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48163" name="Group 31"/>
            <p:cNvGrpSpPr>
              <a:grpSpLocks/>
            </p:cNvGrpSpPr>
            <p:nvPr/>
          </p:nvGrpSpPr>
          <p:grpSpPr bwMode="auto">
            <a:xfrm>
              <a:off x="3946525" y="4765672"/>
              <a:ext cx="2667092" cy="949325"/>
              <a:chOff x="3946525" y="4765672"/>
              <a:chExt cx="2667092" cy="949325"/>
            </a:xfrm>
          </p:grpSpPr>
          <p:sp>
            <p:nvSpPr>
              <p:cNvPr id="21" name="AutoShape 33"/>
              <p:cNvSpPr>
                <a:spLocks noChangeArrowheads="1"/>
              </p:cNvSpPr>
              <p:nvPr/>
            </p:nvSpPr>
            <p:spPr bwMode="auto">
              <a:xfrm rot="10800000">
                <a:off x="4772053" y="4765672"/>
                <a:ext cx="917607" cy="949325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4294200" y="5057772"/>
                <a:ext cx="609621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4316426" y="5438772"/>
                <a:ext cx="587395" cy="1587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8167" name="Text Box 12"/>
              <p:cNvSpPr txBox="1">
                <a:spLocks noChangeArrowheads="1"/>
              </p:cNvSpPr>
              <p:nvPr/>
            </p:nvSpPr>
            <p:spPr bwMode="auto">
              <a:xfrm>
                <a:off x="3946525" y="4800600"/>
                <a:ext cx="3193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48168" name="Text Box 13"/>
              <p:cNvSpPr txBox="1">
                <a:spLocks noChangeArrowheads="1"/>
              </p:cNvSpPr>
              <p:nvPr/>
            </p:nvSpPr>
            <p:spPr bwMode="auto">
              <a:xfrm>
                <a:off x="3946525" y="5224463"/>
                <a:ext cx="3177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48169" name="Text Box 13"/>
              <p:cNvSpPr txBox="1">
                <a:spLocks noChangeArrowheads="1"/>
              </p:cNvSpPr>
              <p:nvPr/>
            </p:nvSpPr>
            <p:spPr bwMode="auto">
              <a:xfrm>
                <a:off x="6308725" y="5014913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>
                <a:ln>
                  <a:noFill/>
                </a:ln>
              </a:rPr>
              <a:t>Gerbang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OR</a:t>
            </a:r>
            <a:endParaRPr lang="en-US" altLang="id-ID" dirty="0" smtClean="0">
              <a:ln>
                <a:noFill/>
              </a:ln>
            </a:endParaRPr>
          </a:p>
        </p:txBody>
      </p:sp>
      <p:cxnSp>
        <p:nvCxnSpPr>
          <p:cNvPr id="5" name="Straight Connector 4"/>
          <p:cNvCxnSpPr>
            <a:stCxn id="8" idx="0"/>
          </p:cNvCxnSpPr>
          <p:nvPr/>
        </p:nvCxnSpPr>
        <p:spPr>
          <a:xfrm rot="5400000" flipH="1" flipV="1">
            <a:off x="2545711" y="2906237"/>
            <a:ext cx="611386" cy="2270084"/>
          </a:xfrm>
          <a:prstGeom prst="bentConnector4">
            <a:avLst>
              <a:gd name="adj1" fmla="val 102201"/>
              <a:gd name="adj2" fmla="val 33888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V="1">
            <a:off x="1738587" y="3048001"/>
            <a:ext cx="2256379" cy="1679972"/>
          </a:xfrm>
          <a:prstGeom prst="bentConnector3">
            <a:avLst>
              <a:gd name="adj1" fmla="val -24746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1295400" y="4038600"/>
            <a:ext cx="3048000" cy="949325"/>
            <a:chOff x="3946525" y="4765672"/>
            <a:chExt cx="2667092" cy="949325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5715061" y="5210172"/>
              <a:ext cx="549294" cy="1587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3946525" y="4765672"/>
              <a:ext cx="2667092" cy="949325"/>
              <a:chOff x="3946525" y="4765672"/>
              <a:chExt cx="2667092" cy="949325"/>
            </a:xfrm>
          </p:grpSpPr>
          <p:sp>
            <p:nvSpPr>
              <p:cNvPr id="17" name="AutoShape 33"/>
              <p:cNvSpPr>
                <a:spLocks noChangeArrowheads="1"/>
              </p:cNvSpPr>
              <p:nvPr/>
            </p:nvSpPr>
            <p:spPr bwMode="auto">
              <a:xfrm rot="10800000">
                <a:off x="4772053" y="4765672"/>
                <a:ext cx="917607" cy="949325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4294200" y="5057772"/>
                <a:ext cx="609621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4316426" y="5438772"/>
                <a:ext cx="587395" cy="1587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3946525" y="4800600"/>
                <a:ext cx="3193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3946525" y="5224463"/>
                <a:ext cx="3177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6308725" y="5014913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54024"/>
            <a:ext cx="4283529" cy="2130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010947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>
          <a:xfrm>
            <a:off x="1176338" y="533401"/>
            <a:ext cx="6799262" cy="990600"/>
          </a:xfrm>
        </p:spPr>
        <p:txBody>
          <a:bodyPr/>
          <a:lstStyle/>
          <a:p>
            <a:r>
              <a:rPr lang="id-ID" altLang="id-ID" dirty="0" smtClean="0">
                <a:ln>
                  <a:noFill/>
                </a:ln>
              </a:rPr>
              <a:t>Contoh implementasi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OR</a:t>
            </a:r>
            <a:endParaRPr lang="en-US" altLang="id-ID" dirty="0" smtClean="0">
              <a:ln>
                <a:noFill/>
              </a:ln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32773" cy="434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205009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nb-NO" altLang="id-ID" sz="2000" smtClean="0"/>
              <a:t>	Ge</a:t>
            </a:r>
            <a:r>
              <a:rPr lang="en-US" altLang="id-ID" sz="2000" smtClean="0"/>
              <a:t>rbang logika NOT </a:t>
            </a:r>
            <a:r>
              <a:rPr lang="en-US" altLang="id-ID" sz="2000" smtClean="0">
                <a:sym typeface="Wingdings" pitchFamily="2" charset="2"/>
              </a:rPr>
              <a:t> </a:t>
            </a:r>
            <a:r>
              <a:rPr lang="en-US" altLang="id-ID" sz="2000" smtClean="0"/>
              <a:t>gerbang logika dasar yang memiliki sebuah sinyal masukan dan sebuah sinyal keluaran. </a:t>
            </a:r>
          </a:p>
          <a:p>
            <a:pPr>
              <a:buFont typeface="Wingdings 2" pitchFamily="18" charset="2"/>
              <a:buNone/>
            </a:pPr>
            <a:r>
              <a:rPr lang="en-US" altLang="id-ID" sz="2000" smtClean="0"/>
              <a:t>	Berlaku ketentuan: </a:t>
            </a:r>
            <a:r>
              <a:rPr lang="en-US" altLang="id-ID" sz="2000" b="1" smtClean="0"/>
              <a:t>sinyal keluaran akan tinggi jika sinyal masukan rendah. </a:t>
            </a:r>
          </a:p>
          <a:p>
            <a:pPr>
              <a:buFont typeface="Wingdings 2" pitchFamily="18" charset="2"/>
              <a:buNone/>
            </a:pPr>
            <a:r>
              <a:rPr lang="en-US" altLang="id-ID" sz="2000" smtClean="0"/>
              <a:t>	</a:t>
            </a:r>
          </a:p>
          <a:p>
            <a:pPr>
              <a:buFont typeface="Wingdings 2" pitchFamily="18" charset="2"/>
              <a:buNone/>
            </a:pPr>
            <a:endParaRPr lang="en-US" altLang="id-ID" sz="2000" b="1" smtClean="0"/>
          </a:p>
          <a:p>
            <a:pPr>
              <a:buFont typeface="Wingdings 2" pitchFamily="18" charset="2"/>
              <a:buNone/>
            </a:pPr>
            <a:endParaRPr lang="en-US" altLang="id-ID" sz="2000" b="1" smtClean="0"/>
          </a:p>
          <a:p>
            <a:pPr algn="ctr">
              <a:buFont typeface="Wingdings 2" pitchFamily="18" charset="2"/>
              <a:buNone/>
            </a:pPr>
            <a:r>
              <a:rPr lang="en-US" altLang="id-ID" sz="2000" smtClean="0"/>
              <a:t>Simbol gerbang logika NOT</a:t>
            </a:r>
          </a:p>
        </p:txBody>
      </p:sp>
      <p:grpSp>
        <p:nvGrpSpPr>
          <p:cNvPr id="49156" name="Group 34"/>
          <p:cNvGrpSpPr>
            <a:grpSpLocks/>
          </p:cNvGrpSpPr>
          <p:nvPr/>
        </p:nvGrpSpPr>
        <p:grpSpPr bwMode="auto">
          <a:xfrm>
            <a:off x="3276600" y="4038600"/>
            <a:ext cx="2452688" cy="762000"/>
            <a:chOff x="1662112" y="4698642"/>
            <a:chExt cx="2452688" cy="762000"/>
          </a:xfrm>
        </p:grpSpPr>
        <p:grpSp>
          <p:nvGrpSpPr>
            <p:cNvPr id="49157" name="Group 33"/>
            <p:cNvGrpSpPr>
              <a:grpSpLocks/>
            </p:cNvGrpSpPr>
            <p:nvPr/>
          </p:nvGrpSpPr>
          <p:grpSpPr bwMode="auto">
            <a:xfrm>
              <a:off x="1662112" y="4876800"/>
              <a:ext cx="2452688" cy="383619"/>
              <a:chOff x="1662112" y="4876800"/>
              <a:chExt cx="2452688" cy="383619"/>
            </a:xfrm>
          </p:grpSpPr>
          <p:grpSp>
            <p:nvGrpSpPr>
              <p:cNvPr id="49159" name="Group 32"/>
              <p:cNvGrpSpPr>
                <a:grpSpLocks/>
              </p:cNvGrpSpPr>
              <p:nvPr/>
            </p:nvGrpSpPr>
            <p:grpSpPr bwMode="auto">
              <a:xfrm>
                <a:off x="1981200" y="4995863"/>
                <a:ext cx="1806483" cy="152400"/>
                <a:chOff x="1981200" y="4995863"/>
                <a:chExt cx="1806483" cy="152400"/>
              </a:xfrm>
            </p:grpSpPr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675" y="5071705"/>
                  <a:ext cx="419100" cy="1587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" name="Line 8"/>
                <p:cNvSpPr>
                  <a:spLocks noChangeShapeType="1"/>
                </p:cNvSpPr>
                <p:nvPr/>
              </p:nvSpPr>
              <p:spPr bwMode="auto">
                <a:xfrm>
                  <a:off x="1981200" y="5092342"/>
                  <a:ext cx="60960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3" name="Oval 10"/>
                <p:cNvSpPr>
                  <a:spLocks noChangeArrowheads="1"/>
                </p:cNvSpPr>
                <p:nvPr/>
              </p:nvSpPr>
              <p:spPr bwMode="auto">
                <a:xfrm>
                  <a:off x="3216275" y="4995505"/>
                  <a:ext cx="152400" cy="152400"/>
                </a:xfrm>
                <a:prstGeom prst="ellips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49160" name="Text Box 12"/>
              <p:cNvSpPr txBox="1">
                <a:spLocks noChangeArrowheads="1"/>
              </p:cNvSpPr>
              <p:nvPr/>
            </p:nvSpPr>
            <p:spPr bwMode="auto">
              <a:xfrm>
                <a:off x="1662112" y="4891087"/>
                <a:ext cx="3193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49161" name="Text Box 13"/>
              <p:cNvSpPr txBox="1">
                <a:spLocks noChangeArrowheads="1"/>
              </p:cNvSpPr>
              <p:nvPr/>
            </p:nvSpPr>
            <p:spPr bwMode="auto">
              <a:xfrm>
                <a:off x="3809908" y="4876800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32" name="Isosceles Triangle 31"/>
            <p:cNvSpPr/>
            <p:nvPr/>
          </p:nvSpPr>
          <p:spPr bwMode="auto">
            <a:xfrm rot="5400000">
              <a:off x="2516187" y="4774842"/>
              <a:ext cx="762000" cy="609600"/>
            </a:xfrm>
            <a:prstGeom prst="triangl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algn="ctr" fontAlgn="auto">
              <a:buFont typeface="Arial"/>
              <a:buNone/>
              <a:defRPr/>
            </a:pPr>
            <a:r>
              <a:rPr lang="nb-NO" b="1" dirty="0" smtClean="0">
                <a:solidFill>
                  <a:srgbClr val="C00000"/>
                </a:solidFill>
              </a:rPr>
              <a:t>	</a:t>
            </a:r>
            <a:r>
              <a:rPr lang="en-US" sz="4400" b="1" dirty="0" smtClean="0">
                <a:solidFill>
                  <a:srgbClr val="C00000"/>
                </a:solidFill>
              </a:rPr>
              <a:t>“</a:t>
            </a:r>
            <a:r>
              <a:rPr lang="nb-NO" sz="4400" b="1" dirty="0" smtClean="0">
                <a:solidFill>
                  <a:srgbClr val="C00000"/>
                </a:solidFill>
              </a:rPr>
              <a:t>memiliki konsep seperti sebuah saklar yang dipasangkan secara paralel dengan lampu dan diserikan dengan sebuah resistor.”</a:t>
            </a:r>
            <a:endParaRPr lang="en-US" sz="4400" b="1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0722" name="Group 18"/>
          <p:cNvGraphicFramePr>
            <a:graphicFrameLocks noGrp="1"/>
          </p:cNvGraphicFramePr>
          <p:nvPr>
            <p:ph type="tbl" idx="1"/>
          </p:nvPr>
        </p:nvGraphicFramePr>
        <p:xfrm>
          <a:off x="4876800" y="2667000"/>
          <a:ext cx="2651125" cy="1679576"/>
        </p:xfrm>
        <a:graphic>
          <a:graphicData uri="http://schemas.openxmlformats.org/drawingml/2006/table">
            <a:tbl>
              <a:tblPr/>
              <a:tblGrid>
                <a:gridCol w="1301750"/>
                <a:gridCol w="13493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1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D69478-E743-4C8A-B424-FB3E2262F140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27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1214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51215" name="Group 44"/>
          <p:cNvGrpSpPr>
            <a:grpSpLocks/>
          </p:cNvGrpSpPr>
          <p:nvPr/>
        </p:nvGrpSpPr>
        <p:grpSpPr bwMode="auto">
          <a:xfrm>
            <a:off x="914400" y="2514600"/>
            <a:ext cx="2532063" cy="2590800"/>
            <a:chOff x="914400" y="2895600"/>
            <a:chExt cx="2532017" cy="2590800"/>
          </a:xfrm>
        </p:grpSpPr>
        <p:sp>
          <p:nvSpPr>
            <p:cNvPr id="51" name="Arc 50"/>
            <p:cNvSpPr/>
            <p:nvPr/>
          </p:nvSpPr>
          <p:spPr>
            <a:xfrm>
              <a:off x="1600188" y="3505200"/>
              <a:ext cx="1523972" cy="1524000"/>
            </a:xfrm>
            <a:prstGeom prst="arc">
              <a:avLst>
                <a:gd name="adj1" fmla="val 11903720"/>
                <a:gd name="adj2" fmla="val 9806391"/>
              </a:avLst>
            </a:pr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51217" name="Group 273"/>
            <p:cNvGrpSpPr>
              <a:grpSpLocks/>
            </p:cNvGrpSpPr>
            <p:nvPr/>
          </p:nvGrpSpPr>
          <p:grpSpPr bwMode="auto">
            <a:xfrm>
              <a:off x="914400" y="2895600"/>
              <a:ext cx="2532017" cy="2590800"/>
              <a:chOff x="4114800" y="533400"/>
              <a:chExt cx="2532017" cy="2590800"/>
            </a:xfrm>
          </p:grpSpPr>
          <p:grpSp>
            <p:nvGrpSpPr>
              <p:cNvPr id="51218" name="Group 244"/>
              <p:cNvGrpSpPr>
                <a:grpSpLocks/>
              </p:cNvGrpSpPr>
              <p:nvPr/>
            </p:nvGrpSpPr>
            <p:grpSpPr bwMode="auto">
              <a:xfrm>
                <a:off x="4114800" y="533400"/>
                <a:ext cx="2532017" cy="2439387"/>
                <a:chOff x="363582" y="559158"/>
                <a:chExt cx="2532017" cy="2439387"/>
              </a:xfrm>
            </p:grpSpPr>
            <p:grpSp>
              <p:nvGrpSpPr>
                <p:cNvPr id="51222" name="Group 20"/>
                <p:cNvGrpSpPr>
                  <a:grpSpLocks/>
                </p:cNvGrpSpPr>
                <p:nvPr/>
              </p:nvGrpSpPr>
              <p:grpSpPr bwMode="auto">
                <a:xfrm>
                  <a:off x="694508" y="1473565"/>
                  <a:ext cx="2194558" cy="355235"/>
                  <a:chOff x="1801186" y="3502546"/>
                  <a:chExt cx="2520210" cy="383654"/>
                </a:xfrm>
              </p:grpSpPr>
              <p:grpSp>
                <p:nvGrpSpPr>
                  <p:cNvPr id="51235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01186" y="3725863"/>
                    <a:ext cx="2520210" cy="152400"/>
                    <a:chOff x="1801184" y="4995505"/>
                    <a:chExt cx="2520210" cy="152400"/>
                  </a:xfrm>
                </p:grpSpPr>
                <p:sp>
                  <p:nvSpPr>
                    <p:cNvPr id="74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68155" y="5079077"/>
                      <a:ext cx="953449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5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0343" y="5092793"/>
                      <a:ext cx="789376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844" y="4995065"/>
                      <a:ext cx="151311" cy="152591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  <p:sp>
                <p:nvSpPr>
                  <p:cNvPr id="7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513153" y="3733997"/>
                    <a:ext cx="153135" cy="15259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3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6289" y="3502538"/>
                    <a:ext cx="504981" cy="255461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668376" y="2973746"/>
                  <a:ext cx="2220873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895599" y="749658"/>
                  <a:ext cx="0" cy="2249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grpSp>
              <p:nvGrpSpPr>
                <p:cNvPr id="51225" name="Group 107"/>
                <p:cNvGrpSpPr>
                  <a:grpSpLocks/>
                </p:cNvGrpSpPr>
                <p:nvPr/>
              </p:nvGrpSpPr>
              <p:grpSpPr bwMode="auto">
                <a:xfrm>
                  <a:off x="363582" y="762000"/>
                  <a:ext cx="609600" cy="2225040"/>
                  <a:chOff x="609600" y="2971800"/>
                  <a:chExt cx="609600" cy="2225040"/>
                </a:xfrm>
              </p:grpSpPr>
              <p:sp>
                <p:nvSpPr>
                  <p:cNvPr id="67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20744" y="2972158"/>
                    <a:ext cx="0" cy="14636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8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14395" y="4662846"/>
                    <a:ext cx="0" cy="5492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600" y="4416783"/>
                    <a:ext cx="60958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1997" y="4626333"/>
                    <a:ext cx="31114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371627" y="1752958"/>
                  <a:ext cx="627051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  <p:grpSp>
              <p:nvGrpSpPr>
                <p:cNvPr id="51227" name="Group 32"/>
                <p:cNvGrpSpPr>
                  <a:grpSpLocks/>
                </p:cNvGrpSpPr>
                <p:nvPr/>
              </p:nvGrpSpPr>
              <p:grpSpPr bwMode="auto">
                <a:xfrm>
                  <a:off x="694506" y="787758"/>
                  <a:ext cx="2201093" cy="0"/>
                  <a:chOff x="1801183" y="4709784"/>
                  <a:chExt cx="2527716" cy="0"/>
                </a:xfrm>
              </p:grpSpPr>
              <p:sp>
                <p:nvSpPr>
                  <p:cNvPr id="6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8829" y="4709784"/>
                    <a:ext cx="105007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0345" y="4709784"/>
                    <a:ext cx="9461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1498624" y="559158"/>
                  <a:ext cx="457192" cy="461963"/>
                </a:xfrm>
                <a:prstGeom prst="ellipse">
                  <a:avLst/>
                </a:prstGeom>
                <a:solidFill>
                  <a:srgbClr val="FF0000"/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1219" name="Group 268"/>
              <p:cNvGrpSpPr>
                <a:grpSpLocks/>
              </p:cNvGrpSpPr>
              <p:nvPr/>
            </p:nvGrpSpPr>
            <p:grpSpPr bwMode="auto">
              <a:xfrm>
                <a:off x="4953000" y="2286000"/>
                <a:ext cx="1066800" cy="838200"/>
                <a:chOff x="4953000" y="2286000"/>
                <a:chExt cx="1066800" cy="8382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952985" y="2743200"/>
                  <a:ext cx="1066781" cy="3810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105382" y="2286000"/>
                  <a:ext cx="627052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0722" name="Group 18"/>
          <p:cNvGraphicFramePr>
            <a:graphicFrameLocks noGrp="1"/>
          </p:cNvGraphicFramePr>
          <p:nvPr>
            <p:ph type="tbl" idx="1"/>
          </p:nvPr>
        </p:nvGraphicFramePr>
        <p:xfrm>
          <a:off x="4876800" y="2667000"/>
          <a:ext cx="2651125" cy="1679576"/>
        </p:xfrm>
        <a:graphic>
          <a:graphicData uri="http://schemas.openxmlformats.org/drawingml/2006/table">
            <a:tbl>
              <a:tblPr/>
              <a:tblGrid>
                <a:gridCol w="1301750"/>
                <a:gridCol w="13493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6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029EFA-48EB-46AC-BCC2-A7277ED8C303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28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3262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53263" name="Group 44"/>
          <p:cNvGrpSpPr>
            <a:grpSpLocks/>
          </p:cNvGrpSpPr>
          <p:nvPr/>
        </p:nvGrpSpPr>
        <p:grpSpPr bwMode="auto">
          <a:xfrm>
            <a:off x="914400" y="2514600"/>
            <a:ext cx="2532063" cy="2590800"/>
            <a:chOff x="914400" y="2895600"/>
            <a:chExt cx="2532017" cy="2590800"/>
          </a:xfrm>
        </p:grpSpPr>
        <p:sp>
          <p:nvSpPr>
            <p:cNvPr id="51" name="Arc 50"/>
            <p:cNvSpPr/>
            <p:nvPr/>
          </p:nvSpPr>
          <p:spPr>
            <a:xfrm>
              <a:off x="1600188" y="3505200"/>
              <a:ext cx="1523972" cy="1524000"/>
            </a:xfrm>
            <a:prstGeom prst="arc">
              <a:avLst>
                <a:gd name="adj1" fmla="val 11903720"/>
                <a:gd name="adj2" fmla="val 9806391"/>
              </a:avLst>
            </a:pr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53265" name="Group 273"/>
            <p:cNvGrpSpPr>
              <a:grpSpLocks/>
            </p:cNvGrpSpPr>
            <p:nvPr/>
          </p:nvGrpSpPr>
          <p:grpSpPr bwMode="auto">
            <a:xfrm>
              <a:off x="914400" y="2895600"/>
              <a:ext cx="2532017" cy="2590800"/>
              <a:chOff x="4114800" y="533400"/>
              <a:chExt cx="2532017" cy="2590800"/>
            </a:xfrm>
          </p:grpSpPr>
          <p:grpSp>
            <p:nvGrpSpPr>
              <p:cNvPr id="53266" name="Group 244"/>
              <p:cNvGrpSpPr>
                <a:grpSpLocks/>
              </p:cNvGrpSpPr>
              <p:nvPr/>
            </p:nvGrpSpPr>
            <p:grpSpPr bwMode="auto">
              <a:xfrm>
                <a:off x="4114800" y="533400"/>
                <a:ext cx="2532017" cy="2439387"/>
                <a:chOff x="363582" y="559158"/>
                <a:chExt cx="2532017" cy="2439387"/>
              </a:xfrm>
            </p:grpSpPr>
            <p:grpSp>
              <p:nvGrpSpPr>
                <p:cNvPr id="53270" name="Group 20"/>
                <p:cNvGrpSpPr>
                  <a:grpSpLocks/>
                </p:cNvGrpSpPr>
                <p:nvPr/>
              </p:nvGrpSpPr>
              <p:grpSpPr bwMode="auto">
                <a:xfrm>
                  <a:off x="694508" y="1473565"/>
                  <a:ext cx="2194558" cy="355235"/>
                  <a:chOff x="1801186" y="3502546"/>
                  <a:chExt cx="2520210" cy="383654"/>
                </a:xfrm>
              </p:grpSpPr>
              <p:grpSp>
                <p:nvGrpSpPr>
                  <p:cNvPr id="5328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01186" y="3725863"/>
                    <a:ext cx="2520210" cy="152400"/>
                    <a:chOff x="1801184" y="4995505"/>
                    <a:chExt cx="2520210" cy="152400"/>
                  </a:xfrm>
                </p:grpSpPr>
                <p:sp>
                  <p:nvSpPr>
                    <p:cNvPr id="74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68155" y="5079077"/>
                      <a:ext cx="953449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5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0343" y="5092793"/>
                      <a:ext cx="789376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844" y="4995065"/>
                      <a:ext cx="151311" cy="152591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  <p:sp>
                <p:nvSpPr>
                  <p:cNvPr id="7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513153" y="3733997"/>
                    <a:ext cx="153135" cy="15259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3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6289" y="3502538"/>
                    <a:ext cx="504981" cy="255461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668376" y="2973746"/>
                  <a:ext cx="2220873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895599" y="749658"/>
                  <a:ext cx="0" cy="2249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grpSp>
              <p:nvGrpSpPr>
                <p:cNvPr id="53273" name="Group 107"/>
                <p:cNvGrpSpPr>
                  <a:grpSpLocks/>
                </p:cNvGrpSpPr>
                <p:nvPr/>
              </p:nvGrpSpPr>
              <p:grpSpPr bwMode="auto">
                <a:xfrm>
                  <a:off x="363582" y="762000"/>
                  <a:ext cx="609600" cy="2225040"/>
                  <a:chOff x="609600" y="2971800"/>
                  <a:chExt cx="609600" cy="2225040"/>
                </a:xfrm>
              </p:grpSpPr>
              <p:sp>
                <p:nvSpPr>
                  <p:cNvPr id="67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20744" y="2972158"/>
                    <a:ext cx="0" cy="14636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8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14395" y="4662846"/>
                    <a:ext cx="0" cy="5492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600" y="4416783"/>
                    <a:ext cx="60958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1997" y="4626333"/>
                    <a:ext cx="31114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371627" y="1752958"/>
                  <a:ext cx="627051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  <p:grpSp>
              <p:nvGrpSpPr>
                <p:cNvPr id="53275" name="Group 32"/>
                <p:cNvGrpSpPr>
                  <a:grpSpLocks/>
                </p:cNvGrpSpPr>
                <p:nvPr/>
              </p:nvGrpSpPr>
              <p:grpSpPr bwMode="auto">
                <a:xfrm>
                  <a:off x="694506" y="787758"/>
                  <a:ext cx="2201093" cy="0"/>
                  <a:chOff x="1801183" y="4709784"/>
                  <a:chExt cx="2527716" cy="0"/>
                </a:xfrm>
              </p:grpSpPr>
              <p:sp>
                <p:nvSpPr>
                  <p:cNvPr id="6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8829" y="4709784"/>
                    <a:ext cx="105007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0345" y="4709784"/>
                    <a:ext cx="9461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1498624" y="559158"/>
                  <a:ext cx="457192" cy="461963"/>
                </a:xfrm>
                <a:prstGeom prst="ellipse">
                  <a:avLst/>
                </a:prstGeom>
                <a:solidFill>
                  <a:srgbClr val="FF0000"/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267" name="Group 268"/>
              <p:cNvGrpSpPr>
                <a:grpSpLocks/>
              </p:cNvGrpSpPr>
              <p:nvPr/>
            </p:nvGrpSpPr>
            <p:grpSpPr bwMode="auto">
              <a:xfrm>
                <a:off x="4953000" y="2286000"/>
                <a:ext cx="1066800" cy="838200"/>
                <a:chOff x="4953000" y="2286000"/>
                <a:chExt cx="1066800" cy="8382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952985" y="2743200"/>
                  <a:ext cx="1066781" cy="3810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105382" y="2286000"/>
                  <a:ext cx="627052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200722" name="Group 18"/>
          <p:cNvGraphicFramePr>
            <a:graphicFrameLocks noGrp="1"/>
          </p:cNvGraphicFramePr>
          <p:nvPr>
            <p:ph type="tbl" idx="1"/>
          </p:nvPr>
        </p:nvGraphicFramePr>
        <p:xfrm>
          <a:off x="4876800" y="2667000"/>
          <a:ext cx="2651125" cy="1679576"/>
        </p:xfrm>
        <a:graphic>
          <a:graphicData uri="http://schemas.openxmlformats.org/drawingml/2006/table">
            <a:tbl>
              <a:tblPr/>
              <a:tblGrid>
                <a:gridCol w="1301750"/>
                <a:gridCol w="13493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8FA6EF-3774-4319-A516-CC0FA5225D88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29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55310" name="Text Box 17"/>
          <p:cNvSpPr txBox="1">
            <a:spLocks noChangeArrowheads="1"/>
          </p:cNvSpPr>
          <p:nvPr/>
        </p:nvSpPr>
        <p:spPr bwMode="auto">
          <a:xfrm>
            <a:off x="4495800" y="1938338"/>
            <a:ext cx="358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(ON/OFF = 1/0)</a:t>
            </a:r>
          </a:p>
        </p:txBody>
      </p:sp>
      <p:grpSp>
        <p:nvGrpSpPr>
          <p:cNvPr id="55311" name="Group 44"/>
          <p:cNvGrpSpPr>
            <a:grpSpLocks/>
          </p:cNvGrpSpPr>
          <p:nvPr/>
        </p:nvGrpSpPr>
        <p:grpSpPr bwMode="auto">
          <a:xfrm>
            <a:off x="914400" y="2514600"/>
            <a:ext cx="2532063" cy="2590800"/>
            <a:chOff x="914400" y="2895600"/>
            <a:chExt cx="2532017" cy="2590800"/>
          </a:xfrm>
        </p:grpSpPr>
        <p:sp>
          <p:nvSpPr>
            <p:cNvPr id="51" name="Arc 50"/>
            <p:cNvSpPr/>
            <p:nvPr/>
          </p:nvSpPr>
          <p:spPr>
            <a:xfrm>
              <a:off x="1600188" y="4343400"/>
              <a:ext cx="1523972" cy="685800"/>
            </a:xfrm>
            <a:prstGeom prst="arc">
              <a:avLst>
                <a:gd name="adj1" fmla="val 11903720"/>
                <a:gd name="adj2" fmla="val 9806391"/>
              </a:avLst>
            </a:pr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55313" name="Group 273"/>
            <p:cNvGrpSpPr>
              <a:grpSpLocks/>
            </p:cNvGrpSpPr>
            <p:nvPr/>
          </p:nvGrpSpPr>
          <p:grpSpPr bwMode="auto">
            <a:xfrm>
              <a:off x="914400" y="2895600"/>
              <a:ext cx="2532017" cy="2590800"/>
              <a:chOff x="4114800" y="533400"/>
              <a:chExt cx="2532017" cy="2590800"/>
            </a:xfrm>
          </p:grpSpPr>
          <p:grpSp>
            <p:nvGrpSpPr>
              <p:cNvPr id="55314" name="Group 244"/>
              <p:cNvGrpSpPr>
                <a:grpSpLocks/>
              </p:cNvGrpSpPr>
              <p:nvPr/>
            </p:nvGrpSpPr>
            <p:grpSpPr bwMode="auto">
              <a:xfrm>
                <a:off x="4114800" y="533400"/>
                <a:ext cx="2532017" cy="2439387"/>
                <a:chOff x="363582" y="559158"/>
                <a:chExt cx="2532017" cy="2439387"/>
              </a:xfrm>
            </p:grpSpPr>
            <p:grpSp>
              <p:nvGrpSpPr>
                <p:cNvPr id="55318" name="Group 20"/>
                <p:cNvGrpSpPr>
                  <a:grpSpLocks/>
                </p:cNvGrpSpPr>
                <p:nvPr/>
              </p:nvGrpSpPr>
              <p:grpSpPr bwMode="auto">
                <a:xfrm>
                  <a:off x="694508" y="1625950"/>
                  <a:ext cx="2194558" cy="202843"/>
                  <a:chOff x="1801186" y="3667129"/>
                  <a:chExt cx="2520210" cy="219071"/>
                </a:xfrm>
              </p:grpSpPr>
              <p:grpSp>
                <p:nvGrpSpPr>
                  <p:cNvPr id="55331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1801186" y="3725863"/>
                    <a:ext cx="2520210" cy="152400"/>
                    <a:chOff x="1801184" y="4995505"/>
                    <a:chExt cx="2520210" cy="152400"/>
                  </a:xfrm>
                </p:grpSpPr>
                <p:sp>
                  <p:nvSpPr>
                    <p:cNvPr id="74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68155" y="5079084"/>
                      <a:ext cx="953449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5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0343" y="5092800"/>
                      <a:ext cx="789376" cy="0"/>
                    </a:xfrm>
                    <a:prstGeom prst="line">
                      <a:avLst/>
                    </a:prstGeom>
                    <a:noFill/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6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844" y="4995073"/>
                      <a:ext cx="151311" cy="152591"/>
                    </a:xfrm>
                    <a:prstGeom prst="ellipse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 w="63500" cmpd="sng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/>
                      <a:tailEnd/>
                    </a:ln>
                    <a:effectLst>
                      <a:outerShdw blurRad="50800" dist="50800" dir="5400000" algn="ctr" rotWithShape="0">
                        <a:schemeClr val="tx1">
                          <a:lumMod val="85000"/>
                          <a:lumOff val="15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  <p:sp>
                <p:nvSpPr>
                  <p:cNvPr id="7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513153" y="3734004"/>
                    <a:ext cx="153135" cy="152590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3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66289" y="3667138"/>
                    <a:ext cx="592486" cy="90869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668376" y="2973746"/>
                  <a:ext cx="2220873" cy="0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895599" y="749658"/>
                  <a:ext cx="0" cy="2249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grpSp>
              <p:nvGrpSpPr>
                <p:cNvPr id="55321" name="Group 107"/>
                <p:cNvGrpSpPr>
                  <a:grpSpLocks/>
                </p:cNvGrpSpPr>
                <p:nvPr/>
              </p:nvGrpSpPr>
              <p:grpSpPr bwMode="auto">
                <a:xfrm>
                  <a:off x="363582" y="762000"/>
                  <a:ext cx="609600" cy="2225040"/>
                  <a:chOff x="609600" y="2971800"/>
                  <a:chExt cx="609600" cy="2225040"/>
                </a:xfrm>
              </p:grpSpPr>
              <p:sp>
                <p:nvSpPr>
                  <p:cNvPr id="67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20744" y="2972158"/>
                    <a:ext cx="0" cy="14636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8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14395" y="4662846"/>
                    <a:ext cx="0" cy="549275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600" y="4416783"/>
                    <a:ext cx="60958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1997" y="4626333"/>
                    <a:ext cx="31114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371627" y="1752958"/>
                  <a:ext cx="627051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  <p:grpSp>
              <p:nvGrpSpPr>
                <p:cNvPr id="55323" name="Group 32"/>
                <p:cNvGrpSpPr>
                  <a:grpSpLocks/>
                </p:cNvGrpSpPr>
                <p:nvPr/>
              </p:nvGrpSpPr>
              <p:grpSpPr bwMode="auto">
                <a:xfrm>
                  <a:off x="694506" y="787758"/>
                  <a:ext cx="2201093" cy="0"/>
                  <a:chOff x="1801183" y="4709784"/>
                  <a:chExt cx="2527716" cy="0"/>
                </a:xfrm>
              </p:grpSpPr>
              <p:sp>
                <p:nvSpPr>
                  <p:cNvPr id="6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78829" y="4709784"/>
                    <a:ext cx="105007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0345" y="4709784"/>
                    <a:ext cx="9461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1498624" y="559158"/>
                  <a:ext cx="457192" cy="461963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5315" name="Group 268"/>
              <p:cNvGrpSpPr>
                <a:grpSpLocks/>
              </p:cNvGrpSpPr>
              <p:nvPr/>
            </p:nvGrpSpPr>
            <p:grpSpPr bwMode="auto">
              <a:xfrm>
                <a:off x="4953000" y="2286000"/>
                <a:ext cx="1066800" cy="838200"/>
                <a:chOff x="4953000" y="2286000"/>
                <a:chExt cx="1066800" cy="8382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952985" y="2743200"/>
                  <a:ext cx="1066781" cy="38100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105382" y="2286000"/>
                  <a:ext cx="627052" cy="533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en-US" sz="2000" b="1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Dasar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Pada sistem digital hanya terdapat tiga buah gerbang logika dasar, yaitu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1. Gerbang logika AND,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2. Gerbang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logika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OR, dan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3. Gerbang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logika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(inverter).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19675" y="2873375"/>
            <a:ext cx="2514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latin typeface="+mj-lt"/>
              </a:rPr>
              <a:t>Tabel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Kebenaran</a:t>
            </a:r>
            <a:endParaRPr lang="en-US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4800" y="244475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Simbol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logika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61358" y="5276600"/>
            <a:ext cx="1373261" cy="58477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4673600"/>
            <a:ext cx="2247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 err="1">
                <a:latin typeface="+mj-lt"/>
              </a:rPr>
              <a:t>Fungsi</a:t>
            </a:r>
            <a:r>
              <a:rPr lang="en-US" sz="2400" dirty="0">
                <a:latin typeface="+mj-lt"/>
              </a:rPr>
              <a:t> Boolean</a:t>
            </a:r>
          </a:p>
        </p:txBody>
      </p:sp>
      <p:sp>
        <p:nvSpPr>
          <p:cNvPr id="573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NOT</a:t>
            </a:r>
          </a:p>
        </p:txBody>
      </p:sp>
      <p:grpSp>
        <p:nvGrpSpPr>
          <p:cNvPr id="57351" name="Group 34"/>
          <p:cNvGrpSpPr>
            <a:grpSpLocks/>
          </p:cNvGrpSpPr>
          <p:nvPr/>
        </p:nvGrpSpPr>
        <p:grpSpPr bwMode="auto">
          <a:xfrm>
            <a:off x="1481138" y="3408363"/>
            <a:ext cx="2452687" cy="762000"/>
            <a:chOff x="1662112" y="4698642"/>
            <a:chExt cx="2452688" cy="762000"/>
          </a:xfrm>
        </p:grpSpPr>
        <p:grpSp>
          <p:nvGrpSpPr>
            <p:cNvPr id="57366" name="Group 33"/>
            <p:cNvGrpSpPr>
              <a:grpSpLocks/>
            </p:cNvGrpSpPr>
            <p:nvPr/>
          </p:nvGrpSpPr>
          <p:grpSpPr bwMode="auto">
            <a:xfrm>
              <a:off x="1662112" y="4876800"/>
              <a:ext cx="2452688" cy="383619"/>
              <a:chOff x="1662112" y="4876800"/>
              <a:chExt cx="2452688" cy="383619"/>
            </a:xfrm>
          </p:grpSpPr>
          <p:grpSp>
            <p:nvGrpSpPr>
              <p:cNvPr id="57368" name="Group 32"/>
              <p:cNvGrpSpPr>
                <a:grpSpLocks/>
              </p:cNvGrpSpPr>
              <p:nvPr/>
            </p:nvGrpSpPr>
            <p:grpSpPr bwMode="auto">
              <a:xfrm>
                <a:off x="1981200" y="4995863"/>
                <a:ext cx="1806483" cy="152400"/>
                <a:chOff x="1981200" y="4995863"/>
                <a:chExt cx="1806483" cy="152400"/>
              </a:xfrm>
            </p:grpSpPr>
            <p:sp>
              <p:nvSpPr>
                <p:cNvPr id="3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368675" y="5071704"/>
                  <a:ext cx="419100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>
                  <a:off x="1981199" y="5092342"/>
                  <a:ext cx="609600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3216275" y="4995504"/>
                  <a:ext cx="152400" cy="152400"/>
                </a:xfrm>
                <a:prstGeom prst="ellips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57369" name="Text Box 12"/>
              <p:cNvSpPr txBox="1">
                <a:spLocks noChangeArrowheads="1"/>
              </p:cNvSpPr>
              <p:nvPr/>
            </p:nvSpPr>
            <p:spPr bwMode="auto">
              <a:xfrm>
                <a:off x="1662112" y="4891087"/>
                <a:ext cx="3193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57370" name="Text Box 13"/>
              <p:cNvSpPr txBox="1">
                <a:spLocks noChangeArrowheads="1"/>
              </p:cNvSpPr>
              <p:nvPr/>
            </p:nvSpPr>
            <p:spPr bwMode="auto">
              <a:xfrm>
                <a:off x="3809908" y="4876800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32" name="Isosceles Triangle 31"/>
            <p:cNvSpPr/>
            <p:nvPr/>
          </p:nvSpPr>
          <p:spPr bwMode="auto">
            <a:xfrm rot="5400000">
              <a:off x="2516188" y="4774842"/>
              <a:ext cx="762000" cy="609600"/>
            </a:xfrm>
            <a:prstGeom prst="triangl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105400" y="3708400"/>
          <a:ext cx="2286000" cy="10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 marT="45684" marB="4568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T="45684" marB="4568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684" marB="4568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684" marB="4568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684" marB="45684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684" marB="4568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Bentukan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dihasilkan dari sus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unan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dasar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/>
              <a:buChar char="•"/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diantaranya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  <a:endParaRPr lang="nb-NO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1.  gerbang NAND,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2. gerbang NOR,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3. gerbang XOR, dan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4. gerbang XNOR.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nb-NO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NAND</a:t>
            </a:r>
            <a:endParaRPr lang="en-US" altLang="id-ID" sz="3200" smtClean="0">
              <a:ln>
                <a:noFill/>
              </a:ln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924800" cy="3581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NAND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AND yang di NOT kan.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rbang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NAND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dgn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Berlaku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ketentuan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rendah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jika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semua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9396" name="Group 3"/>
          <p:cNvGrpSpPr>
            <a:grpSpLocks/>
          </p:cNvGrpSpPr>
          <p:nvPr/>
        </p:nvGrpSpPr>
        <p:grpSpPr bwMode="auto">
          <a:xfrm>
            <a:off x="5562600" y="3143250"/>
            <a:ext cx="2727325" cy="866775"/>
            <a:chOff x="990600" y="4662487"/>
            <a:chExt cx="2727417" cy="866776"/>
          </a:xfrm>
        </p:grpSpPr>
        <p:grpSp>
          <p:nvGrpSpPr>
            <p:cNvPr id="59416" name="Group 11"/>
            <p:cNvGrpSpPr>
              <a:grpSpLocks/>
            </p:cNvGrpSpPr>
            <p:nvPr/>
          </p:nvGrpSpPr>
          <p:grpSpPr bwMode="auto">
            <a:xfrm>
              <a:off x="1295400" y="4691063"/>
              <a:ext cx="2095500" cy="838200"/>
              <a:chOff x="1008" y="1584"/>
              <a:chExt cx="1320" cy="528"/>
            </a:xfrm>
          </p:grpSpPr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2064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59417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59418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59419" name="Text Box 13"/>
            <p:cNvSpPr txBox="1">
              <a:spLocks noChangeArrowheads="1"/>
            </p:cNvSpPr>
            <p:nvPr/>
          </p:nvSpPr>
          <p:spPr bwMode="auto">
            <a:xfrm>
              <a:off x="3413125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59397" name="Group 40"/>
          <p:cNvGrpSpPr>
            <a:grpSpLocks/>
          </p:cNvGrpSpPr>
          <p:nvPr/>
        </p:nvGrpSpPr>
        <p:grpSpPr bwMode="auto">
          <a:xfrm>
            <a:off x="723900" y="3171825"/>
            <a:ext cx="3924300" cy="866775"/>
            <a:chOff x="1676400" y="2362200"/>
            <a:chExt cx="3924098" cy="866776"/>
          </a:xfrm>
        </p:grpSpPr>
        <p:grpSp>
          <p:nvGrpSpPr>
            <p:cNvPr id="59399" name="Group 31"/>
            <p:cNvGrpSpPr>
              <a:grpSpLocks/>
            </p:cNvGrpSpPr>
            <p:nvPr/>
          </p:nvGrpSpPr>
          <p:grpSpPr bwMode="auto">
            <a:xfrm>
              <a:off x="3147810" y="2375079"/>
              <a:ext cx="2452688" cy="762000"/>
              <a:chOff x="1662112" y="4698642"/>
              <a:chExt cx="2452688" cy="762000"/>
            </a:xfrm>
          </p:grpSpPr>
          <p:grpSp>
            <p:nvGrpSpPr>
              <p:cNvPr id="59408" name="Group 33"/>
              <p:cNvGrpSpPr>
                <a:grpSpLocks/>
              </p:cNvGrpSpPr>
              <p:nvPr/>
            </p:nvGrpSpPr>
            <p:grpSpPr bwMode="auto">
              <a:xfrm>
                <a:off x="1662112" y="4876800"/>
                <a:ext cx="2452688" cy="383619"/>
                <a:chOff x="1662112" y="4876800"/>
                <a:chExt cx="2452688" cy="383619"/>
              </a:xfrm>
            </p:grpSpPr>
            <p:grpSp>
              <p:nvGrpSpPr>
                <p:cNvPr id="59410" name="Group 32"/>
                <p:cNvGrpSpPr>
                  <a:grpSpLocks/>
                </p:cNvGrpSpPr>
                <p:nvPr/>
              </p:nvGrpSpPr>
              <p:grpSpPr bwMode="auto">
                <a:xfrm>
                  <a:off x="1981200" y="4995863"/>
                  <a:ext cx="1806483" cy="152400"/>
                  <a:chOff x="1981200" y="4995863"/>
                  <a:chExt cx="1806483" cy="152400"/>
                </a:xfrm>
              </p:grpSpPr>
              <p:sp>
                <p:nvSpPr>
                  <p:cNvPr id="30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714" y="5071526"/>
                    <a:ext cx="419078" cy="1587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1310" y="5092163"/>
                    <a:ext cx="60956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321" y="4995326"/>
                    <a:ext cx="152392" cy="152400"/>
                  </a:xfrm>
                  <a:prstGeom prst="ellips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94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2568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</a:t>
                  </a:r>
                </a:p>
              </p:txBody>
            </p:sp>
            <p:sp>
              <p:nvSpPr>
                <p:cNvPr id="5941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26" name="Isosceles Triangle 25"/>
              <p:cNvSpPr/>
              <p:nvPr/>
            </p:nvSpPr>
            <p:spPr bwMode="auto">
              <a:xfrm rot="5400000">
                <a:off x="2516250" y="4774679"/>
                <a:ext cx="762001" cy="609569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59400" name="Group 40"/>
            <p:cNvGrpSpPr>
              <a:grpSpLocks/>
            </p:cNvGrpSpPr>
            <p:nvPr/>
          </p:nvGrpSpPr>
          <p:grpSpPr bwMode="auto">
            <a:xfrm>
              <a:off x="1676400" y="2362200"/>
              <a:ext cx="2679327" cy="866776"/>
              <a:chOff x="1387383" y="4662487"/>
              <a:chExt cx="2679327" cy="866776"/>
            </a:xfrm>
          </p:grpSpPr>
          <p:sp>
            <p:nvSpPr>
              <p:cNvPr id="34" name="AutoShape 6"/>
              <p:cNvSpPr>
                <a:spLocks noChangeArrowheads="1"/>
              </p:cNvSpPr>
              <p:nvPr/>
            </p:nvSpPr>
            <p:spPr bwMode="auto">
              <a:xfrm>
                <a:off x="2301736" y="4691062"/>
                <a:ext cx="914353" cy="838201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>
                <a:off x="3200215" y="5072062"/>
                <a:ext cx="549247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Line 8"/>
              <p:cNvSpPr>
                <a:spLocks noChangeShapeType="1"/>
              </p:cNvSpPr>
              <p:nvPr/>
            </p:nvSpPr>
            <p:spPr bwMode="auto">
              <a:xfrm>
                <a:off x="1692167" y="4919662"/>
                <a:ext cx="609569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Line 9"/>
              <p:cNvSpPr>
                <a:spLocks noChangeShapeType="1"/>
              </p:cNvSpPr>
              <p:nvPr/>
            </p:nvSpPr>
            <p:spPr bwMode="auto">
              <a:xfrm>
                <a:off x="1714391" y="5300663"/>
                <a:ext cx="587345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9405" name="Text Box 12"/>
              <p:cNvSpPr txBox="1">
                <a:spLocks noChangeArrowheads="1"/>
              </p:cNvSpPr>
              <p:nvPr/>
            </p:nvSpPr>
            <p:spPr bwMode="auto">
              <a:xfrm>
                <a:off x="1387383" y="4662487"/>
                <a:ext cx="3193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59406" name="Text Box 13"/>
              <p:cNvSpPr txBox="1">
                <a:spLocks noChangeArrowheads="1"/>
              </p:cNvSpPr>
              <p:nvPr/>
            </p:nvSpPr>
            <p:spPr bwMode="auto">
              <a:xfrm>
                <a:off x="1387383" y="5086350"/>
                <a:ext cx="317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59407" name="Text Box 13"/>
              <p:cNvSpPr txBox="1">
                <a:spLocks noChangeArrowheads="1"/>
              </p:cNvSpPr>
              <p:nvPr/>
            </p:nvSpPr>
            <p:spPr bwMode="auto">
              <a:xfrm>
                <a:off x="3809908" y="4876800"/>
                <a:ext cx="256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 </a:t>
                </a:r>
              </a:p>
            </p:txBody>
          </p:sp>
        </p:grpSp>
      </p:grpSp>
      <p:cxnSp>
        <p:nvCxnSpPr>
          <p:cNvPr id="45" name="Straight Arrow Connector 44"/>
          <p:cNvCxnSpPr/>
          <p:nvPr/>
        </p:nvCxnSpPr>
        <p:spPr>
          <a:xfrm>
            <a:off x="4660900" y="3565525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NAND </a:t>
            </a:r>
            <a:r>
              <a:rPr lang="en-US" altLang="id-ID" sz="3200" smtClean="0">
                <a:ln>
                  <a:noFill/>
                </a:ln>
              </a:rPr>
              <a:t>(Lanjutan)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nb-NO" altLang="id-ID" sz="2000" smtClean="0"/>
              <a:t>	</a:t>
            </a:r>
            <a:r>
              <a:rPr lang="en-US" altLang="id-ID" sz="2000" smtClean="0"/>
              <a:t>	</a:t>
            </a:r>
            <a:endParaRPr lang="en-US" altLang="id-ID" sz="2000" b="1" smtClean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285022" y="4201860"/>
          <a:ext cx="284015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39"/>
                <a:gridCol w="710039"/>
                <a:gridCol w="710039"/>
                <a:gridCol w="710039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202586" t="-8333" r="-10431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00000" t="-8333" r="-3419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60421" name="Group 3"/>
          <p:cNvGrpSpPr>
            <a:grpSpLocks/>
          </p:cNvGrpSpPr>
          <p:nvPr/>
        </p:nvGrpSpPr>
        <p:grpSpPr bwMode="auto">
          <a:xfrm>
            <a:off x="5715000" y="2476500"/>
            <a:ext cx="2727325" cy="866775"/>
            <a:chOff x="990600" y="4662487"/>
            <a:chExt cx="2727417" cy="866776"/>
          </a:xfrm>
        </p:grpSpPr>
        <p:grpSp>
          <p:nvGrpSpPr>
            <p:cNvPr id="60471" name="Group 11"/>
            <p:cNvGrpSpPr>
              <a:grpSpLocks/>
            </p:cNvGrpSpPr>
            <p:nvPr/>
          </p:nvGrpSpPr>
          <p:grpSpPr bwMode="auto">
            <a:xfrm>
              <a:off x="1295400" y="4691063"/>
              <a:ext cx="2095500" cy="838200"/>
              <a:chOff x="1008" y="1584"/>
              <a:chExt cx="1320" cy="528"/>
            </a:xfrm>
          </p:grpSpPr>
          <p:sp>
            <p:nvSpPr>
              <p:cNvPr id="29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>
                <a:off x="2064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0472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60473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60474" name="Text Box 13"/>
            <p:cNvSpPr txBox="1">
              <a:spLocks noChangeArrowheads="1"/>
            </p:cNvSpPr>
            <p:nvPr/>
          </p:nvSpPr>
          <p:spPr bwMode="auto">
            <a:xfrm>
              <a:off x="3413125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0422" name="Group 40"/>
          <p:cNvGrpSpPr>
            <a:grpSpLocks/>
          </p:cNvGrpSpPr>
          <p:nvPr/>
        </p:nvGrpSpPr>
        <p:grpSpPr bwMode="auto">
          <a:xfrm>
            <a:off x="876300" y="2505075"/>
            <a:ext cx="3924300" cy="866775"/>
            <a:chOff x="1676400" y="2362200"/>
            <a:chExt cx="3924098" cy="866776"/>
          </a:xfrm>
        </p:grpSpPr>
        <p:grpSp>
          <p:nvGrpSpPr>
            <p:cNvPr id="60454" name="Group 31"/>
            <p:cNvGrpSpPr>
              <a:grpSpLocks/>
            </p:cNvGrpSpPr>
            <p:nvPr/>
          </p:nvGrpSpPr>
          <p:grpSpPr bwMode="auto">
            <a:xfrm>
              <a:off x="3147810" y="2375079"/>
              <a:ext cx="2452688" cy="762000"/>
              <a:chOff x="1662112" y="4698642"/>
              <a:chExt cx="2452688" cy="762000"/>
            </a:xfrm>
          </p:grpSpPr>
          <p:grpSp>
            <p:nvGrpSpPr>
              <p:cNvPr id="60463" name="Group 33"/>
              <p:cNvGrpSpPr>
                <a:grpSpLocks/>
              </p:cNvGrpSpPr>
              <p:nvPr/>
            </p:nvGrpSpPr>
            <p:grpSpPr bwMode="auto">
              <a:xfrm>
                <a:off x="1662112" y="4876800"/>
                <a:ext cx="2452688" cy="383619"/>
                <a:chOff x="1662112" y="4876800"/>
                <a:chExt cx="2452688" cy="383619"/>
              </a:xfrm>
            </p:grpSpPr>
            <p:grpSp>
              <p:nvGrpSpPr>
                <p:cNvPr id="60465" name="Group 32"/>
                <p:cNvGrpSpPr>
                  <a:grpSpLocks/>
                </p:cNvGrpSpPr>
                <p:nvPr/>
              </p:nvGrpSpPr>
              <p:grpSpPr bwMode="auto">
                <a:xfrm>
                  <a:off x="1981200" y="4995863"/>
                  <a:ext cx="1806483" cy="152400"/>
                  <a:chOff x="1981200" y="4995863"/>
                  <a:chExt cx="1806483" cy="152400"/>
                </a:xfrm>
              </p:grpSpPr>
              <p:sp>
                <p:nvSpPr>
                  <p:cNvPr id="4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714" y="5071526"/>
                    <a:ext cx="419078" cy="1587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5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1310" y="5092163"/>
                    <a:ext cx="609569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321" y="4995326"/>
                    <a:ext cx="152392" cy="152400"/>
                  </a:xfrm>
                  <a:prstGeom prst="ellips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046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2568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</a:t>
                  </a:r>
                </a:p>
              </p:txBody>
            </p:sp>
            <p:sp>
              <p:nvSpPr>
                <p:cNvPr id="6046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45" name="Isosceles Triangle 44"/>
              <p:cNvSpPr/>
              <p:nvPr/>
            </p:nvSpPr>
            <p:spPr bwMode="auto">
              <a:xfrm rot="5400000">
                <a:off x="2516250" y="4774679"/>
                <a:ext cx="762001" cy="609569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0455" name="Group 40"/>
            <p:cNvGrpSpPr>
              <a:grpSpLocks/>
            </p:cNvGrpSpPr>
            <p:nvPr/>
          </p:nvGrpSpPr>
          <p:grpSpPr bwMode="auto">
            <a:xfrm>
              <a:off x="1676400" y="2362200"/>
              <a:ext cx="2679327" cy="866776"/>
              <a:chOff x="1387383" y="4662487"/>
              <a:chExt cx="2679327" cy="866776"/>
            </a:xfrm>
          </p:grpSpPr>
          <p:sp>
            <p:nvSpPr>
              <p:cNvPr id="37" name="AutoShape 6"/>
              <p:cNvSpPr>
                <a:spLocks noChangeArrowheads="1"/>
              </p:cNvSpPr>
              <p:nvPr/>
            </p:nvSpPr>
            <p:spPr bwMode="auto">
              <a:xfrm>
                <a:off x="2301736" y="4691062"/>
                <a:ext cx="914353" cy="838201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 flipH="1">
                <a:off x="3200215" y="5072062"/>
                <a:ext cx="549247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1692167" y="4919662"/>
                <a:ext cx="609569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Line 9"/>
              <p:cNvSpPr>
                <a:spLocks noChangeShapeType="1"/>
              </p:cNvSpPr>
              <p:nvPr/>
            </p:nvSpPr>
            <p:spPr bwMode="auto">
              <a:xfrm>
                <a:off x="1714391" y="5300663"/>
                <a:ext cx="587345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0460" name="Text Box 12"/>
              <p:cNvSpPr txBox="1">
                <a:spLocks noChangeArrowheads="1"/>
              </p:cNvSpPr>
              <p:nvPr/>
            </p:nvSpPr>
            <p:spPr bwMode="auto">
              <a:xfrm>
                <a:off x="1387383" y="4662487"/>
                <a:ext cx="3193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0461" name="Text Box 13"/>
              <p:cNvSpPr txBox="1">
                <a:spLocks noChangeArrowheads="1"/>
              </p:cNvSpPr>
              <p:nvPr/>
            </p:nvSpPr>
            <p:spPr bwMode="auto">
              <a:xfrm>
                <a:off x="1387383" y="5086350"/>
                <a:ext cx="317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0462" name="Text Box 13"/>
              <p:cNvSpPr txBox="1">
                <a:spLocks noChangeArrowheads="1"/>
              </p:cNvSpPr>
              <p:nvPr/>
            </p:nvSpPr>
            <p:spPr bwMode="auto">
              <a:xfrm>
                <a:off x="3809908" y="4876800"/>
                <a:ext cx="2568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 </a:t>
                </a:r>
              </a:p>
            </p:txBody>
          </p:sp>
        </p:grpSp>
      </p:grpSp>
      <p:cxnSp>
        <p:nvCxnSpPr>
          <p:cNvPr id="52" name="Straight Arrow Connector 51"/>
          <p:cNvCxnSpPr/>
          <p:nvPr/>
        </p:nvCxnSpPr>
        <p:spPr>
          <a:xfrm>
            <a:off x="4813300" y="2898775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984875" y="4106863"/>
          <a:ext cx="21304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42"/>
                <a:gridCol w="710142"/>
                <a:gridCol w="710142"/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3" marR="9145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802188" y="4876800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80550" y="3603918"/>
            <a:ext cx="1410964" cy="461665"/>
          </a:xfrm>
          <a:prstGeom prst="rect">
            <a:avLst/>
          </a:prstGeom>
          <a:blipFill rotWithShape="0">
            <a:blip r:embed="rId4"/>
            <a:stretch>
              <a:fillRect l="-43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5" name="Rectangle 5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3914" y="3593068"/>
            <a:ext cx="1410964" cy="461665"/>
          </a:xfrm>
          <a:prstGeom prst="rect">
            <a:avLst/>
          </a:prstGeom>
          <a:blipFill rotWithShape="0">
            <a:blip r:embed="rId5"/>
            <a:stretch>
              <a:fillRect l="-43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79500" y="3600450"/>
            <a:ext cx="1689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j-lt"/>
              </a:rPr>
              <a:t>Fungsi</a:t>
            </a:r>
            <a:r>
              <a:rPr lang="en-US" dirty="0">
                <a:latin typeface="+mj-lt"/>
              </a:rPr>
              <a:t> Boolean 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>
                <a:ln>
                  <a:noFill/>
                </a:ln>
              </a:rPr>
              <a:t>Gerbang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NAND</a:t>
            </a:r>
            <a:endParaRPr lang="en-US" altLang="id-ID" dirty="0" smtClean="0">
              <a:ln>
                <a:noFill/>
              </a:ln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317111" y="2906237"/>
            <a:ext cx="611386" cy="2270084"/>
          </a:xfrm>
          <a:prstGeom prst="bentConnector4">
            <a:avLst>
              <a:gd name="adj1" fmla="val 102201"/>
              <a:gd name="adj2" fmla="val 33888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V="1">
            <a:off x="1509987" y="3048001"/>
            <a:ext cx="2256379" cy="1679972"/>
          </a:xfrm>
          <a:prstGeom prst="bentConnector3">
            <a:avLst>
              <a:gd name="adj1" fmla="val -24746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02" y="2739448"/>
            <a:ext cx="4808698" cy="3280352"/>
          </a:xfrm>
          <a:prstGeom prst="rect">
            <a:avLst/>
          </a:prstGeom>
        </p:spPr>
      </p:pic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143000" y="4086225"/>
            <a:ext cx="2727325" cy="866775"/>
            <a:chOff x="990600" y="4662487"/>
            <a:chExt cx="2727417" cy="866776"/>
          </a:xfrm>
        </p:grpSpPr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1295400" y="4691063"/>
              <a:ext cx="2095500" cy="838200"/>
              <a:chOff x="1008" y="1584"/>
              <a:chExt cx="1320" cy="528"/>
            </a:xfrm>
          </p:grpSpPr>
          <p:sp>
            <p:nvSpPr>
              <p:cNvPr id="30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>
                <a:off x="2064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3413125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644339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NOR</a:t>
            </a:r>
            <a:endParaRPr lang="en-US" altLang="id-ID" sz="3200" smtClean="0">
              <a:ln>
                <a:noFill/>
              </a:ln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39322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NOR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 logika OR yang di NOT kan.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nb-N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nb-N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rbang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dgn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Arial"/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Berlaku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ketentuan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rendah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jika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salah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semua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889500" y="3552825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45" name="Group 13"/>
          <p:cNvGrpSpPr>
            <a:grpSpLocks/>
          </p:cNvGrpSpPr>
          <p:nvPr/>
        </p:nvGrpSpPr>
        <p:grpSpPr bwMode="auto">
          <a:xfrm>
            <a:off x="5638800" y="3048000"/>
            <a:ext cx="2667000" cy="949325"/>
            <a:chOff x="3946525" y="4765672"/>
            <a:chExt cx="2667092" cy="949325"/>
          </a:xfrm>
        </p:grpSpPr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 rot="10800000">
              <a:off x="4772053" y="4765672"/>
              <a:ext cx="91760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 flipH="1">
              <a:off x="5867466" y="5210172"/>
              <a:ext cx="419114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4294200" y="505777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4316426" y="5438772"/>
              <a:ext cx="587395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5715061" y="5133972"/>
              <a:ext cx="152405" cy="152400"/>
            </a:xfrm>
            <a:prstGeom prst="ellips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470" name="Text Box 12"/>
            <p:cNvSpPr txBox="1">
              <a:spLocks noChangeArrowheads="1"/>
            </p:cNvSpPr>
            <p:nvPr/>
          </p:nvSpPr>
          <p:spPr bwMode="auto">
            <a:xfrm>
              <a:off x="3946525" y="4800600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61471" name="Text Box 13"/>
            <p:cNvSpPr txBox="1">
              <a:spLocks noChangeArrowheads="1"/>
            </p:cNvSpPr>
            <p:nvPr/>
          </p:nvSpPr>
          <p:spPr bwMode="auto">
            <a:xfrm>
              <a:off x="3946525" y="5224463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61472" name="Text Box 13"/>
            <p:cNvSpPr txBox="1">
              <a:spLocks noChangeArrowheads="1"/>
            </p:cNvSpPr>
            <p:nvPr/>
          </p:nvSpPr>
          <p:spPr bwMode="auto">
            <a:xfrm>
              <a:off x="6308725" y="5014913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1446" name="Group 77"/>
          <p:cNvGrpSpPr>
            <a:grpSpLocks/>
          </p:cNvGrpSpPr>
          <p:nvPr/>
        </p:nvGrpSpPr>
        <p:grpSpPr bwMode="auto">
          <a:xfrm>
            <a:off x="812800" y="3082925"/>
            <a:ext cx="3849688" cy="949325"/>
            <a:chOff x="583842" y="2987317"/>
            <a:chExt cx="3850046" cy="949325"/>
          </a:xfrm>
        </p:grpSpPr>
        <p:grpSp>
          <p:nvGrpSpPr>
            <p:cNvPr id="61447" name="Group 31"/>
            <p:cNvGrpSpPr>
              <a:grpSpLocks/>
            </p:cNvGrpSpPr>
            <p:nvPr/>
          </p:nvGrpSpPr>
          <p:grpSpPr bwMode="auto">
            <a:xfrm>
              <a:off x="1981200" y="3048000"/>
              <a:ext cx="2452688" cy="762000"/>
              <a:chOff x="1662112" y="4698642"/>
              <a:chExt cx="2452688" cy="762000"/>
            </a:xfrm>
          </p:grpSpPr>
          <p:grpSp>
            <p:nvGrpSpPr>
              <p:cNvPr id="61457" name="Group 33"/>
              <p:cNvGrpSpPr>
                <a:grpSpLocks/>
              </p:cNvGrpSpPr>
              <p:nvPr/>
            </p:nvGrpSpPr>
            <p:grpSpPr bwMode="auto">
              <a:xfrm>
                <a:off x="1662112" y="4876800"/>
                <a:ext cx="2452688" cy="383619"/>
                <a:chOff x="1662112" y="4876800"/>
                <a:chExt cx="2452688" cy="383619"/>
              </a:xfrm>
            </p:grpSpPr>
            <p:grpSp>
              <p:nvGrpSpPr>
                <p:cNvPr id="61459" name="Group 32"/>
                <p:cNvGrpSpPr>
                  <a:grpSpLocks/>
                </p:cNvGrpSpPr>
                <p:nvPr/>
              </p:nvGrpSpPr>
              <p:grpSpPr bwMode="auto">
                <a:xfrm>
                  <a:off x="1981200" y="4995863"/>
                  <a:ext cx="1806483" cy="152400"/>
                  <a:chOff x="1981200" y="4995863"/>
                  <a:chExt cx="1806483" cy="152400"/>
                </a:xfrm>
              </p:grpSpPr>
              <p:sp>
                <p:nvSpPr>
                  <p:cNvPr id="66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606" y="5071347"/>
                    <a:ext cx="419139" cy="1587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6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1002" y="5091984"/>
                    <a:ext cx="6096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6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192" y="4995147"/>
                    <a:ext cx="152414" cy="152400"/>
                  </a:xfrm>
                  <a:prstGeom prst="ellips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14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Tahoma" pitchFamily="34" charset="0"/>
                  </a:endParaRPr>
                </a:p>
              </p:txBody>
            </p:sp>
            <p:sp>
              <p:nvSpPr>
                <p:cNvPr id="614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62" name="Isosceles Triangle 61"/>
              <p:cNvSpPr/>
              <p:nvPr/>
            </p:nvSpPr>
            <p:spPr bwMode="auto">
              <a:xfrm rot="5400000">
                <a:off x="2516074" y="4774456"/>
                <a:ext cx="762000" cy="609657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1448" name="Group 22"/>
            <p:cNvGrpSpPr>
              <a:grpSpLocks/>
            </p:cNvGrpSpPr>
            <p:nvPr/>
          </p:nvGrpSpPr>
          <p:grpSpPr bwMode="auto">
            <a:xfrm>
              <a:off x="583842" y="2987317"/>
              <a:ext cx="2546931" cy="949325"/>
              <a:chOff x="3946525" y="4765672"/>
              <a:chExt cx="2546931" cy="949325"/>
            </a:xfrm>
          </p:grpSpPr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 flipH="1">
                <a:off x="5715165" y="5210172"/>
                <a:ext cx="547739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61450" name="Group 31"/>
              <p:cNvGrpSpPr>
                <a:grpSpLocks/>
              </p:cNvGrpSpPr>
              <p:nvPr/>
            </p:nvGrpSpPr>
            <p:grpSpPr bwMode="auto">
              <a:xfrm>
                <a:off x="3946525" y="4765672"/>
                <a:ext cx="2546931" cy="949325"/>
                <a:chOff x="3946525" y="4765672"/>
                <a:chExt cx="2546931" cy="949325"/>
              </a:xfrm>
            </p:grpSpPr>
            <p:sp>
              <p:nvSpPr>
                <p:cNvPr id="72" name="AutoShape 33"/>
                <p:cNvSpPr>
                  <a:spLocks noChangeArrowheads="1"/>
                </p:cNvSpPr>
                <p:nvPr/>
              </p:nvSpPr>
              <p:spPr bwMode="auto">
                <a:xfrm rot="10800000">
                  <a:off x="4772102" y="4765672"/>
                  <a:ext cx="917660" cy="949325"/>
                </a:xfrm>
                <a:prstGeom prst="moon">
                  <a:avLst>
                    <a:gd name="adj" fmla="val 82292"/>
                  </a:avLst>
                </a:prstGeom>
                <a:noFill/>
                <a:ln w="6350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3" name="Line 8"/>
                <p:cNvSpPr>
                  <a:spLocks noChangeShapeType="1"/>
                </p:cNvSpPr>
                <p:nvPr/>
              </p:nvSpPr>
              <p:spPr bwMode="auto">
                <a:xfrm>
                  <a:off x="4294220" y="5057772"/>
                  <a:ext cx="609657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4" name="Line 9"/>
                <p:cNvSpPr>
                  <a:spLocks noChangeShapeType="1"/>
                </p:cNvSpPr>
                <p:nvPr/>
              </p:nvSpPr>
              <p:spPr bwMode="auto">
                <a:xfrm>
                  <a:off x="4316447" y="5438772"/>
                  <a:ext cx="587430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45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946525" y="4800600"/>
                  <a:ext cx="31934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145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46525" y="5224463"/>
                  <a:ext cx="3177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Y</a:t>
                  </a:r>
                </a:p>
              </p:txBody>
            </p:sp>
            <p:sp>
              <p:nvSpPr>
                <p:cNvPr id="6145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08725" y="5014913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Tahoma" pitchFamily="34" charset="0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NOR </a:t>
            </a:r>
            <a:r>
              <a:rPr lang="en-US" altLang="id-ID" sz="3200" smtClean="0">
                <a:ln>
                  <a:noFill/>
                </a:ln>
              </a:rPr>
              <a:t>(Lanjutan)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nb-NO" altLang="id-ID" sz="2000" smtClean="0"/>
              <a:t>	</a:t>
            </a:r>
            <a:r>
              <a:rPr lang="en-US" altLang="id-ID" sz="2000" smtClean="0"/>
              <a:t>	</a:t>
            </a:r>
            <a:endParaRPr lang="en-US" altLang="id-ID" sz="2000" b="1" smtClean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285022" y="4201860"/>
          <a:ext cx="30583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39"/>
                <a:gridCol w="710039"/>
                <a:gridCol w="800100"/>
                <a:gridCol w="8382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79389" t="-8333" r="-108397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265217" t="-8333" r="-2899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54" name="Straight Arrow Connector 53"/>
          <p:cNvCxnSpPr/>
          <p:nvPr/>
        </p:nvCxnSpPr>
        <p:spPr>
          <a:xfrm>
            <a:off x="4802188" y="4876800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9217" y="3603918"/>
            <a:ext cx="1553630" cy="461665"/>
          </a:xfrm>
          <a:prstGeom prst="rect">
            <a:avLst/>
          </a:prstGeom>
          <a:blipFill rotWithShape="0">
            <a:blip r:embed="rId4"/>
            <a:stretch>
              <a:fillRect l="-78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5" name="Rectangle 5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52581" y="3593068"/>
            <a:ext cx="1553630" cy="461665"/>
          </a:xfrm>
          <a:prstGeom prst="rect">
            <a:avLst/>
          </a:prstGeom>
          <a:blipFill rotWithShape="0">
            <a:blip r:embed="rId5"/>
            <a:stretch>
              <a:fillRect l="-78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79500" y="3600450"/>
            <a:ext cx="1689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+mj-lt"/>
              </a:rPr>
              <a:t>Fungsi</a:t>
            </a:r>
            <a:r>
              <a:rPr lang="en-US" dirty="0">
                <a:latin typeface="+mj-lt"/>
              </a:rPr>
              <a:t> Boolean :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889500" y="2867025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74" name="Group 13"/>
          <p:cNvGrpSpPr>
            <a:grpSpLocks/>
          </p:cNvGrpSpPr>
          <p:nvPr/>
        </p:nvGrpSpPr>
        <p:grpSpPr bwMode="auto">
          <a:xfrm>
            <a:off x="5638800" y="2362200"/>
            <a:ext cx="2667000" cy="949325"/>
            <a:chOff x="3946525" y="4765672"/>
            <a:chExt cx="2667092" cy="949325"/>
          </a:xfrm>
        </p:grpSpPr>
        <p:sp>
          <p:nvSpPr>
            <p:cNvPr id="59" name="AutoShape 33"/>
            <p:cNvSpPr>
              <a:spLocks noChangeArrowheads="1"/>
            </p:cNvSpPr>
            <p:nvPr/>
          </p:nvSpPr>
          <p:spPr bwMode="auto">
            <a:xfrm rot="10800000">
              <a:off x="4772053" y="4765672"/>
              <a:ext cx="91760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H="1">
              <a:off x="5867466" y="5210172"/>
              <a:ext cx="419114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" name="Line 8"/>
            <p:cNvSpPr>
              <a:spLocks noChangeShapeType="1"/>
            </p:cNvSpPr>
            <p:nvPr/>
          </p:nvSpPr>
          <p:spPr bwMode="auto">
            <a:xfrm>
              <a:off x="4294200" y="505777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4316426" y="5438772"/>
              <a:ext cx="587395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3" name="Oval 10"/>
            <p:cNvSpPr>
              <a:spLocks noChangeArrowheads="1"/>
            </p:cNvSpPr>
            <p:nvPr/>
          </p:nvSpPr>
          <p:spPr bwMode="auto">
            <a:xfrm>
              <a:off x="5715061" y="5133972"/>
              <a:ext cx="152405" cy="152400"/>
            </a:xfrm>
            <a:prstGeom prst="ellips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2525" name="Text Box 12"/>
            <p:cNvSpPr txBox="1">
              <a:spLocks noChangeArrowheads="1"/>
            </p:cNvSpPr>
            <p:nvPr/>
          </p:nvSpPr>
          <p:spPr bwMode="auto">
            <a:xfrm>
              <a:off x="3946525" y="4800600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62526" name="Text Box 13"/>
            <p:cNvSpPr txBox="1">
              <a:spLocks noChangeArrowheads="1"/>
            </p:cNvSpPr>
            <p:nvPr/>
          </p:nvSpPr>
          <p:spPr bwMode="auto">
            <a:xfrm>
              <a:off x="3946525" y="5224463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62527" name="Text Box 13"/>
            <p:cNvSpPr txBox="1">
              <a:spLocks noChangeArrowheads="1"/>
            </p:cNvSpPr>
            <p:nvPr/>
          </p:nvSpPr>
          <p:spPr bwMode="auto">
            <a:xfrm>
              <a:off x="6308725" y="5014913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2475" name="Group 77"/>
          <p:cNvGrpSpPr>
            <a:grpSpLocks/>
          </p:cNvGrpSpPr>
          <p:nvPr/>
        </p:nvGrpSpPr>
        <p:grpSpPr bwMode="auto">
          <a:xfrm>
            <a:off x="812800" y="2397125"/>
            <a:ext cx="3849688" cy="949325"/>
            <a:chOff x="583842" y="2987317"/>
            <a:chExt cx="3850046" cy="949325"/>
          </a:xfrm>
        </p:grpSpPr>
        <p:grpSp>
          <p:nvGrpSpPr>
            <p:cNvPr id="62502" name="Group 31"/>
            <p:cNvGrpSpPr>
              <a:grpSpLocks/>
            </p:cNvGrpSpPr>
            <p:nvPr/>
          </p:nvGrpSpPr>
          <p:grpSpPr bwMode="auto">
            <a:xfrm>
              <a:off x="1981200" y="3048000"/>
              <a:ext cx="2452688" cy="762000"/>
              <a:chOff x="1662112" y="4698642"/>
              <a:chExt cx="2452688" cy="762000"/>
            </a:xfrm>
          </p:grpSpPr>
          <p:grpSp>
            <p:nvGrpSpPr>
              <p:cNvPr id="62512" name="Group 33"/>
              <p:cNvGrpSpPr>
                <a:grpSpLocks/>
              </p:cNvGrpSpPr>
              <p:nvPr/>
            </p:nvGrpSpPr>
            <p:grpSpPr bwMode="auto">
              <a:xfrm>
                <a:off x="1662112" y="4876800"/>
                <a:ext cx="2452688" cy="383619"/>
                <a:chOff x="1662112" y="4876800"/>
                <a:chExt cx="2452688" cy="383619"/>
              </a:xfrm>
            </p:grpSpPr>
            <p:grpSp>
              <p:nvGrpSpPr>
                <p:cNvPr id="62514" name="Group 32"/>
                <p:cNvGrpSpPr>
                  <a:grpSpLocks/>
                </p:cNvGrpSpPr>
                <p:nvPr/>
              </p:nvGrpSpPr>
              <p:grpSpPr bwMode="auto">
                <a:xfrm>
                  <a:off x="1981200" y="4995863"/>
                  <a:ext cx="1806483" cy="152400"/>
                  <a:chOff x="1981200" y="4995863"/>
                  <a:chExt cx="1806483" cy="152400"/>
                </a:xfrm>
              </p:grpSpPr>
              <p:sp>
                <p:nvSpPr>
                  <p:cNvPr id="8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8606" y="5071347"/>
                    <a:ext cx="419139" cy="1587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1002" y="5091984"/>
                    <a:ext cx="609657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8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192" y="4995147"/>
                    <a:ext cx="152414" cy="152400"/>
                  </a:xfrm>
                  <a:prstGeom prst="ellips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251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Tahoma" pitchFamily="34" charset="0"/>
                  </a:endParaRPr>
                </a:p>
              </p:txBody>
            </p:sp>
            <p:sp>
              <p:nvSpPr>
                <p:cNvPr id="625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79" name="Isosceles Triangle 78"/>
              <p:cNvSpPr/>
              <p:nvPr/>
            </p:nvSpPr>
            <p:spPr bwMode="auto">
              <a:xfrm rot="5400000">
                <a:off x="2516074" y="4774456"/>
                <a:ext cx="762000" cy="609657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2503" name="Group 22"/>
            <p:cNvGrpSpPr>
              <a:grpSpLocks/>
            </p:cNvGrpSpPr>
            <p:nvPr/>
          </p:nvGrpSpPr>
          <p:grpSpPr bwMode="auto">
            <a:xfrm>
              <a:off x="583842" y="2987317"/>
              <a:ext cx="2546931" cy="949325"/>
              <a:chOff x="3946525" y="4765672"/>
              <a:chExt cx="2546931" cy="949325"/>
            </a:xfrm>
          </p:grpSpPr>
          <p:sp>
            <p:nvSpPr>
              <p:cNvPr id="70" name="Line 7"/>
              <p:cNvSpPr>
                <a:spLocks noChangeShapeType="1"/>
              </p:cNvSpPr>
              <p:nvPr/>
            </p:nvSpPr>
            <p:spPr bwMode="auto">
              <a:xfrm flipH="1">
                <a:off x="5715165" y="5210172"/>
                <a:ext cx="547739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62505" name="Group 31"/>
              <p:cNvGrpSpPr>
                <a:grpSpLocks/>
              </p:cNvGrpSpPr>
              <p:nvPr/>
            </p:nvGrpSpPr>
            <p:grpSpPr bwMode="auto">
              <a:xfrm>
                <a:off x="3946525" y="4765672"/>
                <a:ext cx="2546931" cy="949325"/>
                <a:chOff x="3946525" y="4765672"/>
                <a:chExt cx="2546931" cy="949325"/>
              </a:xfrm>
            </p:grpSpPr>
            <p:sp>
              <p:nvSpPr>
                <p:cNvPr id="72" name="AutoShape 33"/>
                <p:cNvSpPr>
                  <a:spLocks noChangeArrowheads="1"/>
                </p:cNvSpPr>
                <p:nvPr/>
              </p:nvSpPr>
              <p:spPr bwMode="auto">
                <a:xfrm rot="10800000">
                  <a:off x="4772102" y="4765672"/>
                  <a:ext cx="917660" cy="949325"/>
                </a:xfrm>
                <a:prstGeom prst="moon">
                  <a:avLst>
                    <a:gd name="adj" fmla="val 82292"/>
                  </a:avLst>
                </a:prstGeom>
                <a:noFill/>
                <a:ln w="6350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3" name="Line 8"/>
                <p:cNvSpPr>
                  <a:spLocks noChangeShapeType="1"/>
                </p:cNvSpPr>
                <p:nvPr/>
              </p:nvSpPr>
              <p:spPr bwMode="auto">
                <a:xfrm>
                  <a:off x="4294220" y="5057772"/>
                  <a:ext cx="609657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4" name="Line 9"/>
                <p:cNvSpPr>
                  <a:spLocks noChangeShapeType="1"/>
                </p:cNvSpPr>
                <p:nvPr/>
              </p:nvSpPr>
              <p:spPr bwMode="auto">
                <a:xfrm>
                  <a:off x="4316447" y="5438772"/>
                  <a:ext cx="587430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250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946525" y="4800600"/>
                  <a:ext cx="31934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251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46525" y="5224463"/>
                  <a:ext cx="31774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Y</a:t>
                  </a:r>
                </a:p>
              </p:txBody>
            </p:sp>
            <p:sp>
              <p:nvSpPr>
                <p:cNvPr id="6251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08725" y="5014913"/>
                  <a:ext cx="18473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id-ID" altLang="id-ID">
                    <a:latin typeface="Tahoma" pitchFamily="34" charset="0"/>
                  </a:endParaRPr>
                </a:p>
              </p:txBody>
            </p:sp>
          </p:grpSp>
        </p:grpSp>
      </p:grpSp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5741988" y="4106863"/>
          <a:ext cx="22590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70"/>
                <a:gridCol w="710270"/>
                <a:gridCol w="838472"/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US" dirty="0" smtClean="0"/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>
                <a:ln>
                  <a:noFill/>
                </a:ln>
              </a:rPr>
              <a:t>Gerbang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NOR</a:t>
            </a:r>
            <a:endParaRPr lang="en-US" altLang="id-ID" dirty="0" smtClean="0">
              <a:ln>
                <a:noFill/>
              </a:ln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317111" y="2906237"/>
            <a:ext cx="611386" cy="2270084"/>
          </a:xfrm>
          <a:prstGeom prst="bentConnector4">
            <a:avLst>
              <a:gd name="adj1" fmla="val 102201"/>
              <a:gd name="adj2" fmla="val 33888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4"/>
          <p:cNvCxnSpPr/>
          <p:nvPr/>
        </p:nvCxnSpPr>
        <p:spPr>
          <a:xfrm flipV="1">
            <a:off x="1509987" y="3048001"/>
            <a:ext cx="2256379" cy="1679972"/>
          </a:xfrm>
          <a:prstGeom prst="bentConnector3">
            <a:avLst>
              <a:gd name="adj1" fmla="val -24746"/>
            </a:avLst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143000" y="4038600"/>
            <a:ext cx="2667000" cy="949325"/>
            <a:chOff x="3946525" y="4765672"/>
            <a:chExt cx="2667092" cy="949325"/>
          </a:xfrm>
        </p:grpSpPr>
        <p:sp>
          <p:nvSpPr>
            <p:cNvPr id="17" name="AutoShape 33"/>
            <p:cNvSpPr>
              <a:spLocks noChangeArrowheads="1"/>
            </p:cNvSpPr>
            <p:nvPr/>
          </p:nvSpPr>
          <p:spPr bwMode="auto">
            <a:xfrm rot="10800000">
              <a:off x="4772053" y="4765672"/>
              <a:ext cx="91760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H="1">
              <a:off x="5867466" y="5210172"/>
              <a:ext cx="419114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294200" y="505777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316426" y="5438772"/>
              <a:ext cx="587395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715061" y="5133972"/>
              <a:ext cx="152405" cy="152400"/>
            </a:xfrm>
            <a:prstGeom prst="ellips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946525" y="4800600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946525" y="5224463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6308725" y="5014913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33891"/>
            <a:ext cx="5616039" cy="33621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42858" y="5410200"/>
            <a:ext cx="228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F</a:t>
            </a:r>
            <a:endParaRPr lang="en-US" b="1" dirty="0">
              <a:solidFill>
                <a:srgbClr val="FF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06538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XOR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nb-NO" altLang="id-ID" sz="2000" smtClean="0"/>
              <a:t>	</a:t>
            </a:r>
            <a:r>
              <a:rPr lang="en-US" altLang="id-ID" sz="2000" smtClean="0"/>
              <a:t>berlaku ketentuan: </a:t>
            </a:r>
            <a:r>
              <a:rPr lang="en-US" altLang="id-ID" sz="2000" b="1" smtClean="0"/>
              <a:t>sinyal keluaran tinggi jika masukan tinggi berjumlah ganjil.  </a:t>
            </a:r>
          </a:p>
          <a:p>
            <a:pPr>
              <a:buFont typeface="Wingdings 2" pitchFamily="18" charset="2"/>
              <a:buNone/>
            </a:pPr>
            <a:r>
              <a:rPr lang="en-US" altLang="id-ID" sz="2000" smtClean="0"/>
              <a:t>	Ekspresi Booleannya : 					atau</a:t>
            </a:r>
          </a:p>
          <a:p>
            <a:pPr>
              <a:buFont typeface="Wingdings 2" pitchFamily="18" charset="2"/>
              <a:buNone/>
            </a:pPr>
            <a:r>
              <a:rPr lang="es-ES_tradnl" altLang="id-ID" sz="2000" smtClean="0"/>
              <a:t>	</a:t>
            </a:r>
            <a:endParaRPr lang="en-US" altLang="id-ID" sz="2000" b="1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67275" y="4213225"/>
          <a:ext cx="31337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575"/>
                <a:gridCol w="1044575"/>
                <a:gridCol w="1044575"/>
              </a:tblGrid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63518" name="Group 16"/>
          <p:cNvGrpSpPr>
            <a:grpSpLocks/>
          </p:cNvGrpSpPr>
          <p:nvPr/>
        </p:nvGrpSpPr>
        <p:grpSpPr bwMode="auto">
          <a:xfrm>
            <a:off x="685800" y="4419600"/>
            <a:ext cx="3217863" cy="1374775"/>
            <a:chOff x="5317194" y="1089624"/>
            <a:chExt cx="3217298" cy="1374955"/>
          </a:xfrm>
        </p:grpSpPr>
        <p:sp>
          <p:nvSpPr>
            <p:cNvPr id="18" name="Arc 17"/>
            <p:cNvSpPr/>
            <p:nvPr/>
          </p:nvSpPr>
          <p:spPr>
            <a:xfrm rot="2766569">
              <a:off x="5305079" y="1101739"/>
              <a:ext cx="1374955" cy="1350726"/>
            </a:xfrm>
            <a:prstGeom prst="arc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3522" name="Group 22"/>
            <p:cNvGrpSpPr>
              <a:grpSpLocks/>
            </p:cNvGrpSpPr>
            <p:nvPr/>
          </p:nvGrpSpPr>
          <p:grpSpPr bwMode="auto">
            <a:xfrm>
              <a:off x="5867400" y="1296026"/>
              <a:ext cx="2667092" cy="949449"/>
              <a:chOff x="3946525" y="4766298"/>
              <a:chExt cx="2667092" cy="949449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5715250" y="5210856"/>
                <a:ext cx="549179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grpSp>
            <p:nvGrpSpPr>
              <p:cNvPr id="63524" name="Group 31"/>
              <p:cNvGrpSpPr>
                <a:grpSpLocks/>
              </p:cNvGrpSpPr>
              <p:nvPr/>
            </p:nvGrpSpPr>
            <p:grpSpPr bwMode="auto">
              <a:xfrm>
                <a:off x="3946525" y="4766298"/>
                <a:ext cx="2667092" cy="949449"/>
                <a:chOff x="3946525" y="4766298"/>
                <a:chExt cx="2667092" cy="949449"/>
              </a:xfrm>
            </p:grpSpPr>
            <p:sp>
              <p:nvSpPr>
                <p:cNvPr id="22" name="AutoShape 33"/>
                <p:cNvSpPr>
                  <a:spLocks noChangeArrowheads="1"/>
                </p:cNvSpPr>
                <p:nvPr/>
              </p:nvSpPr>
              <p:spPr bwMode="auto">
                <a:xfrm rot="10800000">
                  <a:off x="4772440" y="4766298"/>
                  <a:ext cx="917414" cy="949449"/>
                </a:xfrm>
                <a:prstGeom prst="moon">
                  <a:avLst>
                    <a:gd name="adj" fmla="val 82292"/>
                  </a:avLst>
                </a:prstGeom>
                <a:noFill/>
                <a:ln w="63500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3" name="Line 8"/>
                <p:cNvSpPr>
                  <a:spLocks noChangeShapeType="1"/>
                </p:cNvSpPr>
                <p:nvPr/>
              </p:nvSpPr>
              <p:spPr bwMode="auto">
                <a:xfrm>
                  <a:off x="4294686" y="5058436"/>
                  <a:ext cx="609493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4" name="Line 9"/>
                <p:cNvSpPr>
                  <a:spLocks noChangeShapeType="1"/>
                </p:cNvSpPr>
                <p:nvPr/>
              </p:nvSpPr>
              <p:spPr bwMode="auto">
                <a:xfrm>
                  <a:off x="4316907" y="5439486"/>
                  <a:ext cx="587272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35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946525" y="4800600"/>
                  <a:ext cx="319088" cy="366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3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46525" y="5224463"/>
                  <a:ext cx="317660" cy="369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Y</a:t>
                  </a:r>
                </a:p>
              </p:txBody>
            </p:sp>
            <p:sp>
              <p:nvSpPr>
                <p:cNvPr id="635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08725" y="5014913"/>
                  <a:ext cx="30489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</p:grpSp>
      </p:grp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2673" y="3276600"/>
            <a:ext cx="1732847" cy="369332"/>
          </a:xfrm>
          <a:prstGeom prst="rect">
            <a:avLst/>
          </a:prstGeom>
          <a:blipFill rotWithShape="0">
            <a:blip r:embed="rId3"/>
            <a:stretch>
              <a:fillRect l="-3169" t="-1667" r="-29930" b="-100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0" y="3276599"/>
            <a:ext cx="1473160" cy="369332"/>
          </a:xfrm>
          <a:prstGeom prst="rect">
            <a:avLst/>
          </a:prstGeom>
          <a:blipFill rotWithShape="0">
            <a:blip r:embed="rId4"/>
            <a:stretch>
              <a:fillRect l="-2893" r="-2893" b="-2786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 smtClean="0">
                <a:ln>
                  <a:noFill/>
                </a:ln>
              </a:rPr>
              <a:t>Rangkaian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Pembentuk logika </a:t>
            </a:r>
            <a:r>
              <a:rPr lang="en-US" altLang="id-ID" dirty="0" smtClean="0">
                <a:ln>
                  <a:noFill/>
                </a:ln>
              </a:rPr>
              <a:t>XOR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55447" y="3373120"/>
            <a:ext cx="2235113" cy="812800"/>
          </a:xfrm>
          <a:prstGeom prst="rect">
            <a:avLst/>
          </a:prstGeom>
          <a:blipFill rotWithShape="0">
            <a:blip r:embed="rId3"/>
            <a:srcRect/>
            <a:stretch>
              <a:fillRect l="10456" t="24630" r="-13643" b="246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55447" y="4185920"/>
            <a:ext cx="2235113" cy="469900"/>
          </a:xfrm>
          <a:prstGeom prst="rect">
            <a:avLst/>
          </a:prstGeom>
          <a:blipFill rotWithShape="0">
            <a:blip r:embed="rId4"/>
            <a:srcRect/>
            <a:stretch>
              <a:fillRect l="10909" t="-500" r="19367" b="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667000"/>
            <a:ext cx="5750647" cy="2407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004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4130040" y="4724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548640" y="2743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ysClr val="windowText" lastClr="000000"/>
                </a:solidFill>
              </a:rPr>
              <a:t>X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6420" y="465582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ysClr val="windowText" lastClr="000000"/>
                </a:solidFill>
              </a:rPr>
              <a:t>Y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3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AND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nb-NO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Ge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dasar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lebih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dgn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Berlaku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ketentuan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keluaran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jika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semua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sinyal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masukan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tinggi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Wingdings 2" panose="05020102010507070707" pitchFamily="18" charset="2"/>
              <a:buNone/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fontAlgn="auto">
              <a:buFont typeface="Wingdings 2" panose="05020102010507070707" pitchFamily="18" charset="2"/>
              <a:buNone/>
              <a:defRPr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Simbol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gerbang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logika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</a:t>
            </a:r>
          </a:p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0484" name="Group 14"/>
          <p:cNvGrpSpPr>
            <a:grpSpLocks/>
          </p:cNvGrpSpPr>
          <p:nvPr/>
        </p:nvGrpSpPr>
        <p:grpSpPr bwMode="auto">
          <a:xfrm>
            <a:off x="3213100" y="4038600"/>
            <a:ext cx="2727325" cy="866775"/>
            <a:chOff x="1387383" y="4662487"/>
            <a:chExt cx="2727417" cy="866776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301814" y="4691062"/>
              <a:ext cx="914431" cy="838201"/>
            </a:xfrm>
            <a:prstGeom prst="flowChartDelay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3200369" y="5072062"/>
              <a:ext cx="549294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692193" y="4919662"/>
              <a:ext cx="609621" cy="0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14419" y="5300663"/>
              <a:ext cx="587395" cy="1588"/>
            </a:xfrm>
            <a:prstGeom prst="line">
              <a:avLst/>
            </a:prstGeom>
            <a:noFill/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489" name="Text Box 12"/>
            <p:cNvSpPr txBox="1">
              <a:spLocks noChangeArrowheads="1"/>
            </p:cNvSpPr>
            <p:nvPr/>
          </p:nvSpPr>
          <p:spPr bwMode="auto">
            <a:xfrm>
              <a:off x="1387383" y="4662487"/>
              <a:ext cx="3193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20490" name="Text Box 13"/>
            <p:cNvSpPr txBox="1">
              <a:spLocks noChangeArrowheads="1"/>
            </p:cNvSpPr>
            <p:nvPr/>
          </p:nvSpPr>
          <p:spPr bwMode="auto">
            <a:xfrm>
              <a:off x="1387383" y="5086350"/>
              <a:ext cx="317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20491" name="Text Box 13"/>
            <p:cNvSpPr txBox="1">
              <a:spLocks noChangeArrowheads="1"/>
            </p:cNvSpPr>
            <p:nvPr/>
          </p:nvSpPr>
          <p:spPr bwMode="auto">
            <a:xfrm>
              <a:off x="3809908" y="4876800"/>
              <a:ext cx="304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XNOR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b-NO" altLang="id-ID" sz="2000" smtClean="0"/>
              <a:t>	</a:t>
            </a:r>
            <a:r>
              <a:rPr lang="en-US" altLang="id-ID" sz="2000" smtClean="0"/>
              <a:t> berlaku ketentuan: </a:t>
            </a:r>
            <a:r>
              <a:rPr lang="en-US" altLang="id-ID" sz="2000" b="1" smtClean="0"/>
              <a:t>sinyal keluaran rendah jika masukan tinggi berjumlah ganjil.  </a:t>
            </a:r>
          </a:p>
          <a:p>
            <a:pPr>
              <a:buFont typeface="Arial" charset="0"/>
              <a:buNone/>
            </a:pPr>
            <a:r>
              <a:rPr lang="en-US" altLang="id-ID" sz="2000" smtClean="0"/>
              <a:t>	Ekspresi Booleannya :    						  atau</a:t>
            </a:r>
          </a:p>
          <a:p>
            <a:pPr>
              <a:buFont typeface="Wingdings 2" pitchFamily="18" charset="2"/>
              <a:buNone/>
            </a:pPr>
            <a:r>
              <a:rPr lang="es-ES_tradnl" altLang="id-ID" sz="2000" smtClean="0"/>
              <a:t>	</a:t>
            </a:r>
            <a:endParaRPr lang="en-US" altLang="id-ID" sz="2000" b="1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867275" y="4213225"/>
          <a:ext cx="313372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575"/>
                <a:gridCol w="1044575"/>
                <a:gridCol w="1044575"/>
              </a:tblGrid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59" marR="9145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5225" y="3276600"/>
            <a:ext cx="2763770" cy="369332"/>
          </a:xfrm>
          <a:prstGeom prst="rect">
            <a:avLst/>
          </a:prstGeom>
          <a:blipFill rotWithShape="0">
            <a:blip r:embed="rId3"/>
            <a:stretch>
              <a:fillRect l="-442" t="-1667" r="-12583" b="-100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0" y="3276600"/>
            <a:ext cx="1445909" cy="379719"/>
          </a:xfrm>
          <a:prstGeom prst="rect">
            <a:avLst/>
          </a:prstGeom>
          <a:blipFill rotWithShape="0">
            <a:blip r:embed="rId4"/>
            <a:stretch>
              <a:fillRect l="-3797" r="-3797" b="-2580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64544" name="Group 16"/>
          <p:cNvGrpSpPr>
            <a:grpSpLocks/>
          </p:cNvGrpSpPr>
          <p:nvPr/>
        </p:nvGrpSpPr>
        <p:grpSpPr bwMode="auto">
          <a:xfrm>
            <a:off x="990600" y="4419600"/>
            <a:ext cx="3187700" cy="1374775"/>
            <a:chOff x="850329" y="3742673"/>
            <a:chExt cx="3188363" cy="1374955"/>
          </a:xfrm>
        </p:grpSpPr>
        <p:grpSp>
          <p:nvGrpSpPr>
            <p:cNvPr id="64545" name="Group 13"/>
            <p:cNvGrpSpPr>
              <a:grpSpLocks/>
            </p:cNvGrpSpPr>
            <p:nvPr/>
          </p:nvGrpSpPr>
          <p:grpSpPr bwMode="auto">
            <a:xfrm>
              <a:off x="1371600" y="3961777"/>
              <a:ext cx="2667092" cy="949449"/>
              <a:chOff x="3946525" y="4765049"/>
              <a:chExt cx="2667092" cy="949449"/>
            </a:xfrm>
          </p:grpSpPr>
          <p:sp>
            <p:nvSpPr>
              <p:cNvPr id="27" name="AutoShape 33"/>
              <p:cNvSpPr>
                <a:spLocks noChangeArrowheads="1"/>
              </p:cNvSpPr>
              <p:nvPr/>
            </p:nvSpPr>
            <p:spPr bwMode="auto">
              <a:xfrm rot="10800000">
                <a:off x="4771734" y="4765049"/>
                <a:ext cx="917766" cy="949449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 flipH="1">
                <a:off x="5867337" y="5209607"/>
                <a:ext cx="419187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>
                <a:off x="4293797" y="5057187"/>
                <a:ext cx="609727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4316027" y="5438237"/>
                <a:ext cx="587497" cy="1588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auto">
              <a:xfrm>
                <a:off x="5714905" y="5133397"/>
                <a:ext cx="152432" cy="152420"/>
              </a:xfrm>
              <a:prstGeom prst="ellips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64552" name="Text Box 12"/>
              <p:cNvSpPr txBox="1">
                <a:spLocks noChangeArrowheads="1"/>
              </p:cNvSpPr>
              <p:nvPr/>
            </p:nvSpPr>
            <p:spPr bwMode="auto">
              <a:xfrm>
                <a:off x="3946525" y="4800600"/>
                <a:ext cx="319384" cy="369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4553" name="Text Box 13"/>
              <p:cNvSpPr txBox="1">
                <a:spLocks noChangeArrowheads="1"/>
              </p:cNvSpPr>
              <p:nvPr/>
            </p:nvSpPr>
            <p:spPr bwMode="auto">
              <a:xfrm>
                <a:off x="3946525" y="5224463"/>
                <a:ext cx="317782" cy="369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4554" name="Text Box 13"/>
              <p:cNvSpPr txBox="1">
                <a:spLocks noChangeArrowheads="1"/>
              </p:cNvSpPr>
              <p:nvPr/>
            </p:nvSpPr>
            <p:spPr bwMode="auto">
              <a:xfrm>
                <a:off x="6308725" y="5014913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26" name="Arc 25"/>
            <p:cNvSpPr/>
            <p:nvPr/>
          </p:nvSpPr>
          <p:spPr>
            <a:xfrm rot="2766569">
              <a:off x="838473" y="3754529"/>
              <a:ext cx="1374955" cy="1351244"/>
            </a:xfrm>
            <a:prstGeom prst="arc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2" y="2790736"/>
            <a:ext cx="5891498" cy="2467064"/>
          </a:xfrm>
          <a:prstGeom prst="rect">
            <a:avLst/>
          </a:prstGeom>
        </p:spPr>
      </p:pic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dirty="0" smtClean="0">
                <a:ln>
                  <a:noFill/>
                </a:ln>
              </a:rPr>
              <a:t>Rangkaian </a:t>
            </a:r>
            <a:r>
              <a:rPr lang="en-US" altLang="id-ID" dirty="0" err="1" smtClean="0">
                <a:ln>
                  <a:noFill/>
                </a:ln>
              </a:rPr>
              <a:t>Logika</a:t>
            </a:r>
            <a:r>
              <a:rPr lang="en-US" altLang="id-ID" dirty="0" smtClean="0">
                <a:ln>
                  <a:noFill/>
                </a:ln>
              </a:rPr>
              <a:t> </a:t>
            </a:r>
            <a:r>
              <a:rPr lang="id-ID" altLang="id-ID" dirty="0" smtClean="0">
                <a:ln>
                  <a:noFill/>
                </a:ln>
              </a:rPr>
              <a:t>Pembentuk logika </a:t>
            </a:r>
            <a:r>
              <a:rPr lang="en-US" altLang="id-ID" dirty="0" smtClean="0">
                <a:ln>
                  <a:noFill/>
                </a:ln>
              </a:rPr>
              <a:t>X</a:t>
            </a:r>
            <a:r>
              <a:rPr lang="id-ID" altLang="id-ID" dirty="0" smtClean="0">
                <a:ln>
                  <a:noFill/>
                </a:ln>
              </a:rPr>
              <a:t>N</a:t>
            </a:r>
            <a:r>
              <a:rPr lang="en-US" altLang="id-ID" dirty="0" smtClean="0">
                <a:ln>
                  <a:noFill/>
                </a:ln>
              </a:rPr>
              <a:t>OR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8600" y="2819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40386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381000" y="2819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ysClr val="windowText" lastClr="000000"/>
                </a:solidFill>
              </a:rPr>
              <a:t>X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" y="3200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ysClr val="windowText" lastClr="000000"/>
                </a:solidFill>
              </a:rPr>
              <a:t>Y</a:t>
            </a:r>
            <a:endParaRPr lang="id-ID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6640" y="3276600"/>
            <a:ext cx="3169920" cy="1092200"/>
          </a:xfrm>
          <a:prstGeom prst="rect">
            <a:avLst/>
          </a:prstGeom>
          <a:blipFill rotWithShape="0">
            <a:blip r:embed="rId4"/>
            <a:srcRect/>
            <a:stretch>
              <a:fillRect l="10640" t="49575" r="-9183" b="1266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4600" y="4024268"/>
            <a:ext cx="1979309" cy="1441812"/>
          </a:xfrm>
          <a:prstGeom prst="rect">
            <a:avLst/>
          </a:prstGeom>
          <a:blipFill rotWithShape="0">
            <a:blip r:embed="rId5"/>
            <a:srcRect/>
            <a:stretch>
              <a:fillRect l="5085" t="23896" r="16317" b="4297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9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6934200" cy="667909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175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Bubble AND</a:t>
            </a:r>
            <a:endParaRPr lang="en-US" altLang="id-ID" sz="3200" smtClean="0">
              <a:ln>
                <a:noFill/>
              </a:ln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4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b-NO" altLang="id-ID" smtClean="0"/>
              <a:t>Logika bubble AND </a:t>
            </a:r>
            <a:r>
              <a:rPr lang="nb-NO" altLang="id-ID" smtClean="0">
                <a:sym typeface="Wingdings" pitchFamily="2" charset="2"/>
              </a:rPr>
              <a:t> dibentuk dengan memberikan NOT pada tiap masukan AND.</a:t>
            </a:r>
            <a:endParaRPr lang="en-US" altLang="id-ID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136900" y="4267200"/>
          <a:ext cx="3187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7493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Y</a:t>
                      </a:r>
                      <a:endParaRPr lang="en-US" i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99010" t="-8333" r="-224752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02000" t="-8333" r="-12700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26829" t="-8333" r="-3252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5541" name="Group 3"/>
          <p:cNvGrpSpPr>
            <a:grpSpLocks/>
          </p:cNvGrpSpPr>
          <p:nvPr/>
        </p:nvGrpSpPr>
        <p:grpSpPr bwMode="auto">
          <a:xfrm>
            <a:off x="5638800" y="2895600"/>
            <a:ext cx="2611438" cy="866775"/>
            <a:chOff x="990600" y="4662487"/>
            <a:chExt cx="2611506" cy="866776"/>
          </a:xfrm>
        </p:grpSpPr>
        <p:grpSp>
          <p:nvGrpSpPr>
            <p:cNvPr id="65565" name="Group 11"/>
            <p:cNvGrpSpPr>
              <a:grpSpLocks/>
            </p:cNvGrpSpPr>
            <p:nvPr/>
          </p:nvGrpSpPr>
          <p:grpSpPr bwMode="auto">
            <a:xfrm>
              <a:off x="1295400" y="4691063"/>
              <a:ext cx="1966913" cy="838200"/>
              <a:chOff x="1008" y="1584"/>
              <a:chExt cx="1239" cy="528"/>
            </a:xfrm>
          </p:grpSpPr>
          <p:sp>
            <p:nvSpPr>
              <p:cNvPr id="20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983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288" y="192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5566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22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X</a:t>
              </a:r>
            </a:p>
          </p:txBody>
        </p:sp>
        <p:sp>
          <p:nvSpPr>
            <p:cNvPr id="65567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Y</a:t>
              </a:r>
            </a:p>
          </p:txBody>
        </p:sp>
        <p:sp>
          <p:nvSpPr>
            <p:cNvPr id="65568" name="Text Box 13"/>
            <p:cNvSpPr txBox="1">
              <a:spLocks noChangeArrowheads="1"/>
            </p:cNvSpPr>
            <p:nvPr/>
          </p:nvSpPr>
          <p:spPr bwMode="auto">
            <a:xfrm>
              <a:off x="3297213" y="4876800"/>
              <a:ext cx="3048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4660900" y="3365500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362700" y="3073400"/>
            <a:ext cx="152400" cy="152400"/>
          </a:xfrm>
          <a:prstGeom prst="ellipse">
            <a:avLst/>
          </a:prstGeom>
          <a:solidFill>
            <a:schemeClr val="bg1"/>
          </a:solidFill>
          <a:ln w="6350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65544" name="Group 52"/>
          <p:cNvGrpSpPr>
            <a:grpSpLocks/>
          </p:cNvGrpSpPr>
          <p:nvPr/>
        </p:nvGrpSpPr>
        <p:grpSpPr bwMode="auto">
          <a:xfrm>
            <a:off x="762000" y="2895600"/>
            <a:ext cx="3733800" cy="1066800"/>
            <a:chOff x="507642" y="3124200"/>
            <a:chExt cx="3733800" cy="1066800"/>
          </a:xfrm>
        </p:grpSpPr>
        <p:grpSp>
          <p:nvGrpSpPr>
            <p:cNvPr id="65545" name="Group 51"/>
            <p:cNvGrpSpPr>
              <a:grpSpLocks/>
            </p:cNvGrpSpPr>
            <p:nvPr/>
          </p:nvGrpSpPr>
          <p:grpSpPr bwMode="auto">
            <a:xfrm>
              <a:off x="507642" y="3200400"/>
              <a:ext cx="3733800" cy="980006"/>
              <a:chOff x="507642" y="3200400"/>
              <a:chExt cx="3733800" cy="980006"/>
            </a:xfrm>
          </p:grpSpPr>
          <p:grpSp>
            <p:nvGrpSpPr>
              <p:cNvPr id="65554" name="Group 33"/>
              <p:cNvGrpSpPr>
                <a:grpSpLocks/>
              </p:cNvGrpSpPr>
              <p:nvPr/>
            </p:nvGrpSpPr>
            <p:grpSpPr bwMode="auto">
              <a:xfrm>
                <a:off x="2878232" y="3405723"/>
                <a:ext cx="953306" cy="369331"/>
                <a:chOff x="1662112" y="4891087"/>
                <a:chExt cx="928767" cy="369332"/>
              </a:xfrm>
            </p:grpSpPr>
            <p:sp>
              <p:nvSpPr>
                <p:cNvPr id="31" name="Line 8"/>
                <p:cNvSpPr>
                  <a:spLocks noChangeShapeType="1"/>
                </p:cNvSpPr>
                <p:nvPr/>
              </p:nvSpPr>
              <p:spPr bwMode="auto">
                <a:xfrm>
                  <a:off x="1981825" y="5092165"/>
                  <a:ext cx="609375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5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662112" y="4891087"/>
                  <a:ext cx="25680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65555" name="Group 40"/>
              <p:cNvGrpSpPr>
                <a:grpSpLocks/>
              </p:cNvGrpSpPr>
              <p:nvPr/>
            </p:nvGrpSpPr>
            <p:grpSpPr bwMode="auto">
              <a:xfrm>
                <a:off x="507642" y="3200400"/>
                <a:ext cx="3733800" cy="980006"/>
                <a:chOff x="549226" y="4662487"/>
                <a:chExt cx="3637688" cy="980007"/>
              </a:xfrm>
            </p:grpSpPr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200160" y="5072062"/>
                  <a:ext cx="549056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>
                  <a:off x="1692191" y="4814887"/>
                  <a:ext cx="609375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1713843" y="5424488"/>
                  <a:ext cx="587722" cy="1588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4" name="AutoShape 6"/>
                <p:cNvSpPr>
                  <a:spLocks noChangeArrowheads="1"/>
                </p:cNvSpPr>
                <p:nvPr/>
              </p:nvSpPr>
              <p:spPr bwMode="auto">
                <a:xfrm>
                  <a:off x="2301565" y="4691062"/>
                  <a:ext cx="914061" cy="838201"/>
                </a:xfrm>
                <a:prstGeom prst="flowChartDelay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5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49226" y="4662487"/>
                  <a:ext cx="31109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X</a:t>
                  </a:r>
                </a:p>
              </p:txBody>
            </p:sp>
            <p:sp>
              <p:nvSpPr>
                <p:cNvPr id="655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49226" y="5273162"/>
                  <a:ext cx="320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Y</a:t>
                  </a:r>
                </a:p>
              </p:txBody>
            </p:sp>
            <p:sp>
              <p:nvSpPr>
                <p:cNvPr id="6556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809908" y="4876800"/>
                  <a:ext cx="3770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F</a:t>
                  </a:r>
                </a:p>
              </p:txBody>
            </p:sp>
          </p:grpSp>
        </p:grpSp>
        <p:grpSp>
          <p:nvGrpSpPr>
            <p:cNvPr id="65546" name="Group 46"/>
            <p:cNvGrpSpPr>
              <a:grpSpLocks/>
            </p:cNvGrpSpPr>
            <p:nvPr/>
          </p:nvGrpSpPr>
          <p:grpSpPr bwMode="auto">
            <a:xfrm>
              <a:off x="914400" y="3733800"/>
              <a:ext cx="762000" cy="457200"/>
              <a:chOff x="554037" y="4191000"/>
              <a:chExt cx="1564008" cy="762000"/>
            </a:xfrm>
          </p:grpSpPr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1765408" y="4402667"/>
                <a:ext cx="351902" cy="338667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 bwMode="auto">
              <a:xfrm rot="5400000">
                <a:off x="1066720" y="4267345"/>
                <a:ext cx="762000" cy="609310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H="1">
                <a:off x="553302" y="4587875"/>
                <a:ext cx="550662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65547" name="Group 47"/>
            <p:cNvGrpSpPr>
              <a:grpSpLocks/>
            </p:cNvGrpSpPr>
            <p:nvPr/>
          </p:nvGrpSpPr>
          <p:grpSpPr bwMode="auto">
            <a:xfrm>
              <a:off x="914400" y="3124200"/>
              <a:ext cx="762000" cy="457200"/>
              <a:chOff x="554037" y="4191000"/>
              <a:chExt cx="1564008" cy="762000"/>
            </a:xfrm>
          </p:grpSpPr>
          <p:sp>
            <p:nvSpPr>
              <p:cNvPr id="49" name="Oval 10"/>
              <p:cNvSpPr>
                <a:spLocks noChangeArrowheads="1"/>
              </p:cNvSpPr>
              <p:nvPr/>
            </p:nvSpPr>
            <p:spPr bwMode="auto">
              <a:xfrm>
                <a:off x="1765408" y="4402667"/>
                <a:ext cx="351902" cy="338667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 bwMode="auto">
              <a:xfrm rot="5400000">
                <a:off x="1066720" y="4267345"/>
                <a:ext cx="762000" cy="609310"/>
              </a:xfrm>
              <a:prstGeom prst="triangl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 flipH="1">
                <a:off x="553302" y="4587875"/>
                <a:ext cx="550662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656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nb-NO" altLang="id-ID" smtClean="0"/>
              <a:t>Dilihat dari tabel kebenarannya :</a:t>
            </a:r>
          </a:p>
        </p:txBody>
      </p:sp>
      <p:grpSp>
        <p:nvGrpSpPr>
          <p:cNvPr id="66564" name="Group 39"/>
          <p:cNvGrpSpPr>
            <a:grpSpLocks/>
          </p:cNvGrpSpPr>
          <p:nvPr/>
        </p:nvGrpSpPr>
        <p:grpSpPr bwMode="auto">
          <a:xfrm>
            <a:off x="1314450" y="2514600"/>
            <a:ext cx="2611438" cy="866775"/>
            <a:chOff x="5562600" y="4495800"/>
            <a:chExt cx="2611414" cy="866775"/>
          </a:xfrm>
        </p:grpSpPr>
        <p:grpSp>
          <p:nvGrpSpPr>
            <p:cNvPr id="66609" name="Group 3"/>
            <p:cNvGrpSpPr>
              <a:grpSpLocks/>
            </p:cNvGrpSpPr>
            <p:nvPr/>
          </p:nvGrpSpPr>
          <p:grpSpPr bwMode="auto">
            <a:xfrm>
              <a:off x="5562600" y="4495800"/>
              <a:ext cx="2611414" cy="866775"/>
              <a:chOff x="990600" y="4662487"/>
              <a:chExt cx="2611506" cy="866776"/>
            </a:xfrm>
          </p:grpSpPr>
          <p:grpSp>
            <p:nvGrpSpPr>
              <p:cNvPr id="66611" name="Group 11"/>
              <p:cNvGrpSpPr>
                <a:grpSpLocks/>
              </p:cNvGrpSpPr>
              <p:nvPr/>
            </p:nvGrpSpPr>
            <p:grpSpPr bwMode="auto">
              <a:xfrm>
                <a:off x="1295400" y="4691063"/>
                <a:ext cx="1966913" cy="838200"/>
                <a:chOff x="1008" y="1584"/>
                <a:chExt cx="1239" cy="528"/>
              </a:xfrm>
            </p:grpSpPr>
            <p:sp>
              <p:nvSpPr>
                <p:cNvPr id="20" name="AutoShape 6"/>
                <p:cNvSpPr>
                  <a:spLocks noChangeArrowheads="1"/>
                </p:cNvSpPr>
                <p:nvPr/>
              </p:nvSpPr>
              <p:spPr bwMode="auto">
                <a:xfrm>
                  <a:off x="1392" y="1584"/>
                  <a:ext cx="576" cy="528"/>
                </a:xfrm>
                <a:prstGeom prst="flowChartDelay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983" y="1824"/>
                  <a:ext cx="264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2" name="Line 8"/>
                <p:cNvSpPr>
                  <a:spLocks noChangeShapeType="1"/>
                </p:cNvSpPr>
                <p:nvPr/>
              </p:nvSpPr>
              <p:spPr bwMode="auto">
                <a:xfrm>
                  <a:off x="1008" y="1728"/>
                  <a:ext cx="384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022" y="1968"/>
                  <a:ext cx="370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4" name="Oval 10"/>
                <p:cNvSpPr>
                  <a:spLocks noChangeArrowheads="1"/>
                </p:cNvSpPr>
                <p:nvPr/>
              </p:nvSpPr>
              <p:spPr bwMode="auto">
                <a:xfrm>
                  <a:off x="1288" y="192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6612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662487"/>
                <a:ext cx="3193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6613" name="Text Box 13"/>
              <p:cNvSpPr txBox="1">
                <a:spLocks noChangeArrowheads="1"/>
              </p:cNvSpPr>
              <p:nvPr/>
            </p:nvSpPr>
            <p:spPr bwMode="auto">
              <a:xfrm>
                <a:off x="990600" y="5086350"/>
                <a:ext cx="3177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6614" name="Text Box 13"/>
              <p:cNvSpPr txBox="1">
                <a:spLocks noChangeArrowheads="1"/>
              </p:cNvSpPr>
              <p:nvPr/>
            </p:nvSpPr>
            <p:spPr bwMode="auto">
              <a:xfrm>
                <a:off x="3297213" y="4876800"/>
                <a:ext cx="304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6311893" y="4673600"/>
              <a:ext cx="152399" cy="152400"/>
            </a:xfrm>
            <a:prstGeom prst="ellipse">
              <a:avLst/>
            </a:prstGeom>
            <a:solidFill>
              <a:schemeClr val="bg1"/>
            </a:solidFill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6565" name="Group 40"/>
          <p:cNvGrpSpPr>
            <a:grpSpLocks/>
          </p:cNvGrpSpPr>
          <p:nvPr/>
        </p:nvGrpSpPr>
        <p:grpSpPr bwMode="auto">
          <a:xfrm>
            <a:off x="5353050" y="2438400"/>
            <a:ext cx="2611438" cy="949325"/>
            <a:chOff x="5638801" y="2869842"/>
            <a:chExt cx="2611416" cy="949325"/>
          </a:xfrm>
        </p:grpSpPr>
        <p:grpSp>
          <p:nvGrpSpPr>
            <p:cNvPr id="66599" name="Group 3"/>
            <p:cNvGrpSpPr>
              <a:grpSpLocks/>
            </p:cNvGrpSpPr>
            <p:nvPr/>
          </p:nvGrpSpPr>
          <p:grpSpPr bwMode="auto">
            <a:xfrm>
              <a:off x="5638801" y="2895594"/>
              <a:ext cx="2611416" cy="793194"/>
              <a:chOff x="990600" y="4662487"/>
              <a:chExt cx="2611506" cy="793196"/>
            </a:xfrm>
          </p:grpSpPr>
          <p:grpSp>
            <p:nvGrpSpPr>
              <p:cNvPr id="66601" name="Group 11"/>
              <p:cNvGrpSpPr>
                <a:grpSpLocks/>
              </p:cNvGrpSpPr>
              <p:nvPr/>
            </p:nvGrpSpPr>
            <p:grpSpPr bwMode="auto">
              <a:xfrm>
                <a:off x="1317625" y="4917351"/>
                <a:ext cx="1962150" cy="385884"/>
                <a:chOff x="1022" y="1726"/>
                <a:chExt cx="1236" cy="243"/>
              </a:xfrm>
            </p:grpSpPr>
            <p:sp>
              <p:nvSpPr>
                <p:cNvPr id="5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912" y="1824"/>
                  <a:ext cx="346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6" name="Line 8"/>
                <p:cNvSpPr>
                  <a:spLocks noChangeShapeType="1"/>
                </p:cNvSpPr>
                <p:nvPr/>
              </p:nvSpPr>
              <p:spPr bwMode="auto">
                <a:xfrm>
                  <a:off x="1024" y="1726"/>
                  <a:ext cx="384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7" name="Line 9"/>
                <p:cNvSpPr>
                  <a:spLocks noChangeShapeType="1"/>
                </p:cNvSpPr>
                <p:nvPr/>
              </p:nvSpPr>
              <p:spPr bwMode="auto">
                <a:xfrm>
                  <a:off x="1022" y="1968"/>
                  <a:ext cx="370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8" name="Oval 10"/>
                <p:cNvSpPr>
                  <a:spLocks noChangeArrowheads="1"/>
                </p:cNvSpPr>
                <p:nvPr/>
              </p:nvSpPr>
              <p:spPr bwMode="auto">
                <a:xfrm>
                  <a:off x="1912" y="1781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6602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662487"/>
                <a:ext cx="319326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6603" name="Text Box 13"/>
              <p:cNvSpPr txBox="1">
                <a:spLocks noChangeArrowheads="1"/>
              </p:cNvSpPr>
              <p:nvPr/>
            </p:nvSpPr>
            <p:spPr bwMode="auto">
              <a:xfrm>
                <a:off x="990600" y="5086350"/>
                <a:ext cx="317724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6604" name="Text Box 13"/>
              <p:cNvSpPr txBox="1">
                <a:spLocks noChangeArrowheads="1"/>
              </p:cNvSpPr>
              <p:nvPr/>
            </p:nvSpPr>
            <p:spPr bwMode="auto">
              <a:xfrm>
                <a:off x="3297213" y="4876800"/>
                <a:ext cx="304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47" name="AutoShape 33"/>
            <p:cNvSpPr>
              <a:spLocks noChangeArrowheads="1"/>
            </p:cNvSpPr>
            <p:nvPr/>
          </p:nvSpPr>
          <p:spPr bwMode="auto">
            <a:xfrm rot="10800000">
              <a:off x="6451594" y="2869842"/>
              <a:ext cx="91756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8200" y="3962400"/>
          <a:ext cx="3187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7493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Y</a:t>
                      </a:r>
                      <a:endParaRPr lang="en-US" i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99010" t="-8333" r="-224752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02000" t="-8333" r="-12700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26829" t="-8333" r="-3252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6567" name="Group 2"/>
          <p:cNvGrpSpPr>
            <a:grpSpLocks/>
          </p:cNvGrpSpPr>
          <p:nvPr/>
        </p:nvGrpSpPr>
        <p:grpSpPr bwMode="auto">
          <a:xfrm>
            <a:off x="4308475" y="2833688"/>
            <a:ext cx="544513" cy="198437"/>
            <a:chOff x="4362676" y="2971800"/>
            <a:chExt cx="543720" cy="19889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4362676" y="2971800"/>
              <a:ext cx="532623" cy="1591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373773" y="3169101"/>
              <a:ext cx="532623" cy="1591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562600" y="3962400"/>
          <a:ext cx="225901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70"/>
                <a:gridCol w="710270"/>
                <a:gridCol w="838473"/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en-US" dirty="0" smtClean="0"/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470" marR="914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66594" name="Group 34"/>
          <p:cNvGrpSpPr>
            <a:grpSpLocks/>
          </p:cNvGrpSpPr>
          <p:nvPr/>
        </p:nvGrpSpPr>
        <p:grpSpPr bwMode="auto">
          <a:xfrm>
            <a:off x="4495800" y="4724400"/>
            <a:ext cx="544513" cy="198438"/>
            <a:chOff x="4362676" y="2971800"/>
            <a:chExt cx="543720" cy="198892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362676" y="2971800"/>
              <a:ext cx="532623" cy="1592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373773" y="3169100"/>
              <a:ext cx="532623" cy="1592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Bubble OR</a:t>
            </a:r>
            <a:endParaRPr lang="en-US" altLang="id-ID" sz="3200" smtClean="0">
              <a:ln>
                <a:noFill/>
              </a:ln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4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b-NO" altLang="id-ID" smtClean="0"/>
              <a:t>Logika bubble OR </a:t>
            </a:r>
            <a:r>
              <a:rPr lang="nb-NO" altLang="id-ID" smtClean="0">
                <a:sym typeface="Wingdings" pitchFamily="2" charset="2"/>
              </a:rPr>
              <a:t> dibentuk dengan memberikan Not pada tiap masukan OR.</a:t>
            </a:r>
            <a:endParaRPr lang="en-US" altLang="id-ID" smtClean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660900" y="3365500"/>
            <a:ext cx="533400" cy="1588"/>
          </a:xfrm>
          <a:prstGeom prst="straightConnector1">
            <a:avLst/>
          </a:prstGeom>
          <a:ln w="76200">
            <a:tailEnd type="arrow"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589" name="Group 40"/>
          <p:cNvGrpSpPr>
            <a:grpSpLocks/>
          </p:cNvGrpSpPr>
          <p:nvPr/>
        </p:nvGrpSpPr>
        <p:grpSpPr bwMode="auto">
          <a:xfrm>
            <a:off x="762000" y="2895600"/>
            <a:ext cx="3581400" cy="1066800"/>
            <a:chOff x="762000" y="2895600"/>
            <a:chExt cx="3581400" cy="1066800"/>
          </a:xfrm>
        </p:grpSpPr>
        <p:grpSp>
          <p:nvGrpSpPr>
            <p:cNvPr id="67603" name="Group 52"/>
            <p:cNvGrpSpPr>
              <a:grpSpLocks/>
            </p:cNvGrpSpPr>
            <p:nvPr/>
          </p:nvGrpSpPr>
          <p:grpSpPr bwMode="auto">
            <a:xfrm>
              <a:off x="762000" y="2895600"/>
              <a:ext cx="3581400" cy="1066800"/>
              <a:chOff x="507642" y="3124200"/>
              <a:chExt cx="3581400" cy="1066800"/>
            </a:xfrm>
          </p:grpSpPr>
          <p:grpSp>
            <p:nvGrpSpPr>
              <p:cNvPr id="67605" name="Group 51"/>
              <p:cNvGrpSpPr>
                <a:grpSpLocks/>
              </p:cNvGrpSpPr>
              <p:nvPr/>
            </p:nvGrpSpPr>
            <p:grpSpPr bwMode="auto">
              <a:xfrm>
                <a:off x="507642" y="3200400"/>
                <a:ext cx="3581400" cy="980006"/>
                <a:chOff x="507642" y="3200400"/>
                <a:chExt cx="3581400" cy="980006"/>
              </a:xfrm>
            </p:grpSpPr>
            <p:sp>
              <p:nvSpPr>
                <p:cNvPr id="676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878232" y="3405723"/>
                  <a:ext cx="263587" cy="369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 </a:t>
                  </a:r>
                </a:p>
              </p:txBody>
            </p:sp>
            <p:grpSp>
              <p:nvGrpSpPr>
                <p:cNvPr id="67615" name="Group 40"/>
                <p:cNvGrpSpPr>
                  <a:grpSpLocks/>
                </p:cNvGrpSpPr>
                <p:nvPr/>
              </p:nvGrpSpPr>
              <p:grpSpPr bwMode="auto">
                <a:xfrm>
                  <a:off x="507642" y="3200400"/>
                  <a:ext cx="3581400" cy="980006"/>
                  <a:chOff x="549226" y="4662487"/>
                  <a:chExt cx="3489210" cy="980007"/>
                </a:xfrm>
              </p:grpSpPr>
              <p:sp>
                <p:nvSpPr>
                  <p:cNvPr id="3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18188" y="5106987"/>
                    <a:ext cx="549055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92190" y="4814887"/>
                    <a:ext cx="60937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713843" y="5424488"/>
                    <a:ext cx="587722" cy="1588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6761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226" y="4662487"/>
                    <a:ext cx="31109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id-ID">
                        <a:latin typeface="Tahoma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6762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226" y="5273162"/>
                    <a:ext cx="30953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id-ID">
                        <a:latin typeface="Tahoma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6762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1430" y="4891087"/>
                    <a:ext cx="37700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id-ID">
                        <a:latin typeface="Tahoma" pitchFamily="34" charset="0"/>
                      </a:rPr>
                      <a:t> F</a:t>
                    </a:r>
                  </a:p>
                </p:txBody>
              </p:sp>
            </p:grpSp>
          </p:grpSp>
          <p:grpSp>
            <p:nvGrpSpPr>
              <p:cNvPr id="67606" name="Group 46"/>
              <p:cNvGrpSpPr>
                <a:grpSpLocks/>
              </p:cNvGrpSpPr>
              <p:nvPr/>
            </p:nvGrpSpPr>
            <p:grpSpPr bwMode="auto">
              <a:xfrm>
                <a:off x="914400" y="3733800"/>
                <a:ext cx="762000" cy="457200"/>
                <a:chOff x="554037" y="4191000"/>
                <a:chExt cx="1564008" cy="762000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1765408" y="4402667"/>
                  <a:ext cx="351902" cy="338667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 bwMode="auto">
                <a:xfrm rot="5400000">
                  <a:off x="1066720" y="4267345"/>
                  <a:ext cx="762000" cy="609310"/>
                </a:xfrm>
                <a:prstGeom prst="triangl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6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53302" y="4587875"/>
                  <a:ext cx="55066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67607" name="Group 47"/>
              <p:cNvGrpSpPr>
                <a:grpSpLocks/>
              </p:cNvGrpSpPr>
              <p:nvPr/>
            </p:nvGrpSpPr>
            <p:grpSpPr bwMode="auto">
              <a:xfrm>
                <a:off x="914400" y="3124200"/>
                <a:ext cx="762000" cy="457200"/>
                <a:chOff x="554037" y="4191000"/>
                <a:chExt cx="1564008" cy="762000"/>
              </a:xfrm>
            </p:grpSpPr>
            <p:sp>
              <p:nvSpPr>
                <p:cNvPr id="49" name="Oval 10"/>
                <p:cNvSpPr>
                  <a:spLocks noChangeArrowheads="1"/>
                </p:cNvSpPr>
                <p:nvPr/>
              </p:nvSpPr>
              <p:spPr bwMode="auto">
                <a:xfrm>
                  <a:off x="1765408" y="4402667"/>
                  <a:ext cx="351902" cy="338667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 bwMode="auto">
                <a:xfrm rot="5400000">
                  <a:off x="1066720" y="4267345"/>
                  <a:ext cx="762000" cy="609310"/>
                </a:xfrm>
                <a:prstGeom prst="triangl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miter lim="800000"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5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53302" y="4587875"/>
                  <a:ext cx="550662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</p:grpSp>
        <p:sp>
          <p:nvSpPr>
            <p:cNvPr id="39" name="AutoShape 33"/>
            <p:cNvSpPr>
              <a:spLocks noChangeArrowheads="1"/>
            </p:cNvSpPr>
            <p:nvPr/>
          </p:nvSpPr>
          <p:spPr bwMode="auto">
            <a:xfrm rot="10800000">
              <a:off x="2463800" y="2933700"/>
              <a:ext cx="917575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7590" name="Group 41"/>
          <p:cNvGrpSpPr>
            <a:grpSpLocks/>
          </p:cNvGrpSpPr>
          <p:nvPr/>
        </p:nvGrpSpPr>
        <p:grpSpPr bwMode="auto">
          <a:xfrm>
            <a:off x="5638800" y="2870200"/>
            <a:ext cx="2611438" cy="949325"/>
            <a:chOff x="5638800" y="2869842"/>
            <a:chExt cx="2611414" cy="949325"/>
          </a:xfrm>
        </p:grpSpPr>
        <p:grpSp>
          <p:nvGrpSpPr>
            <p:cNvPr id="67593" name="Group 3"/>
            <p:cNvGrpSpPr>
              <a:grpSpLocks/>
            </p:cNvGrpSpPr>
            <p:nvPr/>
          </p:nvGrpSpPr>
          <p:grpSpPr bwMode="auto">
            <a:xfrm>
              <a:off x="5638800" y="2895600"/>
              <a:ext cx="2611414" cy="793194"/>
              <a:chOff x="990600" y="4662487"/>
              <a:chExt cx="2611506" cy="793195"/>
            </a:xfrm>
          </p:grpSpPr>
          <p:grpSp>
            <p:nvGrpSpPr>
              <p:cNvPr id="67595" name="Group 11"/>
              <p:cNvGrpSpPr>
                <a:grpSpLocks/>
              </p:cNvGrpSpPr>
              <p:nvPr/>
            </p:nvGrpSpPr>
            <p:grpSpPr bwMode="auto">
              <a:xfrm>
                <a:off x="1317625" y="4916488"/>
                <a:ext cx="1962150" cy="469900"/>
                <a:chOff x="1022" y="1726"/>
                <a:chExt cx="1236" cy="296"/>
              </a:xfrm>
            </p:grpSpPr>
            <p:sp>
              <p:nvSpPr>
                <p:cNvPr id="2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912" y="1824"/>
                  <a:ext cx="346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2" name="Line 8"/>
                <p:cNvSpPr>
                  <a:spLocks noChangeShapeType="1"/>
                </p:cNvSpPr>
                <p:nvPr/>
              </p:nvSpPr>
              <p:spPr bwMode="auto">
                <a:xfrm>
                  <a:off x="1024" y="1726"/>
                  <a:ext cx="384" cy="0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3" name="Line 9"/>
                <p:cNvSpPr>
                  <a:spLocks noChangeShapeType="1"/>
                </p:cNvSpPr>
                <p:nvPr/>
              </p:nvSpPr>
              <p:spPr bwMode="auto">
                <a:xfrm>
                  <a:off x="1022" y="1968"/>
                  <a:ext cx="370" cy="1"/>
                </a:xfrm>
                <a:prstGeom prst="line">
                  <a:avLst/>
                </a:prstGeom>
                <a:noFill/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4" name="Oval 10"/>
                <p:cNvSpPr>
                  <a:spLocks noChangeArrowheads="1"/>
                </p:cNvSpPr>
                <p:nvPr/>
              </p:nvSpPr>
              <p:spPr bwMode="auto">
                <a:xfrm>
                  <a:off x="1288" y="1926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63500" cmpd="sng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7596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662487"/>
                <a:ext cx="3193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X</a:t>
                </a:r>
              </a:p>
            </p:txBody>
          </p:sp>
          <p:sp>
            <p:nvSpPr>
              <p:cNvPr id="67597" name="Text Box 13"/>
              <p:cNvSpPr txBox="1">
                <a:spLocks noChangeArrowheads="1"/>
              </p:cNvSpPr>
              <p:nvPr/>
            </p:nvSpPr>
            <p:spPr bwMode="auto">
              <a:xfrm>
                <a:off x="990600" y="5086350"/>
                <a:ext cx="3177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Y</a:t>
                </a:r>
              </a:p>
            </p:txBody>
          </p:sp>
          <p:sp>
            <p:nvSpPr>
              <p:cNvPr id="67598" name="Text Box 13"/>
              <p:cNvSpPr txBox="1">
                <a:spLocks noChangeArrowheads="1"/>
              </p:cNvSpPr>
              <p:nvPr/>
            </p:nvSpPr>
            <p:spPr bwMode="auto">
              <a:xfrm>
                <a:off x="3297213" y="4876800"/>
                <a:ext cx="3048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id-ID">
                    <a:latin typeface="Tahoma" pitchFamily="34" charset="0"/>
                  </a:rPr>
                  <a:t>F</a:t>
                </a:r>
              </a:p>
            </p:txBody>
          </p:sp>
        </p:grp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 rot="10800000">
              <a:off x="6451593" y="2869842"/>
              <a:ext cx="917567" cy="949325"/>
            </a:xfrm>
            <a:prstGeom prst="moon">
              <a:avLst>
                <a:gd name="adj" fmla="val 82292"/>
              </a:avLst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6362700" y="3073400"/>
            <a:ext cx="152400" cy="152400"/>
          </a:xfrm>
          <a:prstGeom prst="ellipse">
            <a:avLst/>
          </a:prstGeom>
          <a:solidFill>
            <a:schemeClr val="bg1"/>
          </a:solidFill>
          <a:ln w="63500" cmpd="sng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3064780" y="4267200"/>
          <a:ext cx="3187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7493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Y</a:t>
                      </a:r>
                      <a:endParaRPr lang="en-US" i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99010" t="-8333" r="-224752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02000" t="-8333" r="-12700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26829" t="-8333" r="-3252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4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nb-NO" altLang="id-ID" smtClean="0"/>
              <a:t>Dilihat dari tabel kebenarannya :</a:t>
            </a:r>
          </a:p>
        </p:txBody>
      </p:sp>
      <p:grpSp>
        <p:nvGrpSpPr>
          <p:cNvPr id="68612" name="Group 41"/>
          <p:cNvGrpSpPr>
            <a:grpSpLocks/>
          </p:cNvGrpSpPr>
          <p:nvPr/>
        </p:nvGrpSpPr>
        <p:grpSpPr bwMode="auto">
          <a:xfrm>
            <a:off x="1295400" y="2362200"/>
            <a:ext cx="2611438" cy="949325"/>
            <a:chOff x="5638800" y="2869842"/>
            <a:chExt cx="2611414" cy="949325"/>
          </a:xfrm>
        </p:grpSpPr>
        <p:grpSp>
          <p:nvGrpSpPr>
            <p:cNvPr id="68656" name="Group 41"/>
            <p:cNvGrpSpPr>
              <a:grpSpLocks/>
            </p:cNvGrpSpPr>
            <p:nvPr/>
          </p:nvGrpSpPr>
          <p:grpSpPr bwMode="auto">
            <a:xfrm>
              <a:off x="5638800" y="2869842"/>
              <a:ext cx="2611414" cy="949325"/>
              <a:chOff x="5638800" y="2869842"/>
              <a:chExt cx="2611414" cy="949325"/>
            </a:xfrm>
          </p:grpSpPr>
          <p:grpSp>
            <p:nvGrpSpPr>
              <p:cNvPr id="68658" name="Group 3"/>
              <p:cNvGrpSpPr>
                <a:grpSpLocks/>
              </p:cNvGrpSpPr>
              <p:nvPr/>
            </p:nvGrpSpPr>
            <p:grpSpPr bwMode="auto">
              <a:xfrm>
                <a:off x="5638800" y="2895600"/>
                <a:ext cx="2611414" cy="793194"/>
                <a:chOff x="990600" y="4662487"/>
                <a:chExt cx="2611506" cy="793195"/>
              </a:xfrm>
            </p:grpSpPr>
            <p:grpSp>
              <p:nvGrpSpPr>
                <p:cNvPr id="68660" name="Group 11"/>
                <p:cNvGrpSpPr>
                  <a:grpSpLocks/>
                </p:cNvGrpSpPr>
                <p:nvPr/>
              </p:nvGrpSpPr>
              <p:grpSpPr bwMode="auto">
                <a:xfrm>
                  <a:off x="1317625" y="4916488"/>
                  <a:ext cx="1962150" cy="469900"/>
                  <a:chOff x="1022" y="1726"/>
                  <a:chExt cx="1236" cy="296"/>
                </a:xfrm>
              </p:grpSpPr>
              <p:sp>
                <p:nvSpPr>
                  <p:cNvPr id="21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2" y="1824"/>
                    <a:ext cx="346" cy="1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024" y="1726"/>
                    <a:ext cx="384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022" y="1968"/>
                    <a:ext cx="370" cy="1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  <p:sp>
                <p:nvSpPr>
                  <p:cNvPr id="2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288" y="1926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0" cmpd="sng">
                    <a:solidFill>
                      <a:schemeClr val="accent2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6866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90600" y="4662487"/>
                  <a:ext cx="32252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A</a:t>
                  </a:r>
                </a:p>
              </p:txBody>
            </p:sp>
            <p:sp>
              <p:nvSpPr>
                <p:cNvPr id="6866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90600" y="5086350"/>
                  <a:ext cx="32092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B</a:t>
                  </a:r>
                </a:p>
              </p:txBody>
            </p:sp>
            <p:sp>
              <p:nvSpPr>
                <p:cNvPr id="6866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297213" y="4876800"/>
                  <a:ext cx="30489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id-ID">
                      <a:latin typeface="Tahoma" pitchFamily="34" charset="0"/>
                    </a:rPr>
                    <a:t>F</a:t>
                  </a:r>
                </a:p>
              </p:txBody>
            </p:sp>
          </p:grp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 rot="10800000">
                <a:off x="6451593" y="2869842"/>
                <a:ext cx="917567" cy="949325"/>
              </a:xfrm>
              <a:prstGeom prst="moon">
                <a:avLst>
                  <a:gd name="adj" fmla="val 82292"/>
                </a:avLst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6362693" y="3073042"/>
              <a:ext cx="152399" cy="152400"/>
            </a:xfrm>
            <a:prstGeom prst="ellipse">
              <a:avLst/>
            </a:prstGeom>
            <a:solidFill>
              <a:schemeClr val="bg1"/>
            </a:solidFill>
            <a:ln w="63500" cmpd="sng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8613" name="Group 3"/>
          <p:cNvGrpSpPr>
            <a:grpSpLocks/>
          </p:cNvGrpSpPr>
          <p:nvPr/>
        </p:nvGrpSpPr>
        <p:grpSpPr bwMode="auto">
          <a:xfrm>
            <a:off x="5105400" y="2362200"/>
            <a:ext cx="2611438" cy="866775"/>
            <a:chOff x="990600" y="4662487"/>
            <a:chExt cx="2611506" cy="866776"/>
          </a:xfrm>
        </p:grpSpPr>
        <p:grpSp>
          <p:nvGrpSpPr>
            <p:cNvPr id="68647" name="Group 11"/>
            <p:cNvGrpSpPr>
              <a:grpSpLocks/>
            </p:cNvGrpSpPr>
            <p:nvPr/>
          </p:nvGrpSpPr>
          <p:grpSpPr bwMode="auto">
            <a:xfrm>
              <a:off x="1295402" y="4691063"/>
              <a:ext cx="1966913" cy="838200"/>
              <a:chOff x="1008" y="1584"/>
              <a:chExt cx="1239" cy="528"/>
            </a:xfrm>
          </p:grpSpPr>
          <p:sp>
            <p:nvSpPr>
              <p:cNvPr id="55" name="AutoShape 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576" cy="528"/>
              </a:xfrm>
              <a:prstGeom prst="flowChartDelay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 flipH="1">
                <a:off x="1983" y="1824"/>
                <a:ext cx="264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7" name="Line 8"/>
              <p:cNvSpPr>
                <a:spLocks noChangeShapeType="1"/>
              </p:cNvSpPr>
              <p:nvPr/>
            </p:nvSpPr>
            <p:spPr bwMode="auto">
              <a:xfrm>
                <a:off x="1008" y="1728"/>
                <a:ext cx="384" cy="0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>
                <a:off x="1022" y="1968"/>
                <a:ext cx="370" cy="1"/>
              </a:xfrm>
              <a:prstGeom prst="line">
                <a:avLst/>
              </a:prstGeom>
              <a:noFill/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1976" y="179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8648" name="Text Box 12"/>
            <p:cNvSpPr txBox="1">
              <a:spLocks noChangeArrowheads="1"/>
            </p:cNvSpPr>
            <p:nvPr/>
          </p:nvSpPr>
          <p:spPr bwMode="auto">
            <a:xfrm>
              <a:off x="990600" y="4662487"/>
              <a:ext cx="322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A</a:t>
              </a:r>
            </a:p>
          </p:txBody>
        </p:sp>
        <p:sp>
          <p:nvSpPr>
            <p:cNvPr id="68649" name="Text Box 13"/>
            <p:cNvSpPr txBox="1">
              <a:spLocks noChangeArrowheads="1"/>
            </p:cNvSpPr>
            <p:nvPr/>
          </p:nvSpPr>
          <p:spPr bwMode="auto">
            <a:xfrm>
              <a:off x="990600" y="5086350"/>
              <a:ext cx="320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B</a:t>
              </a:r>
            </a:p>
          </p:txBody>
        </p:sp>
        <p:sp>
          <p:nvSpPr>
            <p:cNvPr id="68650" name="Text Box 13"/>
            <p:cNvSpPr txBox="1">
              <a:spLocks noChangeArrowheads="1"/>
            </p:cNvSpPr>
            <p:nvPr/>
          </p:nvSpPr>
          <p:spPr bwMode="auto">
            <a:xfrm>
              <a:off x="3297213" y="4876800"/>
              <a:ext cx="3048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id-ID">
                  <a:latin typeface="Tahoma" pitchFamily="34" charset="0"/>
                </a:rPr>
                <a:t>F</a:t>
              </a:r>
            </a:p>
          </p:txBody>
        </p:sp>
      </p:grpSp>
      <p:grpSp>
        <p:nvGrpSpPr>
          <p:cNvPr id="68614" name="Group 28"/>
          <p:cNvGrpSpPr>
            <a:grpSpLocks/>
          </p:cNvGrpSpPr>
          <p:nvPr/>
        </p:nvGrpSpPr>
        <p:grpSpPr bwMode="auto">
          <a:xfrm>
            <a:off x="4148138" y="2671763"/>
            <a:ext cx="542925" cy="200025"/>
            <a:chOff x="4362676" y="2971800"/>
            <a:chExt cx="543720" cy="198892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4362676" y="2971800"/>
              <a:ext cx="534181" cy="1578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372215" y="3169113"/>
              <a:ext cx="534181" cy="1579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38200" y="4114800"/>
          <a:ext cx="31877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7493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Y</a:t>
                      </a:r>
                      <a:endParaRPr lang="en-US" i="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199010" t="-8333" r="-224752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rotWithShape="0">
                      <a:blip r:embed="rId3"/>
                      <a:stretch>
                        <a:fillRect l="-302000" t="-8333" r="-127000" b="-42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 rotWithShape="0">
                      <a:blip r:embed="rId3"/>
                      <a:stretch>
                        <a:fillRect l="-326829" t="-8333" r="-3252" b="-426667"/>
                      </a:stretch>
                    </a:blip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8616" name="Group 32"/>
          <p:cNvGrpSpPr>
            <a:grpSpLocks/>
          </p:cNvGrpSpPr>
          <p:nvPr/>
        </p:nvGrpSpPr>
        <p:grpSpPr bwMode="auto">
          <a:xfrm>
            <a:off x="4300538" y="4800600"/>
            <a:ext cx="542925" cy="198438"/>
            <a:chOff x="4362676" y="2971800"/>
            <a:chExt cx="543720" cy="198892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362676" y="2971800"/>
              <a:ext cx="534181" cy="1592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372215" y="3169100"/>
              <a:ext cx="534181" cy="1592"/>
            </a:xfrm>
            <a:prstGeom prst="straightConnector1">
              <a:avLst/>
            </a:prstGeom>
            <a:ln w="73025" cmpd="sng"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tx1">
                  <a:lumMod val="85000"/>
                  <a:lumOff val="15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394325" y="4083050"/>
          <a:ext cx="212883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613"/>
                <a:gridCol w="709613"/>
                <a:gridCol w="709613"/>
              </a:tblGrid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10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0</a:t>
                      </a:r>
                      <a:endParaRPr lang="en-US" dirty="0">
                        <a:latin typeface="+mj-lt"/>
                      </a:endParaRPr>
                    </a:p>
                  </a:txBody>
                  <a:tcPr marL="91385" marR="9138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Ekivalen logika positif dan logika negatif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153400" cy="293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05000"/>
                <a:gridCol w="4267200"/>
              </a:tblGrid>
              <a:tr h="3706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Logika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positif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Logika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negatif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Definisi</a:t>
                      </a:r>
                      <a:endParaRPr lang="en-US" sz="1800" dirty="0"/>
                    </a:p>
                  </a:txBody>
                  <a:tcPr marT="45696" marB="45696"/>
                </a:tc>
              </a:tr>
              <a:tr h="6399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AND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tinggi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jika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salah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satu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tinggi</a:t>
                      </a:r>
                      <a:endParaRPr lang="en-US" sz="1800" dirty="0"/>
                    </a:p>
                  </a:txBody>
                  <a:tcPr marT="45696" marB="45696"/>
                </a:tc>
              </a:tr>
              <a:tr h="6399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AND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OR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tinggi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jika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semua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tinggi</a:t>
                      </a:r>
                      <a:endParaRPr lang="en-US" sz="1800" dirty="0" smtClean="0"/>
                    </a:p>
                  </a:txBody>
                  <a:tcPr marT="45696" marB="45696"/>
                </a:tc>
              </a:tr>
              <a:tr h="6400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NAND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rendah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jika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salah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satu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tinggi</a:t>
                      </a:r>
                      <a:endParaRPr lang="en-US" sz="1800" dirty="0" smtClean="0"/>
                    </a:p>
                  </a:txBody>
                  <a:tcPr marT="45696" marB="45696"/>
                </a:tc>
              </a:tr>
              <a:tr h="6399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NAND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NOR</a:t>
                      </a:r>
                      <a:endParaRPr lang="en-US" sz="1800" dirty="0"/>
                    </a:p>
                  </a:txBody>
                  <a:tcPr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Keluaran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rendah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jika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semua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masukan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tinggi</a:t>
                      </a:r>
                      <a:endParaRPr lang="en-US" sz="1800" dirty="0" smtClean="0"/>
                    </a:p>
                  </a:txBody>
                  <a:tcPr marT="45696" marB="45696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620000" cy="570461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068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0010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id-ID" sz="4000" b="1" dirty="0" err="1" smtClean="0">
                <a:ln>
                  <a:noFill/>
                </a:ln>
              </a:rPr>
              <a:t>Referensi</a:t>
            </a:r>
            <a:r>
              <a:rPr lang="en-US" altLang="id-ID" sz="4000" b="1" dirty="0" smtClean="0">
                <a:ln>
                  <a:noFill/>
                </a:ln>
              </a:rPr>
              <a:t>: </a:t>
            </a:r>
            <a:br>
              <a:rPr lang="en-US" altLang="id-ID" sz="4000" b="1" dirty="0" smtClean="0">
                <a:ln>
                  <a:noFill/>
                </a:ln>
              </a:rPr>
            </a:br>
            <a:r>
              <a:rPr lang="en-US" altLang="id-ID" sz="1050" dirty="0" smtClean="0">
                <a:ln>
                  <a:noFill/>
                </a:ln>
              </a:rPr>
              <a:t/>
            </a:r>
            <a:br>
              <a:rPr lang="en-US" altLang="id-ID" sz="1050" dirty="0" smtClean="0">
                <a:ln>
                  <a:noFill/>
                </a:ln>
              </a:rPr>
            </a:b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Digital 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System</a:t>
            </a:r>
            <a:b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2400" dirty="0" err="1">
                <a:latin typeface="Arial Rounded MT Bold" panose="020F0704030504030204" pitchFamily="34" charset="0"/>
              </a:rPr>
              <a:t>Prinsiples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id-ID" sz="2400" dirty="0">
                <a:latin typeface="Arial Rounded MT Bold" panose="020F0704030504030204" pitchFamily="34" charset="0"/>
              </a:rPr>
              <a:t>a</a:t>
            </a:r>
            <a:r>
              <a:rPr lang="en-US" sz="2400" dirty="0" err="1">
                <a:latin typeface="Arial Rounded MT Bold" panose="020F0704030504030204" pitchFamily="34" charset="0"/>
              </a:rPr>
              <a:t>nd</a:t>
            </a:r>
            <a:r>
              <a:rPr lang="en-US" sz="2400" dirty="0">
                <a:latin typeface="Arial Rounded MT Bold" panose="020F0704030504030204" pitchFamily="34" charset="0"/>
              </a:rPr>
              <a:t> Applications</a:t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Ronald J. </a:t>
            </a:r>
            <a:r>
              <a:rPr lang="en-US" sz="2400" dirty="0" err="1">
                <a:latin typeface="Arial Rounded MT Bold" panose="020F0704030504030204" pitchFamily="34" charset="0"/>
              </a:rPr>
              <a:t>Tocci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id-ID" sz="2400" dirty="0">
                <a:latin typeface="Arial Rounded MT Bold" panose="020F0704030504030204" pitchFamily="34" charset="0"/>
              </a:rPr>
              <a:t>&amp; </a:t>
            </a:r>
            <a:r>
              <a:rPr lang="en-US" sz="2400" dirty="0">
                <a:latin typeface="Arial Rounded MT Bold" panose="020F0704030504030204" pitchFamily="34" charset="0"/>
              </a:rPr>
              <a:t>Neal S. </a:t>
            </a:r>
            <a:r>
              <a:rPr lang="en-US" sz="2400" dirty="0" err="1">
                <a:latin typeface="Arial Rounded MT Bold" panose="020F0704030504030204" pitchFamily="34" charset="0"/>
              </a:rPr>
              <a:t>Widmer</a:t>
            </a:r>
            <a:r>
              <a:rPr lang="en-US" sz="2400" dirty="0">
                <a:latin typeface="Arial Rounded MT Bold" panose="020F0704030504030204" pitchFamily="34" charset="0"/>
              </a:rPr>
              <a:t/>
            </a:r>
            <a:br>
              <a:rPr lang="en-US" sz="2400" dirty="0">
                <a:latin typeface="Arial Rounded MT Bold" panose="020F0704030504030204" pitchFamily="34" charset="0"/>
              </a:rPr>
            </a:br>
            <a:r>
              <a:rPr lang="en-US" sz="2400" dirty="0">
                <a:latin typeface="Arial Rounded MT Bold" panose="020F0704030504030204" pitchFamily="34" charset="0"/>
              </a:rPr>
              <a:t>Prentice </a:t>
            </a:r>
            <a:r>
              <a:rPr lang="en-US" sz="2400" dirty="0" smtClean="0">
                <a:latin typeface="Arial Rounded MT Bold" panose="020F0704030504030204" pitchFamily="34" charset="0"/>
              </a:rPr>
              <a:t>Hall</a:t>
            </a:r>
            <a:br>
              <a:rPr lang="en-US" sz="2400" dirty="0" smtClean="0">
                <a:latin typeface="Arial Rounded MT Bold" panose="020F0704030504030204" pitchFamily="34" charset="0"/>
              </a:rPr>
            </a:br>
            <a:r>
              <a:rPr lang="en-US" sz="1600" dirty="0">
                <a:latin typeface="Arial Rounded MT Bold" panose="020F0704030504030204" pitchFamily="34" charset="0"/>
              </a:rPr>
              <a:t/>
            </a:r>
            <a:br>
              <a:rPr lang="en-US" sz="1600" dirty="0">
                <a:latin typeface="Arial Rounded MT Bold" panose="020F0704030504030204" pitchFamily="34" charset="0"/>
              </a:rPr>
            </a:br>
            <a:r>
              <a:rPr lang="id-ID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Digital Electronics</a:t>
            </a:r>
            <a:br>
              <a:rPr lang="id-ID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id-ID" sz="2400" dirty="0">
                <a:latin typeface="Arial Rounded MT Bold" panose="020F0704030504030204" pitchFamily="34" charset="0"/>
              </a:rPr>
              <a:t>a practical approach with VHDL</a:t>
            </a:r>
            <a:br>
              <a:rPr lang="id-ID" sz="2400" dirty="0">
                <a:latin typeface="Arial Rounded MT Bold" panose="020F0704030504030204" pitchFamily="34" charset="0"/>
              </a:rPr>
            </a:br>
            <a:r>
              <a:rPr lang="id-ID" sz="2400" dirty="0">
                <a:latin typeface="Arial Rounded MT Bold" panose="020F0704030504030204" pitchFamily="34" charset="0"/>
              </a:rPr>
              <a:t>William Kleitz</a:t>
            </a:r>
            <a:br>
              <a:rPr lang="id-ID" sz="2400" dirty="0">
                <a:latin typeface="Arial Rounded MT Bold" panose="020F0704030504030204" pitchFamily="34" charset="0"/>
              </a:rPr>
            </a:br>
            <a:r>
              <a:rPr lang="id-ID" sz="2400" dirty="0">
                <a:latin typeface="Arial Rounded MT Bold" panose="020F0704030504030204" pitchFamily="34" charset="0"/>
              </a:rPr>
              <a:t>Pearson Education, Inc</a:t>
            </a:r>
            <a:r>
              <a:rPr lang="id-ID" sz="2400" dirty="0" smtClean="0">
                <a:latin typeface="Arial Rounded MT Bold" panose="020F0704030504030204" pitchFamily="34" charset="0"/>
              </a:rPr>
              <a:t>.</a:t>
            </a:r>
            <a:endParaRPr lang="en-US" altLang="id-ID" sz="2400" dirty="0" smtClean="0">
              <a:ln>
                <a:noFill/>
              </a:ln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>
                <a:ln>
                  <a:noFill/>
                </a:ln>
              </a:rPr>
              <a:t>Gerbang Logika AND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b-NO" altLang="id-ID" smtClean="0">
                <a:solidFill>
                  <a:srgbClr val="C00000"/>
                </a:solidFill>
              </a:rPr>
              <a:t>	</a:t>
            </a:r>
            <a:r>
              <a:rPr lang="nb-NO" altLang="id-ID" sz="4400" smtClean="0">
                <a:solidFill>
                  <a:srgbClr val="C00000"/>
                </a:solidFill>
                <a:cs typeface="Aharoni" pitchFamily="2" charset="-79"/>
              </a:rPr>
              <a:t>"</a:t>
            </a:r>
            <a:r>
              <a:rPr lang="nb-NO" altLang="id-ID" sz="4400" b="1" smtClean="0">
                <a:solidFill>
                  <a:srgbClr val="C00000"/>
                </a:solidFill>
              </a:rPr>
              <a:t>memiliki konsep seperti dua buah saklar yang dipasangkan secara seri.</a:t>
            </a:r>
            <a:r>
              <a:rPr lang="nb-NO" altLang="id-ID" sz="4400" smtClean="0">
                <a:solidFill>
                  <a:srgbClr val="C00000"/>
                </a:solidFill>
                <a:cs typeface="Aharoni" pitchFamily="2" charset="-79"/>
              </a:rPr>
              <a:t>"</a:t>
            </a:r>
            <a:endParaRPr lang="nb-NO" altLang="id-ID" sz="4400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en-US" altLang="id-ID" sz="4400" b="1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le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93"/>
          <a:stretch/>
        </p:blipFill>
        <p:spPr>
          <a:xfrm>
            <a:off x="3298370" y="1600200"/>
            <a:ext cx="2362811" cy="3690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8229600" cy="2971800"/>
          </a:xfrm>
        </p:spPr>
        <p:txBody>
          <a:bodyPr/>
          <a:lstStyle/>
          <a:p>
            <a:r>
              <a:rPr lang="en-US" altLang="id-ID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SELESAI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0655" name="Group 191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8E9591-8677-4B71-8520-BFEA7BD79854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6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2554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grpSp>
        <p:nvGrpSpPr>
          <p:cNvPr id="22555" name="Group 19"/>
          <p:cNvGrpSpPr>
            <a:grpSpLocks/>
          </p:cNvGrpSpPr>
          <p:nvPr/>
        </p:nvGrpSpPr>
        <p:grpSpPr bwMode="auto">
          <a:xfrm>
            <a:off x="533400" y="2743200"/>
            <a:ext cx="3276600" cy="1844675"/>
            <a:chOff x="609600" y="914401"/>
            <a:chExt cx="3276600" cy="1844039"/>
          </a:xfrm>
        </p:grpSpPr>
        <p:grpSp>
          <p:nvGrpSpPr>
            <p:cNvPr id="22556" name="Group 37"/>
            <p:cNvGrpSpPr>
              <a:grpSpLocks/>
            </p:cNvGrpSpPr>
            <p:nvPr/>
          </p:nvGrpSpPr>
          <p:grpSpPr bwMode="auto">
            <a:xfrm>
              <a:off x="609600" y="914401"/>
              <a:ext cx="3276600" cy="1844039"/>
              <a:chOff x="1676401" y="3352801"/>
              <a:chExt cx="3276600" cy="1844039"/>
            </a:xfrm>
          </p:grpSpPr>
          <p:grpSp>
            <p:nvGrpSpPr>
              <p:cNvPr id="22560" name="Group 20"/>
              <p:cNvGrpSpPr>
                <a:grpSpLocks/>
              </p:cNvGrpSpPr>
              <p:nvPr/>
            </p:nvGrpSpPr>
            <p:grpSpPr bwMode="auto">
              <a:xfrm>
                <a:off x="1934443" y="3375656"/>
                <a:ext cx="1529439" cy="471034"/>
                <a:chOff x="1981201" y="3377483"/>
                <a:chExt cx="1806576" cy="508717"/>
              </a:xfrm>
            </p:grpSpPr>
            <p:grpSp>
              <p:nvGrpSpPr>
                <p:cNvPr id="22575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56061"/>
                    <a:ext cx="41816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76628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78935"/>
                    <a:ext cx="153763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1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288"/>
                  <a:ext cx="153763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376794"/>
                  <a:ext cx="532545" cy="380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61" name="Group 21"/>
              <p:cNvGrpSpPr>
                <a:grpSpLocks/>
              </p:cNvGrpSpPr>
              <p:nvPr/>
            </p:nvGrpSpPr>
            <p:grpSpPr bwMode="auto">
              <a:xfrm>
                <a:off x="3482698" y="3352801"/>
                <a:ext cx="1264947" cy="471031"/>
                <a:chOff x="2514600" y="3377486"/>
                <a:chExt cx="1494156" cy="508714"/>
              </a:xfrm>
            </p:grpSpPr>
            <p:grpSp>
              <p:nvGrpSpPr>
                <p:cNvPr id="22570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38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178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3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053"/>
                    <a:ext cx="151888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3980"/>
                  <a:ext cx="151888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377486"/>
                  <a:ext cx="534419" cy="380489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4495801" y="4190712"/>
                <a:ext cx="457200" cy="461804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670"/>
                <a:ext cx="0" cy="45704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518"/>
                <a:ext cx="0" cy="56336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2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54"/>
                <a:ext cx="0" cy="549086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363"/>
                <a:ext cx="0" cy="558607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886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0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22557" name="Group 108"/>
            <p:cNvGrpSpPr>
              <a:grpSpLocks/>
            </p:cNvGrpSpPr>
            <p:nvPr/>
          </p:nvGrpSpPr>
          <p:grpSpPr bwMode="auto">
            <a:xfrm>
              <a:off x="1371600" y="1371600"/>
              <a:ext cx="1752600" cy="533400"/>
              <a:chOff x="1295400" y="2819400"/>
              <a:chExt cx="1752600" cy="533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95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38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3554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mati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nyala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BC92BF-A77D-4110-8BF8-CAFC8D211B13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7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4602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126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4604" name="Group 20"/>
          <p:cNvGrpSpPr>
            <a:grpSpLocks/>
          </p:cNvGrpSpPr>
          <p:nvPr/>
        </p:nvGrpSpPr>
        <p:grpSpPr bwMode="auto">
          <a:xfrm>
            <a:off x="533400" y="2743200"/>
            <a:ext cx="3276600" cy="1844675"/>
            <a:chOff x="609600" y="914401"/>
            <a:chExt cx="3276600" cy="1844039"/>
          </a:xfrm>
        </p:grpSpPr>
        <p:grpSp>
          <p:nvGrpSpPr>
            <p:cNvPr id="24605" name="Group 37"/>
            <p:cNvGrpSpPr>
              <a:grpSpLocks/>
            </p:cNvGrpSpPr>
            <p:nvPr/>
          </p:nvGrpSpPr>
          <p:grpSpPr bwMode="auto">
            <a:xfrm>
              <a:off x="609600" y="914401"/>
              <a:ext cx="3276600" cy="1844039"/>
              <a:chOff x="1676401" y="3352801"/>
              <a:chExt cx="3276600" cy="1844039"/>
            </a:xfrm>
          </p:grpSpPr>
          <p:grpSp>
            <p:nvGrpSpPr>
              <p:cNvPr id="24609" name="Group 20"/>
              <p:cNvGrpSpPr>
                <a:grpSpLocks/>
              </p:cNvGrpSpPr>
              <p:nvPr/>
            </p:nvGrpSpPr>
            <p:grpSpPr bwMode="auto">
              <a:xfrm>
                <a:off x="1934443" y="3375656"/>
                <a:ext cx="1529439" cy="471034"/>
                <a:chOff x="1981201" y="3377483"/>
                <a:chExt cx="1806576" cy="508717"/>
              </a:xfrm>
            </p:grpSpPr>
            <p:grpSp>
              <p:nvGrpSpPr>
                <p:cNvPr id="24624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56061"/>
                    <a:ext cx="41816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76628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78935"/>
                    <a:ext cx="153763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288"/>
                  <a:ext cx="153763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376794"/>
                  <a:ext cx="532545" cy="380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610" name="Group 21"/>
              <p:cNvGrpSpPr>
                <a:grpSpLocks/>
              </p:cNvGrpSpPr>
              <p:nvPr/>
            </p:nvGrpSpPr>
            <p:grpSpPr bwMode="auto">
              <a:xfrm>
                <a:off x="3482698" y="3352801"/>
                <a:ext cx="1264947" cy="471031"/>
                <a:chOff x="2514600" y="3377486"/>
                <a:chExt cx="1494156" cy="508714"/>
              </a:xfrm>
            </p:grpSpPr>
            <p:grpSp>
              <p:nvGrpSpPr>
                <p:cNvPr id="24619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4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178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053"/>
                    <a:ext cx="151888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3980"/>
                  <a:ext cx="151888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377486"/>
                  <a:ext cx="534419" cy="380489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4495801" y="4190712"/>
                <a:ext cx="457200" cy="461804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670"/>
                <a:ext cx="0" cy="45704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518"/>
                <a:ext cx="0" cy="56336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2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54"/>
                <a:ext cx="0" cy="549086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363"/>
                <a:ext cx="0" cy="558607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886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0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24606" name="Group 108"/>
            <p:cNvGrpSpPr>
              <a:grpSpLocks/>
            </p:cNvGrpSpPr>
            <p:nvPr/>
          </p:nvGrpSpPr>
          <p:grpSpPr bwMode="auto">
            <a:xfrm>
              <a:off x="1371600" y="1371600"/>
              <a:ext cx="1752600" cy="533400"/>
              <a:chOff x="1295400" y="2819400"/>
              <a:chExt cx="1752600" cy="533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295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38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5602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2012BC-390B-47D5-88C3-CED1B32526E3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8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195640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? 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6651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grpSp>
        <p:nvGrpSpPr>
          <p:cNvPr id="26652" name="Group 46"/>
          <p:cNvGrpSpPr>
            <a:grpSpLocks/>
          </p:cNvGrpSpPr>
          <p:nvPr/>
        </p:nvGrpSpPr>
        <p:grpSpPr bwMode="auto">
          <a:xfrm>
            <a:off x="533400" y="2743200"/>
            <a:ext cx="3276600" cy="1844675"/>
            <a:chOff x="609600" y="914401"/>
            <a:chExt cx="3276600" cy="1844039"/>
          </a:xfrm>
        </p:grpSpPr>
        <p:grpSp>
          <p:nvGrpSpPr>
            <p:cNvPr id="26653" name="Group 37"/>
            <p:cNvGrpSpPr>
              <a:grpSpLocks/>
            </p:cNvGrpSpPr>
            <p:nvPr/>
          </p:nvGrpSpPr>
          <p:grpSpPr bwMode="auto">
            <a:xfrm>
              <a:off x="609600" y="914401"/>
              <a:ext cx="3276600" cy="1844039"/>
              <a:chOff x="1676401" y="3352801"/>
              <a:chExt cx="3276600" cy="1844039"/>
            </a:xfrm>
          </p:grpSpPr>
          <p:grpSp>
            <p:nvGrpSpPr>
              <p:cNvPr id="26657" name="Group 20"/>
              <p:cNvGrpSpPr>
                <a:grpSpLocks/>
              </p:cNvGrpSpPr>
              <p:nvPr/>
            </p:nvGrpSpPr>
            <p:grpSpPr bwMode="auto">
              <a:xfrm>
                <a:off x="1934443" y="3375656"/>
                <a:ext cx="1529439" cy="471034"/>
                <a:chOff x="1981201" y="3377483"/>
                <a:chExt cx="1806576" cy="508717"/>
              </a:xfrm>
            </p:grpSpPr>
            <p:grpSp>
              <p:nvGrpSpPr>
                <p:cNvPr id="26672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71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56061"/>
                    <a:ext cx="41816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76628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73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78935"/>
                    <a:ext cx="153763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9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3288"/>
                  <a:ext cx="153763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376794"/>
                  <a:ext cx="532545" cy="380488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6658" name="Group 21"/>
              <p:cNvGrpSpPr>
                <a:grpSpLocks/>
              </p:cNvGrpSpPr>
              <p:nvPr/>
            </p:nvGrpSpPr>
            <p:grpSpPr bwMode="auto">
              <a:xfrm>
                <a:off x="3482698" y="3352801"/>
                <a:ext cx="1264947" cy="471031"/>
                <a:chOff x="2514600" y="3377486"/>
                <a:chExt cx="1494156" cy="508714"/>
              </a:xfrm>
            </p:grpSpPr>
            <p:grpSp>
              <p:nvGrpSpPr>
                <p:cNvPr id="26667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66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2178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6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053"/>
                    <a:ext cx="151888" cy="15253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3980"/>
                  <a:ext cx="151888" cy="1525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377486"/>
                  <a:ext cx="534419" cy="380489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54" name="Oval 10"/>
              <p:cNvSpPr>
                <a:spLocks noChangeArrowheads="1"/>
              </p:cNvSpPr>
              <p:nvPr/>
            </p:nvSpPr>
            <p:spPr bwMode="auto">
              <a:xfrm>
                <a:off x="4495801" y="4190712"/>
                <a:ext cx="457200" cy="461804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3670"/>
                <a:ext cx="0" cy="45704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6518"/>
                <a:ext cx="0" cy="563368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62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754"/>
                <a:ext cx="0" cy="549086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363"/>
                <a:ext cx="0" cy="558607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39886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1102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26654" name="Group 108"/>
            <p:cNvGrpSpPr>
              <a:grpSpLocks/>
            </p:cNvGrpSpPr>
            <p:nvPr/>
          </p:nvGrpSpPr>
          <p:grpSpPr bwMode="auto">
            <a:xfrm>
              <a:off x="1371600" y="1371600"/>
              <a:ext cx="1752600" cy="533400"/>
              <a:chOff x="1295400" y="2819400"/>
              <a:chExt cx="1752600" cy="5334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295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438400" y="2819243"/>
                <a:ext cx="609600" cy="5332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altLang="id-ID" smtClean="0">
              <a:ln>
                <a:noFill/>
              </a:ln>
            </a:endParaRPr>
          </a:p>
        </p:txBody>
      </p:sp>
      <p:graphicFrame>
        <p:nvGraphicFramePr>
          <p:cNvPr id="196626" name="Group 18"/>
          <p:cNvGraphicFramePr>
            <a:graphicFrameLocks noGrp="1"/>
          </p:cNvGraphicFramePr>
          <p:nvPr>
            <p:ph type="tbl" idx="1"/>
          </p:nvPr>
        </p:nvGraphicFramePr>
        <p:xfrm>
          <a:off x="4260850" y="2517775"/>
          <a:ext cx="3975100" cy="2800352"/>
        </p:xfrm>
        <a:graphic>
          <a:graphicData uri="http://schemas.openxmlformats.org/drawingml/2006/table">
            <a:tbl>
              <a:tblPr/>
              <a:tblGrid>
                <a:gridCol w="1323975"/>
                <a:gridCol w="1327150"/>
                <a:gridCol w="132397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Lampu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D0CA0D-516C-4E97-B274-FE6453DBA6B8}" type="slidenum">
              <a:rPr lang="zh-TW" altLang="en-US">
                <a:solidFill>
                  <a:srgbClr val="045C75"/>
                </a:solidFill>
                <a:latin typeface="Constantia" pitchFamily="18" charset="0"/>
              </a:rPr>
              <a:pPr/>
              <a:t>9</a:t>
            </a:fld>
            <a:endParaRPr lang="en-US" altLang="zh-TW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28698" name="Text Box 24"/>
          <p:cNvSpPr txBox="1">
            <a:spLocks noChangeArrowheads="1"/>
          </p:cNvSpPr>
          <p:nvPr/>
        </p:nvSpPr>
        <p:spPr bwMode="auto">
          <a:xfrm>
            <a:off x="4467225" y="1938338"/>
            <a:ext cx="376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latin typeface="Tahoma" pitchFamily="34" charset="0"/>
              </a:rPr>
              <a:t>Tabel Kebenaran (ON/ OFF = 1/ 0)</a:t>
            </a: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5165725" y="5367338"/>
            <a:ext cx="1266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Tahoma" pitchFamily="34" charset="0"/>
              </a:rPr>
              <a:t>Fungsi</a:t>
            </a:r>
            <a:r>
              <a:rPr lang="en-US" dirty="0">
                <a:latin typeface="Tahoma" pitchFamily="34" charset="0"/>
              </a:rPr>
              <a:t> = ?</a:t>
            </a: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8700" name="Group 20"/>
          <p:cNvGrpSpPr>
            <a:grpSpLocks/>
          </p:cNvGrpSpPr>
          <p:nvPr/>
        </p:nvGrpSpPr>
        <p:grpSpPr bwMode="auto">
          <a:xfrm>
            <a:off x="533400" y="2743200"/>
            <a:ext cx="3276600" cy="1820863"/>
            <a:chOff x="4419600" y="3070856"/>
            <a:chExt cx="3276600" cy="1821184"/>
          </a:xfrm>
        </p:grpSpPr>
        <p:grpSp>
          <p:nvGrpSpPr>
            <p:cNvPr id="28701" name="Group 60"/>
            <p:cNvGrpSpPr>
              <a:grpSpLocks/>
            </p:cNvGrpSpPr>
            <p:nvPr/>
          </p:nvGrpSpPr>
          <p:grpSpPr bwMode="auto">
            <a:xfrm>
              <a:off x="4419600" y="3070856"/>
              <a:ext cx="3276600" cy="1821184"/>
              <a:chOff x="1676401" y="3375656"/>
              <a:chExt cx="3276600" cy="1821184"/>
            </a:xfrm>
          </p:grpSpPr>
          <p:grpSp>
            <p:nvGrpSpPr>
              <p:cNvPr id="28705" name="Group 20"/>
              <p:cNvGrpSpPr>
                <a:grpSpLocks/>
              </p:cNvGrpSpPr>
              <p:nvPr/>
            </p:nvGrpSpPr>
            <p:grpSpPr bwMode="auto">
              <a:xfrm>
                <a:off x="1934443" y="3375656"/>
                <a:ext cx="1529439" cy="471033"/>
                <a:chOff x="1981201" y="3377484"/>
                <a:chExt cx="1806576" cy="508716"/>
              </a:xfrm>
            </p:grpSpPr>
            <p:grpSp>
              <p:nvGrpSpPr>
                <p:cNvPr id="28720" name="Group 32"/>
                <p:cNvGrpSpPr>
                  <a:grpSpLocks/>
                </p:cNvGrpSpPr>
                <p:nvPr/>
              </p:nvGrpSpPr>
              <p:grpSpPr bwMode="auto">
                <a:xfrm>
                  <a:off x="1981201" y="3725863"/>
                  <a:ext cx="1806576" cy="152400"/>
                  <a:chOff x="1981199" y="4995505"/>
                  <a:chExt cx="1806576" cy="152400"/>
                </a:xfrm>
              </p:grpSpPr>
              <p:sp>
                <p:nvSpPr>
                  <p:cNvPr id="45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9667" y="5072397"/>
                    <a:ext cx="418160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982051" y="5092975"/>
                    <a:ext cx="609426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5904" y="4995232"/>
                    <a:ext cx="153763" cy="152617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2514597" y="3734163"/>
                  <a:ext cx="153763" cy="15261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8360" y="3377484"/>
                  <a:ext cx="532545" cy="380686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706" name="Group 21"/>
              <p:cNvGrpSpPr>
                <a:grpSpLocks/>
              </p:cNvGrpSpPr>
              <p:nvPr/>
            </p:nvGrpSpPr>
            <p:grpSpPr bwMode="auto">
              <a:xfrm>
                <a:off x="3482698" y="3657593"/>
                <a:ext cx="1264947" cy="166233"/>
                <a:chOff x="2514600" y="3706668"/>
                <a:chExt cx="1494156" cy="179532"/>
              </a:xfrm>
            </p:grpSpPr>
            <p:grpSp>
              <p:nvGrpSpPr>
                <p:cNvPr id="28715" name="Group 32"/>
                <p:cNvGrpSpPr>
                  <a:grpSpLocks/>
                </p:cNvGrpSpPr>
                <p:nvPr/>
              </p:nvGrpSpPr>
              <p:grpSpPr bwMode="auto">
                <a:xfrm>
                  <a:off x="3216277" y="3725863"/>
                  <a:ext cx="792479" cy="152400"/>
                  <a:chOff x="3216275" y="4995505"/>
                  <a:chExt cx="792479" cy="152400"/>
                </a:xfrm>
              </p:grpSpPr>
              <p:sp>
                <p:nvSpPr>
                  <p:cNvPr id="40" name="Line 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68123" y="5073082"/>
                    <a:ext cx="641303" cy="0"/>
                  </a:xfrm>
                  <a:prstGeom prst="line">
                    <a:avLst/>
                  </a:prstGeom>
                  <a:noFill/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216235" y="4995917"/>
                    <a:ext cx="151888" cy="135469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0" cmpd="sng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50800" dir="5400000" algn="ctr" rotWithShape="0">
                      <a:schemeClr val="tx1">
                        <a:lumMod val="85000"/>
                        <a:lumOff val="15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</a:endParaRPr>
                  </a:p>
                </p:txBody>
              </p:sp>
            </p:grp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2514928" y="3734848"/>
                  <a:ext cx="151888" cy="150903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666817" y="3707411"/>
                  <a:ext cx="594424" cy="51444"/>
                </a:xfrm>
                <a:prstGeom prst="line">
                  <a:avLst/>
                </a:prstGeom>
                <a:noFill/>
                <a:ln w="63500" cmpd="sng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  <a:headEnd/>
                  <a:tailEnd/>
                </a:ln>
                <a:effectLst>
                  <a:outerShdw blurRad="50800" dist="508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4495801" y="4191775"/>
                <a:ext cx="457200" cy="460456"/>
              </a:xfrm>
              <a:prstGeom prst="ellipse">
                <a:avLst/>
              </a:prstGeom>
              <a:solidFill>
                <a:schemeClr val="bg1"/>
              </a:solidFill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 flipV="1">
                <a:off x="4724401" y="3734494"/>
                <a:ext cx="0" cy="457281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3775777"/>
                <a:ext cx="0" cy="56525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1935164" y="5169847"/>
                <a:ext cx="2789237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724401" y="4647468"/>
                <a:ext cx="0" cy="549372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 flipH="1" flipV="1">
                <a:off x="1935164" y="4622064"/>
                <a:ext cx="0" cy="558899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 flipH="1" flipV="1">
                <a:off x="1676401" y="4341026"/>
                <a:ext cx="541338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 flipV="1">
                <a:off x="1804989" y="4580781"/>
                <a:ext cx="258762" cy="0"/>
              </a:xfrm>
              <a:prstGeom prst="line">
                <a:avLst/>
              </a:prstGeom>
              <a:noFill/>
              <a:ln w="63500" cmpd="sng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>
                <a:outerShdw blurRad="50800" dist="50800" dir="5400000" algn="ctr" rotWithShape="0">
                  <a:schemeClr val="tx1">
                    <a:lumMod val="85000"/>
                    <a:lumOff val="15000"/>
                  </a:schemeClr>
                </a:outerShdw>
              </a:effec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28702" name="Group 111"/>
            <p:cNvGrpSpPr>
              <a:grpSpLocks/>
            </p:cNvGrpSpPr>
            <p:nvPr/>
          </p:nvGrpSpPr>
          <p:grpSpPr bwMode="auto">
            <a:xfrm>
              <a:off x="5181600" y="3505200"/>
              <a:ext cx="1752600" cy="533400"/>
              <a:chOff x="1295400" y="2819400"/>
              <a:chExt cx="1752600" cy="533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295400" y="2820108"/>
                <a:ext cx="609600" cy="5319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S1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38400" y="2820108"/>
                <a:ext cx="609600" cy="5319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S2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TAG_BACKING_FORM_KEY" val="658562-h:\sistem digital baru\sesi 3 gerbang logika.pptx"/>
  <p:tag name="ARTICULATE_PRESENTER_VERSION" val="7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CHARACTER_FILE" val=".\characters\eb643f9f-3c11-4612-8786-b94cc0dc9f8a.emf"/>
  <p:tag name="ARTICULATE_CHARACTER_TYPE" val="illustrated"/>
  <p:tag name="ARTICULATE_CHARACTER_ID" val="Male 10"/>
  <p:tag name="ARTICULATE_CHARACTER_EXPRESSION" val="m10/m10_2_happy_head_front_standing.wmf"/>
  <p:tag name="ARTICULATE_CHARACTER_POSE" val="m10/m10_2_happy_body_front_standing.wmf"/>
  <p:tag name="ARTICULATE_CHARACTER_FLI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11285</TotalTime>
  <Words>1076</Words>
  <Application>Microsoft Office PowerPoint</Application>
  <PresentationFormat>On-screen Show (4:3)</PresentationFormat>
  <Paragraphs>709</Paragraphs>
  <Slides>50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Organic</vt:lpstr>
      <vt:lpstr>MK SISTEM DIGITAL  SESI III GERBANG LOGIKA</vt:lpstr>
      <vt:lpstr>Gerbang Logika</vt:lpstr>
      <vt:lpstr>Gerbang Logika Dasar</vt:lpstr>
      <vt:lpstr>Gerbang Logika AND</vt:lpstr>
      <vt:lpstr>Gerbang Logika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Gerbang Logika AND</vt:lpstr>
      <vt:lpstr>Gerbang Logika AND</vt:lpstr>
      <vt:lpstr>Contoh implementasi Logika AND</vt:lpstr>
      <vt:lpstr>Gerbang Logika OR</vt:lpstr>
      <vt:lpstr>Gerbang Logika OR</vt:lpstr>
      <vt:lpstr>PowerPoint Presentation</vt:lpstr>
      <vt:lpstr>PowerPoint Presentation</vt:lpstr>
      <vt:lpstr>PowerPoint Presentation</vt:lpstr>
      <vt:lpstr>PowerPoint Presentation</vt:lpstr>
      <vt:lpstr>Switches in Parallel</vt:lpstr>
      <vt:lpstr>Gerbang Logika OR</vt:lpstr>
      <vt:lpstr>Gerbang Logika OR</vt:lpstr>
      <vt:lpstr>Contoh implementasi Logika OR</vt:lpstr>
      <vt:lpstr>Gerbang Logika NOT</vt:lpstr>
      <vt:lpstr>Gerbang Logika NOT</vt:lpstr>
      <vt:lpstr>PowerPoint Presentation</vt:lpstr>
      <vt:lpstr>PowerPoint Presentation</vt:lpstr>
      <vt:lpstr>PowerPoint Presentation</vt:lpstr>
      <vt:lpstr>Gerbang Logika NOT</vt:lpstr>
      <vt:lpstr>Gerbang Logika Bentukan</vt:lpstr>
      <vt:lpstr>Gerbang Logika NAND</vt:lpstr>
      <vt:lpstr>Gerbang Logika NAND (Lanjutan)</vt:lpstr>
      <vt:lpstr>Gerbang Logika NAND</vt:lpstr>
      <vt:lpstr>Gerbang Logika NOR</vt:lpstr>
      <vt:lpstr>Gerbang Logika NOR (Lanjutan)</vt:lpstr>
      <vt:lpstr>Gerbang Logika NOR</vt:lpstr>
      <vt:lpstr>Gerbang Logika XOR</vt:lpstr>
      <vt:lpstr>Rangkaian Logika Pembentuk logika XOR</vt:lpstr>
      <vt:lpstr>Gerbang Logika XNOR</vt:lpstr>
      <vt:lpstr>Rangkaian Logika Pembentuk logika XNOR</vt:lpstr>
      <vt:lpstr>PowerPoint Presentation</vt:lpstr>
      <vt:lpstr>Bubble AND</vt:lpstr>
      <vt:lpstr>PowerPoint Presentation</vt:lpstr>
      <vt:lpstr>Bubble OR</vt:lpstr>
      <vt:lpstr>PowerPoint Presentation</vt:lpstr>
      <vt:lpstr>Ekivalen logika positif dan logika negatif</vt:lpstr>
      <vt:lpstr>PowerPoint Presentation</vt:lpstr>
      <vt:lpstr>Referensi:   Digital System Prinsiples and Applications Ronald J. Tocci &amp; Neal S. Widmer Prentice Hall  Digital Electronics a practical approach with VHDL William Kleitz Pearson Education, Inc.</vt:lpstr>
      <vt:lpstr>SELESAI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MATAKULIAH RANGKAIAN DIGITAL PERTEMUAN II GERBANG LOGIKA</dc:title>
  <dc:creator>acer</dc:creator>
  <cp:lastModifiedBy>LabSisDig82</cp:lastModifiedBy>
  <cp:revision>79</cp:revision>
  <dcterms:created xsi:type="dcterms:W3CDTF">2007-12-13T15:19:51Z</dcterms:created>
  <dcterms:modified xsi:type="dcterms:W3CDTF">2014-03-18T01:00:48Z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82689E43-82BA-434A-88DA-035C8F1194C3</vt:lpwstr>
  </property>
  <property fmtid="{D5CDD505-2E9C-101B-9397-08002B2CF9AE}" pid="3" name="ArticulatePath">
    <vt:lpwstr>PERTEMUAN II - gerbang logika 2010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7</vt:lpwstr>
  </property>
  <property fmtid="{D5CDD505-2E9C-101B-9397-08002B2CF9AE}" pid="6" name="ArticulateProjectFull">
    <vt:lpwstr>H:\Sistem digital baru\sesi 3 gerbang logika.ppta</vt:lpwstr>
  </property>
</Properties>
</file>