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6" r:id="rId2"/>
    <p:sldId id="257" r:id="rId3"/>
    <p:sldId id="270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2" r:id="rId16"/>
    <p:sldId id="273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7574" autoAdjust="0"/>
    <p:restoredTop sz="94660"/>
  </p:normalViewPr>
  <p:slideViewPr>
    <p:cSldViewPr>
      <p:cViewPr>
        <p:scale>
          <a:sx n="60" d="100"/>
          <a:sy n="60" d="100"/>
        </p:scale>
        <p:origin x="-1572" y="-2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22EC16-2B32-48A5-8833-DA2AED065BF8}" type="datetimeFigureOut">
              <a:rPr lang="id-ID" smtClean="0"/>
              <a:pPr/>
              <a:t>28/03/2013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821C8C-48C8-4144-AF11-4A89E3DDBB9D}" type="slidenum">
              <a:rPr lang="id-ID" smtClean="0"/>
              <a:pPr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821C8C-48C8-4144-AF11-4A89E3DDBB9D}" type="slidenum">
              <a:rPr lang="id-ID" smtClean="0"/>
              <a:pPr/>
              <a:t>1</a:t>
            </a:fld>
            <a:endParaRPr lang="id-ID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821C8C-48C8-4144-AF11-4A89E3DDBB9D}" type="slidenum">
              <a:rPr lang="id-ID" smtClean="0"/>
              <a:pPr/>
              <a:t>10</a:t>
            </a:fld>
            <a:endParaRPr lang="id-ID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821C8C-48C8-4144-AF11-4A89E3DDBB9D}" type="slidenum">
              <a:rPr lang="id-ID" smtClean="0"/>
              <a:pPr/>
              <a:t>11</a:t>
            </a:fld>
            <a:endParaRPr lang="id-ID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821C8C-48C8-4144-AF11-4A89E3DDBB9D}" type="slidenum">
              <a:rPr lang="id-ID" smtClean="0"/>
              <a:pPr/>
              <a:t>12</a:t>
            </a:fld>
            <a:endParaRPr lang="id-ID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821C8C-48C8-4144-AF11-4A89E3DDBB9D}" type="slidenum">
              <a:rPr lang="id-ID" smtClean="0"/>
              <a:pPr/>
              <a:t>13</a:t>
            </a:fld>
            <a:endParaRPr lang="id-ID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821C8C-48C8-4144-AF11-4A89E3DDBB9D}" type="slidenum">
              <a:rPr lang="id-ID" smtClean="0"/>
              <a:pPr/>
              <a:t>14</a:t>
            </a:fld>
            <a:endParaRPr lang="id-ID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821C8C-48C8-4144-AF11-4A89E3DDBB9D}" type="slidenum">
              <a:rPr lang="id-ID" smtClean="0"/>
              <a:pPr/>
              <a:t>15</a:t>
            </a:fld>
            <a:endParaRPr lang="id-ID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821C8C-48C8-4144-AF11-4A89E3DDBB9D}" type="slidenum">
              <a:rPr lang="id-ID" smtClean="0"/>
              <a:pPr/>
              <a:t>2</a:t>
            </a:fld>
            <a:endParaRPr lang="id-ID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821C8C-48C8-4144-AF11-4A89E3DDBB9D}" type="slidenum">
              <a:rPr lang="id-ID" smtClean="0"/>
              <a:pPr/>
              <a:t>3</a:t>
            </a:fld>
            <a:endParaRPr lang="id-ID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821C8C-48C8-4144-AF11-4A89E3DDBB9D}" type="slidenum">
              <a:rPr lang="id-ID" smtClean="0"/>
              <a:pPr/>
              <a:t>4</a:t>
            </a:fld>
            <a:endParaRPr lang="id-ID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821C8C-48C8-4144-AF11-4A89E3DDBB9D}" type="slidenum">
              <a:rPr lang="id-ID" smtClean="0"/>
              <a:pPr/>
              <a:t>5</a:t>
            </a:fld>
            <a:endParaRPr lang="id-ID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821C8C-48C8-4144-AF11-4A89E3DDBB9D}" type="slidenum">
              <a:rPr lang="id-ID" smtClean="0"/>
              <a:pPr/>
              <a:t>6</a:t>
            </a:fld>
            <a:endParaRPr lang="id-ID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821C8C-48C8-4144-AF11-4A89E3DDBB9D}" type="slidenum">
              <a:rPr lang="id-ID" smtClean="0"/>
              <a:pPr/>
              <a:t>7</a:t>
            </a:fld>
            <a:endParaRPr lang="id-ID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821C8C-48C8-4144-AF11-4A89E3DDBB9D}" type="slidenum">
              <a:rPr lang="id-ID" smtClean="0"/>
              <a:pPr/>
              <a:t>8</a:t>
            </a:fld>
            <a:endParaRPr lang="id-ID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821C8C-48C8-4144-AF11-4A89E3DDBB9D}" type="slidenum">
              <a:rPr lang="id-ID" smtClean="0"/>
              <a:pPr/>
              <a:t>9</a:t>
            </a:fld>
            <a:endParaRPr lang="id-ID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 baseline="0">
                <a:solidFill>
                  <a:schemeClr val="tx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 baseline="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F66E395-9980-4D83-84B4-8C28DF2C0D5C}" type="datetimeFigureOut">
              <a:rPr lang="en-US" smtClean="0"/>
              <a:pPr/>
              <a:t>3/28/2013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CA75A71-FC33-4F80-927F-82B6991E8A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F66E395-9980-4D83-84B4-8C28DF2C0D5C}" type="datetimeFigureOut">
              <a:rPr lang="en-US" smtClean="0"/>
              <a:pPr/>
              <a:t>3/28/2013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A75A71-FC33-4F80-927F-82B6991E8A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F66E395-9980-4D83-84B4-8C28DF2C0D5C}" type="datetimeFigureOut">
              <a:rPr lang="en-US" smtClean="0"/>
              <a:pPr/>
              <a:t>3/28/2013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A75A71-FC33-4F80-927F-82B6991E8A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3200" baseline="0">
                <a:solidFill>
                  <a:schemeClr val="tx1"/>
                </a:solidFill>
              </a:defRPr>
            </a:lvl1pPr>
            <a:lvl2pPr>
              <a:defRPr sz="3200" baseline="0">
                <a:solidFill>
                  <a:schemeClr val="tx1"/>
                </a:solidFill>
              </a:defRPr>
            </a:lvl2pPr>
            <a:extLst/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F66E395-9980-4D83-84B4-8C28DF2C0D5C}" type="datetimeFigureOut">
              <a:rPr lang="en-US" smtClean="0"/>
              <a:pPr/>
              <a:t>3/28/2013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A75A71-FC33-4F80-927F-82B6991E8A2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 b="0" i="0" baseline="0">
                <a:solidFill>
                  <a:schemeClr val="tx1"/>
                </a:solidFill>
              </a:defRPr>
            </a:lvl1pPr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F66E395-9980-4D83-84B4-8C28DF2C0D5C}" type="datetimeFigureOut">
              <a:rPr lang="en-US" smtClean="0"/>
              <a:pPr/>
              <a:t>3/28/2013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A75A71-FC33-4F80-927F-82B6991E8A2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F66E395-9980-4D83-84B4-8C28DF2C0D5C}" type="datetimeFigureOut">
              <a:rPr lang="en-US" smtClean="0"/>
              <a:pPr/>
              <a:t>3/28/2013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A75A71-FC33-4F80-927F-82B6991E8A2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F66E395-9980-4D83-84B4-8C28DF2C0D5C}" type="datetimeFigureOut">
              <a:rPr lang="en-US" smtClean="0"/>
              <a:pPr/>
              <a:t>3/28/2013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A75A71-FC33-4F80-927F-82B6991E8A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F66E395-9980-4D83-84B4-8C28DF2C0D5C}" type="datetimeFigureOut">
              <a:rPr lang="en-US" smtClean="0"/>
              <a:pPr/>
              <a:t>3/28/2013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A75A71-FC33-4F80-927F-82B6991E8A2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F66E395-9980-4D83-84B4-8C28DF2C0D5C}" type="datetimeFigureOut">
              <a:rPr lang="en-US" smtClean="0"/>
              <a:pPr/>
              <a:t>3/28/2013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A75A71-FC33-4F80-927F-82B6991E8A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F66E395-9980-4D83-84B4-8C28DF2C0D5C}" type="datetimeFigureOut">
              <a:rPr lang="en-US" smtClean="0"/>
              <a:pPr/>
              <a:t>3/28/2013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A75A71-FC33-4F80-927F-82B6991E8A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F66E395-9980-4D83-84B4-8C28DF2C0D5C}" type="datetimeFigureOut">
              <a:rPr lang="en-US" smtClean="0"/>
              <a:pPr/>
              <a:t>3/28/2013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CA75A71-FC33-4F80-927F-82B6991E8A2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  <a:p>
            <a:pPr lvl="2" eaLnBrk="1" latinLnBrk="0" hangingPunct="1"/>
            <a:r>
              <a:rPr kumimoji="0" lang="en-US" dirty="0" smtClean="0"/>
              <a:t>Third level</a:t>
            </a:r>
          </a:p>
          <a:p>
            <a:pPr lvl="3" eaLnBrk="1" latinLnBrk="0" hangingPunct="1"/>
            <a:r>
              <a:rPr kumimoji="0" lang="en-US" dirty="0" smtClean="0"/>
              <a:t>Fourth level</a:t>
            </a:r>
          </a:p>
          <a:p>
            <a:pPr lvl="4" eaLnBrk="1" latinLnBrk="0" hangingPunct="1"/>
            <a:r>
              <a:rPr kumimoji="0" lang="en-US" dirty="0" smtClean="0"/>
              <a:t>Fifth level</a:t>
            </a:r>
            <a:endParaRPr kumimoji="0"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F66E395-9980-4D83-84B4-8C28DF2C0D5C}" type="datetimeFigureOut">
              <a:rPr lang="en-US" smtClean="0"/>
              <a:pPr/>
              <a:t>3/28/2013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0CA75A71-FC33-4F80-927F-82B6991E8A2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0" i="0" kern="1200" baseline="0">
          <a:solidFill>
            <a:schemeClr val="tx1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oleObject" Target="../embeddings/oleObject12.bin"/><Relationship Id="rId4" Type="http://schemas.openxmlformats.org/officeDocument/2006/relationships/oleObject" Target="../embeddings/oleObject11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5" Type="http://schemas.openxmlformats.org/officeDocument/2006/relationships/oleObject" Target="../embeddings/oleObject14.bin"/><Relationship Id="rId4" Type="http://schemas.openxmlformats.org/officeDocument/2006/relationships/oleObject" Target="../embeddings/oleObject13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5" Type="http://schemas.openxmlformats.org/officeDocument/2006/relationships/oleObject" Target="../embeddings/oleObject16.bin"/><Relationship Id="rId4" Type="http://schemas.openxmlformats.org/officeDocument/2006/relationships/oleObject" Target="../embeddings/oleObject15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5" Type="http://schemas.openxmlformats.org/officeDocument/2006/relationships/oleObject" Target="../embeddings/oleObject18.bin"/><Relationship Id="rId4" Type="http://schemas.openxmlformats.org/officeDocument/2006/relationships/oleObject" Target="../embeddings/oleObject17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5" Type="http://schemas.openxmlformats.org/officeDocument/2006/relationships/oleObject" Target="../embeddings/oleObject20.bin"/><Relationship Id="rId4" Type="http://schemas.openxmlformats.org/officeDocument/2006/relationships/oleObject" Target="../embeddings/oleObject19.bin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4.bin"/><Relationship Id="rId4" Type="http://schemas.openxmlformats.org/officeDocument/2006/relationships/oleObject" Target="../embeddings/oleObject3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6.bin"/><Relationship Id="rId4" Type="http://schemas.openxmlformats.org/officeDocument/2006/relationships/oleObject" Target="../embeddings/oleObject5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7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8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oleObject" Target="../embeddings/oleObject10.bin"/><Relationship Id="rId4" Type="http://schemas.openxmlformats.org/officeDocument/2006/relationships/oleObject" Target="../embeddings/oleObject9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>
                <a:latin typeface="Forte" pitchFamily="66" charset="0"/>
              </a:rPr>
              <a:t>Ukuran</a:t>
            </a:r>
            <a:r>
              <a:rPr lang="en-US" dirty="0" smtClean="0">
                <a:latin typeface="Forte" pitchFamily="66" charset="0"/>
              </a:rPr>
              <a:t> </a:t>
            </a:r>
            <a:r>
              <a:rPr lang="en-US" dirty="0" err="1" smtClean="0">
                <a:latin typeface="Forte" pitchFamily="66" charset="0"/>
              </a:rPr>
              <a:t>Pemusatan</a:t>
            </a:r>
            <a:r>
              <a:rPr lang="en-US" smtClean="0">
                <a:latin typeface="Forte" pitchFamily="66" charset="0"/>
              </a:rPr>
              <a:t/>
            </a:r>
            <a:br>
              <a:rPr lang="en-US" smtClean="0">
                <a:latin typeface="Forte" pitchFamily="66" charset="0"/>
              </a:rPr>
            </a:br>
            <a:r>
              <a:rPr lang="en-US" smtClean="0">
                <a:latin typeface="Forte" pitchFamily="66" charset="0"/>
              </a:rPr>
              <a:t>- Data </a:t>
            </a:r>
            <a:r>
              <a:rPr lang="en-US" dirty="0" err="1" smtClean="0">
                <a:latin typeface="Forte" pitchFamily="66" charset="0"/>
              </a:rPr>
              <a:t>Berkelompok</a:t>
            </a:r>
            <a:endParaRPr lang="en-US" dirty="0">
              <a:latin typeface="Forte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dirty="0" smtClean="0">
              <a:latin typeface="Mistral" pitchFamily="66" charset="0"/>
            </a:endParaRPr>
          </a:p>
          <a:p>
            <a:endParaRPr lang="en-US" dirty="0" smtClean="0">
              <a:latin typeface="Mistral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Tentukan letak </a:t>
            </a:r>
            <a:r>
              <a:rPr lang="en-US" dirty="0" err="1" smtClean="0"/>
              <a:t>kuartil</a:t>
            </a:r>
            <a:r>
              <a:rPr lang="id-ID" dirty="0" smtClean="0"/>
              <a:t> :</a:t>
            </a:r>
          </a:p>
          <a:p>
            <a:pPr>
              <a:buNone/>
            </a:pPr>
            <a:r>
              <a:rPr lang="id-ID" dirty="0" smtClean="0"/>
              <a:t>	- </a:t>
            </a:r>
            <a:r>
              <a:rPr lang="en-US" dirty="0" err="1" smtClean="0"/>
              <a:t>Letak</a:t>
            </a:r>
            <a:r>
              <a:rPr lang="en-US" dirty="0" smtClean="0"/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baseline="-25000" dirty="0" smtClean="0"/>
              <a:t>3</a:t>
            </a:r>
            <a:r>
              <a:rPr lang="en-US" dirty="0" smtClean="0"/>
              <a:t> = </a:t>
            </a:r>
            <a:r>
              <a:rPr lang="en-US" dirty="0" err="1" smtClean="0"/>
              <a:t>nilai</a:t>
            </a:r>
            <a:r>
              <a:rPr lang="en-US" dirty="0" smtClean="0"/>
              <a:t> yang </a:t>
            </a:r>
            <a:r>
              <a:rPr lang="en-US" dirty="0" err="1" smtClean="0"/>
              <a:t>ke</a:t>
            </a:r>
            <a:r>
              <a:rPr lang="en-US" dirty="0" smtClean="0"/>
              <a:t>  </a:t>
            </a:r>
          </a:p>
          <a:p>
            <a:pPr>
              <a:buNone/>
            </a:pPr>
            <a:r>
              <a:rPr lang="en-US" dirty="0" smtClean="0"/>
              <a:t>	</a:t>
            </a:r>
            <a:endParaRPr lang="id-ID" dirty="0" smtClean="0"/>
          </a:p>
          <a:p>
            <a:pPr>
              <a:buNone/>
            </a:pPr>
            <a:r>
              <a:rPr lang="id-ID" dirty="0" smtClean="0"/>
              <a:t>	-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baseline="-25000" dirty="0" smtClean="0"/>
              <a:t>3</a:t>
            </a:r>
            <a:r>
              <a:rPr lang="en-US" dirty="0" smtClean="0"/>
              <a:t> </a:t>
            </a:r>
            <a:r>
              <a:rPr lang="en-US" dirty="0" err="1" smtClean="0"/>
              <a:t>terletak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interval </a:t>
            </a:r>
            <a:r>
              <a:rPr lang="en-US" dirty="0" err="1" smtClean="0"/>
              <a:t>ke</a:t>
            </a:r>
            <a:r>
              <a:rPr lang="en-US" dirty="0" smtClean="0"/>
              <a:t> - 6</a:t>
            </a:r>
            <a:endParaRPr lang="id-ID" dirty="0" smtClean="0"/>
          </a:p>
          <a:p>
            <a:r>
              <a:rPr lang="id-ID" dirty="0" smtClean="0"/>
              <a:t>Tentukan nilai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baseline="-25000" dirty="0" smtClean="0"/>
              <a:t>3</a:t>
            </a:r>
            <a:r>
              <a:rPr lang="id-ID" dirty="0" smtClean="0"/>
              <a:t> :</a:t>
            </a:r>
            <a:endParaRPr lang="id-ID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Kuartil</a:t>
            </a:r>
            <a:r>
              <a:rPr lang="id-ID" dirty="0" smtClean="0"/>
              <a:t> (</a:t>
            </a:r>
            <a:r>
              <a:rPr lang="en-US" dirty="0" smtClean="0"/>
              <a:t>2</a:t>
            </a:r>
            <a:r>
              <a:rPr lang="id-ID" dirty="0" smtClean="0"/>
              <a:t>)</a:t>
            </a:r>
            <a:endParaRPr lang="id-ID" dirty="0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0" y="10287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d-ID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3796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3797" name="Rectangle 5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3799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3800" name="Rectangle 8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5" name="Object 14"/>
          <p:cNvGraphicFramePr>
            <a:graphicFrameLocks noChangeAspect="1"/>
          </p:cNvGraphicFramePr>
          <p:nvPr/>
        </p:nvGraphicFramePr>
        <p:xfrm>
          <a:off x="5257800" y="1828800"/>
          <a:ext cx="1782763" cy="985838"/>
        </p:xfrm>
        <a:graphic>
          <a:graphicData uri="http://schemas.openxmlformats.org/presentationml/2006/ole">
            <p:oleObj spid="_x0000_s8194" name="Equation" r:id="rId4" imgW="711000" imgH="393480" progId="Equation.3">
              <p:embed/>
            </p:oleObj>
          </a:graphicData>
        </a:graphic>
      </p:graphicFrame>
      <p:graphicFrame>
        <p:nvGraphicFramePr>
          <p:cNvPr id="8195" name="Object 3"/>
          <p:cNvGraphicFramePr>
            <a:graphicFrameLocks noChangeAspect="1"/>
          </p:cNvGraphicFramePr>
          <p:nvPr/>
        </p:nvGraphicFramePr>
        <p:xfrm>
          <a:off x="4060825" y="3625850"/>
          <a:ext cx="4505325" cy="3014663"/>
        </p:xfrm>
        <a:graphic>
          <a:graphicData uri="http://schemas.openxmlformats.org/presentationml/2006/ole">
            <p:oleObj spid="_x0000_s8195" name="Equation" r:id="rId5" imgW="1803240" imgH="120636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Tentukan letak </a:t>
            </a:r>
            <a:r>
              <a:rPr lang="en-US" dirty="0" err="1" smtClean="0"/>
              <a:t>desil</a:t>
            </a:r>
            <a:r>
              <a:rPr lang="id-ID" dirty="0" smtClean="0"/>
              <a:t> :</a:t>
            </a:r>
          </a:p>
          <a:p>
            <a:pPr>
              <a:buNone/>
            </a:pPr>
            <a:r>
              <a:rPr lang="id-ID" dirty="0" smtClean="0"/>
              <a:t>	- </a:t>
            </a:r>
            <a:r>
              <a:rPr lang="en-US" dirty="0" err="1" smtClean="0"/>
              <a:t>Letak</a:t>
            </a:r>
            <a:r>
              <a:rPr lang="en-US" dirty="0" smtClean="0"/>
              <a:t> D = </a:t>
            </a:r>
            <a:r>
              <a:rPr lang="en-US" dirty="0" err="1" smtClean="0"/>
              <a:t>nilai</a:t>
            </a:r>
            <a:r>
              <a:rPr lang="en-US" dirty="0" smtClean="0"/>
              <a:t> yang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	</a:t>
            </a:r>
          </a:p>
          <a:p>
            <a:pPr>
              <a:buNone/>
            </a:pPr>
            <a:r>
              <a:rPr lang="en-US" dirty="0" smtClean="0"/>
              <a:t>	- </a:t>
            </a:r>
            <a:r>
              <a:rPr lang="id-ID" dirty="0" smtClean="0"/>
              <a:t>Lihat kolom Fk (frekuensi kumulatif)</a:t>
            </a:r>
          </a:p>
          <a:p>
            <a:pPr>
              <a:buNone/>
            </a:pPr>
            <a:r>
              <a:rPr lang="id-ID" dirty="0" smtClean="0"/>
              <a:t>	- Tentukan interval dimana </a:t>
            </a:r>
            <a:r>
              <a:rPr lang="en-US" dirty="0" smtClean="0"/>
              <a:t>D </a:t>
            </a:r>
            <a:r>
              <a:rPr lang="id-ID" dirty="0" smtClean="0"/>
              <a:t>berada</a:t>
            </a:r>
          </a:p>
          <a:p>
            <a:r>
              <a:rPr lang="id-ID" dirty="0" smtClean="0"/>
              <a:t>Tentukan nilai </a:t>
            </a:r>
            <a:r>
              <a:rPr lang="en-US" dirty="0" err="1" smtClean="0"/>
              <a:t>desil</a:t>
            </a:r>
            <a:r>
              <a:rPr lang="id-ID" dirty="0" smtClean="0"/>
              <a:t> :</a:t>
            </a:r>
            <a:endParaRPr lang="id-ID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Desil</a:t>
            </a:r>
            <a:r>
              <a:rPr lang="id-ID" dirty="0" smtClean="0"/>
              <a:t> (</a:t>
            </a:r>
            <a:r>
              <a:rPr lang="en-US" dirty="0" smtClean="0"/>
              <a:t>1</a:t>
            </a:r>
            <a:r>
              <a:rPr lang="id-ID" dirty="0" smtClean="0"/>
              <a:t>)</a:t>
            </a:r>
            <a:endParaRPr lang="id-ID" dirty="0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0" y="10287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d-ID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7893" name="Rectangle 5"/>
          <p:cNvSpPr>
            <a:spLocks noChangeArrowheads="1"/>
          </p:cNvSpPr>
          <p:nvPr/>
        </p:nvSpPr>
        <p:spPr bwMode="auto">
          <a:xfrm>
            <a:off x="0" y="1028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9218" name="Object 2"/>
          <p:cNvGraphicFramePr>
            <a:graphicFrameLocks noChangeAspect="1"/>
          </p:cNvGraphicFramePr>
          <p:nvPr/>
        </p:nvGraphicFramePr>
        <p:xfrm>
          <a:off x="5029200" y="1828800"/>
          <a:ext cx="785813" cy="974725"/>
        </p:xfrm>
        <a:graphic>
          <a:graphicData uri="http://schemas.openxmlformats.org/presentationml/2006/ole">
            <p:oleObj spid="_x0000_s9218" name="Equation" r:id="rId4" imgW="317160" imgH="393480" progId="Equation.3">
              <p:embed/>
            </p:oleObj>
          </a:graphicData>
        </a:graphic>
      </p:graphicFrame>
      <p:graphicFrame>
        <p:nvGraphicFramePr>
          <p:cNvPr id="9219" name="Object 3"/>
          <p:cNvGraphicFramePr>
            <a:graphicFrameLocks noChangeAspect="1"/>
          </p:cNvGraphicFramePr>
          <p:nvPr/>
        </p:nvGraphicFramePr>
        <p:xfrm>
          <a:off x="4022725" y="4648200"/>
          <a:ext cx="4543425" cy="1208088"/>
        </p:xfrm>
        <a:graphic>
          <a:graphicData uri="http://schemas.openxmlformats.org/presentationml/2006/ole">
            <p:oleObj spid="_x0000_s9219" name="Equation" r:id="rId5" imgW="1815840" imgH="4824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Tentukan letak </a:t>
            </a:r>
            <a:r>
              <a:rPr lang="en-US" dirty="0" err="1" smtClean="0"/>
              <a:t>desil</a:t>
            </a:r>
            <a:r>
              <a:rPr lang="id-ID" dirty="0" smtClean="0"/>
              <a:t> :</a:t>
            </a:r>
          </a:p>
          <a:p>
            <a:pPr>
              <a:buNone/>
            </a:pPr>
            <a:r>
              <a:rPr lang="id-ID" dirty="0" smtClean="0"/>
              <a:t>	- </a:t>
            </a:r>
            <a:r>
              <a:rPr lang="en-US" dirty="0" err="1" smtClean="0"/>
              <a:t>Letak</a:t>
            </a:r>
            <a:r>
              <a:rPr lang="en-US" dirty="0" smtClean="0"/>
              <a:t> D</a:t>
            </a:r>
            <a:r>
              <a:rPr lang="en-US" baseline="-25000" dirty="0" smtClean="0"/>
              <a:t>6</a:t>
            </a:r>
            <a:r>
              <a:rPr lang="en-US" dirty="0" smtClean="0"/>
              <a:t> = </a:t>
            </a:r>
            <a:r>
              <a:rPr lang="en-US" dirty="0" err="1" smtClean="0"/>
              <a:t>nilai</a:t>
            </a:r>
            <a:r>
              <a:rPr lang="en-US" dirty="0" smtClean="0"/>
              <a:t> yang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	</a:t>
            </a:r>
            <a:endParaRPr lang="id-ID" dirty="0" smtClean="0"/>
          </a:p>
          <a:p>
            <a:pPr>
              <a:buNone/>
            </a:pPr>
            <a:r>
              <a:rPr lang="id-ID" dirty="0" smtClean="0"/>
              <a:t>	- </a:t>
            </a:r>
            <a:r>
              <a:rPr lang="en-US" dirty="0" smtClean="0"/>
              <a:t>D</a:t>
            </a:r>
            <a:r>
              <a:rPr lang="en-US" baseline="-25000" dirty="0" smtClean="0"/>
              <a:t>6</a:t>
            </a:r>
            <a:r>
              <a:rPr lang="en-US" dirty="0" smtClean="0"/>
              <a:t> </a:t>
            </a:r>
            <a:r>
              <a:rPr lang="en-US" dirty="0" err="1" smtClean="0"/>
              <a:t>terletak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interval </a:t>
            </a:r>
            <a:r>
              <a:rPr lang="en-US" dirty="0" err="1" smtClean="0"/>
              <a:t>ke</a:t>
            </a:r>
            <a:r>
              <a:rPr lang="en-US" dirty="0" smtClean="0"/>
              <a:t> - 6</a:t>
            </a:r>
            <a:endParaRPr lang="id-ID" dirty="0" smtClean="0"/>
          </a:p>
          <a:p>
            <a:r>
              <a:rPr lang="id-ID" dirty="0" smtClean="0"/>
              <a:t>Tentukan nilai </a:t>
            </a:r>
            <a:r>
              <a:rPr lang="en-US" dirty="0" smtClean="0"/>
              <a:t>D</a:t>
            </a:r>
            <a:r>
              <a:rPr lang="en-US" baseline="-25000" dirty="0" smtClean="0"/>
              <a:t>6</a:t>
            </a:r>
            <a:r>
              <a:rPr lang="id-ID" dirty="0" smtClean="0"/>
              <a:t> :</a:t>
            </a:r>
            <a:endParaRPr lang="id-ID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Desil</a:t>
            </a:r>
            <a:r>
              <a:rPr lang="id-ID" dirty="0" smtClean="0"/>
              <a:t> (</a:t>
            </a:r>
            <a:r>
              <a:rPr lang="en-US" dirty="0" smtClean="0"/>
              <a:t>2</a:t>
            </a:r>
            <a:r>
              <a:rPr lang="id-ID" dirty="0" smtClean="0"/>
              <a:t>)</a:t>
            </a:r>
            <a:endParaRPr lang="id-ID" dirty="0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0" y="10287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d-ID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3796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3797" name="Rectangle 5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3799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3800" name="Rectangle 8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584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5843" name="Rectangle 3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5845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5846" name="Rectangle 6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0242" name="Object 2"/>
          <p:cNvGraphicFramePr>
            <a:graphicFrameLocks noChangeAspect="1"/>
          </p:cNvGraphicFramePr>
          <p:nvPr/>
        </p:nvGraphicFramePr>
        <p:xfrm>
          <a:off x="5181600" y="1828800"/>
          <a:ext cx="1782762" cy="985837"/>
        </p:xfrm>
        <a:graphic>
          <a:graphicData uri="http://schemas.openxmlformats.org/presentationml/2006/ole">
            <p:oleObj spid="_x0000_s10242" name="Equation" r:id="rId4" imgW="711000" imgH="393480" progId="Equation.3">
              <p:embed/>
            </p:oleObj>
          </a:graphicData>
        </a:graphic>
      </p:graphicFrame>
      <p:graphicFrame>
        <p:nvGraphicFramePr>
          <p:cNvPr id="10244" name="Object 4"/>
          <p:cNvGraphicFramePr>
            <a:graphicFrameLocks noChangeAspect="1"/>
          </p:cNvGraphicFramePr>
          <p:nvPr/>
        </p:nvGraphicFramePr>
        <p:xfrm>
          <a:off x="3930650" y="3625850"/>
          <a:ext cx="4543425" cy="2922588"/>
        </p:xfrm>
        <a:graphic>
          <a:graphicData uri="http://schemas.openxmlformats.org/presentationml/2006/ole">
            <p:oleObj spid="_x0000_s10244" name="Equation" r:id="rId5" imgW="1815840" imgH="1168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Tentukan letak </a:t>
            </a:r>
            <a:r>
              <a:rPr lang="en-US" dirty="0" err="1" smtClean="0"/>
              <a:t>Persentil</a:t>
            </a:r>
            <a:r>
              <a:rPr lang="id-ID" dirty="0" smtClean="0"/>
              <a:t> :</a:t>
            </a:r>
          </a:p>
          <a:p>
            <a:pPr>
              <a:buNone/>
            </a:pPr>
            <a:r>
              <a:rPr lang="id-ID" dirty="0" smtClean="0"/>
              <a:t>	- </a:t>
            </a:r>
            <a:r>
              <a:rPr lang="en-US" dirty="0" err="1" smtClean="0"/>
              <a:t>Letak</a:t>
            </a:r>
            <a:r>
              <a:rPr lang="en-US" dirty="0" smtClean="0"/>
              <a:t> P = </a:t>
            </a:r>
            <a:r>
              <a:rPr lang="en-US" dirty="0" err="1" smtClean="0"/>
              <a:t>nilai</a:t>
            </a:r>
            <a:r>
              <a:rPr lang="en-US" dirty="0" smtClean="0"/>
              <a:t> yang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	</a:t>
            </a:r>
          </a:p>
          <a:p>
            <a:pPr>
              <a:buNone/>
            </a:pPr>
            <a:r>
              <a:rPr lang="en-US" dirty="0" smtClean="0"/>
              <a:t>	- </a:t>
            </a:r>
            <a:r>
              <a:rPr lang="id-ID" dirty="0" smtClean="0"/>
              <a:t>Lihat kolom Fk (frekuensi kumulatif)</a:t>
            </a:r>
          </a:p>
          <a:p>
            <a:pPr>
              <a:buNone/>
            </a:pPr>
            <a:r>
              <a:rPr lang="id-ID" dirty="0" smtClean="0"/>
              <a:t>	- Tentukan interval dimana </a:t>
            </a:r>
            <a:r>
              <a:rPr lang="en-US" dirty="0" smtClean="0"/>
              <a:t>P </a:t>
            </a:r>
            <a:r>
              <a:rPr lang="id-ID" dirty="0" smtClean="0"/>
              <a:t>berada</a:t>
            </a:r>
          </a:p>
          <a:p>
            <a:r>
              <a:rPr lang="id-ID" dirty="0" smtClean="0"/>
              <a:t>Tentukan nilai </a:t>
            </a:r>
            <a:r>
              <a:rPr lang="en-US" dirty="0" err="1" smtClean="0"/>
              <a:t>persentil</a:t>
            </a:r>
            <a:r>
              <a:rPr lang="id-ID" dirty="0" smtClean="0"/>
              <a:t> :</a:t>
            </a:r>
            <a:endParaRPr lang="id-ID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Persentil</a:t>
            </a:r>
            <a:r>
              <a:rPr lang="id-ID" dirty="0" smtClean="0"/>
              <a:t> (</a:t>
            </a:r>
            <a:r>
              <a:rPr lang="en-US" dirty="0" smtClean="0"/>
              <a:t>1</a:t>
            </a:r>
            <a:r>
              <a:rPr lang="id-ID" dirty="0" smtClean="0"/>
              <a:t>)</a:t>
            </a:r>
            <a:endParaRPr lang="id-ID" dirty="0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0" y="10287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d-ID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7893" name="Rectangle 5"/>
          <p:cNvSpPr>
            <a:spLocks noChangeArrowheads="1"/>
          </p:cNvSpPr>
          <p:nvPr/>
        </p:nvSpPr>
        <p:spPr bwMode="auto">
          <a:xfrm>
            <a:off x="0" y="1028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98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1987" name="Rectangle 3"/>
          <p:cNvSpPr>
            <a:spLocks noChangeArrowheads="1"/>
          </p:cNvSpPr>
          <p:nvPr/>
        </p:nvSpPr>
        <p:spPr bwMode="auto">
          <a:xfrm>
            <a:off x="0" y="7905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98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1990" name="Rectangle 6"/>
          <p:cNvSpPr>
            <a:spLocks noChangeArrowheads="1"/>
          </p:cNvSpPr>
          <p:nvPr/>
        </p:nvSpPr>
        <p:spPr bwMode="auto">
          <a:xfrm>
            <a:off x="0" y="1028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9" name="Object 18"/>
          <p:cNvGraphicFramePr>
            <a:graphicFrameLocks noChangeAspect="1"/>
          </p:cNvGraphicFramePr>
          <p:nvPr/>
        </p:nvGraphicFramePr>
        <p:xfrm>
          <a:off x="5029200" y="1828800"/>
          <a:ext cx="795338" cy="985838"/>
        </p:xfrm>
        <a:graphic>
          <a:graphicData uri="http://schemas.openxmlformats.org/presentationml/2006/ole">
            <p:oleObj spid="_x0000_s11267" name="Equation" r:id="rId4" imgW="317160" imgH="393480" progId="Equation.3">
              <p:embed/>
            </p:oleObj>
          </a:graphicData>
        </a:graphic>
      </p:graphicFrame>
      <p:graphicFrame>
        <p:nvGraphicFramePr>
          <p:cNvPr id="11268" name="Object 4"/>
          <p:cNvGraphicFramePr>
            <a:graphicFrameLocks noChangeAspect="1"/>
          </p:cNvGraphicFramePr>
          <p:nvPr/>
        </p:nvGraphicFramePr>
        <p:xfrm>
          <a:off x="4038600" y="4900613"/>
          <a:ext cx="4451350" cy="1271587"/>
        </p:xfrm>
        <a:graphic>
          <a:graphicData uri="http://schemas.openxmlformats.org/presentationml/2006/ole">
            <p:oleObj spid="_x0000_s11268" name="Equation" r:id="rId5" imgW="1777680" imgH="50796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Tentukan letak </a:t>
            </a:r>
            <a:r>
              <a:rPr lang="en-US" dirty="0" err="1" smtClean="0"/>
              <a:t>Persentil</a:t>
            </a:r>
            <a:r>
              <a:rPr lang="id-ID" dirty="0" smtClean="0"/>
              <a:t>:</a:t>
            </a:r>
          </a:p>
          <a:p>
            <a:pPr>
              <a:buNone/>
            </a:pPr>
            <a:r>
              <a:rPr lang="id-ID" dirty="0" smtClean="0"/>
              <a:t>	- </a:t>
            </a:r>
            <a:r>
              <a:rPr lang="en-US" dirty="0" err="1" smtClean="0"/>
              <a:t>Letak</a:t>
            </a:r>
            <a:r>
              <a:rPr lang="en-US" dirty="0" smtClean="0"/>
              <a:t> P</a:t>
            </a:r>
            <a:r>
              <a:rPr lang="en-US" baseline="-25000" dirty="0" smtClean="0"/>
              <a:t>80</a:t>
            </a:r>
            <a:r>
              <a:rPr lang="en-US" dirty="0" smtClean="0"/>
              <a:t> = </a:t>
            </a:r>
            <a:r>
              <a:rPr lang="en-US" dirty="0" err="1" smtClean="0"/>
              <a:t>nilai</a:t>
            </a:r>
            <a:r>
              <a:rPr lang="en-US" dirty="0" smtClean="0"/>
              <a:t> yang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	</a:t>
            </a:r>
            <a:endParaRPr lang="id-ID" dirty="0" smtClean="0"/>
          </a:p>
          <a:p>
            <a:pPr>
              <a:buNone/>
            </a:pPr>
            <a:r>
              <a:rPr lang="id-ID" dirty="0" smtClean="0"/>
              <a:t>	- </a:t>
            </a:r>
            <a:r>
              <a:rPr lang="en-US" dirty="0" smtClean="0"/>
              <a:t>P</a:t>
            </a:r>
            <a:r>
              <a:rPr lang="en-US" baseline="-25000" dirty="0" smtClean="0"/>
              <a:t>80</a:t>
            </a:r>
            <a:r>
              <a:rPr lang="en-US" dirty="0" smtClean="0"/>
              <a:t> </a:t>
            </a:r>
            <a:r>
              <a:rPr lang="en-US" dirty="0" err="1" smtClean="0"/>
              <a:t>terletak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interval </a:t>
            </a:r>
            <a:r>
              <a:rPr lang="en-US" dirty="0" err="1" smtClean="0"/>
              <a:t>ke</a:t>
            </a:r>
            <a:r>
              <a:rPr lang="en-US" dirty="0" smtClean="0"/>
              <a:t> - 6</a:t>
            </a:r>
            <a:endParaRPr lang="id-ID" dirty="0" smtClean="0"/>
          </a:p>
          <a:p>
            <a:r>
              <a:rPr lang="id-ID" dirty="0" smtClean="0"/>
              <a:t>Tentukan nilai </a:t>
            </a:r>
            <a:r>
              <a:rPr lang="en-US" dirty="0" smtClean="0"/>
              <a:t>P</a:t>
            </a:r>
            <a:r>
              <a:rPr lang="en-US" baseline="-25000" dirty="0" smtClean="0"/>
              <a:t>80</a:t>
            </a:r>
            <a:r>
              <a:rPr lang="id-ID" dirty="0" smtClean="0"/>
              <a:t> :</a:t>
            </a:r>
            <a:endParaRPr lang="id-ID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Persentil</a:t>
            </a:r>
            <a:r>
              <a:rPr lang="id-ID" dirty="0" smtClean="0"/>
              <a:t> (</a:t>
            </a:r>
            <a:r>
              <a:rPr lang="en-US" dirty="0" smtClean="0"/>
              <a:t>2</a:t>
            </a:r>
            <a:r>
              <a:rPr lang="id-ID" dirty="0" smtClean="0"/>
              <a:t>)</a:t>
            </a:r>
            <a:endParaRPr lang="id-ID" dirty="0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0" y="10287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d-ID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3796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3797" name="Rectangle 5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3799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3800" name="Rectangle 8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584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5843" name="Rectangle 3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5845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5846" name="Rectangle 6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9939" name="Rectangle 3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9941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9942" name="Rectangle 6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2290" name="Object 2"/>
          <p:cNvGraphicFramePr>
            <a:graphicFrameLocks noChangeAspect="1"/>
          </p:cNvGraphicFramePr>
          <p:nvPr/>
        </p:nvGraphicFramePr>
        <p:xfrm>
          <a:off x="5334000" y="1828800"/>
          <a:ext cx="3025775" cy="987425"/>
        </p:xfrm>
        <a:graphic>
          <a:graphicData uri="http://schemas.openxmlformats.org/presentationml/2006/ole">
            <p:oleObj spid="_x0000_s12290" name="Equation" r:id="rId4" imgW="1206360" imgH="393480" progId="Equation.3">
              <p:embed/>
            </p:oleObj>
          </a:graphicData>
        </a:graphic>
      </p:graphicFrame>
      <p:graphicFrame>
        <p:nvGraphicFramePr>
          <p:cNvPr id="12291" name="Object 3"/>
          <p:cNvGraphicFramePr>
            <a:graphicFrameLocks noChangeAspect="1"/>
          </p:cNvGraphicFramePr>
          <p:nvPr/>
        </p:nvGraphicFramePr>
        <p:xfrm>
          <a:off x="4200525" y="3581400"/>
          <a:ext cx="4441825" cy="3014663"/>
        </p:xfrm>
        <a:graphic>
          <a:graphicData uri="http://schemas.openxmlformats.org/presentationml/2006/ole">
            <p:oleObj spid="_x0000_s12291" name="Equation" r:id="rId5" imgW="1777680" imgH="120636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Latihan</a:t>
            </a:r>
            <a:r>
              <a:rPr lang="en-US" dirty="0" smtClean="0"/>
              <a:t> </a:t>
            </a:r>
            <a:r>
              <a:rPr lang="en-US" dirty="0" err="1" smtClean="0"/>
              <a:t>Soal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 smtClean="0"/>
              <a:t>Ujian</a:t>
            </a:r>
            <a:r>
              <a:rPr lang="en-US" dirty="0" smtClean="0"/>
              <a:t> </a:t>
            </a:r>
            <a:r>
              <a:rPr lang="en-US" dirty="0" err="1" smtClean="0"/>
              <a:t>Statistika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120 </a:t>
            </a:r>
            <a:r>
              <a:rPr lang="en-US" dirty="0" err="1" smtClean="0"/>
              <a:t>orang</a:t>
            </a:r>
            <a:r>
              <a:rPr lang="en-US" dirty="0" smtClean="0"/>
              <a:t> </a:t>
            </a:r>
            <a:r>
              <a:rPr lang="en-US" dirty="0" err="1" smtClean="0"/>
              <a:t>mahasiswa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dilihat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tabel</a:t>
            </a:r>
            <a:r>
              <a:rPr lang="en-US" dirty="0" smtClean="0"/>
              <a:t> </a:t>
            </a:r>
            <a:r>
              <a:rPr lang="en-US" dirty="0" err="1" smtClean="0"/>
              <a:t>sebelah</a:t>
            </a:r>
            <a:r>
              <a:rPr lang="en-US" dirty="0" smtClean="0"/>
              <a:t> </a:t>
            </a:r>
            <a:r>
              <a:rPr lang="en-US" dirty="0" err="1" smtClean="0"/>
              <a:t>kanan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Hitunglah</a:t>
            </a:r>
            <a:r>
              <a:rPr lang="en-US" dirty="0" smtClean="0"/>
              <a:t> mean, median, modus, </a:t>
            </a:r>
            <a:r>
              <a:rPr lang="en-US" dirty="0" err="1" smtClean="0"/>
              <a:t>kuartil</a:t>
            </a:r>
            <a:r>
              <a:rPr lang="en-US" dirty="0" smtClean="0"/>
              <a:t> </a:t>
            </a:r>
            <a:r>
              <a:rPr lang="en-US" dirty="0" err="1" smtClean="0"/>
              <a:t>ketiga</a:t>
            </a:r>
            <a:r>
              <a:rPr lang="en-US" dirty="0" smtClean="0"/>
              <a:t>, </a:t>
            </a:r>
            <a:r>
              <a:rPr lang="en-US" dirty="0" err="1" smtClean="0"/>
              <a:t>desil</a:t>
            </a:r>
            <a:r>
              <a:rPr lang="en-US" dirty="0" smtClean="0"/>
              <a:t> </a:t>
            </a:r>
            <a:r>
              <a:rPr lang="en-US" dirty="0" err="1" smtClean="0"/>
              <a:t>ketujuh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persentil</a:t>
            </a:r>
            <a:r>
              <a:rPr lang="en-US" dirty="0" smtClean="0"/>
              <a:t> </a:t>
            </a:r>
            <a:r>
              <a:rPr lang="en-US" dirty="0" err="1" smtClean="0"/>
              <a:t>ketujuh</a:t>
            </a:r>
            <a:r>
              <a:rPr lang="en-US" dirty="0" smtClean="0"/>
              <a:t> </a:t>
            </a:r>
            <a:r>
              <a:rPr lang="en-US" dirty="0" err="1" smtClean="0"/>
              <a:t>puluh</a:t>
            </a:r>
            <a:r>
              <a:rPr lang="en-US" dirty="0" smtClean="0"/>
              <a:t> lima..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quarter" idx="4"/>
          </p:nvPr>
        </p:nvGraphicFramePr>
        <p:xfrm>
          <a:off x="4645025" y="1444625"/>
          <a:ext cx="4041776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3375"/>
                <a:gridCol w="243840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Nilai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Ujian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Banyaknya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Mahasiswa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30 – 39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40 – 49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 – 59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60</a:t>
                      </a:r>
                      <a:r>
                        <a:rPr lang="en-US" baseline="0" dirty="0" smtClean="0"/>
                        <a:t> – 69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70 – 79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80 – 89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90 – 100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641350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Solusi</a:t>
            </a:r>
            <a:r>
              <a:rPr lang="en-US" dirty="0" smtClean="0"/>
              <a:t> :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7" name="Content Placeholder 6"/>
          <p:cNvGraphicFramePr>
            <a:graphicFrameLocks/>
          </p:cNvGraphicFramePr>
          <p:nvPr/>
        </p:nvGraphicFramePr>
        <p:xfrm>
          <a:off x="457200" y="1066800"/>
          <a:ext cx="4041776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3375"/>
                <a:gridCol w="243840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Nilai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Ujian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Banyaknya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Mahasiswa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30 – 39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40 – 49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 – 59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60</a:t>
                      </a:r>
                      <a:r>
                        <a:rPr lang="en-US" baseline="0" dirty="0" smtClean="0"/>
                        <a:t> – 69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70 – 79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80 – 89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90 – 100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Digunakan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menghitung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 smtClean="0"/>
              <a:t>ukuran-ukuran</a:t>
            </a:r>
            <a:r>
              <a:rPr lang="en-US" dirty="0" smtClean="0"/>
              <a:t> </a:t>
            </a:r>
            <a:r>
              <a:rPr lang="en-US" dirty="0" err="1" smtClean="0"/>
              <a:t>pemusatan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data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jumlah</a:t>
            </a:r>
            <a:r>
              <a:rPr lang="en-US" dirty="0" smtClean="0"/>
              <a:t> yang </a:t>
            </a:r>
            <a:r>
              <a:rPr lang="en-US" dirty="0" err="1" smtClean="0"/>
              <a:t>banyak</a:t>
            </a:r>
            <a:r>
              <a:rPr lang="en-US" dirty="0" smtClean="0"/>
              <a:t>.</a:t>
            </a:r>
          </a:p>
          <a:p>
            <a:r>
              <a:rPr lang="en-US" dirty="0" smtClean="0"/>
              <a:t>Agar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cepat</a:t>
            </a:r>
            <a:r>
              <a:rPr lang="en-US" dirty="0" smtClean="0"/>
              <a:t>, </a:t>
            </a:r>
            <a:r>
              <a:rPr lang="en-US" dirty="0" err="1" smtClean="0"/>
              <a:t>proses</a:t>
            </a:r>
            <a:r>
              <a:rPr lang="en-US" dirty="0" smtClean="0"/>
              <a:t> </a:t>
            </a:r>
            <a:r>
              <a:rPr lang="en-US" dirty="0" err="1" smtClean="0"/>
              <a:t>perhitungan</a:t>
            </a:r>
            <a:r>
              <a:rPr lang="en-US" dirty="0" smtClean="0"/>
              <a:t> </a:t>
            </a:r>
            <a:r>
              <a:rPr lang="en-US" dirty="0" err="1" smtClean="0"/>
              <a:t>dibantu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membuat</a:t>
            </a:r>
            <a:r>
              <a:rPr lang="en-US" dirty="0" smtClean="0"/>
              <a:t> </a:t>
            </a:r>
            <a:r>
              <a:rPr lang="en-US" dirty="0" err="1" smtClean="0"/>
              <a:t>terlebih</a:t>
            </a:r>
            <a:r>
              <a:rPr lang="en-US" dirty="0" smtClean="0"/>
              <a:t> </a:t>
            </a:r>
            <a:r>
              <a:rPr lang="en-US" dirty="0" err="1" smtClean="0"/>
              <a:t>dahulu</a:t>
            </a:r>
            <a:r>
              <a:rPr lang="en-US" dirty="0" smtClean="0"/>
              <a:t> </a:t>
            </a:r>
            <a:r>
              <a:rPr lang="en-US" dirty="0" err="1" smtClean="0"/>
              <a:t>tabel</a:t>
            </a:r>
            <a:r>
              <a:rPr lang="en-US" dirty="0" smtClean="0"/>
              <a:t> </a:t>
            </a:r>
            <a:r>
              <a:rPr lang="en-US" dirty="0" err="1" smtClean="0"/>
              <a:t>distribusi</a:t>
            </a:r>
            <a:r>
              <a:rPr lang="en-US" dirty="0" smtClean="0"/>
              <a:t> </a:t>
            </a:r>
            <a:r>
              <a:rPr lang="en-US" dirty="0" err="1" smtClean="0"/>
              <a:t>frekuensi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Fungsi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Contoh</a:t>
            </a:r>
            <a:r>
              <a:rPr lang="en-US" dirty="0" smtClean="0"/>
              <a:t> – </a:t>
            </a:r>
            <a:r>
              <a:rPr lang="en-US" dirty="0" err="1" smtClean="0"/>
              <a:t>Tabel</a:t>
            </a:r>
            <a:r>
              <a:rPr lang="en-US" dirty="0" smtClean="0"/>
              <a:t> </a:t>
            </a:r>
            <a:r>
              <a:rPr lang="en-US" dirty="0" err="1" smtClean="0"/>
              <a:t>Distribusi</a:t>
            </a:r>
            <a:r>
              <a:rPr lang="en-US" dirty="0" smtClean="0"/>
              <a:t> </a:t>
            </a:r>
            <a:r>
              <a:rPr lang="en-US" dirty="0" err="1" smtClean="0"/>
              <a:t>Frekuensi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381000" y="1409914"/>
            <a:ext cx="8229600" cy="39240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Rata-rata : 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Rata-rata (</a:t>
            </a:r>
            <a:r>
              <a:rPr lang="en-US" i="1" dirty="0" smtClean="0"/>
              <a:t>Mean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2819400" y="1766887"/>
          <a:ext cx="2220913" cy="1204913"/>
        </p:xfrm>
        <a:graphic>
          <a:graphicData uri="http://schemas.openxmlformats.org/presentationml/2006/ole">
            <p:oleObj spid="_x0000_s2050" name="Equation" r:id="rId4" imgW="888840" imgH="482400" progId="Equation.3">
              <p:embed/>
            </p:oleObj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2660650" y="3690938"/>
          <a:ext cx="2538413" cy="984250"/>
        </p:xfrm>
        <a:graphic>
          <a:graphicData uri="http://schemas.openxmlformats.org/presentationml/2006/ole">
            <p:oleObj spid="_x0000_s2052" name="Equation" r:id="rId5" imgW="1015920" imgH="393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Tentukan letak median :</a:t>
            </a:r>
          </a:p>
          <a:p>
            <a:pPr>
              <a:buNone/>
            </a:pPr>
            <a:r>
              <a:rPr lang="id-ID" dirty="0" smtClean="0"/>
              <a:t>	- Lihat kolom Fk (frekuensi kumulatif)</a:t>
            </a:r>
          </a:p>
          <a:p>
            <a:pPr>
              <a:buNone/>
            </a:pPr>
            <a:r>
              <a:rPr lang="id-ID" dirty="0" smtClean="0"/>
              <a:t>	- Tentukan titik tengah dari jumlah data</a:t>
            </a:r>
          </a:p>
          <a:p>
            <a:pPr>
              <a:buNone/>
            </a:pPr>
            <a:r>
              <a:rPr lang="id-ID" dirty="0" smtClean="0"/>
              <a:t>	- Tentukan interval dimana titik tengah berada</a:t>
            </a:r>
          </a:p>
          <a:p>
            <a:r>
              <a:rPr lang="id-ID" dirty="0" smtClean="0"/>
              <a:t>Tentukan nilai median:</a:t>
            </a:r>
            <a:endParaRPr lang="en-US" dirty="0" smtClean="0"/>
          </a:p>
          <a:p>
            <a:endParaRPr lang="id-ID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Median (1)</a:t>
            </a:r>
            <a:endParaRPr lang="id-ID" dirty="0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0" y="10287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d-ID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990600" y="4343400"/>
          <a:ext cx="5813425" cy="1206500"/>
        </p:xfrm>
        <a:graphic>
          <a:graphicData uri="http://schemas.openxmlformats.org/presentationml/2006/ole">
            <p:oleObj spid="_x0000_s3074" name="Equation" r:id="rId4" imgW="2323800" imgH="482400" progId="Equation.3">
              <p:embed/>
            </p:oleObj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7239000" y="2624137"/>
          <a:ext cx="1152525" cy="576263"/>
        </p:xfrm>
        <a:graphic>
          <a:graphicData uri="http://schemas.openxmlformats.org/presentationml/2006/ole">
            <p:oleObj spid="_x0000_s3075" name="Equation" r:id="rId5" imgW="457200" imgH="228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Letak median :</a:t>
            </a:r>
          </a:p>
          <a:p>
            <a:endParaRPr lang="id-ID" dirty="0" smtClean="0"/>
          </a:p>
          <a:p>
            <a:r>
              <a:rPr lang="id-ID" dirty="0" smtClean="0"/>
              <a:t>Median terletak pada interval ke – 5</a:t>
            </a:r>
          </a:p>
          <a:p>
            <a:r>
              <a:rPr lang="id-ID" dirty="0" smtClean="0"/>
              <a:t>Nilai median :</a:t>
            </a:r>
            <a:endParaRPr lang="en-US" dirty="0" smtClean="0"/>
          </a:p>
          <a:p>
            <a:endParaRPr lang="id-ID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Median (2)</a:t>
            </a:r>
            <a:endParaRPr lang="id-ID" dirty="0"/>
          </a:p>
        </p:txBody>
      </p:sp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  <p:sp>
        <p:nvSpPr>
          <p:cNvPr id="25603" name="Rectangle 3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d-ID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5605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0" y="8001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d-ID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aphicFrame>
        <p:nvGraphicFramePr>
          <p:cNvPr id="4098" name="Object 2"/>
          <p:cNvGraphicFramePr>
            <a:graphicFrameLocks noChangeAspect="1"/>
          </p:cNvGraphicFramePr>
          <p:nvPr/>
        </p:nvGraphicFramePr>
        <p:xfrm>
          <a:off x="3352800" y="1557338"/>
          <a:ext cx="1727200" cy="576262"/>
        </p:xfrm>
        <a:graphic>
          <a:graphicData uri="http://schemas.openxmlformats.org/presentationml/2006/ole">
            <p:oleObj spid="_x0000_s4098" name="Equation" r:id="rId4" imgW="685800" imgH="228600" progId="Equation.3">
              <p:embed/>
            </p:oleObj>
          </a:graphicData>
        </a:graphic>
      </p:graphicFrame>
      <p:graphicFrame>
        <p:nvGraphicFramePr>
          <p:cNvPr id="4100" name="Object 4"/>
          <p:cNvGraphicFramePr>
            <a:graphicFrameLocks noChangeAspect="1"/>
          </p:cNvGraphicFramePr>
          <p:nvPr/>
        </p:nvGraphicFramePr>
        <p:xfrm>
          <a:off x="2568575" y="3276600"/>
          <a:ext cx="5813425" cy="2859088"/>
        </p:xfrm>
        <a:graphic>
          <a:graphicData uri="http://schemas.openxmlformats.org/presentationml/2006/ole">
            <p:oleObj spid="_x0000_s4100" name="Equation" r:id="rId5" imgW="2323800" imgH="11430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sz="2800" dirty="0" smtClean="0"/>
              <a:t>Tentukan letak modus :</a:t>
            </a:r>
          </a:p>
          <a:p>
            <a:pPr>
              <a:buNone/>
            </a:pPr>
            <a:r>
              <a:rPr lang="id-ID" sz="2800" dirty="0" smtClean="0"/>
              <a:t>	- Lihat kolom f (frekuensi)</a:t>
            </a:r>
            <a:r>
              <a:rPr lang="en-US" sz="2800" dirty="0" smtClean="0"/>
              <a:t>.</a:t>
            </a:r>
            <a:endParaRPr lang="id-ID" sz="2800" dirty="0" smtClean="0"/>
          </a:p>
          <a:p>
            <a:pPr>
              <a:buNone/>
            </a:pPr>
            <a:r>
              <a:rPr lang="id-ID" sz="2800" dirty="0" smtClean="0"/>
              <a:t>	- Tentukan frekuensi terbesar</a:t>
            </a:r>
            <a:r>
              <a:rPr lang="en-US" sz="2800" dirty="0" smtClean="0"/>
              <a:t>.</a:t>
            </a:r>
            <a:endParaRPr lang="id-ID" sz="2800" dirty="0" smtClean="0"/>
          </a:p>
          <a:p>
            <a:pPr>
              <a:buNone/>
            </a:pPr>
            <a:r>
              <a:rPr lang="id-ID" sz="2800" dirty="0" smtClean="0"/>
              <a:t>	- Tentukan interval dimana f terbesar berada</a:t>
            </a:r>
            <a:r>
              <a:rPr lang="en-US" sz="2800" dirty="0" smtClean="0"/>
              <a:t>.</a:t>
            </a:r>
            <a:endParaRPr lang="id-ID" sz="2800" dirty="0" smtClean="0"/>
          </a:p>
          <a:p>
            <a:r>
              <a:rPr lang="id-ID" sz="2800" dirty="0" smtClean="0"/>
              <a:t>Tentukan nilai modus :</a:t>
            </a:r>
          </a:p>
          <a:p>
            <a:endParaRPr lang="id-ID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Modus ( 1)</a:t>
            </a:r>
            <a:endParaRPr lang="id-ID" dirty="0"/>
          </a:p>
        </p:txBody>
      </p:sp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0" y="8286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d-ID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7653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  <p:sp>
        <p:nvSpPr>
          <p:cNvPr id="27654" name="Rectangle 6"/>
          <p:cNvSpPr>
            <a:spLocks noChangeArrowheads="1"/>
          </p:cNvSpPr>
          <p:nvPr/>
        </p:nvSpPr>
        <p:spPr bwMode="auto">
          <a:xfrm>
            <a:off x="0" y="647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d-ID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7656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  <p:sp>
        <p:nvSpPr>
          <p:cNvPr id="27657" name="Rectangle 9"/>
          <p:cNvSpPr>
            <a:spLocks noChangeArrowheads="1"/>
          </p:cNvSpPr>
          <p:nvPr/>
        </p:nvSpPr>
        <p:spPr bwMode="auto">
          <a:xfrm>
            <a:off x="0" y="647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d-ID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7659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  <p:sp>
        <p:nvSpPr>
          <p:cNvPr id="27660" name="Rectangle 12"/>
          <p:cNvSpPr>
            <a:spLocks noChangeArrowheads="1"/>
          </p:cNvSpPr>
          <p:nvPr/>
        </p:nvSpPr>
        <p:spPr bwMode="auto">
          <a:xfrm>
            <a:off x="0" y="8286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d-ID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aphicFrame>
        <p:nvGraphicFramePr>
          <p:cNvPr id="15" name="Object 14"/>
          <p:cNvGraphicFramePr>
            <a:graphicFrameLocks noChangeAspect="1"/>
          </p:cNvGraphicFramePr>
          <p:nvPr/>
        </p:nvGraphicFramePr>
        <p:xfrm>
          <a:off x="2895600" y="3863975"/>
          <a:ext cx="5786438" cy="2384425"/>
        </p:xfrm>
        <a:graphic>
          <a:graphicData uri="http://schemas.openxmlformats.org/presentationml/2006/ole">
            <p:oleObj spid="_x0000_s5122" name="Equation" r:id="rId4" imgW="2311200" imgH="952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Letak modus : frekuensi terbesar = 20</a:t>
            </a:r>
          </a:p>
          <a:p>
            <a:r>
              <a:rPr lang="id-ID" dirty="0" smtClean="0"/>
              <a:t>Modus terletak pada interval ke – 6</a:t>
            </a:r>
          </a:p>
          <a:p>
            <a:r>
              <a:rPr lang="id-ID" dirty="0" smtClean="0"/>
              <a:t>Nilai modus :</a:t>
            </a:r>
            <a:endParaRPr lang="id-ID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Modus (2)</a:t>
            </a:r>
            <a:endParaRPr lang="id-ID" dirty="0"/>
          </a:p>
        </p:txBody>
      </p:sp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  <p:sp>
        <p:nvSpPr>
          <p:cNvPr id="25603" name="Rectangle 3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d-ID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5605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0" y="8001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d-ID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  <p:sp>
        <p:nvSpPr>
          <p:cNvPr id="29699" name="Rectangle 3"/>
          <p:cNvSpPr>
            <a:spLocks noChangeArrowheads="1"/>
          </p:cNvSpPr>
          <p:nvPr/>
        </p:nvSpPr>
        <p:spPr bwMode="auto">
          <a:xfrm>
            <a:off x="0" y="647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d-ID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9701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  <p:sp>
        <p:nvSpPr>
          <p:cNvPr id="29702" name="Rectangle 6"/>
          <p:cNvSpPr>
            <a:spLocks noChangeArrowheads="1"/>
          </p:cNvSpPr>
          <p:nvPr/>
        </p:nvSpPr>
        <p:spPr bwMode="auto">
          <a:xfrm>
            <a:off x="0" y="647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d-ID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9704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  <p:sp>
        <p:nvSpPr>
          <p:cNvPr id="29705" name="Rectangle 9"/>
          <p:cNvSpPr>
            <a:spLocks noChangeArrowheads="1"/>
          </p:cNvSpPr>
          <p:nvPr/>
        </p:nvSpPr>
        <p:spPr bwMode="auto">
          <a:xfrm>
            <a:off x="0" y="8001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d-ID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aphicFrame>
        <p:nvGraphicFramePr>
          <p:cNvPr id="6146" name="Object 2"/>
          <p:cNvGraphicFramePr>
            <a:graphicFrameLocks noChangeAspect="1"/>
          </p:cNvGraphicFramePr>
          <p:nvPr/>
        </p:nvGraphicFramePr>
        <p:xfrm>
          <a:off x="3062287" y="2986087"/>
          <a:ext cx="5776913" cy="3490913"/>
        </p:xfrm>
        <a:graphic>
          <a:graphicData uri="http://schemas.openxmlformats.org/presentationml/2006/ole">
            <p:oleObj spid="_x0000_s6146" name="Equation" r:id="rId4" imgW="2311200" imgH="13968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Tentukan letak </a:t>
            </a:r>
            <a:r>
              <a:rPr lang="en-US" dirty="0" err="1" smtClean="0"/>
              <a:t>kuartil</a:t>
            </a:r>
            <a:r>
              <a:rPr lang="id-ID" dirty="0" smtClean="0"/>
              <a:t> :</a:t>
            </a:r>
          </a:p>
          <a:p>
            <a:pPr>
              <a:buNone/>
            </a:pPr>
            <a:r>
              <a:rPr lang="id-ID" dirty="0" smtClean="0"/>
              <a:t>	- </a:t>
            </a:r>
            <a:r>
              <a:rPr lang="en-US" dirty="0" err="1" smtClean="0"/>
              <a:t>Letak</a:t>
            </a:r>
            <a:r>
              <a:rPr lang="en-US" dirty="0" smtClean="0"/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dirty="0" smtClean="0"/>
              <a:t> = </a:t>
            </a:r>
            <a:r>
              <a:rPr lang="en-US" dirty="0" err="1" smtClean="0"/>
              <a:t>nilai</a:t>
            </a:r>
            <a:r>
              <a:rPr lang="en-US" dirty="0" smtClean="0"/>
              <a:t> yang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	</a:t>
            </a:r>
          </a:p>
          <a:p>
            <a:pPr>
              <a:buNone/>
            </a:pPr>
            <a:r>
              <a:rPr lang="en-US" dirty="0" smtClean="0"/>
              <a:t>	- </a:t>
            </a:r>
            <a:r>
              <a:rPr lang="id-ID" dirty="0" smtClean="0"/>
              <a:t>Lihat kolom Fk (frekuensi kumulatif)</a:t>
            </a:r>
          </a:p>
          <a:p>
            <a:pPr>
              <a:buNone/>
            </a:pPr>
            <a:r>
              <a:rPr lang="id-ID" dirty="0" smtClean="0"/>
              <a:t>	- Tentukan interval dimana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dirty="0" smtClean="0"/>
              <a:t> </a:t>
            </a:r>
            <a:r>
              <a:rPr lang="id-ID" dirty="0" smtClean="0"/>
              <a:t>berada</a:t>
            </a:r>
          </a:p>
          <a:p>
            <a:r>
              <a:rPr lang="id-ID" dirty="0" smtClean="0"/>
              <a:t>Tentukan nilai </a:t>
            </a:r>
            <a:r>
              <a:rPr lang="en-US" dirty="0" err="1" smtClean="0"/>
              <a:t>kuartil</a:t>
            </a:r>
            <a:r>
              <a:rPr lang="id-ID" dirty="0" smtClean="0"/>
              <a:t> :</a:t>
            </a:r>
            <a:endParaRPr lang="id-ID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Kuartil</a:t>
            </a:r>
            <a:r>
              <a:rPr lang="id-ID" dirty="0" smtClean="0"/>
              <a:t> (1)</a:t>
            </a:r>
            <a:endParaRPr lang="id-ID" dirty="0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0" y="10287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d-ID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/>
        </p:nvGraphicFramePr>
        <p:xfrm>
          <a:off x="5073650" y="1828800"/>
          <a:ext cx="793750" cy="984250"/>
        </p:xfrm>
        <a:graphic>
          <a:graphicData uri="http://schemas.openxmlformats.org/presentationml/2006/ole">
            <p:oleObj spid="_x0000_s7170" name="Equation" r:id="rId4" imgW="317160" imgH="393480" progId="Equation.3">
              <p:embed/>
            </p:oleObj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/>
        </p:nvGraphicFramePr>
        <p:xfrm>
          <a:off x="3851275" y="4800600"/>
          <a:ext cx="4510088" cy="1270000"/>
        </p:xfrm>
        <a:graphic>
          <a:graphicData uri="http://schemas.openxmlformats.org/presentationml/2006/ole">
            <p:oleObj spid="_x0000_s7171" name="Equation" r:id="rId5" imgW="1803240" imgH="50796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Custom 3">
      <a:majorFont>
        <a:latin typeface="Berlin Sans FB"/>
        <a:ea typeface=""/>
        <a:cs typeface=""/>
      </a:majorFont>
      <a:minorFont>
        <a:latin typeface="Tw Cen MT"/>
        <a:ea typeface=""/>
        <a:cs typeface="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520</TotalTime>
  <Words>259</Words>
  <Application>Microsoft Office PowerPoint</Application>
  <PresentationFormat>On-screen Show (4:3)</PresentationFormat>
  <Paragraphs>119</Paragraphs>
  <Slides>16</Slides>
  <Notes>15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Concourse</vt:lpstr>
      <vt:lpstr>Equation</vt:lpstr>
      <vt:lpstr>Microsoft Equation 3.0</vt:lpstr>
      <vt:lpstr>Ukuran Pemusatan - Data Berkelompok</vt:lpstr>
      <vt:lpstr>Fungsi </vt:lpstr>
      <vt:lpstr>Contoh – Tabel Distribusi Frekuensi</vt:lpstr>
      <vt:lpstr>Rata-rata (Mean)</vt:lpstr>
      <vt:lpstr>Median (1)</vt:lpstr>
      <vt:lpstr>Median (2)</vt:lpstr>
      <vt:lpstr>Modus ( 1)</vt:lpstr>
      <vt:lpstr>Modus (2)</vt:lpstr>
      <vt:lpstr>Kuartil (1)</vt:lpstr>
      <vt:lpstr>Kuartil (2)</vt:lpstr>
      <vt:lpstr>Desil (1)</vt:lpstr>
      <vt:lpstr>Desil (2)</vt:lpstr>
      <vt:lpstr>Persentil (1)</vt:lpstr>
      <vt:lpstr>Persentil (2)</vt:lpstr>
      <vt:lpstr>Latihan Soal</vt:lpstr>
      <vt:lpstr>Solusi 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Ukuran Pemusatan (2)</dc:title>
  <dc:creator>Teknik Industri</dc:creator>
  <cp:lastModifiedBy>Teknik Industri</cp:lastModifiedBy>
  <cp:revision>33</cp:revision>
  <dcterms:created xsi:type="dcterms:W3CDTF">2011-10-24T04:04:49Z</dcterms:created>
  <dcterms:modified xsi:type="dcterms:W3CDTF">2013-03-28T01:32:07Z</dcterms:modified>
</cp:coreProperties>
</file>