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9" r:id="rId3"/>
    <p:sldId id="350" r:id="rId4"/>
    <p:sldId id="351" r:id="rId5"/>
    <p:sldId id="321" r:id="rId6"/>
    <p:sldId id="331" r:id="rId7"/>
    <p:sldId id="330" r:id="rId8"/>
    <p:sldId id="322" r:id="rId9"/>
    <p:sldId id="335" r:id="rId10"/>
    <p:sldId id="333" r:id="rId11"/>
    <p:sldId id="336" r:id="rId12"/>
    <p:sldId id="338" r:id="rId13"/>
    <p:sldId id="337" r:id="rId14"/>
    <p:sldId id="339" r:id="rId15"/>
    <p:sldId id="30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7" d="100"/>
          <a:sy n="67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2FD89-BF27-49D8-ACBF-C71915FFB303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519C4-E5EE-4F48-AC42-7CE6310D2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0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454E-017B-4156-B910-59410E696346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E871B-CD5B-4945-A120-D18CC7657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715000"/>
            <a:ext cx="77724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400800"/>
            <a:ext cx="6400800" cy="304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152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152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152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6D52A9F2-CB02-4D47-8ADD-AD39432D05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C2E3F-A593-4BA2-87C5-E233D77B9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0955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34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71AAA-028E-4F06-95F7-0D01DA8444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39B50-CA3E-478B-AA9F-BF9EEF526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D856-B257-401C-859A-B5F62908C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90A1F-8A4E-49D5-9B59-2145A4929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7A4A8-6074-4B18-891C-CD81EAEC3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C7681-6A0A-4E41-90C1-7612B3059C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2E14F-70A7-4D9C-B761-B3B06546D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854BD-901F-4D59-A677-DB8895B72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AF7BE-4EFF-4CF7-980D-D8848C2B0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9906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8A9555C-65B4-4C9D-8492-8738567C3F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243608"/>
          </a:xfrm>
        </p:spPr>
        <p:txBody>
          <a:bodyPr/>
          <a:lstStyle/>
          <a:p>
            <a:r>
              <a:rPr lang="en-US" sz="3600" b="1" dirty="0" err="1" smtClean="0"/>
              <a:t>Algoritma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id-ID" sz="3600" b="1" dirty="0" smtClean="0"/>
              <a:t>Pemrograman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400" b="1" dirty="0" smtClean="0"/>
              <a:t>STRUKTUR ALGORITMA (3)</a:t>
            </a:r>
            <a:endParaRPr lang="id-ID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486400"/>
            <a:ext cx="6400800" cy="720080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 smtClean="0"/>
          </a:p>
          <a:p>
            <a:r>
              <a:rPr lang="id-ID" smtClean="0"/>
              <a:t>Universitas </a:t>
            </a:r>
            <a:r>
              <a:rPr lang="id-ID" dirty="0" smtClean="0"/>
              <a:t>Komputer Indonesia</a:t>
            </a:r>
            <a:endParaRPr lang="id-ID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147810" y="44970"/>
            <a:ext cx="1981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91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For_do</a:t>
            </a:r>
            <a:r>
              <a:rPr lang="en-US" b="1" dirty="0" smtClean="0"/>
              <a:t> </a:t>
            </a:r>
            <a:r>
              <a:rPr lang="en-US" b="1" dirty="0" err="1" smtClean="0"/>
              <a:t>Negatif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kern="1200" dirty="0" smtClean="0"/>
              <a:t>Menjumlahkan_Angka_1_sampai_10</a:t>
            </a:r>
          </a:p>
          <a:p>
            <a:pPr>
              <a:buNone/>
            </a:pPr>
            <a:r>
              <a:rPr lang="en-US" sz="2400" b="1" kern="1200" dirty="0" smtClean="0">
                <a:solidFill>
                  <a:schemeClr val="accent2"/>
                </a:solidFill>
              </a:rPr>
              <a:t>{I.S.  : </a:t>
            </a:r>
          </a:p>
          <a:p>
            <a:pPr marL="974725" indent="-974725">
              <a:buNone/>
            </a:pPr>
            <a:r>
              <a:rPr lang="en-US" sz="2400" b="1" kern="1200" dirty="0" smtClean="0">
                <a:solidFill>
                  <a:schemeClr val="accent2"/>
                </a:solidFill>
              </a:rPr>
              <a:t>{F.S. </a:t>
            </a:r>
            <a:r>
              <a:rPr lang="en-US" sz="2400" kern="1200" dirty="0" smtClean="0"/>
              <a:t>:</a:t>
            </a:r>
          </a:p>
          <a:p>
            <a:pPr marL="974725" indent="-974725">
              <a:buNone/>
            </a:pPr>
            <a:r>
              <a:rPr lang="en-US" sz="2400" b="1" u="sng" kern="1200" dirty="0" err="1" smtClean="0">
                <a:solidFill>
                  <a:srgbClr val="FF0000"/>
                </a:solidFill>
              </a:rPr>
              <a:t>Kamus</a:t>
            </a:r>
            <a:r>
              <a:rPr lang="en-US" sz="2400" kern="1200" dirty="0" smtClean="0"/>
              <a:t>:</a:t>
            </a:r>
          </a:p>
          <a:p>
            <a:pPr marL="974725" indent="-974725">
              <a:buNone/>
            </a:pPr>
            <a:endParaRPr lang="en-US" sz="2400" b="1" u="sng" kern="1200" dirty="0" smtClean="0"/>
          </a:p>
          <a:p>
            <a:pPr marL="974725" indent="-974725">
              <a:buNone/>
            </a:pPr>
            <a:r>
              <a:rPr lang="en-US" sz="2400" b="1" u="sng" kern="1200" dirty="0" err="1" smtClean="0">
                <a:solidFill>
                  <a:srgbClr val="FF0000"/>
                </a:solidFill>
              </a:rPr>
              <a:t>Algoritma</a:t>
            </a:r>
            <a:r>
              <a:rPr lang="en-US" sz="2400" b="1" kern="1200" dirty="0" smtClean="0"/>
              <a:t>:</a:t>
            </a:r>
          </a:p>
          <a:p>
            <a:pPr marL="974725" indent="-974725">
              <a:buNone/>
            </a:pPr>
            <a:r>
              <a:rPr lang="en-US" sz="2400" b="1" kern="1200" dirty="0" smtClean="0"/>
              <a:t>    S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0</a:t>
            </a:r>
            <a:endParaRPr lang="en-US" sz="2400" b="1" kern="1200" dirty="0" smtClean="0"/>
          </a:p>
          <a:p>
            <a:pPr marL="974725" indent="-974725">
              <a:buNone/>
            </a:pPr>
            <a:r>
              <a:rPr lang="en-US" sz="2400" kern="1200" dirty="0" smtClean="0"/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</a:rPr>
              <a:t>for</a:t>
            </a:r>
            <a:r>
              <a:rPr lang="en-US" sz="2400" kern="1200" dirty="0" smtClean="0"/>
              <a:t>  </a:t>
            </a:r>
            <a:r>
              <a:rPr lang="en-US" sz="2400" b="1" kern="1200" dirty="0" err="1" smtClean="0"/>
              <a:t>i</a:t>
            </a:r>
            <a:r>
              <a:rPr lang="en-US" sz="2400" b="1" kern="1200" dirty="0" smtClean="0"/>
              <a:t>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10  </a:t>
            </a:r>
            <a:r>
              <a:rPr lang="en-US" sz="2400" b="1" u="sng" kern="1200" dirty="0" err="1" smtClean="0">
                <a:solidFill>
                  <a:srgbClr val="FF0000"/>
                </a:solidFill>
                <a:sym typeface="Wingdings" pitchFamily="2" charset="2"/>
              </a:rPr>
              <a:t>downto</a:t>
            </a:r>
            <a:r>
              <a:rPr lang="en-US" sz="2400" kern="1200" dirty="0" smtClean="0">
                <a:sym typeface="Wingdings" pitchFamily="2" charset="2"/>
              </a:rPr>
              <a:t>  </a:t>
            </a:r>
            <a:r>
              <a:rPr lang="en-US" sz="2400" b="1" kern="1200" dirty="0" smtClean="0">
                <a:sym typeface="Wingdings" pitchFamily="2" charset="2"/>
              </a:rPr>
              <a:t>1</a:t>
            </a:r>
            <a:r>
              <a:rPr lang="en-US" sz="2400" kern="1200" dirty="0" smtClean="0">
                <a:sym typeface="Wingdings" pitchFamily="2" charset="2"/>
              </a:rPr>
              <a:t>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do</a:t>
            </a:r>
          </a:p>
          <a:p>
            <a:pPr marL="974725" indent="-974725">
              <a:buNone/>
            </a:pPr>
            <a:r>
              <a:rPr lang="en-US" sz="2400" kern="1200" dirty="0" smtClean="0">
                <a:sym typeface="Wingdings" pitchFamily="2" charset="2"/>
              </a:rPr>
              <a:t>        </a:t>
            </a:r>
            <a:r>
              <a:rPr lang="en-US" sz="2400" b="1" kern="1200" dirty="0" smtClean="0">
                <a:sym typeface="Wingdings" pitchFamily="2" charset="2"/>
              </a:rPr>
              <a:t>S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S  +  </a:t>
            </a:r>
            <a:r>
              <a:rPr lang="en-US" sz="2400" b="1" kern="1200" dirty="0" err="1" smtClean="0">
                <a:sym typeface="Wingdings" pitchFamily="2" charset="2"/>
              </a:rPr>
              <a:t>i</a:t>
            </a:r>
            <a:endParaRPr lang="en-US" sz="2400" b="1" kern="1200" dirty="0" smtClean="0">
              <a:sym typeface="Wingdings" pitchFamily="2" charset="2"/>
            </a:endParaRPr>
          </a:p>
          <a:p>
            <a:pPr marL="974725" indent="-974725">
              <a:buNone/>
            </a:pPr>
            <a:r>
              <a:rPr lang="en-US" sz="2400" kern="1200" dirty="0" smtClean="0">
                <a:sym typeface="Wingdings" pitchFamily="2" charset="2"/>
              </a:rPr>
              <a:t>    </a:t>
            </a:r>
            <a:r>
              <a:rPr lang="en-US" sz="2400" b="1" u="sng" kern="1200" dirty="0" err="1" smtClean="0">
                <a:solidFill>
                  <a:srgbClr val="FF0000"/>
                </a:solidFill>
                <a:sym typeface="Wingdings" pitchFamily="2" charset="2"/>
              </a:rPr>
              <a:t>endfor</a:t>
            </a:r>
            <a:endParaRPr lang="en-US" sz="2400" b="1" u="sng" kern="12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974725" indent="-974725">
              <a:buNone/>
            </a:pPr>
            <a:r>
              <a:rPr lang="en-US" sz="2400" kern="1200" dirty="0" smtClean="0">
                <a:sym typeface="Wingdings" pitchFamily="2" charset="2"/>
              </a:rPr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output</a:t>
            </a:r>
            <a:r>
              <a:rPr lang="en-US" sz="2400" b="1" kern="1200" dirty="0" smtClean="0">
                <a:sym typeface="Wingdings" pitchFamily="2" charset="2"/>
              </a:rPr>
              <a:t>(S)</a:t>
            </a:r>
            <a:r>
              <a:rPr lang="en-US" sz="2400" kern="1200" dirty="0" smtClean="0">
                <a:sym typeface="Wingdings" pitchFamily="2" charset="2"/>
              </a:rPr>
              <a:t>        </a:t>
            </a:r>
            <a:endParaRPr lang="en-US" sz="2400" kern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09800" y="1443335"/>
            <a:ext cx="612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diberikan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harga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pencacah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) = 10}</a:t>
            </a:r>
            <a:endParaRPr lang="en-US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85670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menampilkan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penjumlahan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10+9+..+1}</a:t>
            </a:r>
            <a:endParaRPr lang="en-US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660" y="2743200"/>
            <a:ext cx="740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974725">
              <a:buNone/>
            </a:pPr>
            <a:r>
              <a:rPr lang="en-US" b="1" dirty="0" smtClean="0">
                <a:latin typeface="+mn-lt"/>
              </a:rPr>
              <a:t>S, </a:t>
            </a:r>
            <a:r>
              <a:rPr lang="en-US" b="1" dirty="0" err="1" smtClean="0">
                <a:latin typeface="+mn-lt"/>
              </a:rPr>
              <a:t>i</a:t>
            </a:r>
            <a:r>
              <a:rPr lang="en-US" b="1" dirty="0" smtClean="0">
                <a:latin typeface="+mn-lt"/>
              </a:rPr>
              <a:t>  </a:t>
            </a:r>
            <a:r>
              <a:rPr lang="en-US" dirty="0" smtClean="0">
                <a:latin typeface="+mn-lt"/>
              </a:rPr>
              <a:t>: </a:t>
            </a:r>
            <a:r>
              <a:rPr lang="en-US" b="1" u="sng" dirty="0" smtClean="0">
                <a:solidFill>
                  <a:srgbClr val="FF0000"/>
                </a:solidFill>
                <a:latin typeface="+mn-lt"/>
              </a:rPr>
              <a:t>integer</a:t>
            </a:r>
            <a:r>
              <a:rPr lang="en-US" dirty="0" smtClean="0">
                <a:latin typeface="+mn-lt"/>
              </a:rPr>
              <a:t>              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{S :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penjumlahan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}</a:t>
            </a:r>
            <a:endParaRPr lang="en-US" b="1" u="sng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Picture 8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685800"/>
          </a:xfrm>
        </p:spPr>
        <p:txBody>
          <a:bodyPr/>
          <a:lstStyle/>
          <a:p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Pengulangan</a:t>
            </a:r>
            <a:r>
              <a:rPr lang="en-US" b="1" dirty="0" smtClean="0"/>
              <a:t>  </a:t>
            </a:r>
            <a:r>
              <a:rPr lang="en-US" b="1" dirty="0" err="1" smtClean="0"/>
              <a:t>While_do</a:t>
            </a:r>
            <a:endParaRPr lang="id-ID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295400" y="990600"/>
            <a:ext cx="7772400" cy="609600"/>
          </a:xfrm>
        </p:spPr>
        <p:txBody>
          <a:bodyPr/>
          <a:lstStyle/>
          <a:p>
            <a:pPr>
              <a:buNone/>
            </a:pPr>
            <a:r>
              <a:rPr lang="en-US" sz="3000" b="1" kern="1200" dirty="0" err="1" smtClean="0"/>
              <a:t>Bentuk</a:t>
            </a:r>
            <a:r>
              <a:rPr lang="en-US" sz="3000" b="1" kern="1200" dirty="0" smtClean="0"/>
              <a:t> </a:t>
            </a:r>
            <a:r>
              <a:rPr lang="en-US" sz="3000" b="1" kern="1200" dirty="0" err="1" smtClean="0"/>
              <a:t>Umum</a:t>
            </a:r>
            <a:r>
              <a:rPr lang="en-US" sz="3000" b="1" kern="1200" dirty="0" smtClean="0"/>
              <a:t>:</a:t>
            </a:r>
          </a:p>
          <a:p>
            <a:pPr>
              <a:buNone/>
            </a:pPr>
            <a:r>
              <a:rPr lang="en-US" sz="3000" b="1" kern="1200" dirty="0" smtClean="0"/>
              <a:t> </a:t>
            </a:r>
            <a:endParaRPr lang="en-US" sz="3000" kern="1200" dirty="0" smtClean="0"/>
          </a:p>
          <a:p>
            <a:pPr>
              <a:buNone/>
            </a:pPr>
            <a:endParaRPr lang="en-US" sz="3000" kern="120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371600" y="20574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u="sng" dirty="0">
                <a:solidFill>
                  <a:srgbClr val="FF0000"/>
                </a:solidFill>
                <a:latin typeface="+mn-lt"/>
              </a:rPr>
              <a:t>w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371600" y="15240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Inisialisasi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371600" y="26670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{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Proses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2590800" y="205865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Kondisi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4495800" y="20574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u="sng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1371600" y="32766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u="sng" noProof="0" dirty="0" err="1" smtClean="0">
                <a:solidFill>
                  <a:srgbClr val="FF0000"/>
                </a:solidFill>
                <a:latin typeface="+mn-lt"/>
              </a:rPr>
              <a:t>e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ndwhile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1371600" y="38100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Terminasi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pic>
        <p:nvPicPr>
          <p:cNvPr id="12" name="Picture 11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/>
      <p:bldP spid="8" grpId="0"/>
      <p:bldP spid="9" grpId="0"/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While_do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914400"/>
            <a:ext cx="7772400" cy="5181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kern="1200" dirty="0" smtClean="0"/>
              <a:t>Menjumlahkan_Angka_1_sampai_10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kern="1200" dirty="0" smtClean="0">
                <a:solidFill>
                  <a:schemeClr val="accent2"/>
                </a:solidFill>
              </a:rPr>
              <a:t>{I.S.  : 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olidFill>
                  <a:schemeClr val="accent2"/>
                </a:solidFill>
              </a:rPr>
              <a:t>{F.S</a:t>
            </a:r>
            <a:r>
              <a:rPr lang="en-US" sz="2400" b="1" kern="1200" dirty="0" smtClean="0"/>
              <a:t>. 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u="sng" kern="1200" dirty="0" err="1" smtClean="0">
                <a:solidFill>
                  <a:srgbClr val="FF0000"/>
                </a:solidFill>
              </a:rPr>
              <a:t>Kamus</a:t>
            </a:r>
            <a:r>
              <a:rPr lang="en-US" sz="2400" b="1" kern="1200" dirty="0" smtClean="0"/>
              <a:t>:</a:t>
            </a:r>
          </a:p>
          <a:p>
            <a:pPr marL="974725" indent="-974725">
              <a:spcBef>
                <a:spcPts val="0"/>
              </a:spcBef>
              <a:buNone/>
            </a:pPr>
            <a:endParaRPr lang="en-US" sz="2400" b="1" u="sng" kern="1200" dirty="0" smtClean="0"/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u="sng" kern="1200" dirty="0" err="1" smtClean="0">
                <a:solidFill>
                  <a:srgbClr val="FF0000"/>
                </a:solidFill>
              </a:rPr>
              <a:t>Algoritma</a:t>
            </a:r>
            <a:r>
              <a:rPr lang="en-US" sz="2400" b="1" kern="1200" dirty="0" smtClean="0"/>
              <a:t>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/>
              <a:t>    S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0</a:t>
            </a:r>
            <a:endParaRPr lang="en-US" sz="2400" b="1" kern="1200" dirty="0" smtClean="0"/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/>
              <a:t>    </a:t>
            </a:r>
            <a:r>
              <a:rPr lang="en-US" sz="2400" b="1" kern="1200" dirty="0" err="1" smtClean="0"/>
              <a:t>i</a:t>
            </a:r>
            <a:r>
              <a:rPr lang="en-US" sz="2400" b="1" kern="1200" dirty="0" smtClean="0"/>
              <a:t>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1                   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{</a:t>
            </a:r>
            <a:r>
              <a:rPr lang="en-US" sz="2400" b="1" kern="1200" dirty="0" err="1" smtClean="0">
                <a:solidFill>
                  <a:schemeClr val="accent2"/>
                </a:solidFill>
                <a:sym typeface="Wingdings" pitchFamily="2" charset="2"/>
              </a:rPr>
              <a:t>Inisialisasi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}</a:t>
            </a:r>
            <a:endParaRPr lang="en-US" sz="2400" b="1" kern="1200" dirty="0" smtClean="0">
              <a:solidFill>
                <a:schemeClr val="accent2"/>
              </a:solidFill>
            </a:endParaRP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/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</a:rPr>
              <a:t>while</a:t>
            </a:r>
            <a:r>
              <a:rPr lang="en-US" sz="2400" b="1" kern="1200" dirty="0" smtClean="0"/>
              <a:t>  (</a:t>
            </a:r>
            <a:r>
              <a:rPr lang="en-US" sz="2400" b="1" kern="1200" dirty="0" err="1" smtClean="0"/>
              <a:t>i</a:t>
            </a:r>
            <a:r>
              <a:rPr lang="en-US" sz="2400" b="1" kern="1200" dirty="0" smtClean="0"/>
              <a:t>  </a:t>
            </a:r>
            <a:r>
              <a:rPr lang="en-US" sz="2400" b="1" kern="1200" dirty="0" smtClean="0">
                <a:sym typeface="Wingdings" pitchFamily="2" charset="2"/>
              </a:rPr>
              <a:t>≤ 10)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do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ym typeface="Wingdings" pitchFamily="2" charset="2"/>
              </a:rPr>
              <a:t>        S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S  +  i      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{</a:t>
            </a:r>
            <a:r>
              <a:rPr lang="en-US" sz="2400" b="1" kern="1200" dirty="0" err="1" smtClean="0">
                <a:solidFill>
                  <a:schemeClr val="accent2"/>
                </a:solidFill>
                <a:sym typeface="Wingdings" pitchFamily="2" charset="2"/>
              </a:rPr>
              <a:t>Proses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}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ym typeface="Wingdings" pitchFamily="2" charset="2"/>
              </a:rPr>
              <a:t>         i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</a:t>
            </a:r>
            <a:r>
              <a:rPr lang="en-US" sz="2400" b="1" kern="1200" dirty="0" err="1" smtClean="0">
                <a:sym typeface="Wingdings" pitchFamily="2" charset="2"/>
              </a:rPr>
              <a:t>i</a:t>
            </a:r>
            <a:r>
              <a:rPr lang="en-US" sz="2400" b="1" kern="1200" dirty="0" smtClean="0">
                <a:sym typeface="Wingdings" pitchFamily="2" charset="2"/>
              </a:rPr>
              <a:t>  +  1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ym typeface="Wingdings" pitchFamily="2" charset="2"/>
              </a:rPr>
              <a:t>    </a:t>
            </a:r>
            <a:r>
              <a:rPr lang="en-US" sz="2400" b="1" u="sng" kern="1200" dirty="0" err="1" smtClean="0">
                <a:solidFill>
                  <a:srgbClr val="FF0000"/>
                </a:solidFill>
                <a:sym typeface="Wingdings" pitchFamily="2" charset="2"/>
              </a:rPr>
              <a:t>endwhile</a:t>
            </a:r>
            <a:endParaRPr lang="en-US" sz="2400" b="1" u="sng" kern="12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ym typeface="Wingdings" pitchFamily="2" charset="2"/>
              </a:rPr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output</a:t>
            </a:r>
            <a:r>
              <a:rPr lang="en-US" sz="2400" b="1" kern="1200" dirty="0" smtClean="0">
                <a:sym typeface="Wingdings" pitchFamily="2" charset="2"/>
              </a:rPr>
              <a:t>(S)             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{</a:t>
            </a:r>
            <a:r>
              <a:rPr lang="en-US" sz="2400" b="1" kern="1200" dirty="0" err="1" smtClean="0">
                <a:solidFill>
                  <a:schemeClr val="accent2"/>
                </a:solidFill>
                <a:sym typeface="Wingdings" pitchFamily="2" charset="2"/>
              </a:rPr>
              <a:t>Terminasi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}       </a:t>
            </a:r>
            <a:endParaRPr lang="en-US" sz="2400" b="1" kern="12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238094"/>
            <a:ext cx="612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diberikan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harga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pencacah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) = 10}</a:t>
            </a:r>
            <a:endParaRPr lang="en-US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61827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menampilkan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penjumlahan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1+2+..+10}</a:t>
            </a:r>
            <a:endParaRPr lang="en-US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Picture 9" descr="logo I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62660" y="2392180"/>
            <a:ext cx="725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974725">
              <a:buNone/>
            </a:pPr>
            <a:r>
              <a:rPr lang="en-US" b="1" dirty="0" smtClean="0">
                <a:latin typeface="+mn-lt"/>
              </a:rPr>
              <a:t>S, </a:t>
            </a:r>
            <a:r>
              <a:rPr lang="en-US" b="1" dirty="0" err="1" smtClean="0">
                <a:latin typeface="+mn-lt"/>
              </a:rPr>
              <a:t>i</a:t>
            </a:r>
            <a:r>
              <a:rPr lang="en-US" b="1" dirty="0" smtClean="0">
                <a:latin typeface="+mn-lt"/>
              </a:rPr>
              <a:t>  : </a:t>
            </a:r>
            <a:r>
              <a:rPr lang="en-US" b="1" u="sng" dirty="0" smtClean="0">
                <a:solidFill>
                  <a:srgbClr val="FF0000"/>
                </a:solidFill>
                <a:latin typeface="+mn-lt"/>
              </a:rPr>
              <a:t>integer</a:t>
            </a:r>
            <a:r>
              <a:rPr lang="en-US" b="1" dirty="0" smtClean="0">
                <a:latin typeface="+mn-lt"/>
              </a:rPr>
              <a:t>              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{S :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penjumlahan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}</a:t>
            </a:r>
            <a:endParaRPr lang="en-US" b="1" u="sng" dirty="0" smtClean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685800"/>
          </a:xfrm>
        </p:spPr>
        <p:txBody>
          <a:bodyPr/>
          <a:lstStyle/>
          <a:p>
            <a:r>
              <a:rPr lang="en-US" sz="3600" b="1" dirty="0" err="1" smtClean="0"/>
              <a:t>Bentuk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Pengulangan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Repeat_until</a:t>
            </a:r>
            <a:endParaRPr lang="id-ID" sz="36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295400" y="990600"/>
            <a:ext cx="7772400" cy="609600"/>
          </a:xfrm>
        </p:spPr>
        <p:txBody>
          <a:bodyPr/>
          <a:lstStyle/>
          <a:p>
            <a:pPr>
              <a:buNone/>
            </a:pPr>
            <a:r>
              <a:rPr lang="en-US" sz="3000" b="1" kern="1200" dirty="0" err="1" smtClean="0"/>
              <a:t>Bentuk</a:t>
            </a:r>
            <a:r>
              <a:rPr lang="en-US" sz="3000" b="1" kern="1200" dirty="0" smtClean="0"/>
              <a:t> </a:t>
            </a:r>
            <a:r>
              <a:rPr lang="en-US" sz="3000" b="1" kern="1200" dirty="0" err="1" smtClean="0"/>
              <a:t>Umum</a:t>
            </a:r>
            <a:r>
              <a:rPr lang="en-US" sz="3000" b="1" kern="1200" dirty="0" smtClean="0"/>
              <a:t>:</a:t>
            </a:r>
          </a:p>
          <a:p>
            <a:pPr>
              <a:buNone/>
            </a:pPr>
            <a:r>
              <a:rPr lang="en-US" sz="3000" b="1" kern="1200" dirty="0" smtClean="0"/>
              <a:t> </a:t>
            </a:r>
            <a:endParaRPr lang="en-US" sz="3000" kern="1200" dirty="0" smtClean="0"/>
          </a:p>
          <a:p>
            <a:pPr>
              <a:buNone/>
            </a:pPr>
            <a:endParaRPr lang="en-US" sz="3000" kern="1200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371600" y="20574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371600" y="15240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Inisialisasi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371600" y="2667000"/>
            <a:ext cx="472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{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Proses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2286000" y="32766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Kondisi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1371600" y="3276600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1371600" y="38100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Terminasi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/>
      <p:bldP spid="8" grpId="0"/>
      <p:bldP spid="9" grpId="0"/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Repeat_until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914400"/>
            <a:ext cx="7772400" cy="5181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kern="1200" dirty="0" smtClean="0"/>
              <a:t>Menjumlahkan_Angka_1_sampai_10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kern="1200" dirty="0" smtClean="0">
                <a:solidFill>
                  <a:schemeClr val="accent2"/>
                </a:solidFill>
              </a:rPr>
              <a:t>{I.S.  : 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olidFill>
                  <a:schemeClr val="accent2"/>
                </a:solidFill>
              </a:rPr>
              <a:t>{F.S</a:t>
            </a:r>
            <a:r>
              <a:rPr lang="en-US" sz="2400" b="1" kern="1200" dirty="0" smtClean="0"/>
              <a:t>. 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u="sng" kern="1200" dirty="0" err="1" smtClean="0">
                <a:solidFill>
                  <a:srgbClr val="FF0000"/>
                </a:solidFill>
              </a:rPr>
              <a:t>Kamus</a:t>
            </a:r>
            <a:r>
              <a:rPr lang="en-US" sz="2400" b="1" kern="1200" dirty="0" smtClean="0"/>
              <a:t>:</a:t>
            </a:r>
          </a:p>
          <a:p>
            <a:pPr marL="974725" indent="-974725">
              <a:spcBef>
                <a:spcPts val="0"/>
              </a:spcBef>
              <a:buNone/>
            </a:pPr>
            <a:endParaRPr lang="en-US" sz="2400" b="1" u="sng" kern="1200" dirty="0" smtClean="0"/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u="sng" kern="1200" dirty="0" err="1" smtClean="0">
                <a:solidFill>
                  <a:srgbClr val="FF0000"/>
                </a:solidFill>
              </a:rPr>
              <a:t>Algoritma</a:t>
            </a:r>
            <a:r>
              <a:rPr lang="en-US" sz="2400" b="1" kern="1200" dirty="0" smtClean="0"/>
              <a:t>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/>
              <a:t>    S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0</a:t>
            </a:r>
            <a:endParaRPr lang="en-US" sz="2400" b="1" kern="1200" dirty="0" smtClean="0"/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/>
              <a:t>    </a:t>
            </a:r>
            <a:r>
              <a:rPr lang="en-US" sz="2400" b="1" kern="1200" dirty="0" err="1" smtClean="0"/>
              <a:t>i</a:t>
            </a:r>
            <a:r>
              <a:rPr lang="en-US" sz="2400" b="1" kern="1200" dirty="0" smtClean="0"/>
              <a:t>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1                   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{</a:t>
            </a:r>
            <a:r>
              <a:rPr lang="en-US" sz="2400" b="1" kern="1200" dirty="0" err="1" smtClean="0">
                <a:solidFill>
                  <a:schemeClr val="accent2"/>
                </a:solidFill>
                <a:sym typeface="Wingdings" pitchFamily="2" charset="2"/>
              </a:rPr>
              <a:t>Inisialisasi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}</a:t>
            </a:r>
            <a:endParaRPr lang="en-US" sz="2400" b="1" kern="1200" dirty="0" smtClean="0">
              <a:solidFill>
                <a:schemeClr val="accent2"/>
              </a:solidFill>
            </a:endParaRP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/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</a:rPr>
              <a:t>repeat</a:t>
            </a:r>
            <a:r>
              <a:rPr lang="en-US" sz="2400" b="1" kern="1200" dirty="0" smtClean="0"/>
              <a:t> 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ym typeface="Wingdings" pitchFamily="2" charset="2"/>
              </a:rPr>
              <a:t>        S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S  +   i      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{Proses}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ym typeface="Wingdings" pitchFamily="2" charset="2"/>
              </a:rPr>
              <a:t>        </a:t>
            </a:r>
            <a:r>
              <a:rPr lang="en-US" sz="2400" b="1" kern="1200" dirty="0" err="1" smtClean="0">
                <a:sym typeface="Wingdings" pitchFamily="2" charset="2"/>
              </a:rPr>
              <a:t>i</a:t>
            </a:r>
            <a:r>
              <a:rPr lang="en-US" sz="2400" b="1" kern="1200" dirty="0" smtClean="0">
                <a:sym typeface="Wingdings" pitchFamily="2" charset="2"/>
              </a:rPr>
              <a:t> 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 </a:t>
            </a:r>
            <a:r>
              <a:rPr lang="en-US" sz="2400" b="1" kern="1200" dirty="0" err="1" smtClean="0">
                <a:sym typeface="Wingdings" pitchFamily="2" charset="2"/>
              </a:rPr>
              <a:t>i</a:t>
            </a:r>
            <a:r>
              <a:rPr lang="en-US" sz="2400" b="1" kern="1200" dirty="0" smtClean="0">
                <a:sym typeface="Wingdings" pitchFamily="2" charset="2"/>
              </a:rPr>
              <a:t>   +  1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ym typeface="Wingdings" pitchFamily="2" charset="2"/>
              </a:rPr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until</a:t>
            </a:r>
            <a:r>
              <a:rPr lang="en-US" sz="2400" b="1" kern="1200" dirty="0" smtClean="0">
                <a:sym typeface="Wingdings" pitchFamily="2" charset="2"/>
              </a:rPr>
              <a:t> </a:t>
            </a:r>
            <a:r>
              <a:rPr lang="en-US" sz="2400" b="1" kern="1200" dirty="0" smtClean="0"/>
              <a:t>(</a:t>
            </a:r>
            <a:r>
              <a:rPr lang="en-US" sz="2400" b="1" kern="1200" dirty="0" err="1" smtClean="0"/>
              <a:t>i</a:t>
            </a:r>
            <a:r>
              <a:rPr lang="en-US" sz="2400" b="1" kern="1200" dirty="0" smtClean="0"/>
              <a:t>  </a:t>
            </a:r>
            <a:r>
              <a:rPr lang="en-US" sz="2400" b="1" kern="1200" dirty="0" smtClean="0">
                <a:sym typeface="Wingdings" pitchFamily="2" charset="2"/>
              </a:rPr>
              <a:t>&gt; 10) </a:t>
            </a:r>
            <a:endParaRPr lang="en-US" sz="2400" b="1" u="sng" kern="1200" dirty="0" smtClean="0">
              <a:sym typeface="Wingdings" pitchFamily="2" charset="2"/>
            </a:endParaRP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b="1" kern="1200" dirty="0" smtClean="0">
                <a:sym typeface="Wingdings" pitchFamily="2" charset="2"/>
              </a:rPr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output</a:t>
            </a:r>
            <a:r>
              <a:rPr lang="en-US" sz="2400" b="1" kern="1200" dirty="0" smtClean="0">
                <a:sym typeface="Wingdings" pitchFamily="2" charset="2"/>
              </a:rPr>
              <a:t>(S)             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{</a:t>
            </a:r>
            <a:r>
              <a:rPr lang="en-US" sz="2400" b="1" kern="1200" dirty="0" err="1" smtClean="0">
                <a:solidFill>
                  <a:schemeClr val="accent2"/>
                </a:solidFill>
                <a:sym typeface="Wingdings" pitchFamily="2" charset="2"/>
              </a:rPr>
              <a:t>Terminasi</a:t>
            </a:r>
            <a:r>
              <a:rPr lang="en-US" sz="2400" b="1" kern="1200" dirty="0" smtClean="0">
                <a:solidFill>
                  <a:schemeClr val="accent2"/>
                </a:solidFill>
                <a:sym typeface="Wingdings" pitchFamily="2" charset="2"/>
              </a:rPr>
              <a:t>}</a:t>
            </a:r>
            <a:r>
              <a:rPr lang="en-US" sz="2400" b="1" kern="1200" dirty="0" smtClean="0">
                <a:sym typeface="Wingdings" pitchFamily="2" charset="2"/>
              </a:rPr>
              <a:t>       </a:t>
            </a:r>
            <a:endParaRPr lang="en-US" sz="2400" b="1" kern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33600" y="1281112"/>
            <a:ext cx="612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diberikan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harga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pencacah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) = 10}</a:t>
            </a:r>
            <a:endParaRPr lang="en-US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63088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menampilkan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penjumlahan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1+2+..+10}</a:t>
            </a:r>
            <a:endParaRPr lang="en-US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730" y="2392180"/>
            <a:ext cx="735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974725">
              <a:buNone/>
            </a:pPr>
            <a:r>
              <a:rPr lang="en-US" b="1" dirty="0" smtClean="0">
                <a:latin typeface="+mn-lt"/>
              </a:rPr>
              <a:t>S, </a:t>
            </a:r>
            <a:r>
              <a:rPr lang="en-US" b="1" dirty="0" err="1" smtClean="0">
                <a:latin typeface="+mn-lt"/>
              </a:rPr>
              <a:t>i</a:t>
            </a:r>
            <a:r>
              <a:rPr lang="en-US" b="1" dirty="0" smtClean="0">
                <a:latin typeface="+mn-lt"/>
              </a:rPr>
              <a:t>  : </a:t>
            </a:r>
            <a:r>
              <a:rPr lang="en-US" b="1" u="sng" dirty="0" smtClean="0">
                <a:solidFill>
                  <a:srgbClr val="FF0000"/>
                </a:solidFill>
                <a:latin typeface="+mn-lt"/>
              </a:rPr>
              <a:t>integer</a:t>
            </a:r>
            <a:r>
              <a:rPr lang="en-US" b="1" dirty="0" smtClean="0">
                <a:latin typeface="+mn-lt"/>
              </a:rPr>
              <a:t>             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{S :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penjumlahan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}</a:t>
            </a:r>
            <a:endParaRPr lang="en-US" b="1" u="sng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Picture 8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SELESAI</a:t>
            </a:r>
          </a:p>
          <a:p>
            <a:pPr algn="ctr">
              <a:buNone/>
            </a:pPr>
            <a:r>
              <a:rPr lang="en-US" sz="5400" dirty="0" smtClean="0">
                <a:solidFill>
                  <a:srgbClr val="00B050"/>
                </a:solidFill>
                <a:latin typeface="Blackadder ITC" pitchFamily="82" charset="0"/>
                <a:cs typeface="Arabic Typesetting" pitchFamily="66" charset="-78"/>
              </a:rPr>
              <a:t>Alhamdulillah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3" name="Picture 2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685800"/>
          </a:xfrm>
        </p:spPr>
        <p:txBody>
          <a:bodyPr/>
          <a:lstStyle/>
          <a:p>
            <a:r>
              <a:rPr lang="en-US" sz="3600" b="1" dirty="0" smtClean="0"/>
              <a:t> </a:t>
            </a:r>
            <a:r>
              <a:rPr lang="en-US" sz="3600" b="1" dirty="0" err="1" smtClean="0"/>
              <a:t>Analisis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Terhadap</a:t>
            </a:r>
            <a:r>
              <a:rPr lang="en-US" sz="3600" b="1" dirty="0" smtClean="0"/>
              <a:t> </a:t>
            </a:r>
            <a:r>
              <a:rPr lang="en-US" sz="3600" b="1" dirty="0" err="1"/>
              <a:t>B</a:t>
            </a:r>
            <a:r>
              <a:rPr lang="en-US" sz="3600" b="1" dirty="0" err="1" smtClean="0"/>
              <a:t>anyak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Kasus</a:t>
            </a:r>
            <a:endParaRPr lang="id-ID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kern="1200" dirty="0" err="1" smtClean="0"/>
              <a:t>Penyederhanaan</a:t>
            </a:r>
            <a:r>
              <a:rPr lang="en-US" sz="3200" b="1" kern="1200" dirty="0" smtClean="0"/>
              <a:t> </a:t>
            </a:r>
            <a:r>
              <a:rPr lang="en-US" sz="3200" b="1" kern="1200" dirty="0" err="1" smtClean="0"/>
              <a:t>bentuk</a:t>
            </a:r>
            <a:r>
              <a:rPr lang="en-US" sz="3200" b="1" kern="1200" dirty="0" smtClean="0"/>
              <a:t> </a:t>
            </a:r>
            <a:r>
              <a:rPr lang="en-US" sz="3200" b="1" i="1" kern="1200" dirty="0" smtClean="0"/>
              <a:t>nested if </a:t>
            </a:r>
            <a:r>
              <a:rPr lang="en-US" sz="3200" b="1" kern="1200" dirty="0" err="1" smtClean="0"/>
              <a:t>menggunakan</a:t>
            </a:r>
            <a:r>
              <a:rPr lang="en-US" sz="3200" b="1" kern="1200" dirty="0" smtClean="0"/>
              <a:t> </a:t>
            </a:r>
            <a:r>
              <a:rPr lang="en-US" sz="3200" b="1" i="1" kern="1200" dirty="0" smtClean="0"/>
              <a:t>depend on </a:t>
            </a:r>
            <a:r>
              <a:rPr lang="en-US" sz="3200" b="1" kern="1200" dirty="0" smtClean="0"/>
              <a:t>(</a:t>
            </a:r>
            <a:r>
              <a:rPr lang="en-US" sz="3200" b="1" kern="1200" dirty="0" err="1" smtClean="0"/>
              <a:t>Algoritma</a:t>
            </a:r>
            <a:r>
              <a:rPr lang="en-US" sz="3200" b="1" kern="1200" dirty="0" smtClean="0"/>
              <a:t>)</a:t>
            </a:r>
          </a:p>
          <a:p>
            <a:pPr>
              <a:buNone/>
            </a:pPr>
            <a:r>
              <a:rPr lang="en-US" sz="2800" b="1" kern="1200" dirty="0" err="1" smtClean="0">
                <a:solidFill>
                  <a:srgbClr val="FF0000"/>
                </a:solidFill>
              </a:rPr>
              <a:t>Bentuk</a:t>
            </a:r>
            <a:r>
              <a:rPr lang="en-US" sz="2800" b="1" kern="1200" dirty="0" smtClean="0">
                <a:solidFill>
                  <a:srgbClr val="FF0000"/>
                </a:solidFill>
              </a:rPr>
              <a:t> </a:t>
            </a:r>
            <a:r>
              <a:rPr lang="en-US" sz="2800" b="1" kern="1200" dirty="0" err="1" smtClean="0">
                <a:solidFill>
                  <a:srgbClr val="FF0000"/>
                </a:solidFill>
              </a:rPr>
              <a:t>Umum</a:t>
            </a:r>
            <a:r>
              <a:rPr lang="en-US" sz="2800" b="1" kern="1200" dirty="0" smtClean="0">
                <a:solidFill>
                  <a:srgbClr val="FF0000"/>
                </a:solidFill>
              </a:rPr>
              <a:t> </a:t>
            </a:r>
            <a:r>
              <a:rPr lang="en-US" sz="2800" b="1" kern="1200" dirty="0" smtClean="0"/>
              <a:t>:</a:t>
            </a:r>
          </a:p>
          <a:p>
            <a:pPr indent="0">
              <a:buNone/>
            </a:pPr>
            <a:r>
              <a:rPr lang="en-US" sz="2800" b="1" u="sng" kern="1200" dirty="0" smtClean="0"/>
              <a:t>Depend on</a:t>
            </a:r>
            <a:r>
              <a:rPr lang="en-US" sz="2800" b="1" kern="1200" dirty="0" smtClean="0"/>
              <a:t> (</a:t>
            </a:r>
            <a:r>
              <a:rPr lang="en-US" sz="2800" b="1" kern="1200" dirty="0" err="1" smtClean="0"/>
              <a:t>Variabel</a:t>
            </a:r>
            <a:r>
              <a:rPr lang="en-US" sz="2800" b="1" kern="1200" dirty="0" smtClean="0"/>
              <a:t>)</a:t>
            </a:r>
          </a:p>
          <a:p>
            <a:pPr>
              <a:buNone/>
            </a:pPr>
            <a:r>
              <a:rPr lang="en-US" sz="2800" b="1" kern="1200" dirty="0" smtClean="0"/>
              <a:t>          (kondisi_1) : aksi_1</a:t>
            </a:r>
          </a:p>
          <a:p>
            <a:pPr>
              <a:buNone/>
            </a:pPr>
            <a:r>
              <a:rPr lang="en-US" sz="2800" b="1" kern="1200" dirty="0" smtClean="0"/>
              <a:t>		 (kondisi_2) </a:t>
            </a:r>
            <a:r>
              <a:rPr lang="en-US" sz="2800" b="1" kern="1200" dirty="0"/>
              <a:t>: </a:t>
            </a:r>
            <a:r>
              <a:rPr lang="en-US" sz="2800" b="1" kern="1200" dirty="0" smtClean="0"/>
              <a:t>aksi_2</a:t>
            </a:r>
          </a:p>
          <a:p>
            <a:pPr>
              <a:buNone/>
            </a:pPr>
            <a:r>
              <a:rPr lang="en-US" sz="2800" b="1" kern="1200" dirty="0"/>
              <a:t>	</a:t>
            </a:r>
            <a:r>
              <a:rPr lang="en-US" sz="2800" b="1" kern="1200" dirty="0" smtClean="0"/>
              <a:t>	 ..</a:t>
            </a:r>
          </a:p>
          <a:p>
            <a:pPr>
              <a:buNone/>
            </a:pPr>
            <a:r>
              <a:rPr lang="en-US" sz="2800" b="1" kern="1200" dirty="0"/>
              <a:t>	</a:t>
            </a:r>
            <a:r>
              <a:rPr lang="en-US" sz="2800" b="1" kern="1200" dirty="0" smtClean="0"/>
              <a:t>  	 </a:t>
            </a:r>
            <a:r>
              <a:rPr lang="en-US" sz="2800" b="1" kern="1200" dirty="0"/>
              <a:t>(</a:t>
            </a:r>
            <a:r>
              <a:rPr lang="en-US" sz="2800" b="1" kern="1200" dirty="0" err="1" smtClean="0"/>
              <a:t>kondisi_n</a:t>
            </a:r>
            <a:r>
              <a:rPr lang="en-US" sz="2800" b="1" kern="1200" dirty="0" smtClean="0"/>
              <a:t>) </a:t>
            </a:r>
            <a:r>
              <a:rPr lang="en-US" sz="2800" b="1" kern="1200" dirty="0"/>
              <a:t>: </a:t>
            </a:r>
            <a:r>
              <a:rPr lang="en-US" sz="2800" b="1" kern="1200" dirty="0" err="1" smtClean="0"/>
              <a:t>aksi_n</a:t>
            </a:r>
            <a:endParaRPr lang="en-US" sz="2800" b="1" kern="1200" dirty="0" smtClean="0"/>
          </a:p>
          <a:p>
            <a:pPr>
              <a:buNone/>
            </a:pPr>
            <a:r>
              <a:rPr lang="en-US" sz="2800" b="1" kern="1200" dirty="0" smtClean="0"/>
              <a:t>	</a:t>
            </a:r>
            <a:r>
              <a:rPr lang="en-US" sz="2800" b="1" u="sng" kern="1200" dirty="0" err="1"/>
              <a:t>E</a:t>
            </a:r>
            <a:r>
              <a:rPr lang="en-US" sz="2800" b="1" u="sng" kern="1200" dirty="0" err="1" smtClean="0"/>
              <a:t>ndDepend</a:t>
            </a:r>
            <a:endParaRPr lang="en-US" sz="2800" b="1" u="sng" kern="1200" dirty="0" smtClean="0"/>
          </a:p>
        </p:txBody>
      </p:sp>
      <p:pic>
        <p:nvPicPr>
          <p:cNvPr id="6" name="Picture 5" descr="logo I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69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685800"/>
          </a:xfrm>
        </p:spPr>
        <p:txBody>
          <a:bodyPr/>
          <a:lstStyle/>
          <a:p>
            <a:r>
              <a:rPr lang="en-US" sz="3600" b="1" dirty="0" smtClean="0"/>
              <a:t> </a:t>
            </a:r>
            <a:r>
              <a:rPr lang="en-US" sz="3600" b="1" dirty="0" err="1" smtClean="0"/>
              <a:t>Analisis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Terhadap</a:t>
            </a:r>
            <a:r>
              <a:rPr lang="en-US" sz="3600" b="1" dirty="0" smtClean="0"/>
              <a:t> </a:t>
            </a:r>
            <a:r>
              <a:rPr lang="en-US" sz="3600" b="1" dirty="0" err="1"/>
              <a:t>B</a:t>
            </a:r>
            <a:r>
              <a:rPr lang="en-US" sz="3600" b="1" dirty="0" err="1" smtClean="0"/>
              <a:t>anyak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Kasus</a:t>
            </a:r>
            <a:endParaRPr lang="id-ID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kern="1200" dirty="0" err="1" smtClean="0"/>
              <a:t>Penyederhanaan</a:t>
            </a:r>
            <a:r>
              <a:rPr lang="en-US" sz="3200" b="1" kern="1200" dirty="0" smtClean="0"/>
              <a:t> </a:t>
            </a:r>
            <a:r>
              <a:rPr lang="en-US" sz="3200" b="1" kern="1200" dirty="0" err="1" smtClean="0"/>
              <a:t>bentuk</a:t>
            </a:r>
            <a:r>
              <a:rPr lang="en-US" sz="3200" b="1" kern="1200" dirty="0" smtClean="0"/>
              <a:t> </a:t>
            </a:r>
            <a:r>
              <a:rPr lang="en-US" sz="3200" b="1" i="1" kern="1200" dirty="0" smtClean="0"/>
              <a:t>nested if </a:t>
            </a:r>
            <a:r>
              <a:rPr lang="en-US" sz="3200" b="1" kern="1200" dirty="0" err="1" smtClean="0"/>
              <a:t>menggunakan</a:t>
            </a:r>
            <a:r>
              <a:rPr lang="en-US" sz="3200" b="1" kern="1200" dirty="0" smtClean="0"/>
              <a:t> </a:t>
            </a:r>
            <a:r>
              <a:rPr lang="en-US" sz="3200" b="1" i="1" kern="1200" dirty="0" smtClean="0"/>
              <a:t>case of </a:t>
            </a:r>
            <a:r>
              <a:rPr lang="en-US" sz="3200" b="1" kern="1200" dirty="0" smtClean="0"/>
              <a:t>(Pascal)</a:t>
            </a:r>
          </a:p>
          <a:p>
            <a:pPr>
              <a:buNone/>
            </a:pPr>
            <a:r>
              <a:rPr lang="en-US" sz="2800" b="1" kern="1200" dirty="0" err="1" smtClean="0">
                <a:solidFill>
                  <a:srgbClr val="FF0000"/>
                </a:solidFill>
              </a:rPr>
              <a:t>Bentuk</a:t>
            </a:r>
            <a:r>
              <a:rPr lang="en-US" sz="2800" b="1" kern="1200" dirty="0" smtClean="0">
                <a:solidFill>
                  <a:srgbClr val="FF0000"/>
                </a:solidFill>
              </a:rPr>
              <a:t> </a:t>
            </a:r>
            <a:r>
              <a:rPr lang="en-US" sz="2800" b="1" kern="1200" dirty="0" err="1" smtClean="0">
                <a:solidFill>
                  <a:srgbClr val="FF0000"/>
                </a:solidFill>
              </a:rPr>
              <a:t>Umum</a:t>
            </a:r>
            <a:r>
              <a:rPr lang="en-US" sz="2800" b="1" kern="1200" dirty="0" smtClean="0">
                <a:solidFill>
                  <a:srgbClr val="FF0000"/>
                </a:solidFill>
              </a:rPr>
              <a:t> </a:t>
            </a:r>
            <a:r>
              <a:rPr lang="en-US" sz="2800" b="1" kern="1200" dirty="0" smtClean="0"/>
              <a:t>:</a:t>
            </a:r>
          </a:p>
          <a:p>
            <a:pPr indent="0">
              <a:buNone/>
            </a:pPr>
            <a:r>
              <a:rPr lang="en-US" sz="2800" b="1" kern="1200" dirty="0" smtClean="0"/>
              <a:t>Case (</a:t>
            </a:r>
            <a:r>
              <a:rPr lang="en-US" sz="2800" b="1" kern="1200" dirty="0" err="1" smtClean="0"/>
              <a:t>Variabel</a:t>
            </a:r>
            <a:r>
              <a:rPr lang="en-US" sz="2800" b="1" kern="1200" dirty="0" smtClean="0"/>
              <a:t>) of</a:t>
            </a:r>
          </a:p>
          <a:p>
            <a:pPr>
              <a:buNone/>
            </a:pPr>
            <a:r>
              <a:rPr lang="en-US" sz="2800" b="1" kern="1200" dirty="0" smtClean="0"/>
              <a:t>          (kondisi_1) : aksi_1;</a:t>
            </a:r>
          </a:p>
          <a:p>
            <a:pPr>
              <a:buNone/>
            </a:pPr>
            <a:r>
              <a:rPr lang="en-US" sz="2800" b="1" kern="1200" dirty="0" smtClean="0"/>
              <a:t>		 (kondisi_2) </a:t>
            </a:r>
            <a:r>
              <a:rPr lang="en-US" sz="2800" b="1" kern="1200" dirty="0"/>
              <a:t>: </a:t>
            </a:r>
            <a:r>
              <a:rPr lang="en-US" sz="2800" b="1" kern="1200" dirty="0" smtClean="0"/>
              <a:t>aksi_2;</a:t>
            </a:r>
          </a:p>
          <a:p>
            <a:pPr>
              <a:buNone/>
            </a:pPr>
            <a:r>
              <a:rPr lang="en-US" sz="2800" b="1" kern="1200" dirty="0"/>
              <a:t>	</a:t>
            </a:r>
            <a:r>
              <a:rPr lang="en-US" sz="2800" b="1" kern="1200" dirty="0" smtClean="0"/>
              <a:t>	 ..</a:t>
            </a:r>
          </a:p>
          <a:p>
            <a:pPr>
              <a:buNone/>
            </a:pPr>
            <a:r>
              <a:rPr lang="en-US" sz="2800" b="1" kern="1200" dirty="0"/>
              <a:t>	</a:t>
            </a:r>
            <a:r>
              <a:rPr lang="en-US" sz="2800" b="1" kern="1200" dirty="0" smtClean="0"/>
              <a:t>  	 </a:t>
            </a:r>
            <a:r>
              <a:rPr lang="en-US" sz="2800" b="1" kern="1200" dirty="0"/>
              <a:t>(</a:t>
            </a:r>
            <a:r>
              <a:rPr lang="en-US" sz="2800" b="1" kern="1200" dirty="0" err="1" smtClean="0"/>
              <a:t>kondisi_n</a:t>
            </a:r>
            <a:r>
              <a:rPr lang="en-US" sz="2800" b="1" kern="1200" dirty="0" smtClean="0"/>
              <a:t>) </a:t>
            </a:r>
            <a:r>
              <a:rPr lang="en-US" sz="2800" b="1" kern="1200" dirty="0"/>
              <a:t>: </a:t>
            </a:r>
            <a:r>
              <a:rPr lang="en-US" sz="2800" b="1" kern="1200" dirty="0" err="1" smtClean="0"/>
              <a:t>aksi_n</a:t>
            </a:r>
            <a:r>
              <a:rPr lang="en-US" sz="2800" b="1" kern="1200" dirty="0" smtClean="0"/>
              <a:t>;</a:t>
            </a:r>
          </a:p>
          <a:p>
            <a:pPr>
              <a:buNone/>
            </a:pPr>
            <a:r>
              <a:rPr lang="en-US" sz="2800" b="1" kern="1200" dirty="0" smtClean="0"/>
              <a:t>	End;</a:t>
            </a:r>
          </a:p>
        </p:txBody>
      </p:sp>
      <p:pic>
        <p:nvPicPr>
          <p:cNvPr id="6" name="Picture 5" descr="logo I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18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1219200" y="9144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US" b="1" kern="1200" dirty="0" err="1" smtClean="0"/>
              <a:t>Menentukan_Indeks_Nilai</a:t>
            </a:r>
            <a:endParaRPr lang="en-US" b="1" kern="1200" dirty="0" smtClean="0"/>
          </a:p>
          <a:p>
            <a:pPr>
              <a:buNone/>
            </a:pPr>
            <a:r>
              <a:rPr lang="en-US" b="1" kern="1200" dirty="0" smtClean="0"/>
              <a:t>{I.S.  : </a:t>
            </a:r>
          </a:p>
          <a:p>
            <a:pPr marL="974725" indent="-974725">
              <a:buNone/>
            </a:pPr>
            <a:r>
              <a:rPr lang="en-US" b="1" kern="1200" dirty="0" smtClean="0"/>
              <a:t>{F.S. :</a:t>
            </a:r>
          </a:p>
          <a:p>
            <a:pPr marL="974725" indent="-974725">
              <a:buNone/>
            </a:pPr>
            <a:r>
              <a:rPr lang="en-US" b="1" u="sng" kern="1200" dirty="0" err="1" smtClean="0"/>
              <a:t>Kamus</a:t>
            </a:r>
            <a:r>
              <a:rPr lang="en-US" kern="1200" dirty="0" smtClean="0"/>
              <a:t>:</a:t>
            </a:r>
          </a:p>
          <a:p>
            <a:pPr marL="974725" indent="-974725">
              <a:buNone/>
            </a:pPr>
            <a:endParaRPr lang="en-US" b="1" u="sng" kern="1200" dirty="0" smtClean="0"/>
          </a:p>
          <a:p>
            <a:pPr marL="974725" indent="-974725">
              <a:buNone/>
            </a:pPr>
            <a:endParaRPr lang="en-US" b="1" u="sng" kern="1200" dirty="0" smtClean="0"/>
          </a:p>
          <a:p>
            <a:pPr marL="974725" indent="-974725">
              <a:buNone/>
            </a:pPr>
            <a:r>
              <a:rPr lang="en-US" b="1" u="sng" kern="1200" dirty="0" err="1" smtClean="0"/>
              <a:t>Algoritma</a:t>
            </a:r>
            <a:r>
              <a:rPr lang="en-US" b="1" kern="1200" dirty="0" smtClean="0"/>
              <a:t>:</a:t>
            </a:r>
          </a:p>
          <a:p>
            <a:pPr marL="974725" indent="-974725">
              <a:buNone/>
            </a:pPr>
            <a:r>
              <a:rPr lang="en-US" kern="1200" dirty="0" smtClean="0"/>
              <a:t>    </a:t>
            </a:r>
            <a:r>
              <a:rPr lang="en-US" b="1" u="sng" kern="1200" dirty="0" smtClean="0"/>
              <a:t>Input</a:t>
            </a:r>
            <a:r>
              <a:rPr lang="en-US" b="1" kern="1200" dirty="0" smtClean="0"/>
              <a:t> (</a:t>
            </a:r>
            <a:r>
              <a:rPr lang="en-US" b="1" kern="1200" dirty="0" err="1" smtClean="0"/>
              <a:t>Nilai</a:t>
            </a:r>
            <a:r>
              <a:rPr lang="en-US" b="1" kern="1200" dirty="0" smtClean="0"/>
              <a:t>)</a:t>
            </a:r>
            <a:endParaRPr lang="en-US" b="1" kern="1200" dirty="0" smtClean="0">
              <a:sym typeface="Wingdings" pitchFamily="2" charset="2"/>
            </a:endParaRPr>
          </a:p>
          <a:p>
            <a:pPr marL="974725" indent="-974725">
              <a:buNone/>
            </a:pPr>
            <a:r>
              <a:rPr lang="en-US" kern="1200" dirty="0" smtClean="0">
                <a:sym typeface="Wingdings" pitchFamily="2" charset="2"/>
              </a:rPr>
              <a:t>    </a:t>
            </a:r>
            <a:r>
              <a:rPr lang="en-US" b="1" u="sng" kern="1200" dirty="0" smtClean="0">
                <a:sym typeface="Wingdings" pitchFamily="2" charset="2"/>
              </a:rPr>
              <a:t>Depend on</a:t>
            </a:r>
            <a:r>
              <a:rPr lang="en-US" b="1" kern="1200" dirty="0" smtClean="0">
                <a:sym typeface="Wingdings" pitchFamily="2" charset="2"/>
              </a:rPr>
              <a:t> (</a:t>
            </a:r>
            <a:r>
              <a:rPr lang="en-US" b="1" kern="1200" dirty="0" err="1" smtClean="0">
                <a:sym typeface="Wingdings" pitchFamily="2" charset="2"/>
              </a:rPr>
              <a:t>Nilai</a:t>
            </a:r>
            <a:r>
              <a:rPr lang="en-US" b="1" kern="1200" dirty="0" smtClean="0">
                <a:sym typeface="Wingdings" pitchFamily="2" charset="2"/>
              </a:rPr>
              <a:t>)</a:t>
            </a:r>
          </a:p>
          <a:p>
            <a:pPr marL="974725" indent="-403225">
              <a:buNone/>
            </a:pPr>
            <a:r>
              <a:rPr lang="en-US" b="1" kern="1200" dirty="0" smtClean="0">
                <a:sym typeface="Wingdings" pitchFamily="2" charset="2"/>
              </a:rPr>
              <a:t>80..100 : </a:t>
            </a:r>
            <a:r>
              <a:rPr lang="en-US" b="1" kern="1200" dirty="0" err="1" smtClean="0">
                <a:sym typeface="Wingdings" pitchFamily="2" charset="2"/>
              </a:rPr>
              <a:t>Indeks</a:t>
            </a:r>
            <a:r>
              <a:rPr lang="en-US" b="1" kern="1200" dirty="0" smtClean="0">
                <a:sym typeface="Wingdings" pitchFamily="2" charset="2"/>
              </a:rPr>
              <a:t>  ‘A’</a:t>
            </a:r>
          </a:p>
          <a:p>
            <a:pPr marL="974725" indent="-403225">
              <a:buNone/>
            </a:pPr>
            <a:r>
              <a:rPr lang="en-US" b="1" kern="1200" dirty="0" smtClean="0">
                <a:sym typeface="Wingdings" pitchFamily="2" charset="2"/>
              </a:rPr>
              <a:t>70..79   : </a:t>
            </a:r>
            <a:r>
              <a:rPr lang="en-US" b="1" kern="1200" dirty="0" err="1" smtClean="0">
                <a:sym typeface="Wingdings" pitchFamily="2" charset="2"/>
              </a:rPr>
              <a:t>Indeks</a:t>
            </a:r>
            <a:r>
              <a:rPr lang="en-US" b="1" kern="1200" dirty="0" smtClean="0">
                <a:sym typeface="Wingdings" pitchFamily="2" charset="2"/>
              </a:rPr>
              <a:t>  ‘B’</a:t>
            </a:r>
          </a:p>
          <a:p>
            <a:pPr marL="974725" indent="-403225">
              <a:buNone/>
            </a:pPr>
            <a:r>
              <a:rPr lang="en-US" b="1" kern="1200" dirty="0" smtClean="0">
                <a:sym typeface="Wingdings" pitchFamily="2" charset="2"/>
              </a:rPr>
              <a:t>60..69   : </a:t>
            </a:r>
            <a:r>
              <a:rPr lang="en-US" b="1" kern="1200" dirty="0" err="1" smtClean="0">
                <a:sym typeface="Wingdings" pitchFamily="2" charset="2"/>
              </a:rPr>
              <a:t>Indeks</a:t>
            </a:r>
            <a:r>
              <a:rPr lang="en-US" b="1" kern="1200" dirty="0" smtClean="0">
                <a:sym typeface="Wingdings" pitchFamily="2" charset="2"/>
              </a:rPr>
              <a:t>  ‘C’</a:t>
            </a:r>
          </a:p>
          <a:p>
            <a:pPr marL="974725" indent="-403225">
              <a:buNone/>
            </a:pPr>
            <a:r>
              <a:rPr lang="en-US" b="1" kern="1200" dirty="0" smtClean="0">
                <a:sym typeface="Wingdings" pitchFamily="2" charset="2"/>
              </a:rPr>
              <a:t>50..59   : </a:t>
            </a:r>
            <a:r>
              <a:rPr lang="en-US" b="1" kern="1200" dirty="0" err="1" smtClean="0">
                <a:sym typeface="Wingdings" pitchFamily="2" charset="2"/>
              </a:rPr>
              <a:t>Indeks</a:t>
            </a:r>
            <a:r>
              <a:rPr lang="en-US" b="1" kern="1200" dirty="0" smtClean="0">
                <a:sym typeface="Wingdings" pitchFamily="2" charset="2"/>
              </a:rPr>
              <a:t>  ‘D’</a:t>
            </a:r>
          </a:p>
          <a:p>
            <a:pPr marL="974725" indent="-403225">
              <a:buNone/>
            </a:pPr>
            <a:r>
              <a:rPr lang="en-US" b="1" kern="1200" dirty="0" smtClean="0">
                <a:sym typeface="Wingdings" pitchFamily="2" charset="2"/>
              </a:rPr>
              <a:t>0.. 49    : </a:t>
            </a:r>
            <a:r>
              <a:rPr lang="en-US" b="1" kern="1200" dirty="0" err="1" smtClean="0">
                <a:sym typeface="Wingdings" pitchFamily="2" charset="2"/>
              </a:rPr>
              <a:t>Indeks</a:t>
            </a:r>
            <a:r>
              <a:rPr lang="en-US" b="1" kern="1200" dirty="0" smtClean="0">
                <a:sym typeface="Wingdings" pitchFamily="2" charset="2"/>
              </a:rPr>
              <a:t>  ‘E’</a:t>
            </a:r>
            <a:endParaRPr lang="en-US" b="1" kern="1200" dirty="0">
              <a:sym typeface="Wingdings" pitchFamily="2" charset="2"/>
            </a:endParaRPr>
          </a:p>
          <a:p>
            <a:pPr marL="228600" indent="0">
              <a:buNone/>
            </a:pPr>
            <a:r>
              <a:rPr lang="en-US" b="1" u="sng" kern="1200" dirty="0" err="1" smtClean="0">
                <a:sym typeface="Wingdings" pitchFamily="2" charset="2"/>
              </a:rPr>
              <a:t>EndDepend</a:t>
            </a:r>
            <a:endParaRPr lang="en-US" b="1" u="sng" kern="1200" dirty="0" smtClean="0">
              <a:sym typeface="Wingdings" pitchFamily="2" charset="2"/>
            </a:endParaRPr>
          </a:p>
          <a:p>
            <a:pPr marL="228600" indent="0">
              <a:buNone/>
            </a:pPr>
            <a:r>
              <a:rPr lang="en-US" b="1" u="sng" kern="1200" dirty="0" smtClean="0">
                <a:sym typeface="Wingdings" pitchFamily="2" charset="2"/>
              </a:rPr>
              <a:t>Output</a:t>
            </a:r>
            <a:r>
              <a:rPr lang="en-US" b="1" kern="1200" dirty="0" smtClean="0">
                <a:sym typeface="Wingdings" pitchFamily="2" charset="2"/>
              </a:rPr>
              <a:t> (</a:t>
            </a:r>
            <a:r>
              <a:rPr lang="en-US" b="1" kern="1200" dirty="0" err="1" smtClean="0">
                <a:sym typeface="Wingdings" pitchFamily="2" charset="2"/>
              </a:rPr>
              <a:t>Indeks</a:t>
            </a:r>
            <a:r>
              <a:rPr lang="en-US" b="1" kern="1200" dirty="0" smtClean="0">
                <a:sym typeface="Wingdings" pitchFamily="2" charset="2"/>
              </a:rPr>
              <a:t>)</a:t>
            </a:r>
            <a:endParaRPr lang="en-US" u="sng" kern="1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6858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CFF99"/>
                </a:solidFill>
                <a:latin typeface="Andalus" pitchFamily="18" charset="-78"/>
                <a:cs typeface="Andalus" pitchFamily="18" charset="-78"/>
              </a:rPr>
              <a:t>Contoh</a:t>
            </a:r>
            <a:r>
              <a:rPr lang="en-US" b="1" dirty="0" smtClean="0">
                <a:solidFill>
                  <a:srgbClr val="CCFF99"/>
                </a:solidFill>
                <a:latin typeface="Andalus" pitchFamily="18" charset="-78"/>
                <a:cs typeface="Andalus" pitchFamily="18" charset="-78"/>
              </a:rPr>
              <a:t> Depend on</a:t>
            </a:r>
            <a:endParaRPr lang="id-ID" sz="2800" dirty="0">
              <a:solidFill>
                <a:srgbClr val="CCFF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514600" cy="304800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9704" y="6324600"/>
            <a:ext cx="3619496" cy="304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pic>
        <p:nvPicPr>
          <p:cNvPr id="7" name="Picture 6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0" y="46220"/>
            <a:ext cx="8382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4528" y="124777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  <a:cs typeface="Andalus" pitchFamily="18" charset="-78"/>
              </a:rPr>
              <a:t>User </a:t>
            </a:r>
            <a:r>
              <a:rPr lang="en-US" sz="1800" b="1" dirty="0" err="1" smtClean="0">
                <a:latin typeface="+mn-lt"/>
                <a:cs typeface="Andalus" pitchFamily="18" charset="-78"/>
              </a:rPr>
              <a:t>memasukkan</a:t>
            </a:r>
            <a:r>
              <a:rPr lang="en-US" sz="1800" b="1" dirty="0" smtClean="0">
                <a:latin typeface="+mn-lt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+mn-lt"/>
                <a:cs typeface="Andalus" pitchFamily="18" charset="-78"/>
              </a:rPr>
              <a:t>sebuah</a:t>
            </a:r>
            <a:r>
              <a:rPr lang="en-US" sz="1800" b="1" dirty="0" smtClean="0">
                <a:latin typeface="+mn-lt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+mn-lt"/>
                <a:cs typeface="Andalus" pitchFamily="18" charset="-78"/>
              </a:rPr>
              <a:t>Nilai</a:t>
            </a:r>
            <a:r>
              <a:rPr lang="en-US" sz="1800" b="1" dirty="0" smtClean="0">
                <a:latin typeface="+mn-lt"/>
                <a:cs typeface="Andalus" pitchFamily="18" charset="-78"/>
              </a:rPr>
              <a:t>}</a:t>
            </a:r>
            <a:endParaRPr lang="en-US" sz="1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0240" y="155612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+mn-lt"/>
                <a:cs typeface="Andalus" pitchFamily="18" charset="-78"/>
              </a:rPr>
              <a:t>menampilkan</a:t>
            </a:r>
            <a:r>
              <a:rPr lang="en-US" sz="1800" b="1" dirty="0" smtClean="0">
                <a:latin typeface="+mn-lt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+mn-lt"/>
                <a:cs typeface="Andalus" pitchFamily="18" charset="-78"/>
              </a:rPr>
              <a:t>Indeks</a:t>
            </a:r>
            <a:r>
              <a:rPr lang="en-US" sz="1800" b="1" dirty="0" smtClean="0">
                <a:latin typeface="+mn-lt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+mn-lt"/>
                <a:cs typeface="Andalus" pitchFamily="18" charset="-78"/>
              </a:rPr>
              <a:t>Nilai</a:t>
            </a:r>
            <a:r>
              <a:rPr lang="en-US" sz="1800" b="1" dirty="0" smtClean="0">
                <a:latin typeface="+mn-lt"/>
                <a:cs typeface="Andalus" pitchFamily="18" charset="-78"/>
              </a:rPr>
              <a:t>}</a:t>
            </a:r>
            <a:endParaRPr lang="en-US" sz="18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9050" y="2286000"/>
            <a:ext cx="243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+mn-lt"/>
                <a:cs typeface="Andalus" pitchFamily="18" charset="-78"/>
              </a:rPr>
              <a:t>Nilai</a:t>
            </a:r>
            <a:r>
              <a:rPr lang="en-US" sz="1800" dirty="0" smtClean="0">
                <a:latin typeface="+mn-lt"/>
                <a:cs typeface="Andalus" pitchFamily="18" charset="-78"/>
              </a:rPr>
              <a:t> 	: </a:t>
            </a:r>
            <a:r>
              <a:rPr lang="en-US" sz="1800" b="1" u="sng" dirty="0" smtClean="0">
                <a:latin typeface="+mn-lt"/>
                <a:cs typeface="Andalus" pitchFamily="18" charset="-78"/>
              </a:rPr>
              <a:t>integer</a:t>
            </a:r>
            <a:endParaRPr lang="en-US" sz="1800" b="1" u="sng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26024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+mn-lt"/>
                <a:cs typeface="Andalus" pitchFamily="18" charset="-78"/>
              </a:rPr>
              <a:t>Indeks</a:t>
            </a:r>
            <a:r>
              <a:rPr lang="en-US" sz="1800" dirty="0" smtClean="0">
                <a:latin typeface="+mn-lt"/>
                <a:cs typeface="Andalus" pitchFamily="18" charset="-78"/>
              </a:rPr>
              <a:t> 	: </a:t>
            </a:r>
            <a:r>
              <a:rPr lang="en-US" sz="1800" b="1" u="sng" dirty="0" smtClean="0">
                <a:latin typeface="+mn-lt"/>
                <a:cs typeface="Andalus" pitchFamily="18" charset="-78"/>
              </a:rPr>
              <a:t>char</a:t>
            </a:r>
            <a:r>
              <a:rPr lang="en-US" sz="1800" b="1" dirty="0" smtClean="0">
                <a:latin typeface="+mn-lt"/>
                <a:cs typeface="Andalus" pitchFamily="18" charset="-78"/>
              </a:rPr>
              <a:t>		{</a:t>
            </a:r>
            <a:r>
              <a:rPr lang="en-US" sz="1800" b="1" dirty="0" err="1" smtClean="0">
                <a:latin typeface="+mn-lt"/>
                <a:cs typeface="Andalus" pitchFamily="18" charset="-78"/>
              </a:rPr>
              <a:t>Indeks</a:t>
            </a:r>
            <a:r>
              <a:rPr lang="en-US" sz="1800" b="1" dirty="0" smtClean="0">
                <a:latin typeface="+mn-lt"/>
                <a:cs typeface="Andalus" pitchFamily="18" charset="-78"/>
              </a:rPr>
              <a:t> </a:t>
            </a:r>
            <a:r>
              <a:rPr lang="en-US" sz="1800" b="1" dirty="0" err="1" smtClean="0">
                <a:latin typeface="+mn-lt"/>
                <a:cs typeface="Andalus" pitchFamily="18" charset="-78"/>
              </a:rPr>
              <a:t>Nilai</a:t>
            </a:r>
            <a:r>
              <a:rPr lang="en-US" sz="1800" b="1" dirty="0" smtClean="0">
                <a:latin typeface="+mn-lt"/>
                <a:cs typeface="Andalus" pitchFamily="18" charset="-78"/>
              </a:rPr>
              <a:t>}</a:t>
            </a:r>
            <a:endParaRPr lang="en-US" sz="18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2006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" grpId="0"/>
      <p:bldP spid="8" grpId="0"/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685800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Pengulangan</a:t>
            </a:r>
            <a:endParaRPr lang="id-ID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4000" kern="1200" dirty="0" err="1" smtClean="0"/>
              <a:t>For_do</a:t>
            </a:r>
            <a:endParaRPr lang="en-US" sz="4000" kern="1200" dirty="0" smtClean="0"/>
          </a:p>
          <a:p>
            <a:pPr marL="742950" indent="-742950">
              <a:buAutoNum type="arabicPeriod"/>
            </a:pPr>
            <a:r>
              <a:rPr lang="en-US" sz="4000" kern="1200" dirty="0" err="1" smtClean="0"/>
              <a:t>While_do</a:t>
            </a:r>
            <a:endParaRPr lang="en-US" sz="4000" kern="1200" dirty="0" smtClean="0"/>
          </a:p>
          <a:p>
            <a:pPr marL="742950" indent="-742950">
              <a:buAutoNum type="arabicPeriod"/>
            </a:pPr>
            <a:r>
              <a:rPr lang="en-US" sz="4000" kern="1200" dirty="0" err="1" smtClean="0"/>
              <a:t>Repeat_until</a:t>
            </a:r>
            <a:endParaRPr lang="en-US" sz="4000" kern="1200" dirty="0" smtClean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id-ID" sz="4000" u="sng" dirty="0">
              <a:latin typeface="Courier New" pitchFamily="49" charset="0"/>
              <a:ea typeface="Times New Roman"/>
              <a:cs typeface="Courier New" pitchFamily="49" charset="0"/>
            </a:endParaRPr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Pengulangan</a:t>
            </a:r>
            <a:r>
              <a:rPr lang="en-US" b="1" dirty="0" smtClean="0"/>
              <a:t>  </a:t>
            </a:r>
            <a:r>
              <a:rPr lang="en-US" b="1" dirty="0" err="1" smtClean="0"/>
              <a:t>For_do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kern="1200" dirty="0" err="1" smtClean="0"/>
              <a:t>Ada</a:t>
            </a:r>
            <a:r>
              <a:rPr lang="en-US" sz="3200" b="1" kern="1200" dirty="0" smtClean="0"/>
              <a:t> </a:t>
            </a:r>
            <a:r>
              <a:rPr lang="en-US" sz="3200" b="1" kern="1200" dirty="0" err="1" smtClean="0"/>
              <a:t>dua</a:t>
            </a:r>
            <a:r>
              <a:rPr lang="en-US" sz="3200" b="1" kern="1200" dirty="0" smtClean="0"/>
              <a:t> </a:t>
            </a:r>
            <a:r>
              <a:rPr lang="en-US" sz="3200" b="1" kern="1200" dirty="0" err="1" smtClean="0"/>
              <a:t>jenis</a:t>
            </a:r>
            <a:r>
              <a:rPr lang="en-US" sz="3200" b="1" kern="1200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sz="3200" b="1" kern="1200" dirty="0" err="1" smtClean="0"/>
              <a:t>Positif</a:t>
            </a:r>
            <a:endParaRPr lang="en-US" sz="3200" b="1" kern="1200" dirty="0" smtClean="0"/>
          </a:p>
          <a:p>
            <a:pPr marL="514350" indent="-514350">
              <a:buAutoNum type="arabicPeriod"/>
            </a:pPr>
            <a:r>
              <a:rPr lang="en-US" sz="3200" b="1" kern="1200" dirty="0" err="1" smtClean="0"/>
              <a:t>Negatif</a:t>
            </a:r>
            <a:endParaRPr lang="en-US" sz="3200" b="1" kern="1200" dirty="0" smtClean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sz="3200" b="1" dirty="0" err="1" smtClean="0"/>
              <a:t>Bentuk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Pengulangan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For_do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Positif</a:t>
            </a:r>
            <a:r>
              <a:rPr lang="en-US" sz="3200" b="1" dirty="0" smtClean="0"/>
              <a:t>)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990600"/>
            <a:ext cx="7772400" cy="609600"/>
          </a:xfrm>
        </p:spPr>
        <p:txBody>
          <a:bodyPr/>
          <a:lstStyle/>
          <a:p>
            <a:pPr>
              <a:buNone/>
            </a:pPr>
            <a:r>
              <a:rPr lang="en-US" sz="3200" b="1" kern="1200" dirty="0" err="1" smtClean="0"/>
              <a:t>Bentuk</a:t>
            </a:r>
            <a:r>
              <a:rPr lang="en-US" sz="3200" b="1" kern="1200" dirty="0" smtClean="0"/>
              <a:t> </a:t>
            </a:r>
            <a:r>
              <a:rPr lang="en-US" sz="3200" b="1" kern="1200" dirty="0" err="1" smtClean="0"/>
              <a:t>Umum</a:t>
            </a:r>
            <a:r>
              <a:rPr lang="en-US" sz="3200" b="1" kern="1200" dirty="0" smtClean="0"/>
              <a:t>:</a:t>
            </a:r>
          </a:p>
          <a:p>
            <a:pPr>
              <a:buNone/>
            </a:pPr>
            <a:r>
              <a:rPr lang="en-US" sz="3200" b="1" kern="1200" dirty="0" smtClean="0"/>
              <a:t> </a:t>
            </a:r>
            <a:endParaRPr lang="en-US" sz="3200" kern="1200" dirty="0" smtClean="0"/>
          </a:p>
          <a:p>
            <a:pPr>
              <a:buNone/>
            </a:pPr>
            <a:endParaRPr lang="en-US" sz="3200" kern="1200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371600" y="190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057400" y="19050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pencacah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371600" y="2514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{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aksi-aksi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diulang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038600" y="1905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572000" y="19050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range1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6553200" y="19050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range2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6019800" y="1905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8077200" y="190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1219200" y="434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Catatan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range1 ≤ range2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1371600" y="31242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endfor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For_do</a:t>
            </a:r>
            <a:r>
              <a:rPr lang="en-US" b="1" dirty="0" smtClean="0"/>
              <a:t> </a:t>
            </a:r>
            <a:r>
              <a:rPr lang="en-US" b="1" dirty="0" err="1" smtClean="0"/>
              <a:t>Positif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914400"/>
            <a:ext cx="7772400" cy="5181600"/>
          </a:xfrm>
        </p:spPr>
        <p:txBody>
          <a:bodyPr/>
          <a:lstStyle/>
          <a:p>
            <a:pPr>
              <a:buNone/>
            </a:pPr>
            <a:r>
              <a:rPr lang="en-US" sz="2400" b="1" kern="1200" dirty="0" smtClean="0"/>
              <a:t>Menjumlahkan_Angka_1_sampai_10</a:t>
            </a:r>
          </a:p>
          <a:p>
            <a:pPr>
              <a:buNone/>
            </a:pPr>
            <a:r>
              <a:rPr lang="en-US" sz="2400" b="1" kern="1200" dirty="0" smtClean="0">
                <a:solidFill>
                  <a:schemeClr val="accent2"/>
                </a:solidFill>
              </a:rPr>
              <a:t>{I.S.  : </a:t>
            </a:r>
          </a:p>
          <a:p>
            <a:pPr marL="974725" indent="-974725">
              <a:buNone/>
            </a:pPr>
            <a:r>
              <a:rPr lang="en-US" sz="2400" b="1" kern="1200" dirty="0" smtClean="0">
                <a:solidFill>
                  <a:schemeClr val="accent2"/>
                </a:solidFill>
              </a:rPr>
              <a:t>{F.S. :</a:t>
            </a:r>
          </a:p>
          <a:p>
            <a:pPr marL="974725" indent="-974725">
              <a:buNone/>
            </a:pPr>
            <a:r>
              <a:rPr lang="en-US" sz="2400" b="1" u="sng" kern="1200" dirty="0" err="1" smtClean="0">
                <a:solidFill>
                  <a:srgbClr val="FF0000"/>
                </a:solidFill>
              </a:rPr>
              <a:t>Kamus</a:t>
            </a:r>
            <a:r>
              <a:rPr lang="en-US" sz="2400" b="1" kern="1200" dirty="0" smtClean="0">
                <a:solidFill>
                  <a:srgbClr val="FF0000"/>
                </a:solidFill>
              </a:rPr>
              <a:t>:</a:t>
            </a:r>
          </a:p>
          <a:p>
            <a:pPr marL="974725" indent="-974725">
              <a:buNone/>
            </a:pPr>
            <a:endParaRPr lang="en-US" sz="2400" b="1" u="sng" kern="1200" dirty="0" smtClean="0"/>
          </a:p>
          <a:p>
            <a:pPr marL="974725" indent="-974725">
              <a:buNone/>
            </a:pPr>
            <a:r>
              <a:rPr lang="en-US" sz="2400" b="1" u="sng" kern="1200" dirty="0" err="1" smtClean="0">
                <a:solidFill>
                  <a:srgbClr val="FF0000"/>
                </a:solidFill>
              </a:rPr>
              <a:t>Algoritma</a:t>
            </a:r>
            <a:r>
              <a:rPr lang="en-US" sz="2400" b="1" kern="1200" dirty="0" smtClean="0">
                <a:solidFill>
                  <a:srgbClr val="FF0000"/>
                </a:solidFill>
              </a:rPr>
              <a:t>:</a:t>
            </a:r>
          </a:p>
          <a:p>
            <a:pPr marL="974725" indent="-974725">
              <a:buNone/>
            </a:pPr>
            <a:r>
              <a:rPr lang="en-US" sz="2400" b="1" kern="1200" dirty="0" smtClean="0"/>
              <a:t>    S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0</a:t>
            </a:r>
            <a:endParaRPr lang="en-US" sz="2400" b="1" kern="1200" dirty="0" smtClean="0"/>
          </a:p>
          <a:p>
            <a:pPr marL="974725" indent="-974725">
              <a:buNone/>
            </a:pPr>
            <a:r>
              <a:rPr lang="en-US" sz="2400" b="1" kern="1200" dirty="0" smtClean="0"/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</a:rPr>
              <a:t>for</a:t>
            </a:r>
            <a:r>
              <a:rPr lang="en-US" sz="2400" b="1" kern="1200" dirty="0" smtClean="0"/>
              <a:t>   </a:t>
            </a:r>
            <a:r>
              <a:rPr lang="en-US" sz="2400" b="1" kern="1200" dirty="0" err="1" smtClean="0"/>
              <a:t>i</a:t>
            </a:r>
            <a:r>
              <a:rPr lang="en-US" sz="2400" b="1" kern="1200" dirty="0" smtClean="0"/>
              <a:t>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1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en-US" sz="2400" b="1" kern="1200" dirty="0" smtClean="0">
                <a:sym typeface="Wingdings" pitchFamily="2" charset="2"/>
              </a:rPr>
              <a:t>  10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do</a:t>
            </a:r>
          </a:p>
          <a:p>
            <a:pPr marL="974725" indent="-974725">
              <a:buNone/>
            </a:pPr>
            <a:r>
              <a:rPr lang="en-US" sz="2400" b="1" kern="1200" dirty="0" smtClean="0">
                <a:sym typeface="Wingdings" pitchFamily="2" charset="2"/>
              </a:rPr>
              <a:t>        S  </a:t>
            </a:r>
            <a:r>
              <a:rPr lang="en-US" sz="2400" b="1" kern="12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r>
              <a:rPr lang="en-US" sz="2400" b="1" kern="1200" dirty="0" smtClean="0">
                <a:sym typeface="Wingdings" pitchFamily="2" charset="2"/>
              </a:rPr>
              <a:t>  S  +  </a:t>
            </a:r>
            <a:r>
              <a:rPr lang="en-US" sz="2400" b="1" kern="1200" dirty="0" err="1" smtClean="0">
                <a:sym typeface="Wingdings" pitchFamily="2" charset="2"/>
              </a:rPr>
              <a:t>i</a:t>
            </a:r>
            <a:endParaRPr lang="en-US" sz="2400" b="1" kern="1200" dirty="0" smtClean="0">
              <a:sym typeface="Wingdings" pitchFamily="2" charset="2"/>
            </a:endParaRPr>
          </a:p>
          <a:p>
            <a:pPr marL="974725" indent="-974725">
              <a:buNone/>
            </a:pPr>
            <a:r>
              <a:rPr lang="en-US" sz="2400" b="1" kern="1200" dirty="0" smtClean="0">
                <a:sym typeface="Wingdings" pitchFamily="2" charset="2"/>
              </a:rPr>
              <a:t>    </a:t>
            </a:r>
            <a:r>
              <a:rPr lang="en-US" sz="2400" b="1" u="sng" kern="1200" dirty="0" err="1" smtClean="0">
                <a:solidFill>
                  <a:srgbClr val="FF0000"/>
                </a:solidFill>
                <a:sym typeface="Wingdings" pitchFamily="2" charset="2"/>
              </a:rPr>
              <a:t>endfor</a:t>
            </a:r>
            <a:endParaRPr lang="en-US" sz="2400" b="1" u="sng" kern="12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974725" indent="-974725">
              <a:buNone/>
            </a:pPr>
            <a:r>
              <a:rPr lang="en-US" sz="2400" b="1" kern="1200" dirty="0" smtClean="0">
                <a:sym typeface="Wingdings" pitchFamily="2" charset="2"/>
              </a:rPr>
              <a:t>    </a:t>
            </a:r>
            <a:r>
              <a:rPr lang="en-US" sz="2400" b="1" u="sng" kern="1200" dirty="0" smtClean="0">
                <a:solidFill>
                  <a:srgbClr val="FF0000"/>
                </a:solidFill>
                <a:sym typeface="Wingdings" pitchFamily="2" charset="2"/>
              </a:rPr>
              <a:t>output</a:t>
            </a:r>
            <a:r>
              <a:rPr lang="en-US" sz="2400" b="1" kern="1200" dirty="0" smtClean="0">
                <a:sym typeface="Wingdings" pitchFamily="2" charset="2"/>
              </a:rPr>
              <a:t>(S)        </a:t>
            </a:r>
            <a:endParaRPr lang="en-US" sz="2400" b="1" kern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09800" y="1352847"/>
            <a:ext cx="612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diberikan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harga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pencacah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i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) = 10}</a:t>
            </a:r>
            <a:endParaRPr lang="en-US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78526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menampilkan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penjumlahan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1+2+..+10}</a:t>
            </a:r>
            <a:endParaRPr lang="en-US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660" y="2695576"/>
            <a:ext cx="740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indent="-2400300">
              <a:buNone/>
            </a:pPr>
            <a:r>
              <a:rPr lang="en-US" b="1" dirty="0" smtClean="0">
                <a:latin typeface="+mn-lt"/>
              </a:rPr>
              <a:t>S, </a:t>
            </a:r>
            <a:r>
              <a:rPr lang="en-US" b="1" dirty="0" err="1" smtClean="0">
                <a:latin typeface="+mn-lt"/>
              </a:rPr>
              <a:t>i</a:t>
            </a:r>
            <a:r>
              <a:rPr lang="en-US" b="1" dirty="0" smtClean="0">
                <a:latin typeface="+mn-lt"/>
              </a:rPr>
              <a:t>  : </a:t>
            </a:r>
            <a:r>
              <a:rPr lang="en-US" b="1" u="sng" dirty="0" smtClean="0">
                <a:solidFill>
                  <a:srgbClr val="FF0000"/>
                </a:solidFill>
                <a:latin typeface="+mn-lt"/>
              </a:rPr>
              <a:t>integer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                   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{S :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hasil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</a:rPr>
              <a:t>penjumlahan</a:t>
            </a: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}</a:t>
            </a:r>
            <a:endParaRPr lang="en-US" b="1" u="sng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Picture 8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sz="3200" b="1" dirty="0" err="1" smtClean="0"/>
              <a:t>Bentuk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Pengulangan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For_do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negatif</a:t>
            </a:r>
            <a:r>
              <a:rPr lang="en-US" sz="3200" b="1" dirty="0" smtClean="0"/>
              <a:t>)</a:t>
            </a:r>
            <a:endParaRPr lang="id-ID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990600"/>
            <a:ext cx="7772400" cy="609600"/>
          </a:xfrm>
        </p:spPr>
        <p:txBody>
          <a:bodyPr/>
          <a:lstStyle/>
          <a:p>
            <a:pPr>
              <a:buNone/>
            </a:pPr>
            <a:r>
              <a:rPr lang="en-US" sz="3000" b="1" kern="1200" dirty="0" err="1" smtClean="0"/>
              <a:t>Bentuk</a:t>
            </a:r>
            <a:r>
              <a:rPr lang="en-US" sz="3000" b="1" kern="1200" dirty="0" smtClean="0"/>
              <a:t> </a:t>
            </a:r>
            <a:r>
              <a:rPr lang="en-US" sz="3000" b="1" kern="1200" dirty="0" err="1" smtClean="0"/>
              <a:t>Umum</a:t>
            </a:r>
            <a:r>
              <a:rPr lang="en-US" sz="3000" b="1" kern="1200" dirty="0" smtClean="0"/>
              <a:t>:</a:t>
            </a:r>
          </a:p>
          <a:p>
            <a:pPr>
              <a:buNone/>
            </a:pPr>
            <a:r>
              <a:rPr lang="en-US" sz="3000" b="1" kern="1200" dirty="0" smtClean="0"/>
              <a:t> </a:t>
            </a:r>
            <a:endParaRPr lang="en-US" sz="3000" kern="1200" dirty="0" smtClean="0"/>
          </a:p>
          <a:p>
            <a:pPr>
              <a:buNone/>
            </a:pPr>
            <a:endParaRPr lang="en-US" sz="3000" kern="1200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295400" y="190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981200" y="1905000"/>
            <a:ext cx="198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pencacah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371600" y="2514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{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aksi-aksi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yang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diulang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810000" y="1905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267200" y="19050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range1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086600" y="19050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range2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5562600" y="1905000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downto</a:t>
            </a:r>
            <a:endParaRPr kumimoji="0" lang="en-US" sz="3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8382000" y="19050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u="sng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1219200" y="434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Catatan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range1 ≥ range2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1295400" y="31242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endfor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44970"/>
            <a:ext cx="975610" cy="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PPP_SFUSI_PRT_3AM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PPP_SFUSI_PRT_3AM</Template>
  <TotalTime>4601</TotalTime>
  <Words>584</Words>
  <Application>Microsoft Office PowerPoint</Application>
  <PresentationFormat>On-screen Show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Andalus</vt:lpstr>
      <vt:lpstr>Arabic Typesetting</vt:lpstr>
      <vt:lpstr>Arial</vt:lpstr>
      <vt:lpstr>Blackadder ITC</vt:lpstr>
      <vt:lpstr>Calibri</vt:lpstr>
      <vt:lpstr>Courier New</vt:lpstr>
      <vt:lpstr>Times New Roman</vt:lpstr>
      <vt:lpstr>Wingdings</vt:lpstr>
      <vt:lpstr>PPP_SFUSI_PRT_3AM</vt:lpstr>
      <vt:lpstr>Algoritma dan Pemrograman  STRUKTUR ALGORITMA (3)</vt:lpstr>
      <vt:lpstr> Analisis Terhadap Banyak Kasus</vt:lpstr>
      <vt:lpstr> Analisis Terhadap Banyak Kasus</vt:lpstr>
      <vt:lpstr>Contoh Depend on</vt:lpstr>
      <vt:lpstr> Bentuk Pengulangan</vt:lpstr>
      <vt:lpstr>Bentuk Pengulangan  For_do</vt:lpstr>
      <vt:lpstr>Bentuk Pengulangan  For_do (Positif)</vt:lpstr>
      <vt:lpstr>Contoh For_do Positif</vt:lpstr>
      <vt:lpstr>Bentuk Pengulangan  For_do (negatif)</vt:lpstr>
      <vt:lpstr>Contoh For_do Negatif</vt:lpstr>
      <vt:lpstr>Bentuk Pengulangan  While_do</vt:lpstr>
      <vt:lpstr>Contoh While_do</vt:lpstr>
      <vt:lpstr>Bentuk Pengulangan  Repeat_until</vt:lpstr>
      <vt:lpstr>Contoh Repeat_until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MB</dc:creator>
  <cp:lastModifiedBy>Tati Harihayati</cp:lastModifiedBy>
  <cp:revision>359</cp:revision>
  <dcterms:created xsi:type="dcterms:W3CDTF">2010-08-31T04:22:45Z</dcterms:created>
  <dcterms:modified xsi:type="dcterms:W3CDTF">2016-10-15T01:20:35Z</dcterms:modified>
</cp:coreProperties>
</file>