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6" r:id="rId5"/>
    <p:sldId id="259" r:id="rId6"/>
    <p:sldId id="267" r:id="rId7"/>
    <p:sldId id="260" r:id="rId8"/>
    <p:sldId id="265" r:id="rId9"/>
    <p:sldId id="261" r:id="rId10"/>
    <p:sldId id="264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5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dewi.kurniasih@email.ac.id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65281-6DCD-4C56-B73B-68CFD7F9338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67B52-010C-4343-8443-53D69EECC235}">
      <dgm:prSet phldrT="[Text]" custT="1"/>
      <dgm:spPr/>
      <dgm:t>
        <a:bodyPr/>
        <a:lstStyle/>
        <a:p>
          <a:r>
            <a:rPr lang="en-US" sz="2600" dirty="0" smtClean="0"/>
            <a:t>NA = 10% Quiz + 20% </a:t>
          </a:r>
          <a:r>
            <a:rPr lang="en-US" sz="2600" dirty="0" err="1" smtClean="0"/>
            <a:t>Tugas</a:t>
          </a:r>
          <a:r>
            <a:rPr lang="en-US" sz="2600" dirty="0" smtClean="0"/>
            <a:t> + 30% UTS + 40% UAS</a:t>
          </a:r>
          <a:endParaRPr lang="en-US" sz="2600" dirty="0"/>
        </a:p>
      </dgm:t>
    </dgm:pt>
    <dgm:pt modelId="{9B9B53E1-2B7A-44F3-9944-CC6F2B999B82}" type="parTrans" cxnId="{24ABE2F7-97A6-4CF4-9673-EC45E4BDF4EB}">
      <dgm:prSet/>
      <dgm:spPr/>
      <dgm:t>
        <a:bodyPr/>
        <a:lstStyle/>
        <a:p>
          <a:endParaRPr lang="en-US"/>
        </a:p>
      </dgm:t>
    </dgm:pt>
    <dgm:pt modelId="{9E832FD2-CB08-4495-AA10-105AA4FBC101}" type="sibTrans" cxnId="{24ABE2F7-97A6-4CF4-9673-EC45E4BDF4EB}">
      <dgm:prSet/>
      <dgm:spPr/>
      <dgm:t>
        <a:bodyPr/>
        <a:lstStyle/>
        <a:p>
          <a:endParaRPr lang="en-US"/>
        </a:p>
      </dgm:t>
    </dgm:pt>
    <dgm:pt modelId="{0ECB7FAC-3520-44DB-9E2A-7FCFC235B185}" type="pres">
      <dgm:prSet presAssocID="{72365281-6DCD-4C56-B73B-68CFD7F9338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96C403-7DE7-436C-B326-0B08F3A94B03}" type="pres">
      <dgm:prSet presAssocID="{B6D67B52-010C-4343-8443-53D69EECC235}" presName="parentText" presStyleLbl="node1" presStyleIdx="0" presStyleCnt="1" custLinFactY="-251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4ABE2F7-97A6-4CF4-9673-EC45E4BDF4EB}" srcId="{72365281-6DCD-4C56-B73B-68CFD7F93383}" destId="{B6D67B52-010C-4343-8443-53D69EECC235}" srcOrd="0" destOrd="0" parTransId="{9B9B53E1-2B7A-44F3-9944-CC6F2B999B82}" sibTransId="{9E832FD2-CB08-4495-AA10-105AA4FBC101}"/>
    <dgm:cxn modelId="{68DB2102-43F3-4E0F-B790-D103163BF3C0}" type="presOf" srcId="{B6D67B52-010C-4343-8443-53D69EECC235}" destId="{0796C403-7DE7-436C-B326-0B08F3A94B03}" srcOrd="0" destOrd="0" presId="urn:microsoft.com/office/officeart/2005/8/layout/vList2"/>
    <dgm:cxn modelId="{F18E742E-9F9F-458F-9925-CA31FE22E1BE}" type="presOf" srcId="{72365281-6DCD-4C56-B73B-68CFD7F93383}" destId="{0ECB7FAC-3520-44DB-9E2A-7FCFC235B185}" srcOrd="0" destOrd="0" presId="urn:microsoft.com/office/officeart/2005/8/layout/vList2"/>
    <dgm:cxn modelId="{535738F1-AA07-4991-A67E-9D628B92751E}" type="presParOf" srcId="{0ECB7FAC-3520-44DB-9E2A-7FCFC235B185}" destId="{0796C403-7DE7-436C-B326-0B08F3A94B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D95F99-9E52-4A93-8C41-4D1C7FFF9795}" type="doc">
      <dgm:prSet loTypeId="urn:diagrams.loki3.com/BracketList+Icon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243F2CE7-B4C4-4CAF-B241-B4D508064771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pemberitahuan</a:t>
          </a:r>
          <a:endParaRPr lang="en-US" dirty="0"/>
        </a:p>
      </dgm:t>
    </dgm:pt>
    <dgm:pt modelId="{711C26C1-4E4D-4069-86C8-42856F30DD3D}" type="parTrans" cxnId="{EE180DDC-EE54-4BAA-AC09-796A32B2DC67}">
      <dgm:prSet/>
      <dgm:spPr/>
      <dgm:t>
        <a:bodyPr/>
        <a:lstStyle/>
        <a:p>
          <a:endParaRPr lang="en-US"/>
        </a:p>
      </dgm:t>
    </dgm:pt>
    <dgm:pt modelId="{5D9DE1FE-E057-4224-B8EA-9B9121BE5976}" type="sibTrans" cxnId="{EE180DDC-EE54-4BAA-AC09-796A32B2DC67}">
      <dgm:prSet/>
      <dgm:spPr/>
      <dgm:t>
        <a:bodyPr/>
        <a:lstStyle/>
        <a:p>
          <a:endParaRPr lang="en-US"/>
        </a:p>
      </dgm:t>
    </dgm:pt>
    <dgm:pt modelId="{9401CD92-31D5-4519-8BFB-E35503A926B7}">
      <dgm:prSet phldrT="[Text]"/>
      <dgm:spPr/>
      <dgm:t>
        <a:bodyPr/>
        <a:lstStyle/>
        <a:p>
          <a:r>
            <a:rPr lang="en-US" dirty="0" err="1" smtClean="0"/>
            <a:t>Tugas</a:t>
          </a:r>
          <a:endParaRPr lang="en-US" dirty="0"/>
        </a:p>
      </dgm:t>
    </dgm:pt>
    <dgm:pt modelId="{AA457126-033A-4318-8437-1EBCB09F0B16}" type="parTrans" cxnId="{97C051B3-BAA5-4076-A44D-F4912971BA67}">
      <dgm:prSet/>
      <dgm:spPr/>
      <dgm:t>
        <a:bodyPr/>
        <a:lstStyle/>
        <a:p>
          <a:endParaRPr lang="en-US"/>
        </a:p>
      </dgm:t>
    </dgm:pt>
    <dgm:pt modelId="{12EA1893-19CF-4B19-835E-A0C72045D24E}" type="sibTrans" cxnId="{97C051B3-BAA5-4076-A44D-F4912971BA67}">
      <dgm:prSet/>
      <dgm:spPr/>
      <dgm:t>
        <a:bodyPr/>
        <a:lstStyle/>
        <a:p>
          <a:endParaRPr lang="en-US"/>
        </a:p>
      </dgm:t>
    </dgm:pt>
    <dgm:pt modelId="{D60C5D8C-32BE-4913-9515-C5DF4F96F107}">
      <dgm:prSet phldrT="[Text]"/>
      <dgm:spPr/>
      <dgm:t>
        <a:bodyPr/>
        <a:lstStyle/>
        <a:p>
          <a:r>
            <a:rPr lang="en-US" dirty="0" err="1" smtClean="0"/>
            <a:t>Mandiri</a:t>
          </a:r>
          <a:r>
            <a:rPr lang="en-US" dirty="0" smtClean="0"/>
            <a:t> via email: </a:t>
          </a:r>
          <a:r>
            <a:rPr lang="en-US" dirty="0" smtClean="0">
              <a:hlinkClick xmlns:r="http://schemas.openxmlformats.org/officeDocument/2006/relationships" r:id="rId1"/>
            </a:rPr>
            <a:t>dewi.kurniasih@email.unikom.ac.id</a:t>
          </a:r>
          <a:endParaRPr lang="en-US" dirty="0"/>
        </a:p>
      </dgm:t>
    </dgm:pt>
    <dgm:pt modelId="{808234F6-E1E8-424E-9D0E-19ABA6B3A444}" type="parTrans" cxnId="{8A5A2420-CDE5-48EA-982E-EC6AB3DFEBCE}">
      <dgm:prSet/>
      <dgm:spPr/>
      <dgm:t>
        <a:bodyPr/>
        <a:lstStyle/>
        <a:p>
          <a:endParaRPr lang="en-US"/>
        </a:p>
      </dgm:t>
    </dgm:pt>
    <dgm:pt modelId="{39DDD1F8-1DD8-4725-8FCE-8A3A6DFFBCC1}" type="sibTrans" cxnId="{8A5A2420-CDE5-48EA-982E-EC6AB3DFEBCE}">
      <dgm:prSet/>
      <dgm:spPr/>
      <dgm:t>
        <a:bodyPr/>
        <a:lstStyle/>
        <a:p>
          <a:endParaRPr lang="en-US"/>
        </a:p>
      </dgm:t>
    </dgm:pt>
    <dgm:pt modelId="{D2558E09-B3BF-4D85-8005-4A5D57E715AF}">
      <dgm:prSet phldrT="[Text]"/>
      <dgm:spPr/>
      <dgm:t>
        <a:bodyPr/>
        <a:lstStyle/>
        <a:p>
          <a:r>
            <a:rPr lang="en-US" dirty="0" smtClean="0"/>
            <a:t>Quiz</a:t>
          </a:r>
          <a:endParaRPr lang="en-US" dirty="0"/>
        </a:p>
      </dgm:t>
    </dgm:pt>
    <dgm:pt modelId="{B6D551CE-5936-46D5-9216-DCD279E94F1C}" type="sibTrans" cxnId="{43A7971E-D916-4477-9C90-FC7AC1E98EF6}">
      <dgm:prSet/>
      <dgm:spPr/>
      <dgm:t>
        <a:bodyPr/>
        <a:lstStyle/>
        <a:p>
          <a:endParaRPr lang="en-US"/>
        </a:p>
      </dgm:t>
    </dgm:pt>
    <dgm:pt modelId="{7929AA4A-ACA0-45E2-BB06-A5A5AE687630}" type="parTrans" cxnId="{43A7971E-D916-4477-9C90-FC7AC1E98EF6}">
      <dgm:prSet/>
      <dgm:spPr/>
      <dgm:t>
        <a:bodyPr/>
        <a:lstStyle/>
        <a:p>
          <a:endParaRPr lang="en-US"/>
        </a:p>
      </dgm:t>
    </dgm:pt>
    <dgm:pt modelId="{9C702840-A203-4DF4-9D44-FC73641D5ACD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susulan</a:t>
          </a:r>
          <a:endParaRPr lang="en-US" dirty="0"/>
        </a:p>
      </dgm:t>
    </dgm:pt>
    <dgm:pt modelId="{1C33BE1B-2D26-458C-9609-117E272AFF47}" type="parTrans" cxnId="{7E207AF8-96F4-40B7-BDF2-734CAE2E426D}">
      <dgm:prSet/>
      <dgm:spPr/>
      <dgm:t>
        <a:bodyPr/>
        <a:lstStyle/>
        <a:p>
          <a:endParaRPr lang="en-US"/>
        </a:p>
      </dgm:t>
    </dgm:pt>
    <dgm:pt modelId="{345A26A4-24FC-477B-AEE8-3C46E1024785}" type="sibTrans" cxnId="{7E207AF8-96F4-40B7-BDF2-734CAE2E426D}">
      <dgm:prSet/>
      <dgm:spPr/>
      <dgm:t>
        <a:bodyPr/>
        <a:lstStyle/>
        <a:p>
          <a:endParaRPr lang="en-US"/>
        </a:p>
      </dgm:t>
    </dgm:pt>
    <dgm:pt modelId="{29F48CC4-CBF1-454D-958C-1B725F0F14B5}">
      <dgm:prSet phldrT="[Text]"/>
      <dgm:spPr/>
      <dgm:t>
        <a:bodyPr/>
        <a:lstStyle/>
        <a:p>
          <a:r>
            <a:rPr lang="en-US" dirty="0" smtClean="0"/>
            <a:t>Minimal 1 x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satu</a:t>
          </a:r>
          <a:r>
            <a:rPr lang="en-US" dirty="0" smtClean="0"/>
            <a:t> semester</a:t>
          </a:r>
          <a:endParaRPr lang="en-US" dirty="0"/>
        </a:p>
      </dgm:t>
    </dgm:pt>
    <dgm:pt modelId="{E3F0FF80-46BF-4713-AFEB-FB7E1874D36C}" type="parTrans" cxnId="{1030A2EE-01FF-4DAF-8423-62BA2FDF56BC}">
      <dgm:prSet/>
      <dgm:spPr/>
      <dgm:t>
        <a:bodyPr/>
        <a:lstStyle/>
        <a:p>
          <a:endParaRPr lang="en-US"/>
        </a:p>
      </dgm:t>
    </dgm:pt>
    <dgm:pt modelId="{B2B8E20F-0191-4624-99B3-812B4C20192C}" type="sibTrans" cxnId="{1030A2EE-01FF-4DAF-8423-62BA2FDF56BC}">
      <dgm:prSet/>
      <dgm:spPr/>
      <dgm:t>
        <a:bodyPr/>
        <a:lstStyle/>
        <a:p>
          <a:endParaRPr lang="en-US"/>
        </a:p>
      </dgm:t>
    </dgm:pt>
    <dgm:pt modelId="{55F6996A-BD0E-4738-8C99-BE4B136E900B}">
      <dgm:prSet phldrT="[Text]"/>
      <dgm:spPr/>
      <dgm:t>
        <a:bodyPr/>
        <a:lstStyle/>
        <a:p>
          <a:r>
            <a:rPr lang="en-US" dirty="0" err="1" smtClean="0"/>
            <a:t>Kelompok</a:t>
          </a:r>
          <a:r>
            <a:rPr lang="en-US" dirty="0" smtClean="0"/>
            <a:t>, </a:t>
          </a:r>
          <a:r>
            <a:rPr lang="en-US" dirty="0" err="1" smtClean="0"/>
            <a:t>Buat</a:t>
          </a:r>
          <a:r>
            <a:rPr lang="en-US" dirty="0" smtClean="0"/>
            <a:t> </a:t>
          </a:r>
          <a:r>
            <a:rPr lang="en-US" dirty="0" err="1" smtClean="0"/>
            <a:t>Makalah</a:t>
          </a:r>
          <a:r>
            <a:rPr lang="en-US" dirty="0" smtClean="0"/>
            <a:t> </a:t>
          </a:r>
          <a:r>
            <a:rPr lang="en-US" dirty="0" err="1" smtClean="0"/>
            <a:t>dipresentasikan</a:t>
          </a:r>
          <a:endParaRPr lang="en-US" dirty="0"/>
        </a:p>
      </dgm:t>
    </dgm:pt>
    <dgm:pt modelId="{C92FF484-8B50-41A6-A544-2B828DF9EBE4}" type="parTrans" cxnId="{CE1DB16B-EAE3-4299-A705-F3D5098A99A9}">
      <dgm:prSet/>
      <dgm:spPr/>
      <dgm:t>
        <a:bodyPr/>
        <a:lstStyle/>
        <a:p>
          <a:endParaRPr lang="en-US"/>
        </a:p>
      </dgm:t>
    </dgm:pt>
    <dgm:pt modelId="{A5ECDE24-5184-4C5B-A4A9-C6C3FE768460}" type="sibTrans" cxnId="{CE1DB16B-EAE3-4299-A705-F3D5098A99A9}">
      <dgm:prSet/>
      <dgm:spPr/>
      <dgm:t>
        <a:bodyPr/>
        <a:lstStyle/>
        <a:p>
          <a:endParaRPr lang="en-US"/>
        </a:p>
      </dgm:t>
    </dgm:pt>
    <dgm:pt modelId="{3D50E030-5B74-4BE3-9778-64DC8FFF6E16}" type="pres">
      <dgm:prSet presAssocID="{18D95F99-9E52-4A93-8C41-4D1C7FFF979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4ACA950-9242-4156-B7DF-22CC06BA9BA6}" type="pres">
      <dgm:prSet presAssocID="{D2558E09-B3BF-4D85-8005-4A5D57E715AF}" presName="linNode" presStyleCnt="0"/>
      <dgm:spPr/>
    </dgm:pt>
    <dgm:pt modelId="{9503B11F-CE2B-4C9F-9837-815A34617C2B}" type="pres">
      <dgm:prSet presAssocID="{D2558E09-B3BF-4D85-8005-4A5D57E715AF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F5E764-A215-46A5-B5E4-1577C2934865}" type="pres">
      <dgm:prSet presAssocID="{D2558E09-B3BF-4D85-8005-4A5D57E715AF}" presName="bracket" presStyleLbl="parChTrans1D1" presStyleIdx="0" presStyleCnt="2"/>
      <dgm:spPr/>
    </dgm:pt>
    <dgm:pt modelId="{47803E5A-674D-4D6E-A34F-BB76F9BFF7DF}" type="pres">
      <dgm:prSet presAssocID="{D2558E09-B3BF-4D85-8005-4A5D57E715AF}" presName="spH" presStyleCnt="0"/>
      <dgm:spPr/>
    </dgm:pt>
    <dgm:pt modelId="{984370F9-7FFD-4CE6-846C-9D3D593297C3}" type="pres">
      <dgm:prSet presAssocID="{D2558E09-B3BF-4D85-8005-4A5D57E715AF}" presName="desTx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3A12AE-5412-4DE6-A562-B16D0D85EDE0}" type="pres">
      <dgm:prSet presAssocID="{B6D551CE-5936-46D5-9216-DCD279E94F1C}" presName="spV" presStyleCnt="0"/>
      <dgm:spPr/>
    </dgm:pt>
    <dgm:pt modelId="{9FF6BCBC-556C-42D7-A757-A96B345DEEEC}" type="pres">
      <dgm:prSet presAssocID="{9401CD92-31D5-4519-8BFB-E35503A926B7}" presName="linNode" presStyleCnt="0"/>
      <dgm:spPr/>
    </dgm:pt>
    <dgm:pt modelId="{A2D5D430-1E0D-471C-BB0F-6D041B00482A}" type="pres">
      <dgm:prSet presAssocID="{9401CD92-31D5-4519-8BFB-E35503A926B7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8097C0-41F6-4831-A83C-73ED0DEA9E6A}" type="pres">
      <dgm:prSet presAssocID="{9401CD92-31D5-4519-8BFB-E35503A926B7}" presName="bracket" presStyleLbl="parChTrans1D1" presStyleIdx="1" presStyleCnt="2"/>
      <dgm:spPr/>
    </dgm:pt>
    <dgm:pt modelId="{37CA9447-D904-40EC-BAA6-6927BB22DA54}" type="pres">
      <dgm:prSet presAssocID="{9401CD92-31D5-4519-8BFB-E35503A926B7}" presName="spH" presStyleCnt="0"/>
      <dgm:spPr/>
    </dgm:pt>
    <dgm:pt modelId="{9A4C50C3-7F68-4FEF-BEB2-A80E38B2E649}" type="pres">
      <dgm:prSet presAssocID="{9401CD92-31D5-4519-8BFB-E35503A926B7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A9F208-A084-44CE-B0D6-CCBD7C050921}" type="presOf" srcId="{29F48CC4-CBF1-454D-958C-1B725F0F14B5}" destId="{984370F9-7FFD-4CE6-846C-9D3D593297C3}" srcOrd="0" destOrd="2" presId="urn:diagrams.loki3.com/BracketList+Icon"/>
    <dgm:cxn modelId="{344FCDAC-D34B-4B02-8DCB-8A5CA53DF8FE}" type="presOf" srcId="{9C702840-A203-4DF4-9D44-FC73641D5ACD}" destId="{984370F9-7FFD-4CE6-846C-9D3D593297C3}" srcOrd="0" destOrd="1" presId="urn:diagrams.loki3.com/BracketList+Icon"/>
    <dgm:cxn modelId="{97C051B3-BAA5-4076-A44D-F4912971BA67}" srcId="{18D95F99-9E52-4A93-8C41-4D1C7FFF9795}" destId="{9401CD92-31D5-4519-8BFB-E35503A926B7}" srcOrd="1" destOrd="0" parTransId="{AA457126-033A-4318-8437-1EBCB09F0B16}" sibTransId="{12EA1893-19CF-4B19-835E-A0C72045D24E}"/>
    <dgm:cxn modelId="{8F218551-224B-4393-BBA0-10040F0E94AF}" type="presOf" srcId="{D2558E09-B3BF-4D85-8005-4A5D57E715AF}" destId="{9503B11F-CE2B-4C9F-9837-815A34617C2B}" srcOrd="0" destOrd="0" presId="urn:diagrams.loki3.com/BracketList+Icon"/>
    <dgm:cxn modelId="{BE6BBEEE-66EF-4986-AE2C-C5BF64228DD4}" type="presOf" srcId="{243F2CE7-B4C4-4CAF-B241-B4D508064771}" destId="{984370F9-7FFD-4CE6-846C-9D3D593297C3}" srcOrd="0" destOrd="0" presId="urn:diagrams.loki3.com/BracketList+Icon"/>
    <dgm:cxn modelId="{3D58A7E7-D21E-489B-A7F0-9C086BD46331}" type="presOf" srcId="{18D95F99-9E52-4A93-8C41-4D1C7FFF9795}" destId="{3D50E030-5B74-4BE3-9778-64DC8FFF6E16}" srcOrd="0" destOrd="0" presId="urn:diagrams.loki3.com/BracketList+Icon"/>
    <dgm:cxn modelId="{EE180DDC-EE54-4BAA-AC09-796A32B2DC67}" srcId="{D2558E09-B3BF-4D85-8005-4A5D57E715AF}" destId="{243F2CE7-B4C4-4CAF-B241-B4D508064771}" srcOrd="0" destOrd="0" parTransId="{711C26C1-4E4D-4069-86C8-42856F30DD3D}" sibTransId="{5D9DE1FE-E057-4224-B8EA-9B9121BE5976}"/>
    <dgm:cxn modelId="{1030A2EE-01FF-4DAF-8423-62BA2FDF56BC}" srcId="{D2558E09-B3BF-4D85-8005-4A5D57E715AF}" destId="{29F48CC4-CBF1-454D-958C-1B725F0F14B5}" srcOrd="2" destOrd="0" parTransId="{E3F0FF80-46BF-4713-AFEB-FB7E1874D36C}" sibTransId="{B2B8E20F-0191-4624-99B3-812B4C20192C}"/>
    <dgm:cxn modelId="{EBD5F6D1-3936-4855-A426-99E67EEC2970}" type="presOf" srcId="{55F6996A-BD0E-4738-8C99-BE4B136E900B}" destId="{9A4C50C3-7F68-4FEF-BEB2-A80E38B2E649}" srcOrd="0" destOrd="1" presId="urn:diagrams.loki3.com/BracketList+Icon"/>
    <dgm:cxn modelId="{7E207AF8-96F4-40B7-BDF2-734CAE2E426D}" srcId="{D2558E09-B3BF-4D85-8005-4A5D57E715AF}" destId="{9C702840-A203-4DF4-9D44-FC73641D5ACD}" srcOrd="1" destOrd="0" parTransId="{1C33BE1B-2D26-458C-9609-117E272AFF47}" sibTransId="{345A26A4-24FC-477B-AEE8-3C46E1024785}"/>
    <dgm:cxn modelId="{CE1DB16B-EAE3-4299-A705-F3D5098A99A9}" srcId="{9401CD92-31D5-4519-8BFB-E35503A926B7}" destId="{55F6996A-BD0E-4738-8C99-BE4B136E900B}" srcOrd="1" destOrd="0" parTransId="{C92FF484-8B50-41A6-A544-2B828DF9EBE4}" sibTransId="{A5ECDE24-5184-4C5B-A4A9-C6C3FE768460}"/>
    <dgm:cxn modelId="{43A7971E-D916-4477-9C90-FC7AC1E98EF6}" srcId="{18D95F99-9E52-4A93-8C41-4D1C7FFF9795}" destId="{D2558E09-B3BF-4D85-8005-4A5D57E715AF}" srcOrd="0" destOrd="0" parTransId="{7929AA4A-ACA0-45E2-BB06-A5A5AE687630}" sibTransId="{B6D551CE-5936-46D5-9216-DCD279E94F1C}"/>
    <dgm:cxn modelId="{8A5A2420-CDE5-48EA-982E-EC6AB3DFEBCE}" srcId="{9401CD92-31D5-4519-8BFB-E35503A926B7}" destId="{D60C5D8C-32BE-4913-9515-C5DF4F96F107}" srcOrd="0" destOrd="0" parTransId="{808234F6-E1E8-424E-9D0E-19ABA6B3A444}" sibTransId="{39DDD1F8-1DD8-4725-8FCE-8A3A6DFFBCC1}"/>
    <dgm:cxn modelId="{BEFF46A4-6361-4A3D-BDC9-7088BCE23730}" type="presOf" srcId="{9401CD92-31D5-4519-8BFB-E35503A926B7}" destId="{A2D5D430-1E0D-471C-BB0F-6D041B00482A}" srcOrd="0" destOrd="0" presId="urn:diagrams.loki3.com/BracketList+Icon"/>
    <dgm:cxn modelId="{44EA4457-FF90-4B23-B479-C22ED3B63A6B}" type="presOf" srcId="{D60C5D8C-32BE-4913-9515-C5DF4F96F107}" destId="{9A4C50C3-7F68-4FEF-BEB2-A80E38B2E649}" srcOrd="0" destOrd="0" presId="urn:diagrams.loki3.com/BracketList+Icon"/>
    <dgm:cxn modelId="{30D7BA9D-F473-4E36-8A8E-14D2864F4D83}" type="presParOf" srcId="{3D50E030-5B74-4BE3-9778-64DC8FFF6E16}" destId="{04ACA950-9242-4156-B7DF-22CC06BA9BA6}" srcOrd="0" destOrd="0" presId="urn:diagrams.loki3.com/BracketList+Icon"/>
    <dgm:cxn modelId="{1B4E81B3-AA77-47FC-B7D3-7D798D5D0C6F}" type="presParOf" srcId="{04ACA950-9242-4156-B7DF-22CC06BA9BA6}" destId="{9503B11F-CE2B-4C9F-9837-815A34617C2B}" srcOrd="0" destOrd="0" presId="urn:diagrams.loki3.com/BracketList+Icon"/>
    <dgm:cxn modelId="{50FADF3B-872A-408A-904D-A6084CFDB167}" type="presParOf" srcId="{04ACA950-9242-4156-B7DF-22CC06BA9BA6}" destId="{DDF5E764-A215-46A5-B5E4-1577C2934865}" srcOrd="1" destOrd="0" presId="urn:diagrams.loki3.com/BracketList+Icon"/>
    <dgm:cxn modelId="{92CAB211-4FBC-442C-AE29-ED19C64768ED}" type="presParOf" srcId="{04ACA950-9242-4156-B7DF-22CC06BA9BA6}" destId="{47803E5A-674D-4D6E-A34F-BB76F9BFF7DF}" srcOrd="2" destOrd="0" presId="urn:diagrams.loki3.com/BracketList+Icon"/>
    <dgm:cxn modelId="{978C22BC-36AA-4429-8463-9553AC01768D}" type="presParOf" srcId="{04ACA950-9242-4156-B7DF-22CC06BA9BA6}" destId="{984370F9-7FFD-4CE6-846C-9D3D593297C3}" srcOrd="3" destOrd="0" presId="urn:diagrams.loki3.com/BracketList+Icon"/>
    <dgm:cxn modelId="{D3B5F820-FDF1-4161-A1F5-21A42A1D8FCB}" type="presParOf" srcId="{3D50E030-5B74-4BE3-9778-64DC8FFF6E16}" destId="{913A12AE-5412-4DE6-A562-B16D0D85EDE0}" srcOrd="1" destOrd="0" presId="urn:diagrams.loki3.com/BracketList+Icon"/>
    <dgm:cxn modelId="{FF17F386-CB56-4B28-9328-DAEBF022E57D}" type="presParOf" srcId="{3D50E030-5B74-4BE3-9778-64DC8FFF6E16}" destId="{9FF6BCBC-556C-42D7-A757-A96B345DEEEC}" srcOrd="2" destOrd="0" presId="urn:diagrams.loki3.com/BracketList+Icon"/>
    <dgm:cxn modelId="{9F02E99B-9E28-4733-93F4-0BD5C891113C}" type="presParOf" srcId="{9FF6BCBC-556C-42D7-A757-A96B345DEEEC}" destId="{A2D5D430-1E0D-471C-BB0F-6D041B00482A}" srcOrd="0" destOrd="0" presId="urn:diagrams.loki3.com/BracketList+Icon"/>
    <dgm:cxn modelId="{DC37B569-501C-482B-9B18-411A14428226}" type="presParOf" srcId="{9FF6BCBC-556C-42D7-A757-A96B345DEEEC}" destId="{0C8097C0-41F6-4831-A83C-73ED0DEA9E6A}" srcOrd="1" destOrd="0" presId="urn:diagrams.loki3.com/BracketList+Icon"/>
    <dgm:cxn modelId="{ADDB21F4-8F42-4C09-BDAC-CE62B93C2CBE}" type="presParOf" srcId="{9FF6BCBC-556C-42D7-A757-A96B345DEEEC}" destId="{37CA9447-D904-40EC-BAA6-6927BB22DA54}" srcOrd="2" destOrd="0" presId="urn:diagrams.loki3.com/BracketList+Icon"/>
    <dgm:cxn modelId="{E02654EE-8776-4C19-8DE7-B1DA04944E56}" type="presParOf" srcId="{9FF6BCBC-556C-42D7-A757-A96B345DEEEC}" destId="{9A4C50C3-7F68-4FEF-BEB2-A80E38B2E649}" srcOrd="3" destOrd="0" presId="urn:diagrams.loki3.com/BracketList+Icon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285FE9-EC23-4C05-8F6F-8C35C9525409}" type="doc">
      <dgm:prSet loTypeId="urn:microsoft.com/office/officeart/2005/8/layout/vList2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DC69A61-A543-4153-BB7E-8E63DE746B2E}">
      <dgm:prSet phldrT="[Text]" custT="1"/>
      <dgm:spPr/>
      <dgm:t>
        <a:bodyPr/>
        <a:lstStyle/>
        <a:p>
          <a:pPr algn="ctr"/>
          <a:r>
            <a:rPr lang="en-US" sz="2800" i="1" dirty="0" smtClean="0">
              <a:solidFill>
                <a:schemeClr val="accent6"/>
              </a:solidFill>
            </a:rPr>
            <a:t>Contact Person</a:t>
          </a:r>
          <a:r>
            <a:rPr lang="en-US" sz="2800" dirty="0" smtClean="0">
              <a:solidFill>
                <a:schemeClr val="accent6"/>
              </a:solidFill>
            </a:rPr>
            <a:t>:</a:t>
          </a:r>
        </a:p>
        <a:p>
          <a:pPr algn="ctr"/>
          <a:r>
            <a:rPr lang="en-US" sz="2800" dirty="0" smtClean="0">
              <a:solidFill>
                <a:schemeClr val="accent6"/>
              </a:solidFill>
            </a:rPr>
            <a:t>08122390598 </a:t>
          </a:r>
          <a:endParaRPr lang="en-US" sz="2800" dirty="0">
            <a:solidFill>
              <a:schemeClr val="accent6"/>
            </a:solidFill>
          </a:endParaRPr>
        </a:p>
      </dgm:t>
    </dgm:pt>
    <dgm:pt modelId="{FD78C872-7673-4206-88FF-B3C764D721C4}" type="parTrans" cxnId="{57164C08-07E5-4EE0-8FC0-41EF061CB4F1}">
      <dgm:prSet/>
      <dgm:spPr/>
      <dgm:t>
        <a:bodyPr/>
        <a:lstStyle/>
        <a:p>
          <a:endParaRPr lang="en-US"/>
        </a:p>
      </dgm:t>
    </dgm:pt>
    <dgm:pt modelId="{45F02520-EA2A-4F50-B04C-33E4828473FA}" type="sibTrans" cxnId="{57164C08-07E5-4EE0-8FC0-41EF061CB4F1}">
      <dgm:prSet/>
      <dgm:spPr/>
      <dgm:t>
        <a:bodyPr/>
        <a:lstStyle/>
        <a:p>
          <a:endParaRPr lang="en-US"/>
        </a:p>
      </dgm:t>
    </dgm:pt>
    <dgm:pt modelId="{28867BF4-FEF9-4FB5-B602-7EF38E0CA614}" type="pres">
      <dgm:prSet presAssocID="{E9285FE9-EC23-4C05-8F6F-8C35C95254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49E07B-AB58-4BAF-802E-836E9AD086F7}" type="pres">
      <dgm:prSet presAssocID="{DDC69A61-A543-4153-BB7E-8E63DE746B2E}" presName="parentText" presStyleLbl="node1" presStyleIdx="0" presStyleCnt="1" custLinFactNeighborY="-1314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164C08-07E5-4EE0-8FC0-41EF061CB4F1}" srcId="{E9285FE9-EC23-4C05-8F6F-8C35C9525409}" destId="{DDC69A61-A543-4153-BB7E-8E63DE746B2E}" srcOrd="0" destOrd="0" parTransId="{FD78C872-7673-4206-88FF-B3C764D721C4}" sibTransId="{45F02520-EA2A-4F50-B04C-33E4828473FA}"/>
    <dgm:cxn modelId="{166B3BBF-C4A8-49CB-94F2-6BD8E6E54DD8}" type="presOf" srcId="{E9285FE9-EC23-4C05-8F6F-8C35C9525409}" destId="{28867BF4-FEF9-4FB5-B602-7EF38E0CA614}" srcOrd="0" destOrd="0" presId="urn:microsoft.com/office/officeart/2005/8/layout/vList2"/>
    <dgm:cxn modelId="{BCD250D4-922F-4316-8052-F9324E7DC07B}" type="presOf" srcId="{DDC69A61-A543-4153-BB7E-8E63DE746B2E}" destId="{DD49E07B-AB58-4BAF-802E-836E9AD086F7}" srcOrd="0" destOrd="0" presId="urn:microsoft.com/office/officeart/2005/8/layout/vList2"/>
    <dgm:cxn modelId="{20AA2B54-E918-426C-A7F9-2E90123DD4EC}" type="presParOf" srcId="{28867BF4-FEF9-4FB5-B602-7EF38E0CA614}" destId="{DD49E07B-AB58-4BAF-802E-836E9AD086F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6C403-7DE7-436C-B326-0B08F3A94B03}">
      <dsp:nvSpPr>
        <dsp:cNvPr id="0" name=""/>
        <dsp:cNvSpPr/>
      </dsp:nvSpPr>
      <dsp:spPr>
        <a:xfrm>
          <a:off x="0" y="230999"/>
          <a:ext cx="8305800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NA = 10% Quiz + 20% </a:t>
          </a:r>
          <a:r>
            <a:rPr lang="en-US" sz="2600" kern="1200" dirty="0" err="1" smtClean="0"/>
            <a:t>Tugas</a:t>
          </a:r>
          <a:r>
            <a:rPr lang="en-US" sz="2600" kern="1200" dirty="0" smtClean="0"/>
            <a:t> + 30% UTS + 40% UAS</a:t>
          </a:r>
          <a:endParaRPr lang="en-US" sz="2600" kern="1200" dirty="0"/>
        </a:p>
      </dsp:txBody>
      <dsp:txXfrm>
        <a:off x="59399" y="290398"/>
        <a:ext cx="8187002" cy="1098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03B11F-CE2B-4C9F-9837-815A34617C2B}">
      <dsp:nvSpPr>
        <dsp:cNvPr id="0" name=""/>
        <dsp:cNvSpPr/>
      </dsp:nvSpPr>
      <dsp:spPr>
        <a:xfrm>
          <a:off x="4055" y="376706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Quiz</a:t>
          </a:r>
          <a:endParaRPr lang="en-US" sz="2300" kern="1200" dirty="0"/>
        </a:p>
      </dsp:txBody>
      <dsp:txXfrm>
        <a:off x="4055" y="376706"/>
        <a:ext cx="2074422" cy="455400"/>
      </dsp:txXfrm>
    </dsp:sp>
    <dsp:sp modelId="{DDF5E764-A215-46A5-B5E4-1577C2934865}">
      <dsp:nvSpPr>
        <dsp:cNvPr id="0" name=""/>
        <dsp:cNvSpPr/>
      </dsp:nvSpPr>
      <dsp:spPr>
        <a:xfrm>
          <a:off x="2078477" y="6693"/>
          <a:ext cx="414884" cy="11954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4370F9-7FFD-4CE6-846C-9D3D593297C3}">
      <dsp:nvSpPr>
        <dsp:cNvPr id="0" name=""/>
        <dsp:cNvSpPr/>
      </dsp:nvSpPr>
      <dsp:spPr>
        <a:xfrm>
          <a:off x="2659316" y="6693"/>
          <a:ext cx="5642428" cy="1195425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Tanpa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pemberitahuan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Tidak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susulan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Minimal 1 x </a:t>
          </a:r>
          <a:r>
            <a:rPr lang="en-US" sz="2300" kern="1200" dirty="0" err="1" smtClean="0"/>
            <a:t>dalam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satu</a:t>
          </a:r>
          <a:r>
            <a:rPr lang="en-US" sz="2300" kern="1200" dirty="0" smtClean="0"/>
            <a:t> semester</a:t>
          </a:r>
          <a:endParaRPr lang="en-US" sz="2300" kern="1200" dirty="0"/>
        </a:p>
      </dsp:txBody>
      <dsp:txXfrm>
        <a:off x="2659316" y="6693"/>
        <a:ext cx="5642428" cy="1195425"/>
      </dsp:txXfrm>
    </dsp:sp>
    <dsp:sp modelId="{A2D5D430-1E0D-471C-BB0F-6D041B00482A}">
      <dsp:nvSpPr>
        <dsp:cNvPr id="0" name=""/>
        <dsp:cNvSpPr/>
      </dsp:nvSpPr>
      <dsp:spPr>
        <a:xfrm>
          <a:off x="4055" y="1783012"/>
          <a:ext cx="2074422" cy="455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58420" rIns="163576" bIns="58420" numCol="1" spcCol="1270" anchor="ctr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Tugas</a:t>
          </a:r>
          <a:endParaRPr lang="en-US" sz="2300" kern="1200" dirty="0"/>
        </a:p>
      </dsp:txBody>
      <dsp:txXfrm>
        <a:off x="4055" y="1783012"/>
        <a:ext cx="2074422" cy="455400"/>
      </dsp:txXfrm>
    </dsp:sp>
    <dsp:sp modelId="{0C8097C0-41F6-4831-A83C-73ED0DEA9E6A}">
      <dsp:nvSpPr>
        <dsp:cNvPr id="0" name=""/>
        <dsp:cNvSpPr/>
      </dsp:nvSpPr>
      <dsp:spPr>
        <a:xfrm>
          <a:off x="2078477" y="1284918"/>
          <a:ext cx="414884" cy="14515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4C50C3-7F68-4FEF-BEB2-A80E38B2E649}">
      <dsp:nvSpPr>
        <dsp:cNvPr id="0" name=""/>
        <dsp:cNvSpPr/>
      </dsp:nvSpPr>
      <dsp:spPr>
        <a:xfrm>
          <a:off x="2659316" y="1284918"/>
          <a:ext cx="5642428" cy="1451587"/>
        </a:xfrm>
        <a:prstGeom prst="rect">
          <a:avLst/>
        </a:prstGeom>
        <a:solidFill>
          <a:schemeClr val="accent2">
            <a:shade val="80000"/>
            <a:hueOff val="-655668"/>
            <a:satOff val="-27351"/>
            <a:lumOff val="333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Mandiri</a:t>
          </a:r>
          <a:r>
            <a:rPr lang="en-US" sz="2300" kern="1200" dirty="0" smtClean="0"/>
            <a:t> via email: </a:t>
          </a:r>
          <a:r>
            <a:rPr lang="en-US" sz="2300" kern="1200" dirty="0" smtClean="0">
              <a:hlinkClick xmlns:r="http://schemas.openxmlformats.org/officeDocument/2006/relationships" r:id="rId1"/>
            </a:rPr>
            <a:t>dewi.kurniasih@email.unikom.ac.id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err="1" smtClean="0"/>
            <a:t>Kelompok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Buat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Makalah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dipresentasikan</a:t>
          </a:r>
          <a:endParaRPr lang="en-US" sz="2300" kern="1200" dirty="0"/>
        </a:p>
      </dsp:txBody>
      <dsp:txXfrm>
        <a:off x="2659316" y="1284918"/>
        <a:ext cx="5642428" cy="14515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9E07B-AB58-4BAF-802E-836E9AD086F7}">
      <dsp:nvSpPr>
        <dsp:cNvPr id="0" name=""/>
        <dsp:cNvSpPr/>
      </dsp:nvSpPr>
      <dsp:spPr>
        <a:xfrm>
          <a:off x="0" y="501651"/>
          <a:ext cx="3124200" cy="1216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i="1" kern="1200" dirty="0" smtClean="0">
              <a:solidFill>
                <a:schemeClr val="accent6"/>
              </a:solidFill>
            </a:rPr>
            <a:t>Contact Person</a:t>
          </a:r>
          <a:r>
            <a:rPr lang="en-US" sz="2800" kern="1200" dirty="0" smtClean="0">
              <a:solidFill>
                <a:schemeClr val="accent6"/>
              </a:solidFill>
            </a:rPr>
            <a:t>: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solidFill>
                <a:schemeClr val="accent6"/>
              </a:solidFill>
            </a:rPr>
            <a:t>08122390598 </a:t>
          </a:r>
          <a:endParaRPr lang="en-US" sz="2800" kern="1200" dirty="0">
            <a:solidFill>
              <a:schemeClr val="accent6"/>
            </a:solidFill>
          </a:endParaRPr>
        </a:p>
      </dsp:txBody>
      <dsp:txXfrm>
        <a:off x="59399" y="561050"/>
        <a:ext cx="3005402" cy="10980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BracketList+Icon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ctr">
              <a:defRPr b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algn="r">
              <a:defRPr/>
            </a:lvl1pPr>
          </a:lstStyle>
          <a:p>
            <a:fld id="{E6C09148-0FD3-4167-959E-F27B5D668DA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white">
          <a:xfrm>
            <a:off x="7162800" y="5729288"/>
            <a:ext cx="138430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2514600" y="5791200"/>
            <a:ext cx="4724400" cy="381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r">
              <a:buFont typeface="Wingdings" pitchFamily="2" charset="2"/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667000"/>
            <a:ext cx="5715000" cy="914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72BB1-A383-4387-A80C-6C9D5716EF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27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457200"/>
            <a:ext cx="207645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07695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29218-5403-4115-BAD9-5C989FBCE5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780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438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295400"/>
            <a:ext cx="8305800" cy="47244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553200"/>
            <a:ext cx="1828800" cy="2286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9200" y="6248400"/>
            <a:ext cx="2895600" cy="228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81400" y="6629400"/>
            <a:ext cx="2133600" cy="228600"/>
          </a:xfrm>
        </p:spPr>
        <p:txBody>
          <a:bodyPr/>
          <a:lstStyle>
            <a:lvl1pPr>
              <a:defRPr/>
            </a:lvl1pPr>
          </a:lstStyle>
          <a:p>
            <a:fld id="{B3736199-6274-457B-BDF8-66F4EA93A72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3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F2132C-48C5-416E-9BF9-49BF5B8088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5CAB02-1B59-46AA-8144-4F4AA6F4A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95400"/>
            <a:ext cx="40767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FF5E2-AE89-4A94-8BC3-C8EA3EDD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48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A40819-3664-4BD7-89CC-3744DC402B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25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3F7E9-330B-4B79-83E0-D51F641108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8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F26C0-4DC7-4EC1-B490-BFF768EBC1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66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12360-DAA0-4225-B646-D105A102A86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52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1B2D7E-D2B3-41BE-B436-9DB3542E65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3" name="Group 79"/>
          <p:cNvGrpSpPr>
            <a:grpSpLocks/>
          </p:cNvGrpSpPr>
          <p:nvPr/>
        </p:nvGrpSpPr>
        <p:grpSpPr bwMode="auto">
          <a:xfrm>
            <a:off x="685800" y="685800"/>
            <a:ext cx="8458200" cy="260350"/>
            <a:chOff x="2448" y="384"/>
            <a:chExt cx="3312" cy="212"/>
          </a:xfrm>
        </p:grpSpPr>
        <p:sp>
          <p:nvSpPr>
            <p:cNvPr id="1101" name="Rectangle 77"/>
            <p:cNvSpPr>
              <a:spLocks noChangeArrowheads="1"/>
            </p:cNvSpPr>
            <p:nvPr userDrawn="1"/>
          </p:nvSpPr>
          <p:spPr bwMode="gray">
            <a:xfrm>
              <a:off x="2448" y="384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gray">
            <a:xfrm>
              <a:off x="2448" y="500"/>
              <a:ext cx="3312" cy="96"/>
            </a:xfrm>
            <a:prstGeom prst="rect">
              <a:avLst/>
            </a:prstGeom>
            <a:gradFill rotWithShape="1">
              <a:gsLst>
                <a:gs pos="0">
                  <a:srgbClr val="969696">
                    <a:gamma/>
                    <a:tint val="0"/>
                    <a:invGamma/>
                    <a:alpha val="0"/>
                  </a:srgbClr>
                </a:gs>
                <a:gs pos="100000">
                  <a:srgbClr val="969696">
                    <a:alpha val="27000"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305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762000" y="6553200"/>
            <a:ext cx="1828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5029200" y="6248400"/>
            <a:ext cx="2895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581400" y="6629400"/>
            <a:ext cx="2133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7F2949A5-1C55-4C36-8A20-9CD8FEB445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914400" y="457200"/>
            <a:ext cx="75438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grpSp>
        <p:nvGrpSpPr>
          <p:cNvPr id="1097" name="Group 73"/>
          <p:cNvGrpSpPr>
            <a:grpSpLocks/>
          </p:cNvGrpSpPr>
          <p:nvPr/>
        </p:nvGrpSpPr>
        <p:grpSpPr bwMode="auto">
          <a:xfrm>
            <a:off x="360363" y="457200"/>
            <a:ext cx="533400" cy="609600"/>
            <a:chOff x="4128" y="1920"/>
            <a:chExt cx="1010" cy="1104"/>
          </a:xfrm>
        </p:grpSpPr>
        <p:sp>
          <p:nvSpPr>
            <p:cNvPr id="1093" name="Freeform 69"/>
            <p:cNvSpPr>
              <a:spLocks/>
            </p:cNvSpPr>
            <p:nvPr userDrawn="1"/>
          </p:nvSpPr>
          <p:spPr bwMode="gray">
            <a:xfrm>
              <a:off x="412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70"/>
            <p:cNvSpPr>
              <a:spLocks/>
            </p:cNvSpPr>
            <p:nvPr userDrawn="1"/>
          </p:nvSpPr>
          <p:spPr bwMode="gray">
            <a:xfrm rot="5400000">
              <a:off x="412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71"/>
            <p:cNvSpPr>
              <a:spLocks/>
            </p:cNvSpPr>
            <p:nvPr userDrawn="1"/>
          </p:nvSpPr>
          <p:spPr bwMode="gray">
            <a:xfrm>
              <a:off x="4608" y="1920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72"/>
            <p:cNvSpPr>
              <a:spLocks/>
            </p:cNvSpPr>
            <p:nvPr userDrawn="1"/>
          </p:nvSpPr>
          <p:spPr bwMode="gray">
            <a:xfrm rot="5400000">
              <a:off x="4609" y="2495"/>
              <a:ext cx="528" cy="530"/>
            </a:xfrm>
            <a:custGeom>
              <a:avLst/>
              <a:gdLst>
                <a:gd name="T0" fmla="*/ 0 w 528"/>
                <a:gd name="T1" fmla="*/ 0 h 530"/>
                <a:gd name="T2" fmla="*/ 0 w 528"/>
                <a:gd name="T3" fmla="*/ 192 h 530"/>
                <a:gd name="T4" fmla="*/ 340 w 528"/>
                <a:gd name="T5" fmla="*/ 530 h 530"/>
                <a:gd name="T6" fmla="*/ 528 w 528"/>
                <a:gd name="T7" fmla="*/ 528 h 530"/>
                <a:gd name="T8" fmla="*/ 528 w 528"/>
                <a:gd name="T9" fmla="*/ 336 h 530"/>
                <a:gd name="T10" fmla="*/ 196 w 528"/>
                <a:gd name="T11" fmla="*/ 0 h 530"/>
                <a:gd name="T12" fmla="*/ 0 w 528"/>
                <a:gd name="T13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8" h="530">
                  <a:moveTo>
                    <a:pt x="0" y="0"/>
                  </a:moveTo>
                  <a:lnTo>
                    <a:pt x="0" y="192"/>
                  </a:lnTo>
                  <a:lnTo>
                    <a:pt x="340" y="530"/>
                  </a:lnTo>
                  <a:lnTo>
                    <a:pt x="528" y="528"/>
                  </a:lnTo>
                  <a:lnTo>
                    <a:pt x="528" y="336"/>
                  </a:lnTo>
                  <a:lnTo>
                    <a:pt x="19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04" name="Text Box 80"/>
          <p:cNvSpPr txBox="1">
            <a:spLocks noChangeArrowheads="1"/>
          </p:cNvSpPr>
          <p:nvPr/>
        </p:nvSpPr>
        <p:spPr bwMode="gray">
          <a:xfrm>
            <a:off x="3352800" y="304800"/>
            <a:ext cx="5508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en-US" sz="1400" b="1"/>
              <a:t>Add your company slogan</a:t>
            </a:r>
          </a:p>
        </p:txBody>
      </p:sp>
      <p:sp>
        <p:nvSpPr>
          <p:cNvPr id="1106" name="Text Box 82"/>
          <p:cNvSpPr txBox="1">
            <a:spLocks noChangeArrowheads="1"/>
          </p:cNvSpPr>
          <p:nvPr/>
        </p:nvSpPr>
        <p:spPr bwMode="white">
          <a:xfrm>
            <a:off x="7848600" y="6172200"/>
            <a:ext cx="10668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b="1" i="1">
                <a:solidFill>
                  <a:schemeClr val="accent2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791200"/>
            <a:ext cx="4724400" cy="381000"/>
          </a:xfrm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Dewi</a:t>
            </a:r>
            <a:r>
              <a:rPr lang="en-US" dirty="0" smtClean="0"/>
              <a:t> </a:t>
            </a:r>
            <a:r>
              <a:rPr lang="en-US" dirty="0" err="1" smtClean="0"/>
              <a:t>Kurniasih</a:t>
            </a:r>
            <a:r>
              <a:rPr lang="en-US" dirty="0" smtClean="0"/>
              <a:t>, S.IP.,</a:t>
            </a:r>
            <a:r>
              <a:rPr lang="en-US" dirty="0" err="1" smtClean="0"/>
              <a:t>M.Si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667000"/>
            <a:ext cx="6019800" cy="1752600"/>
          </a:xfrm>
        </p:spPr>
        <p:txBody>
          <a:bodyPr/>
          <a:lstStyle/>
          <a:p>
            <a:r>
              <a:rPr lang="en-US" dirty="0" smtClean="0"/>
              <a:t>ETIKA PEMERINTAHAN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en-US" dirty="0" err="1" smtClean="0">
                <a:solidFill>
                  <a:srgbClr val="FF0000"/>
                </a:solidFill>
              </a:rPr>
              <a:t>Aturan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Perkuliahan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1295400" cy="119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91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pPr algn="just"/>
            <a:r>
              <a:rPr lang="en-US" sz="2400" dirty="0" err="1"/>
              <a:t>Syafiie</a:t>
            </a:r>
            <a:r>
              <a:rPr lang="en-US" sz="2400" dirty="0"/>
              <a:t>, </a:t>
            </a:r>
            <a:r>
              <a:rPr lang="en-US" sz="2400" dirty="0" err="1"/>
              <a:t>Inu</a:t>
            </a:r>
            <a:r>
              <a:rPr lang="en-US" sz="2400" dirty="0"/>
              <a:t> </a:t>
            </a:r>
            <a:r>
              <a:rPr lang="en-US" sz="2400" dirty="0" err="1"/>
              <a:t>Kencana</a:t>
            </a:r>
            <a:r>
              <a:rPr lang="en-US" sz="2400" dirty="0"/>
              <a:t>. 2003. </a:t>
            </a:r>
            <a:r>
              <a:rPr lang="en-US" sz="2400" i="1" dirty="0" err="1"/>
              <a:t>Ekologi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Jakarta:Perca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 smtClean="0"/>
              <a:t>_______. </a:t>
            </a:r>
            <a:r>
              <a:rPr lang="en-US" sz="2400" dirty="0"/>
              <a:t>2007. </a:t>
            </a:r>
            <a:r>
              <a:rPr lang="en-US" sz="2400" i="1" dirty="0" err="1"/>
              <a:t>Pengantar</a:t>
            </a:r>
            <a:r>
              <a:rPr lang="en-US" sz="2400" i="1" dirty="0"/>
              <a:t> </a:t>
            </a:r>
            <a:r>
              <a:rPr lang="en-US" sz="2400" i="1" dirty="0" err="1"/>
              <a:t>Ilmu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Bandung:Refika</a:t>
            </a:r>
            <a:r>
              <a:rPr lang="en-US" sz="2400" dirty="0"/>
              <a:t> </a:t>
            </a:r>
            <a:r>
              <a:rPr lang="en-US" sz="2400" dirty="0" err="1"/>
              <a:t>Aditama</a:t>
            </a:r>
            <a:r>
              <a:rPr lang="en-US" sz="2400" dirty="0"/>
              <a:t>.</a:t>
            </a:r>
          </a:p>
          <a:p>
            <a:pPr algn="just"/>
            <a:r>
              <a:rPr lang="en-US" sz="2400" dirty="0"/>
              <a:t>_______. 2011.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dirty="0"/>
              <a:t>. </a:t>
            </a:r>
            <a:r>
              <a:rPr lang="en-US" sz="2400" dirty="0" err="1"/>
              <a:t>Jakarta:Rineka</a:t>
            </a:r>
            <a:r>
              <a:rPr lang="en-US" sz="2400" dirty="0"/>
              <a:t> </a:t>
            </a:r>
            <a:r>
              <a:rPr lang="en-US" sz="2400" dirty="0" err="1"/>
              <a:t>Cipta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Tjokroamidjojo</a:t>
            </a:r>
            <a:r>
              <a:rPr lang="en-US" sz="2400" dirty="0"/>
              <a:t>, </a:t>
            </a:r>
            <a:r>
              <a:rPr lang="en-US" sz="2400" dirty="0" err="1"/>
              <a:t>Bintoro</a:t>
            </a:r>
            <a:r>
              <a:rPr lang="en-US" sz="2400" dirty="0"/>
              <a:t>. 2002.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. </a:t>
            </a:r>
            <a:r>
              <a:rPr lang="en-US" sz="2400" dirty="0" err="1"/>
              <a:t>Jakarta:Lembaga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id-ID" sz="2400" dirty="0" smtClean="0"/>
              <a:t>Widjaja</a:t>
            </a:r>
            <a:r>
              <a:rPr lang="en-US" sz="2400" dirty="0"/>
              <a:t>. 1997.</a:t>
            </a:r>
            <a:r>
              <a:rPr lang="id-ID" sz="2400" i="1" dirty="0"/>
              <a:t> Etika Pemerintaha</a:t>
            </a:r>
            <a:r>
              <a:rPr lang="en-US" sz="2400" i="1" dirty="0"/>
              <a:t>n</a:t>
            </a:r>
            <a:r>
              <a:rPr lang="id-ID" sz="2400" dirty="0"/>
              <a:t>.</a:t>
            </a:r>
            <a:r>
              <a:rPr lang="id-ID" sz="2400" i="1" dirty="0"/>
              <a:t> </a:t>
            </a:r>
            <a:r>
              <a:rPr lang="id-ID" sz="2400" dirty="0"/>
              <a:t>Edisi kedua, Jakarta</a:t>
            </a:r>
            <a:r>
              <a:rPr lang="en-US" sz="2400" dirty="0"/>
              <a:t>:</a:t>
            </a:r>
            <a:r>
              <a:rPr lang="id-ID" sz="2400" dirty="0"/>
              <a:t>Bumi Aksara.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11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SEKIAN &amp; TERIMA KASIH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17678679"/>
              </p:ext>
            </p:extLst>
          </p:nvPr>
        </p:nvGraphicFramePr>
        <p:xfrm>
          <a:off x="5943600" y="2133600"/>
          <a:ext cx="3124200" cy="25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1295400"/>
            <a:ext cx="5626100" cy="4219575"/>
          </a:xfrm>
        </p:spPr>
      </p:pic>
    </p:spTree>
    <p:extLst>
      <p:ext uri="{BB962C8B-B14F-4D97-AF65-F5344CB8AC3E}">
        <p14:creationId xmlns:p14="http://schemas.microsoft.com/office/powerpoint/2010/main" val="7567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WAKTU PERKULIAHAN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4724400"/>
          </a:xfrm>
        </p:spPr>
        <p:txBody>
          <a:bodyPr/>
          <a:lstStyle/>
          <a:p>
            <a:r>
              <a:rPr lang="en-US" dirty="0" err="1" smtClean="0"/>
              <a:t>Jadwal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r>
              <a:rPr lang="en-US" dirty="0" smtClean="0"/>
              <a:t>: </a:t>
            </a:r>
            <a:r>
              <a:rPr lang="en-US" dirty="0" err="1" smtClean="0"/>
              <a:t>Kamis</a:t>
            </a:r>
            <a:r>
              <a:rPr lang="en-US" dirty="0" smtClean="0"/>
              <a:t>, 13.00 </a:t>
            </a:r>
            <a:r>
              <a:rPr lang="en-US" dirty="0" smtClean="0"/>
              <a:t>– </a:t>
            </a:r>
            <a:r>
              <a:rPr lang="en-US" dirty="0" smtClean="0"/>
              <a:t>14.30 </a:t>
            </a:r>
            <a:r>
              <a:rPr lang="en-US" dirty="0" smtClean="0"/>
              <a:t>(2 SKS),</a:t>
            </a:r>
            <a:r>
              <a:rPr lang="en-US" dirty="0" err="1" smtClean="0"/>
              <a:t>Teori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Toleransi</a:t>
            </a:r>
            <a:r>
              <a:rPr lang="en-US" dirty="0" smtClean="0"/>
              <a:t> </a:t>
            </a:r>
            <a:r>
              <a:rPr lang="en-US" dirty="0" err="1" smtClean="0"/>
              <a:t>kehadiran</a:t>
            </a:r>
            <a:r>
              <a:rPr lang="en-US" dirty="0" smtClean="0"/>
              <a:t> di </a:t>
            </a:r>
            <a:r>
              <a:rPr lang="en-US" dirty="0" err="1" smtClean="0"/>
              <a:t>kelas</a:t>
            </a:r>
            <a:r>
              <a:rPr lang="en-US" dirty="0" smtClean="0"/>
              <a:t> 15 </a:t>
            </a:r>
            <a:r>
              <a:rPr lang="en-US" dirty="0" err="1" smtClean="0"/>
              <a:t>menit</a:t>
            </a:r>
            <a:r>
              <a:rPr lang="en-US" dirty="0" smtClean="0"/>
              <a:t>, </a:t>
            </a:r>
            <a:r>
              <a:rPr lang="en-US" dirty="0" err="1" smtClean="0"/>
              <a:t>konsekuensi</a:t>
            </a:r>
            <a:r>
              <a:rPr lang="en-US" dirty="0" smtClean="0"/>
              <a:t>:</a:t>
            </a:r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terlambat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diperkenankan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, </a:t>
            </a:r>
            <a:r>
              <a:rPr lang="en-US" dirty="0" err="1" smtClean="0"/>
              <a:t>absensi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diakui</a:t>
            </a:r>
            <a:endParaRPr lang="en-US" dirty="0" smtClean="0"/>
          </a:p>
          <a:p>
            <a:pPr marL="796925" indent="-457200">
              <a:buFont typeface="+mj-lt"/>
              <a:buAutoNum type="arabicPeriod"/>
            </a:pP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 </a:t>
            </a:r>
            <a:r>
              <a:rPr lang="en-US" dirty="0" err="1" smtClean="0"/>
              <a:t>kelas</a:t>
            </a:r>
            <a:r>
              <a:rPr lang="en-US" dirty="0" smtClean="0"/>
              <a:t> </a:t>
            </a:r>
            <a:r>
              <a:rPr lang="en-US" dirty="0" err="1" smtClean="0"/>
              <a:t>tanpa</a:t>
            </a:r>
            <a:r>
              <a:rPr lang="en-US" dirty="0" smtClean="0"/>
              <a:t> </a:t>
            </a:r>
            <a:r>
              <a:rPr lang="en-US" dirty="0" err="1" smtClean="0"/>
              <a:t>pemberitahuan</a:t>
            </a:r>
            <a:r>
              <a:rPr lang="en-US" dirty="0" smtClean="0"/>
              <a:t>, </a:t>
            </a:r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pulang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absensi</a:t>
            </a:r>
            <a:r>
              <a:rPr lang="en-US" dirty="0" smtClean="0"/>
              <a:t> manual </a:t>
            </a:r>
            <a:r>
              <a:rPr lang="en-US" dirty="0" err="1" smtClean="0"/>
              <a:t>diserahkan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sekretariat</a:t>
            </a:r>
            <a:r>
              <a:rPr lang="en-US" dirty="0" smtClean="0"/>
              <a:t> Prodi.</a:t>
            </a:r>
          </a:p>
          <a:p>
            <a:r>
              <a:rPr lang="en-US" dirty="0" err="1" smtClean="0"/>
              <a:t>Kehadiran</a:t>
            </a:r>
            <a:r>
              <a:rPr lang="en-US" dirty="0" smtClean="0"/>
              <a:t> </a:t>
            </a:r>
            <a:r>
              <a:rPr lang="en-US" dirty="0" err="1" smtClean="0"/>
              <a:t>mahasiswa</a:t>
            </a:r>
            <a:r>
              <a:rPr lang="en-US" dirty="0" smtClean="0"/>
              <a:t> 80 %,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semester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1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PERFORMANCE MAHASISWA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724400"/>
          </a:xfrm>
        </p:spPr>
        <p:txBody>
          <a:bodyPr/>
          <a:lstStyle/>
          <a:p>
            <a:r>
              <a:rPr lang="en-US" sz="2500" dirty="0" err="1" smtClean="0"/>
              <a:t>Dilarang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</a:t>
            </a:r>
            <a:r>
              <a:rPr lang="en-US" sz="2500" dirty="0" err="1" smtClean="0"/>
              <a:t>Kaos</a:t>
            </a:r>
            <a:r>
              <a:rPr lang="en-US" sz="2500" dirty="0" smtClean="0"/>
              <a:t> Oblong </a:t>
            </a:r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diperkenankan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Jeans </a:t>
            </a:r>
            <a:r>
              <a:rPr lang="en-US" sz="2500" dirty="0" err="1"/>
              <a:t>B</a:t>
            </a:r>
            <a:r>
              <a:rPr lang="en-US" sz="2500" dirty="0" err="1" smtClean="0"/>
              <a:t>olong</a:t>
            </a:r>
            <a:endParaRPr lang="en-US" sz="2500" dirty="0" smtClean="0"/>
          </a:p>
          <a:p>
            <a:r>
              <a:rPr lang="en-US" sz="2500" dirty="0" err="1" smtClean="0"/>
              <a:t>Harus</a:t>
            </a:r>
            <a:r>
              <a:rPr lang="en-US" sz="2500" dirty="0" smtClean="0"/>
              <a:t> </a:t>
            </a:r>
            <a:r>
              <a:rPr lang="en-US" sz="2500" dirty="0" err="1" smtClean="0"/>
              <a:t>memakai</a:t>
            </a:r>
            <a:r>
              <a:rPr lang="en-US" sz="2500" dirty="0" smtClean="0"/>
              <a:t> Sepatu</a:t>
            </a:r>
          </a:p>
          <a:p>
            <a:r>
              <a:rPr lang="en-US" sz="2500" dirty="0" err="1" smtClean="0"/>
              <a:t>Membawa</a:t>
            </a:r>
            <a:r>
              <a:rPr lang="en-US" sz="2500" dirty="0" smtClean="0"/>
              <a:t> </a:t>
            </a:r>
            <a:r>
              <a:rPr lang="en-US" sz="2500" dirty="0" err="1" smtClean="0"/>
              <a:t>catatan</a:t>
            </a:r>
            <a:r>
              <a:rPr lang="en-US" sz="2500" dirty="0" smtClean="0"/>
              <a:t>, </a:t>
            </a:r>
            <a:r>
              <a:rPr lang="en-US" sz="2500" dirty="0" err="1" smtClean="0"/>
              <a:t>buku</a:t>
            </a:r>
            <a:r>
              <a:rPr lang="en-US" sz="2500" dirty="0" smtClean="0"/>
              <a:t> </a:t>
            </a:r>
            <a:r>
              <a:rPr lang="en-US" sz="2500" dirty="0" err="1" smtClean="0"/>
              <a:t>kuliah</a:t>
            </a:r>
            <a:r>
              <a:rPr lang="en-US" sz="2500" dirty="0" smtClean="0"/>
              <a:t> &amp; </a:t>
            </a:r>
            <a:r>
              <a:rPr lang="en-US" sz="2500" dirty="0" err="1" smtClean="0"/>
              <a:t>alat</a:t>
            </a:r>
            <a:r>
              <a:rPr lang="en-US" sz="2500" dirty="0" smtClean="0"/>
              <a:t> </a:t>
            </a:r>
            <a:r>
              <a:rPr lang="en-US" sz="2500" dirty="0" err="1" smtClean="0"/>
              <a:t>tulis</a:t>
            </a:r>
            <a:r>
              <a:rPr lang="en-US" sz="2500" dirty="0" smtClean="0"/>
              <a:t> </a:t>
            </a:r>
            <a:r>
              <a:rPr lang="en-US" sz="2500" dirty="0" err="1" smtClean="0"/>
              <a:t>yg</a:t>
            </a:r>
            <a:r>
              <a:rPr lang="en-US" sz="2500" dirty="0" smtClean="0"/>
              <a:t> </a:t>
            </a:r>
            <a:r>
              <a:rPr lang="en-US" sz="2500" dirty="0" err="1" smtClean="0"/>
              <a:t>diperlukan</a:t>
            </a:r>
            <a:endParaRPr lang="en-US" sz="2500" dirty="0" smtClean="0"/>
          </a:p>
          <a:p>
            <a:r>
              <a:rPr lang="en-US" sz="2500" dirty="0" err="1" smtClean="0"/>
              <a:t>Rambut</a:t>
            </a:r>
            <a:r>
              <a:rPr lang="en-US" sz="2500" dirty="0" smtClean="0"/>
              <a:t> </a:t>
            </a:r>
            <a:r>
              <a:rPr lang="en-US" sz="2500" dirty="0" err="1" smtClean="0"/>
              <a:t>tertata</a:t>
            </a:r>
            <a:r>
              <a:rPr lang="en-US" sz="2500" dirty="0" smtClean="0"/>
              <a:t> </a:t>
            </a:r>
            <a:r>
              <a:rPr lang="en-US" sz="2500" dirty="0" err="1" smtClean="0"/>
              <a:t>rapi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Makan</a:t>
            </a:r>
            <a:r>
              <a:rPr lang="en-US" sz="2500" dirty="0" smtClean="0"/>
              <a:t> </a:t>
            </a:r>
            <a:r>
              <a:rPr lang="en-US" sz="2500" dirty="0" err="1" smtClean="0"/>
              <a:t>permen</a:t>
            </a:r>
            <a:r>
              <a:rPr lang="en-US" sz="2500" dirty="0" smtClean="0"/>
              <a:t> </a:t>
            </a:r>
            <a:r>
              <a:rPr lang="en-US" sz="2500" dirty="0" err="1" smtClean="0"/>
              <a:t>karet</a:t>
            </a:r>
            <a:r>
              <a:rPr lang="en-US" sz="2500" dirty="0" smtClean="0"/>
              <a:t> </a:t>
            </a:r>
            <a:r>
              <a:rPr lang="en-US" sz="2500" dirty="0" err="1" smtClean="0"/>
              <a:t>selama</a:t>
            </a:r>
            <a:r>
              <a:rPr lang="en-US" sz="2500" dirty="0" smtClean="0"/>
              <a:t> </a:t>
            </a:r>
            <a:r>
              <a:rPr lang="en-US" sz="2500" dirty="0" err="1" smtClean="0"/>
              <a:t>perkuliahan</a:t>
            </a:r>
            <a:r>
              <a:rPr lang="en-US" sz="2500" dirty="0" smtClean="0"/>
              <a:t> </a:t>
            </a:r>
            <a:r>
              <a:rPr lang="en-US" sz="2500" dirty="0" err="1" smtClean="0"/>
              <a:t>berjalan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mengisi</a:t>
            </a:r>
            <a:r>
              <a:rPr lang="en-US" sz="2500" dirty="0" smtClean="0"/>
              <a:t> </a:t>
            </a:r>
            <a:r>
              <a:rPr lang="en-US" sz="2500" dirty="0" err="1" smtClean="0"/>
              <a:t>absensi</a:t>
            </a:r>
            <a:r>
              <a:rPr lang="en-US" sz="2500" dirty="0" smtClean="0"/>
              <a:t> </a:t>
            </a:r>
            <a:r>
              <a:rPr lang="en-US" sz="2500" dirty="0" err="1" smtClean="0"/>
              <a:t>temannya</a:t>
            </a:r>
            <a:endParaRPr lang="en-US" sz="2500" dirty="0" smtClean="0"/>
          </a:p>
          <a:p>
            <a:r>
              <a:rPr lang="en-US" sz="2500" dirty="0" err="1" smtClean="0"/>
              <a:t>Tidak</a:t>
            </a:r>
            <a:r>
              <a:rPr lang="en-US" sz="2500" dirty="0" smtClean="0"/>
              <a:t> </a:t>
            </a:r>
            <a:r>
              <a:rPr lang="en-US" sz="2500" dirty="0" err="1" smtClean="0"/>
              <a:t>berbicara</a:t>
            </a:r>
            <a:r>
              <a:rPr lang="en-US" sz="2500" dirty="0" smtClean="0"/>
              <a:t> </a:t>
            </a:r>
            <a:r>
              <a:rPr lang="en-US" sz="2500" dirty="0" err="1" smtClean="0"/>
              <a:t>pada</a:t>
            </a:r>
            <a:r>
              <a:rPr lang="en-US" sz="2500" dirty="0" smtClean="0"/>
              <a:t> </a:t>
            </a:r>
            <a:r>
              <a:rPr lang="en-US" sz="2500" dirty="0" err="1" smtClean="0"/>
              <a:t>saat</a:t>
            </a:r>
            <a:r>
              <a:rPr lang="en-US" sz="2500" dirty="0" smtClean="0"/>
              <a:t> </a:t>
            </a:r>
            <a:r>
              <a:rPr lang="en-US" sz="2500" dirty="0" err="1" smtClean="0"/>
              <a:t>Dosen</a:t>
            </a:r>
            <a:r>
              <a:rPr lang="en-US" sz="2500" dirty="0" smtClean="0"/>
              <a:t> </a:t>
            </a:r>
            <a:r>
              <a:rPr lang="en-US" sz="2500" dirty="0" err="1" smtClean="0"/>
              <a:t>menerangkan</a:t>
            </a:r>
            <a:endParaRPr lang="en-US" sz="2500" dirty="0"/>
          </a:p>
          <a:p>
            <a:r>
              <a:rPr lang="en-US" sz="2500" i="1" dirty="0" smtClean="0"/>
              <a:t>Keep silent</a:t>
            </a:r>
            <a:r>
              <a:rPr lang="en-US" sz="2500" dirty="0" smtClean="0"/>
              <a:t> nada </a:t>
            </a:r>
            <a:r>
              <a:rPr lang="en-US" sz="2500" dirty="0" err="1" smtClean="0"/>
              <a:t>dering</a:t>
            </a:r>
            <a:r>
              <a:rPr lang="en-US" sz="2500" dirty="0" smtClean="0"/>
              <a:t> HP</a:t>
            </a:r>
          </a:p>
          <a:p>
            <a:r>
              <a:rPr lang="en-US" sz="2500" dirty="0" err="1"/>
              <a:t>Mandi</a:t>
            </a:r>
            <a:r>
              <a:rPr lang="en-US" sz="2500" dirty="0"/>
              <a:t> </a:t>
            </a:r>
            <a:r>
              <a:rPr lang="en-US" sz="2500" dirty="0" err="1"/>
              <a:t>dulu</a:t>
            </a:r>
            <a:r>
              <a:rPr lang="en-US" sz="2500" dirty="0"/>
              <a:t> </a:t>
            </a:r>
            <a:r>
              <a:rPr lang="en-US" sz="2500" dirty="0" err="1"/>
              <a:t>sebelum</a:t>
            </a:r>
            <a:r>
              <a:rPr lang="en-US" sz="2500" dirty="0"/>
              <a:t> </a:t>
            </a:r>
            <a:r>
              <a:rPr lang="en-US" sz="2500" dirty="0" err="1" smtClean="0"/>
              <a:t>kuliah</a:t>
            </a:r>
            <a:endParaRPr lang="en-US" sz="25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4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DESKRIPSI MATA KULIAH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610600" cy="4724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200" dirty="0"/>
              <a:t>Mata </a:t>
            </a:r>
            <a:r>
              <a:rPr lang="en-US" sz="2200" dirty="0" err="1"/>
              <a:t>Kuliah</a:t>
            </a:r>
            <a:r>
              <a:rPr lang="en-US" sz="2200" dirty="0"/>
              <a:t> </a:t>
            </a:r>
            <a:r>
              <a:rPr lang="en-US" sz="2200" dirty="0" err="1"/>
              <a:t>ini</a:t>
            </a:r>
            <a:r>
              <a:rPr lang="en-US" sz="2200" dirty="0"/>
              <a:t> </a:t>
            </a:r>
            <a:r>
              <a:rPr lang="en-US" sz="2200" dirty="0" err="1"/>
              <a:t>secara</a:t>
            </a:r>
            <a:r>
              <a:rPr lang="en-US" sz="2200" dirty="0"/>
              <a:t>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menyajikan</a:t>
            </a:r>
            <a:r>
              <a:rPr lang="en-US" sz="2200" dirty="0"/>
              <a:t> </a:t>
            </a:r>
            <a:r>
              <a:rPr lang="en-US" sz="2200" dirty="0" err="1"/>
              <a:t>materi</a:t>
            </a:r>
            <a:r>
              <a:rPr lang="en-US" sz="2200" dirty="0"/>
              <a:t> </a:t>
            </a:r>
            <a:r>
              <a:rPr lang="en-US" sz="2200" dirty="0" err="1"/>
              <a:t>tentang</a:t>
            </a:r>
            <a:r>
              <a:rPr lang="en-US" sz="2200" dirty="0"/>
              <a:t> </a:t>
            </a:r>
            <a:r>
              <a:rPr lang="en-US" sz="2200" dirty="0" err="1"/>
              <a:t>pengantar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pengertian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,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yang </a:t>
            </a:r>
            <a:r>
              <a:rPr lang="en-US" sz="2200" dirty="0" err="1"/>
              <a:t>baik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filsafat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menurut</a:t>
            </a:r>
            <a:r>
              <a:rPr lang="en-US" sz="2200" dirty="0"/>
              <a:t> </a:t>
            </a:r>
            <a:r>
              <a:rPr lang="en-US" sz="2200" dirty="0" err="1"/>
              <a:t>filsafat</a:t>
            </a:r>
            <a:r>
              <a:rPr lang="en-US" sz="2200" dirty="0"/>
              <a:t> Barat,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Asta</a:t>
            </a:r>
            <a:r>
              <a:rPr lang="en-US" sz="2200" dirty="0"/>
              <a:t> </a:t>
            </a:r>
            <a:r>
              <a:rPr lang="en-US" sz="2200" dirty="0" err="1"/>
              <a:t>Brata</a:t>
            </a:r>
            <a:r>
              <a:rPr lang="en-US" sz="2200" dirty="0"/>
              <a:t>,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Amanat</a:t>
            </a:r>
            <a:r>
              <a:rPr lang="en-US" sz="2200" dirty="0"/>
              <a:t> Rama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Naskah</a:t>
            </a:r>
            <a:r>
              <a:rPr lang="en-US" sz="2200" dirty="0"/>
              <a:t> </a:t>
            </a:r>
            <a:r>
              <a:rPr lang="en-US" sz="2200" dirty="0" err="1"/>
              <a:t>Galunggung</a:t>
            </a:r>
            <a:r>
              <a:rPr lang="en-US" sz="2200" dirty="0"/>
              <a:t>, </a:t>
            </a:r>
            <a:r>
              <a:rPr lang="en-US" sz="2200" dirty="0" err="1"/>
              <a:t>nilai</a:t>
            </a:r>
            <a:r>
              <a:rPr lang="en-US" sz="2200" dirty="0"/>
              <a:t> </a:t>
            </a:r>
            <a:r>
              <a:rPr lang="en-US" sz="2200" dirty="0" err="1"/>
              <a:t>utama</a:t>
            </a:r>
            <a:r>
              <a:rPr lang="en-US" sz="2200" dirty="0"/>
              <a:t> </a:t>
            </a:r>
            <a:r>
              <a:rPr lang="en-US" sz="2200" dirty="0" err="1"/>
              <a:t>kebudayaan</a:t>
            </a:r>
            <a:r>
              <a:rPr lang="en-US" sz="2200" dirty="0"/>
              <a:t> </a:t>
            </a:r>
            <a:r>
              <a:rPr lang="en-US" sz="2200" dirty="0" err="1"/>
              <a:t>Bugis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Minangkabau</a:t>
            </a:r>
            <a:r>
              <a:rPr lang="en-US" sz="2200" dirty="0"/>
              <a:t>, </a:t>
            </a:r>
            <a:r>
              <a:rPr lang="en-US" sz="2200" dirty="0" err="1"/>
              <a:t>norma-norma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hukum</a:t>
            </a:r>
            <a:r>
              <a:rPr lang="en-US" sz="2200" dirty="0"/>
              <a:t>, </a:t>
            </a:r>
            <a:r>
              <a:rPr lang="en-US" sz="2200" dirty="0" err="1"/>
              <a:t>perbuatan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, </a:t>
            </a:r>
            <a:r>
              <a:rPr lang="en-US" sz="2200" dirty="0" err="1"/>
              <a:t>perbuatan</a:t>
            </a:r>
            <a:r>
              <a:rPr lang="en-US" sz="2200" dirty="0"/>
              <a:t> </a:t>
            </a:r>
            <a:r>
              <a:rPr lang="en-US" sz="2200" dirty="0" err="1"/>
              <a:t>pemerintah</a:t>
            </a:r>
            <a:r>
              <a:rPr lang="en-US" sz="2200" dirty="0"/>
              <a:t> </a:t>
            </a:r>
            <a:r>
              <a:rPr lang="en-US" sz="2200" dirty="0" err="1"/>
              <a:t>tidak</a:t>
            </a:r>
            <a:r>
              <a:rPr lang="en-US" sz="2200" dirty="0"/>
              <a:t> </a:t>
            </a:r>
            <a:r>
              <a:rPr lang="en-US" sz="2200" dirty="0" err="1"/>
              <a:t>patut</a:t>
            </a:r>
            <a:r>
              <a:rPr lang="en-US" sz="2200" dirty="0"/>
              <a:t>, </a:t>
            </a:r>
            <a:r>
              <a:rPr lang="en-US" sz="2200" dirty="0" err="1"/>
              <a:t>dasar-dasar</a:t>
            </a:r>
            <a:r>
              <a:rPr lang="en-US" sz="2200" dirty="0"/>
              <a:t> </a:t>
            </a:r>
            <a:r>
              <a:rPr lang="en-US" sz="2200" dirty="0" err="1"/>
              <a:t>kepatuhan</a:t>
            </a:r>
            <a:r>
              <a:rPr lang="en-US" sz="2200" dirty="0"/>
              <a:t>, </a:t>
            </a:r>
            <a:r>
              <a:rPr lang="en-US" sz="2200" dirty="0" err="1"/>
              <a:t>asas-asas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yang </a:t>
            </a:r>
            <a:r>
              <a:rPr lang="en-US" sz="2200" dirty="0" err="1"/>
              <a:t>patut</a:t>
            </a:r>
            <a:r>
              <a:rPr lang="en-US" sz="2200" dirty="0"/>
              <a:t>, </a:t>
            </a:r>
            <a:r>
              <a:rPr lang="en-US" sz="2200" dirty="0" err="1"/>
              <a:t>dilema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, </a:t>
            </a:r>
            <a:r>
              <a:rPr lang="en-US" sz="2200" dirty="0" err="1"/>
              <a:t>motivasi</a:t>
            </a:r>
            <a:r>
              <a:rPr lang="en-US" sz="2200" dirty="0"/>
              <a:t> </a:t>
            </a:r>
            <a:r>
              <a:rPr lang="en-US" sz="2200" dirty="0" err="1"/>
              <a:t>pelanggaran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jabatan</a:t>
            </a:r>
            <a:r>
              <a:rPr lang="en-US" sz="2200" dirty="0"/>
              <a:t>, </a:t>
            </a:r>
            <a:r>
              <a:rPr lang="en-US" sz="2200" dirty="0" err="1"/>
              <a:t>kode</a:t>
            </a:r>
            <a:r>
              <a:rPr lang="en-US" sz="2200" dirty="0"/>
              <a:t> </a:t>
            </a:r>
            <a:r>
              <a:rPr lang="en-US" sz="2200" dirty="0" err="1"/>
              <a:t>etik</a:t>
            </a:r>
            <a:r>
              <a:rPr lang="en-US" sz="2200" dirty="0"/>
              <a:t> </a:t>
            </a:r>
            <a:r>
              <a:rPr lang="en-US" sz="2200" dirty="0" err="1"/>
              <a:t>pejabat</a:t>
            </a:r>
            <a:r>
              <a:rPr lang="en-US" sz="2200" dirty="0"/>
              <a:t> </a:t>
            </a:r>
            <a:r>
              <a:rPr lang="en-US" sz="2200" dirty="0" err="1"/>
              <a:t>publik</a:t>
            </a:r>
            <a:r>
              <a:rPr lang="en-US" sz="2200" dirty="0"/>
              <a:t>, </a:t>
            </a:r>
            <a:r>
              <a:rPr lang="en-US" sz="2200" dirty="0" err="1"/>
              <a:t>penegakan</a:t>
            </a:r>
            <a:r>
              <a:rPr lang="en-US" sz="2200" dirty="0"/>
              <a:t> </a:t>
            </a:r>
            <a:r>
              <a:rPr lang="en-US" sz="2200" dirty="0" err="1"/>
              <a:t>kode</a:t>
            </a:r>
            <a:r>
              <a:rPr lang="en-US" sz="2200" dirty="0"/>
              <a:t> </a:t>
            </a:r>
            <a:r>
              <a:rPr lang="en-US" sz="2200" dirty="0" err="1"/>
              <a:t>etik</a:t>
            </a:r>
            <a:r>
              <a:rPr lang="en-US" sz="2200" dirty="0"/>
              <a:t>, </a:t>
            </a:r>
            <a:r>
              <a:rPr lang="en-US" sz="2200" dirty="0" err="1"/>
              <a:t>serta</a:t>
            </a:r>
            <a:r>
              <a:rPr lang="en-US" sz="2200" dirty="0"/>
              <a:t> </a:t>
            </a:r>
            <a:r>
              <a:rPr lang="en-US" sz="2200" dirty="0" err="1"/>
              <a:t>masalah</a:t>
            </a:r>
            <a:r>
              <a:rPr lang="en-US" sz="2200" dirty="0"/>
              <a:t> </a:t>
            </a:r>
            <a:r>
              <a:rPr lang="en-US" sz="2200" dirty="0" err="1"/>
              <a:t>pengembangan</a:t>
            </a:r>
            <a:r>
              <a:rPr lang="en-US" sz="2200" dirty="0"/>
              <a:t> </a:t>
            </a:r>
            <a:r>
              <a:rPr lang="en-US" sz="2200" dirty="0" err="1"/>
              <a:t>etika</a:t>
            </a:r>
            <a:r>
              <a:rPr lang="en-US" sz="2200" dirty="0"/>
              <a:t> </a:t>
            </a:r>
            <a:r>
              <a:rPr lang="en-US" sz="2200" dirty="0" err="1"/>
              <a:t>pemerintahan</a:t>
            </a:r>
            <a:r>
              <a:rPr lang="en-US" sz="2200" dirty="0"/>
              <a:t> </a:t>
            </a:r>
            <a:r>
              <a:rPr lang="en-US" sz="2200" dirty="0" err="1"/>
              <a:t>dilihat</a:t>
            </a:r>
            <a:r>
              <a:rPr lang="en-US" sz="2200" dirty="0"/>
              <a:t> </a:t>
            </a:r>
            <a:r>
              <a:rPr lang="en-US" sz="2200" dirty="0" err="1"/>
              <a:t>dari</a:t>
            </a:r>
            <a:r>
              <a:rPr lang="en-US" sz="2200" dirty="0"/>
              <a:t> </a:t>
            </a:r>
            <a:r>
              <a:rPr lang="en-US" sz="2200" dirty="0" err="1"/>
              <a:t>transparansi</a:t>
            </a:r>
            <a:r>
              <a:rPr lang="en-US" sz="2200" dirty="0"/>
              <a:t>, </a:t>
            </a:r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kekayaan</a:t>
            </a:r>
            <a:r>
              <a:rPr lang="en-US" sz="2200" dirty="0"/>
              <a:t>, </a:t>
            </a:r>
            <a:r>
              <a:rPr lang="en-US" sz="2200" dirty="0" err="1"/>
              <a:t>pengawasan</a:t>
            </a:r>
            <a:r>
              <a:rPr lang="en-US" sz="2200" dirty="0"/>
              <a:t>, </a:t>
            </a:r>
            <a:r>
              <a:rPr lang="en-US" sz="2200" dirty="0" err="1"/>
              <a:t>peniup</a:t>
            </a:r>
            <a:r>
              <a:rPr lang="en-US" sz="2200" dirty="0"/>
              <a:t> </a:t>
            </a:r>
            <a:r>
              <a:rPr lang="en-US" sz="2200" dirty="0" err="1"/>
              <a:t>peluit</a:t>
            </a:r>
            <a:r>
              <a:rPr lang="en-US" sz="2200" dirty="0"/>
              <a:t> </a:t>
            </a:r>
            <a:r>
              <a:rPr lang="en-US" sz="2200" dirty="0" err="1"/>
              <a:t>dan</a:t>
            </a:r>
            <a:r>
              <a:rPr lang="en-US" sz="2200" dirty="0"/>
              <a:t> </a:t>
            </a:r>
            <a:r>
              <a:rPr lang="en-US" sz="2200" dirty="0" err="1"/>
              <a:t>pemberlakuan</a:t>
            </a:r>
            <a:r>
              <a:rPr lang="en-US" sz="2200" dirty="0"/>
              <a:t> </a:t>
            </a:r>
            <a:r>
              <a:rPr lang="en-US" sz="2200" dirty="0" err="1"/>
              <a:t>peraturan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55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KOMPONEN NILAI AKHIR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1906591"/>
              </p:ext>
            </p:extLst>
          </p:nvPr>
        </p:nvGraphicFramePr>
        <p:xfrm>
          <a:off x="381000" y="1295400"/>
          <a:ext cx="8305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436405797"/>
              </p:ext>
            </p:extLst>
          </p:nvPr>
        </p:nvGraphicFramePr>
        <p:xfrm>
          <a:off x="-457200" y="2819400"/>
          <a:ext cx="83058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29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286000"/>
            <a:ext cx="1881188" cy="29444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77519">
            <a:off x="5798734" y="2251454"/>
            <a:ext cx="2133600" cy="30135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27342">
            <a:off x="1652199" y="2730762"/>
            <a:ext cx="1905000" cy="2662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93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4724400"/>
          </a:xfrm>
        </p:spPr>
        <p:txBody>
          <a:bodyPr/>
          <a:lstStyle/>
          <a:p>
            <a:r>
              <a:rPr lang="id-ID" sz="2400" dirty="0"/>
              <a:t>Dwiyanto, Agus. </a:t>
            </a:r>
            <a:r>
              <a:rPr lang="en-US" sz="2400" dirty="0"/>
              <a:t>2000. </a:t>
            </a:r>
            <a:r>
              <a:rPr lang="id-ID" sz="2400" i="1" dirty="0"/>
              <a:t>Pemerintah Yang Baik, Tanggap, Efisien, dan Akuntabel, Kontrol atau Etika, Seminar Forum Kebijakan Publik</a:t>
            </a:r>
            <a:r>
              <a:rPr lang="id-ID" sz="2400" dirty="0"/>
              <a:t>. Yogyakarta</a:t>
            </a:r>
            <a:r>
              <a:rPr lang="en-US" sz="2400" dirty="0"/>
              <a:t>:</a:t>
            </a:r>
            <a:r>
              <a:rPr lang="id-ID" sz="2400" dirty="0"/>
              <a:t>Pasca Sarjana</a:t>
            </a:r>
            <a:r>
              <a:rPr lang="en-US" sz="2400" dirty="0"/>
              <a:t> </a:t>
            </a:r>
            <a:r>
              <a:rPr lang="id-ID" sz="2400" dirty="0"/>
              <a:t>UGM.</a:t>
            </a:r>
            <a:endParaRPr lang="en-US" sz="2400" dirty="0"/>
          </a:p>
          <a:p>
            <a:r>
              <a:rPr lang="id-ID" sz="2400" dirty="0"/>
              <a:t>Haryanto</a:t>
            </a:r>
            <a:r>
              <a:rPr lang="en-US" sz="2400" dirty="0"/>
              <a:t>. 2002. </a:t>
            </a:r>
            <a:r>
              <a:rPr lang="id-ID" sz="2400" i="1" dirty="0"/>
              <a:t>Makalah Etika Pemerintahan</a:t>
            </a:r>
            <a:r>
              <a:rPr lang="en-US" sz="2400" i="1" dirty="0"/>
              <a:t>. </a:t>
            </a:r>
            <a:r>
              <a:rPr lang="id-ID" sz="2400" dirty="0"/>
              <a:t>Yogyakarta</a:t>
            </a:r>
            <a:r>
              <a:rPr lang="en-US" sz="2400" dirty="0"/>
              <a:t>:</a:t>
            </a:r>
            <a:r>
              <a:rPr lang="id-ID" sz="2400" dirty="0"/>
              <a:t>Jurusan Ilmu Pemerintahan FISIPOL UGM</a:t>
            </a:r>
            <a:r>
              <a:rPr lang="id-ID" sz="2400" dirty="0" smtClean="0"/>
              <a:t>.</a:t>
            </a:r>
            <a:endParaRPr lang="en-US" sz="2400" dirty="0" smtClean="0"/>
          </a:p>
          <a:p>
            <a:r>
              <a:rPr lang="en-US" sz="2400" dirty="0" err="1" smtClean="0"/>
              <a:t>Haryono</a:t>
            </a:r>
            <a:r>
              <a:rPr lang="en-US" sz="2400" dirty="0" smtClean="0"/>
              <a:t>, </a:t>
            </a:r>
            <a:r>
              <a:rPr lang="en-US" sz="2400" dirty="0" err="1" smtClean="0"/>
              <a:t>dkk</a:t>
            </a:r>
            <a:r>
              <a:rPr lang="en-US" sz="2400" dirty="0" smtClean="0"/>
              <a:t>. 2013. </a:t>
            </a:r>
            <a:r>
              <a:rPr lang="en-US" sz="2400" dirty="0" err="1" smtClean="0"/>
              <a:t>Etika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Politik</a:t>
            </a:r>
            <a:r>
              <a:rPr lang="en-US" sz="2400" dirty="0" smtClean="0"/>
              <a:t> </a:t>
            </a:r>
            <a:r>
              <a:rPr lang="en-US" sz="2400" dirty="0" err="1" smtClean="0"/>
              <a:t>Tanpa</a:t>
            </a:r>
            <a:r>
              <a:rPr lang="en-US" sz="2400" dirty="0" smtClean="0"/>
              <a:t> </a:t>
            </a:r>
            <a:r>
              <a:rPr lang="en-US" sz="2400" dirty="0" err="1" smtClean="0"/>
              <a:t>Moralitas</a:t>
            </a:r>
            <a:r>
              <a:rPr lang="en-US" sz="2400" dirty="0" smtClean="0"/>
              <a:t> </a:t>
            </a:r>
            <a:r>
              <a:rPr lang="en-US" sz="2400" dirty="0" err="1" smtClean="0"/>
              <a:t>Publik</a:t>
            </a:r>
            <a:r>
              <a:rPr lang="en-US" sz="2400" dirty="0" smtClean="0"/>
              <a:t>. </a:t>
            </a:r>
            <a:r>
              <a:rPr lang="en-US" sz="2400" dirty="0" err="1" smtClean="0"/>
              <a:t>Malang:Jurnal</a:t>
            </a:r>
            <a:r>
              <a:rPr lang="en-US" sz="2400" dirty="0" smtClean="0"/>
              <a:t> </a:t>
            </a:r>
            <a:r>
              <a:rPr lang="en-US" sz="2400" dirty="0" err="1" smtClean="0"/>
              <a:t>Transisi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dirty="0" smtClean="0"/>
              <a:t>Ismail.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Birokrasi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Dalam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Manajemen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Sumberdaya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Manusia</a:t>
            </a:r>
            <a:r>
              <a:rPr lang="en-US" sz="2400" i="1" dirty="0" smtClean="0"/>
              <a:t>. </a:t>
            </a:r>
            <a:r>
              <a:rPr lang="en-US" sz="2400" dirty="0" err="1" smtClean="0"/>
              <a:t>Malang:Averroes</a:t>
            </a:r>
            <a:r>
              <a:rPr lang="en-US" sz="2400" dirty="0" smtClean="0"/>
              <a:t> Press.</a:t>
            </a:r>
          </a:p>
          <a:p>
            <a:r>
              <a:rPr lang="en-US" sz="2400" dirty="0" err="1" smtClean="0"/>
              <a:t>Ihsan</a:t>
            </a:r>
            <a:r>
              <a:rPr lang="en-US" sz="2400" dirty="0" smtClean="0"/>
              <a:t>, </a:t>
            </a:r>
            <a:r>
              <a:rPr lang="en-US" sz="2400" dirty="0" err="1" smtClean="0"/>
              <a:t>Bakir</a:t>
            </a:r>
            <a:r>
              <a:rPr lang="en-US" sz="2400" dirty="0" smtClean="0"/>
              <a:t>. 2009.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Logika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Wacana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Kritis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atas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Kekuasaan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Demokrasi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Bandung:Remaja</a:t>
            </a:r>
            <a:r>
              <a:rPr lang="en-US" sz="2400" dirty="0" smtClean="0"/>
              <a:t> </a:t>
            </a:r>
            <a:r>
              <a:rPr lang="en-US" sz="2400" dirty="0" err="1" smtClean="0"/>
              <a:t>Rosdakarya</a:t>
            </a:r>
            <a:r>
              <a:rPr lang="en-US" sz="2400" dirty="0" smtClean="0"/>
              <a:t>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err="1" smtClean="0"/>
              <a:t>Khaeron</a:t>
            </a:r>
            <a:r>
              <a:rPr lang="en-US" sz="2400" dirty="0" smtClean="0"/>
              <a:t>, Herman. 2013.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Paradigma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Politik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Bersih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Cerdas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Santun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Berbasis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Nilai</a:t>
            </a:r>
            <a:r>
              <a:rPr lang="en-US" sz="2400" i="1" dirty="0" smtClean="0"/>
              <a:t> Islam</a:t>
            </a:r>
            <a:r>
              <a:rPr lang="en-US" sz="2400" dirty="0" smtClean="0"/>
              <a:t>. </a:t>
            </a:r>
            <a:r>
              <a:rPr lang="en-US" sz="2400" dirty="0" err="1" smtClean="0"/>
              <a:t>Bandung:Nuansa</a:t>
            </a:r>
            <a:r>
              <a:rPr lang="en-US" sz="2400" dirty="0" smtClean="0"/>
              <a:t> </a:t>
            </a:r>
            <a:r>
              <a:rPr lang="en-US" sz="2400" dirty="0" err="1" smtClean="0"/>
              <a:t>Cendikia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Lembaga</a:t>
            </a:r>
            <a:r>
              <a:rPr lang="en-US" sz="2400" dirty="0" smtClean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 2004.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Negara</a:t>
            </a:r>
            <a:r>
              <a:rPr lang="en-US" sz="2400" dirty="0"/>
              <a:t>, </a:t>
            </a:r>
            <a:r>
              <a:rPr lang="en-US" sz="2400" i="1" dirty="0" err="1"/>
              <a:t>Tinjauan</a:t>
            </a:r>
            <a:r>
              <a:rPr lang="en-US" sz="2400" i="1" dirty="0"/>
              <a:t> </a:t>
            </a:r>
            <a:r>
              <a:rPr lang="en-US" sz="2400" i="1" dirty="0" err="1"/>
              <a:t>atas</a:t>
            </a:r>
            <a:r>
              <a:rPr lang="en-US" sz="2400" i="1" dirty="0"/>
              <a:t> </a:t>
            </a:r>
            <a:r>
              <a:rPr lang="en-US" sz="2400" i="1" dirty="0" err="1"/>
              <a:t>strategi</a:t>
            </a:r>
            <a:r>
              <a:rPr lang="en-US" sz="2400" i="1" dirty="0"/>
              <a:t> </a:t>
            </a:r>
            <a:r>
              <a:rPr lang="en-US" sz="2400" i="1" dirty="0" err="1"/>
              <a:t>pengembangannya</a:t>
            </a:r>
            <a:r>
              <a:rPr lang="en-US" sz="2400" i="1" dirty="0"/>
              <a:t> </a:t>
            </a:r>
            <a:r>
              <a:rPr lang="en-US" sz="2400" i="1" dirty="0" err="1"/>
              <a:t>dalam</a:t>
            </a:r>
            <a:r>
              <a:rPr lang="en-US" sz="2400" i="1" dirty="0"/>
              <a:t> </a:t>
            </a:r>
            <a:r>
              <a:rPr lang="en-US" sz="2400" i="1" dirty="0" err="1"/>
              <a:t>Penyelenggaraan</a:t>
            </a:r>
            <a:r>
              <a:rPr lang="en-US" sz="2400" i="1" dirty="0"/>
              <a:t> </a:t>
            </a:r>
            <a:r>
              <a:rPr lang="en-US" sz="2400" i="1" dirty="0" err="1"/>
              <a:t>Pemerintahan</a:t>
            </a:r>
            <a:r>
              <a:rPr lang="en-US" sz="2400" i="1" dirty="0"/>
              <a:t>, </a:t>
            </a:r>
            <a:r>
              <a:rPr lang="en-US" sz="2400" dirty="0"/>
              <a:t>Seri </a:t>
            </a:r>
            <a:r>
              <a:rPr lang="en-US" sz="2400" dirty="0" err="1"/>
              <a:t>Wacana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 </a:t>
            </a:r>
            <a:r>
              <a:rPr lang="en-US" sz="2400" dirty="0" err="1"/>
              <a:t>Kajian</a:t>
            </a:r>
            <a:r>
              <a:rPr lang="en-US" sz="2400" dirty="0"/>
              <a:t> </a:t>
            </a:r>
            <a:r>
              <a:rPr lang="en-US" sz="2400" dirty="0" err="1"/>
              <a:t>Hukum</a:t>
            </a:r>
            <a:r>
              <a:rPr lang="en-US" sz="2400" dirty="0"/>
              <a:t> </a:t>
            </a:r>
            <a:r>
              <a:rPr lang="en-US" sz="2400" dirty="0" err="1"/>
              <a:t>Administrasi</a:t>
            </a:r>
            <a:r>
              <a:rPr lang="en-US" sz="2400" dirty="0"/>
              <a:t> Negara.</a:t>
            </a:r>
          </a:p>
          <a:p>
            <a:r>
              <a:rPr lang="en-US" sz="2400" dirty="0" err="1" smtClean="0"/>
              <a:t>Labolo</a:t>
            </a:r>
            <a:r>
              <a:rPr lang="en-US" sz="2400" dirty="0" smtClean="0"/>
              <a:t>, </a:t>
            </a:r>
            <a:r>
              <a:rPr lang="en-US" sz="2400" dirty="0" err="1" smtClean="0"/>
              <a:t>Muhadam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Memahami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Ilmu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Kajian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Teori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Konsep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Pengembangannya</a:t>
            </a:r>
            <a:r>
              <a:rPr lang="en-US" sz="2400" dirty="0" smtClean="0"/>
              <a:t>. </a:t>
            </a:r>
            <a:r>
              <a:rPr lang="en-US" sz="2400" dirty="0" err="1" smtClean="0"/>
              <a:t>Jakarta:Raja</a:t>
            </a:r>
            <a:r>
              <a:rPr lang="en-US" sz="2400" dirty="0" smtClean="0"/>
              <a:t> </a:t>
            </a:r>
            <a:r>
              <a:rPr lang="en-US" sz="2400" dirty="0" err="1" smtClean="0"/>
              <a:t>Grafindo</a:t>
            </a:r>
            <a:r>
              <a:rPr lang="en-US" sz="2400" dirty="0" smtClean="0"/>
              <a:t> </a:t>
            </a:r>
            <a:r>
              <a:rPr lang="en-US" sz="2400" dirty="0" err="1" smtClean="0"/>
              <a:t>Persada</a:t>
            </a:r>
            <a:r>
              <a:rPr lang="en-US" sz="2400" dirty="0" smtClean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0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REFERENSI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724400"/>
          </a:xfrm>
        </p:spPr>
        <p:txBody>
          <a:bodyPr/>
          <a:lstStyle/>
          <a:p>
            <a:r>
              <a:rPr lang="en-US" sz="2400" dirty="0" smtClean="0"/>
              <a:t>Paris</a:t>
            </a:r>
            <a:r>
              <a:rPr lang="en-US" sz="2400" dirty="0"/>
              <a:t>, Andi </a:t>
            </a:r>
            <a:r>
              <a:rPr lang="en-US" sz="2400" dirty="0" err="1" smtClean="0"/>
              <a:t>Yuliyani</a:t>
            </a:r>
            <a:r>
              <a:rPr lang="en-US" sz="2400" dirty="0" smtClean="0"/>
              <a:t>. 2007. </a:t>
            </a:r>
            <a:r>
              <a:rPr lang="en-US" sz="2400" i="1" dirty="0" err="1"/>
              <a:t>Etika</a:t>
            </a:r>
            <a:r>
              <a:rPr lang="en-US" sz="2400" i="1" dirty="0"/>
              <a:t> </a:t>
            </a:r>
            <a:r>
              <a:rPr lang="en-US" sz="2400" i="1" dirty="0" err="1"/>
              <a:t>Penyelenggara</a:t>
            </a:r>
            <a:r>
              <a:rPr lang="en-US" sz="2400" i="1" dirty="0"/>
              <a:t> </a:t>
            </a:r>
            <a:r>
              <a:rPr lang="en-US" sz="2400" i="1" dirty="0" smtClean="0"/>
              <a:t>Negara. </a:t>
            </a:r>
            <a:r>
              <a:rPr lang="en-US" sz="2400" dirty="0" err="1" smtClean="0"/>
              <a:t>Surabaya:Yudistira</a:t>
            </a:r>
            <a:r>
              <a:rPr lang="en-US" sz="2400" dirty="0" smtClean="0"/>
              <a:t>.</a:t>
            </a:r>
          </a:p>
          <a:p>
            <a:r>
              <a:rPr lang="en-US" sz="2400" dirty="0" err="1"/>
              <a:t>Poedjosubroto</a:t>
            </a:r>
            <a:r>
              <a:rPr lang="en-US" sz="2400" dirty="0"/>
              <a:t>, </a:t>
            </a:r>
            <a:r>
              <a:rPr lang="en-US" sz="2400" dirty="0" err="1"/>
              <a:t>Santoso</a:t>
            </a:r>
            <a:r>
              <a:rPr lang="en-US" sz="2400" dirty="0"/>
              <a:t>. 1992. </a:t>
            </a:r>
            <a:r>
              <a:rPr lang="en-US" sz="2400" i="1" dirty="0" err="1"/>
              <a:t>Etika</a:t>
            </a:r>
            <a:r>
              <a:rPr lang="en-US" sz="2400" i="1" dirty="0"/>
              <a:t> di Negara-Negara.</a:t>
            </a:r>
            <a:r>
              <a:rPr lang="en-US" sz="2400" dirty="0"/>
              <a:t> </a:t>
            </a:r>
            <a:r>
              <a:rPr lang="en-US" sz="2400" dirty="0" err="1"/>
              <a:t>Jakarta:Djambatan</a:t>
            </a:r>
            <a:r>
              <a:rPr lang="en-US" sz="2400" dirty="0"/>
              <a:t>. </a:t>
            </a:r>
          </a:p>
          <a:p>
            <a:r>
              <a:rPr lang="en-US" sz="2400" dirty="0" err="1" smtClean="0"/>
              <a:t>Rismawaty</a:t>
            </a:r>
            <a:r>
              <a:rPr lang="en-US" sz="2400" dirty="0" smtClean="0"/>
              <a:t>. 2008. </a:t>
            </a:r>
            <a:r>
              <a:rPr lang="en-US" sz="2400" i="1" dirty="0" err="1" smtClean="0"/>
              <a:t>Kepribadian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Profesi</a:t>
            </a:r>
            <a:r>
              <a:rPr lang="en-US" sz="2400" dirty="0" smtClean="0"/>
              <a:t>. </a:t>
            </a:r>
            <a:r>
              <a:rPr lang="en-US" sz="2400" dirty="0" err="1" smtClean="0"/>
              <a:t>Yogyakarta:Graha</a:t>
            </a:r>
            <a:r>
              <a:rPr lang="en-US" sz="2400" dirty="0" smtClean="0"/>
              <a:t> </a:t>
            </a:r>
            <a:r>
              <a:rPr lang="en-US" sz="2400" dirty="0" err="1" smtClean="0"/>
              <a:t>Ilmu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Solomon, Robert C. 1987. </a:t>
            </a:r>
            <a:r>
              <a:rPr lang="en-US" sz="2400" i="1" dirty="0" err="1" smtClean="0"/>
              <a:t>Etika</a:t>
            </a:r>
            <a:r>
              <a:rPr lang="en-US" sz="2400" i="1" dirty="0" smtClean="0"/>
              <a:t>: </a:t>
            </a:r>
            <a:r>
              <a:rPr lang="en-US" sz="2400" i="1" dirty="0" err="1" smtClean="0"/>
              <a:t>Suatu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Pengantar</a:t>
            </a:r>
            <a:r>
              <a:rPr lang="en-US" sz="2400" dirty="0" smtClean="0"/>
              <a:t>. </a:t>
            </a:r>
            <a:r>
              <a:rPr lang="en-US" sz="2400" dirty="0" err="1" smtClean="0"/>
              <a:t>Jakarta:Erlangga</a:t>
            </a:r>
            <a:r>
              <a:rPr lang="en-US" sz="2400" dirty="0" smtClean="0"/>
              <a:t>. </a:t>
            </a:r>
          </a:p>
          <a:p>
            <a:r>
              <a:rPr lang="en-US" sz="2400" dirty="0" err="1" smtClean="0"/>
              <a:t>Sumaryadi</a:t>
            </a:r>
            <a:r>
              <a:rPr lang="en-US" sz="2400" dirty="0" smtClean="0"/>
              <a:t>, I. </a:t>
            </a:r>
            <a:r>
              <a:rPr lang="en-US" sz="2400" dirty="0" err="1" smtClean="0"/>
              <a:t>Nyoman</a:t>
            </a:r>
            <a:r>
              <a:rPr lang="en-US" sz="2400" dirty="0" smtClean="0"/>
              <a:t>. 2010. </a:t>
            </a:r>
            <a:r>
              <a:rPr lang="en-US" sz="2400" i="1" dirty="0" err="1" smtClean="0"/>
              <a:t>Sosiologi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: Dari </a:t>
            </a:r>
            <a:r>
              <a:rPr lang="en-US" sz="2400" i="1" dirty="0" err="1" smtClean="0"/>
              <a:t>Perspektif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Pelayanan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Pemberdayaan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Interaksi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Sistem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Kepemimpinan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Pemerintahan</a:t>
            </a:r>
            <a:r>
              <a:rPr lang="en-US" sz="2400" i="1" dirty="0" smtClean="0"/>
              <a:t> Indonesia</a:t>
            </a:r>
            <a:r>
              <a:rPr lang="en-US" sz="2400" dirty="0" smtClean="0"/>
              <a:t>. </a:t>
            </a:r>
            <a:r>
              <a:rPr lang="en-US" sz="2400" dirty="0" err="1" smtClean="0"/>
              <a:t>Bogor:Ghalia</a:t>
            </a:r>
            <a:r>
              <a:rPr lang="en-US" sz="2400" dirty="0" smtClean="0"/>
              <a:t> Indonesia.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730562"/>
            <a:ext cx="1143000" cy="105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304800"/>
            <a:ext cx="25146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05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223l">
  <a:themeElements>
    <a:clrScheme name="Office Theme 1">
      <a:dk1>
        <a:srgbClr val="000000"/>
      </a:dk1>
      <a:lt1>
        <a:srgbClr val="FFFFFF"/>
      </a:lt1>
      <a:dk2>
        <a:srgbClr val="4B546F"/>
      </a:dk2>
      <a:lt2>
        <a:srgbClr val="C0C0C0"/>
      </a:lt2>
      <a:accent1>
        <a:srgbClr val="4987E3"/>
      </a:accent1>
      <a:accent2>
        <a:srgbClr val="D9520F"/>
      </a:accent2>
      <a:accent3>
        <a:srgbClr val="FFFFFF"/>
      </a:accent3>
      <a:accent4>
        <a:srgbClr val="000000"/>
      </a:accent4>
      <a:accent5>
        <a:srgbClr val="B1C3EF"/>
      </a:accent5>
      <a:accent6>
        <a:srgbClr val="C4490C"/>
      </a:accent6>
      <a:hlink>
        <a:srgbClr val="36A1B6"/>
      </a:hlink>
      <a:folHlink>
        <a:srgbClr val="9CC769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4B546F"/>
        </a:dk2>
        <a:lt2>
          <a:srgbClr val="C0C0C0"/>
        </a:lt2>
        <a:accent1>
          <a:srgbClr val="4987E3"/>
        </a:accent1>
        <a:accent2>
          <a:srgbClr val="D9520F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C4490C"/>
        </a:accent6>
        <a:hlink>
          <a:srgbClr val="36A1B6"/>
        </a:hlink>
        <a:folHlink>
          <a:srgbClr val="9CC7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135377"/>
        </a:dk2>
        <a:lt2>
          <a:srgbClr val="969696"/>
        </a:lt2>
        <a:accent1>
          <a:srgbClr val="2AA08A"/>
        </a:accent1>
        <a:accent2>
          <a:srgbClr val="9C88E6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8D7BD0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351155"/>
        </a:dk2>
        <a:lt2>
          <a:srgbClr val="969696"/>
        </a:lt2>
        <a:accent1>
          <a:srgbClr val="117AC1"/>
        </a:accent1>
        <a:accent2>
          <a:srgbClr val="38B890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2A682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cdb2004223l</Template>
  <TotalTime>230</TotalTime>
  <Words>615</Words>
  <Application>Microsoft Office PowerPoint</Application>
  <PresentationFormat>On-screen Show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cdb2004223l</vt:lpstr>
      <vt:lpstr>ETIKA PEMERINTAHAN (Aturan Perkuliahan)</vt:lpstr>
      <vt:lpstr>WAKTU PERKULIAHAN</vt:lpstr>
      <vt:lpstr>PERFORMANCE MAHASISWA</vt:lpstr>
      <vt:lpstr>DESKRIPSI MATA KULIAH</vt:lpstr>
      <vt:lpstr>KOMPONEN NILAI AKHIR</vt:lpstr>
      <vt:lpstr>PowerPoint Presentation</vt:lpstr>
      <vt:lpstr>REFERENSI</vt:lpstr>
      <vt:lpstr>REFERENSI</vt:lpstr>
      <vt:lpstr>REFERENSI</vt:lpstr>
      <vt:lpstr>REFERENSI</vt:lpstr>
      <vt:lpstr>SEKIAN &amp; TERIMA KASIH</vt:lpstr>
    </vt:vector>
  </TitlesOfParts>
  <Company>Universitas Komputer Indonesia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PENDIDIKAN  KEWARGANEGARAAN</dc:title>
  <dc:creator>Netbook01</dc:creator>
  <cp:lastModifiedBy>Dewi_Vaio</cp:lastModifiedBy>
  <cp:revision>25</cp:revision>
  <dcterms:created xsi:type="dcterms:W3CDTF">2012-02-28T03:21:09Z</dcterms:created>
  <dcterms:modified xsi:type="dcterms:W3CDTF">2016-09-22T07:40:15Z</dcterms:modified>
</cp:coreProperties>
</file>