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unikom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8568" custLinFactNeighborX="18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8B567B73-BD72-4A6E-A3E3-FC2D22D28983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5CE43C73-BF78-4932-9EAF-D0443E4696E3}" type="parTrans" cxnId="{9E951CB9-884F-440D-B6AA-99B9E3934B44}">
      <dgm:prSet/>
      <dgm:spPr/>
      <dgm:t>
        <a:bodyPr/>
        <a:lstStyle/>
        <a:p>
          <a:endParaRPr lang="en-US"/>
        </a:p>
      </dgm:t>
    </dgm:pt>
    <dgm:pt modelId="{453E30D3-2239-4730-A5A7-7F51770E84D6}" type="sibTrans" cxnId="{9E951CB9-884F-440D-B6AA-99B9E3934B44}">
      <dgm:prSet/>
      <dgm:spPr/>
      <dgm:t>
        <a:bodyPr/>
        <a:lstStyle/>
        <a:p>
          <a:endParaRPr lang="en-US"/>
        </a:p>
      </dgm:t>
    </dgm:pt>
    <dgm:pt modelId="{868F64F5-81AF-4A3B-8DFD-466DB34B5EA3}">
      <dgm:prSet phldrT="[Text]"/>
      <dgm:spPr/>
      <dgm:t>
        <a:bodyPr/>
        <a:lstStyle/>
        <a:p>
          <a:r>
            <a:rPr lang="en-US" dirty="0" err="1" smtClean="0"/>
            <a:t>Melalui</a:t>
          </a:r>
          <a:r>
            <a:rPr lang="en-US" dirty="0" smtClean="0"/>
            <a:t> </a:t>
          </a:r>
          <a:r>
            <a:rPr lang="en-US" dirty="0" err="1" smtClean="0"/>
            <a:t>Youtube</a:t>
          </a:r>
          <a:r>
            <a:rPr lang="en-US" dirty="0" smtClean="0"/>
            <a:t> </a:t>
          </a:r>
          <a:endParaRPr lang="en-US" dirty="0"/>
        </a:p>
      </dgm:t>
    </dgm:pt>
    <dgm:pt modelId="{3500C2F4-FA3A-4FF3-9D5C-60CBF6490D0A}" type="parTrans" cxnId="{4F16DB8F-D0D4-4DEA-A28B-4590D2D4CB78}">
      <dgm:prSet/>
      <dgm:spPr/>
      <dgm:t>
        <a:bodyPr/>
        <a:lstStyle/>
        <a:p>
          <a:endParaRPr lang="en-US"/>
        </a:p>
      </dgm:t>
    </dgm:pt>
    <dgm:pt modelId="{A62C57BE-FB0D-4753-A3B7-3FC887488B57}" type="sibTrans" cxnId="{4F16DB8F-D0D4-4DEA-A28B-4590D2D4CB78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2614-B605-49CC-9BDA-E27A743AD4C6}" type="presOf" srcId="{868F64F5-81AF-4A3B-8DFD-466DB34B5EA3}" destId="{9A4C50C3-7F68-4FEF-BEB2-A80E38B2E649}" srcOrd="0" destOrd="1" presId="urn:diagrams.loki3.com/BracketList+Icon"/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9E951CB9-884F-440D-B6AA-99B9E3934B44}" srcId="{9401CD92-31D5-4519-8BFB-E35503A926B7}" destId="{8B567B73-BD72-4A6E-A3E3-FC2D22D28983}" srcOrd="2" destOrd="0" parTransId="{5CE43C73-BF78-4932-9EAF-D0443E4696E3}" sibTransId="{453E30D3-2239-4730-A5A7-7F51770E84D6}"/>
    <dgm:cxn modelId="{4F16DB8F-D0D4-4DEA-A28B-4590D2D4CB78}" srcId="{9401CD92-31D5-4519-8BFB-E35503A926B7}" destId="{868F64F5-81AF-4A3B-8DFD-466DB34B5EA3}" srcOrd="1" destOrd="0" parTransId="{3500C2F4-FA3A-4FF3-9D5C-60CBF6490D0A}" sibTransId="{A62C57BE-FB0D-4753-A3B7-3FC887488B57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42EB7C5D-E122-4BF3-AE92-6F237BC92CEE}" type="presOf" srcId="{8B567B73-BD72-4A6E-A3E3-FC2D22D28983}" destId="{9A4C50C3-7F68-4FEF-BEB2-A80E38B2E649}" srcOrd="0" destOrd="2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CF93926-5AF3-4D0D-8B2A-DCA8E25CDE0E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A129821-5FE0-4CC0-A4E6-7A84A534F13B}" type="presOf" srcId="{E9285FE9-EC23-4C05-8F6F-8C35C9525409}" destId="{28867BF4-FEF9-4FB5-B602-7EF38E0CA61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dirty="0" smtClean="0">
              <a:solidFill>
                <a:schemeClr val="accent6"/>
              </a:solidFill>
            </a:rPr>
            <a:t>Contact Person: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65C0D-42FF-459A-8692-867BBEF4493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FAA1D-9531-4003-A5C6-8ED393B01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44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9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1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13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276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76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35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587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FAA1D-9531-4003-A5C6-8ED393B01F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04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3982" y="5643578"/>
            <a:ext cx="5648348" cy="600060"/>
          </a:xfrm>
        </p:spPr>
        <p:txBody>
          <a:bodyPr/>
          <a:lstStyle/>
          <a:p>
            <a:r>
              <a:rPr lang="en-US" sz="2800" dirty="0" smtClean="0"/>
              <a:t>Dr. </a:t>
            </a:r>
            <a:r>
              <a:rPr lang="en-US" sz="2800" dirty="0" err="1" smtClean="0"/>
              <a:t>Dewi</a:t>
            </a:r>
            <a:r>
              <a:rPr lang="en-US" sz="2800" dirty="0" smtClean="0"/>
              <a:t> </a:t>
            </a:r>
            <a:r>
              <a:rPr lang="en-US" sz="2800" dirty="0" err="1" smtClean="0"/>
              <a:t>Kurniasih</a:t>
            </a:r>
            <a:r>
              <a:rPr lang="en-US" sz="2800" dirty="0" smtClean="0"/>
              <a:t>, S.IP.,</a:t>
            </a:r>
            <a:r>
              <a:rPr lang="en-US" sz="2800" dirty="0" err="1" smtClean="0"/>
              <a:t>M.Si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667000"/>
            <a:ext cx="7346776" cy="1752600"/>
          </a:xfrm>
        </p:spPr>
        <p:txBody>
          <a:bodyPr/>
          <a:lstStyle/>
          <a:p>
            <a:r>
              <a:rPr lang="en-US" dirty="0" smtClean="0"/>
              <a:t>PANCASILA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903" y="5301208"/>
            <a:ext cx="1690569" cy="126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80728"/>
            <a:ext cx="8610600" cy="5133996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Jum’at</a:t>
            </a:r>
            <a:r>
              <a:rPr lang="en-US" dirty="0" smtClean="0"/>
              <a:t>, </a:t>
            </a:r>
            <a:r>
              <a:rPr lang="en-US" dirty="0" smtClean="0"/>
              <a:t>07.00 – 08.30 (2 SKS), </a:t>
            </a:r>
          </a:p>
          <a:p>
            <a:pPr marL="0" indent="0">
              <a:buNone/>
            </a:pPr>
            <a:r>
              <a:rPr lang="en-US" dirty="0" smtClean="0"/>
              <a:t>    R. </a:t>
            </a:r>
            <a:r>
              <a:rPr lang="en-US" smtClean="0"/>
              <a:t>Dago 6 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  <a:r>
              <a:rPr lang="en-US" dirty="0" err="1" smtClean="0"/>
              <a:t>murni</a:t>
            </a:r>
            <a:endParaRPr lang="en-US" dirty="0" smtClean="0"/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73163"/>
            <a:ext cx="8916561" cy="5247836"/>
          </a:xfrm>
        </p:spPr>
        <p:txBody>
          <a:bodyPr/>
          <a:lstStyle/>
          <a:p>
            <a:r>
              <a:rPr lang="en-US" sz="2600" dirty="0" err="1" smtClean="0"/>
              <a:t>Dilarang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</a:t>
            </a:r>
            <a:r>
              <a:rPr lang="en-US" sz="2600" dirty="0" err="1" smtClean="0"/>
              <a:t>Kaos</a:t>
            </a:r>
            <a:r>
              <a:rPr lang="en-US" sz="2600" dirty="0" smtClean="0"/>
              <a:t> Oblong 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diperkenankan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Jeans </a:t>
            </a:r>
            <a:r>
              <a:rPr lang="en-US" sz="2600" dirty="0" err="1"/>
              <a:t>B</a:t>
            </a:r>
            <a:r>
              <a:rPr lang="en-US" sz="2600" dirty="0" err="1" smtClean="0"/>
              <a:t>olong</a:t>
            </a:r>
            <a:endParaRPr lang="en-US" sz="2600" dirty="0" smtClean="0"/>
          </a:p>
          <a:p>
            <a:r>
              <a:rPr lang="en-US" sz="2600" dirty="0" err="1" smtClean="0"/>
              <a:t>Harus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Sepatu</a:t>
            </a:r>
          </a:p>
          <a:p>
            <a:r>
              <a:rPr lang="en-US" sz="2600" dirty="0" err="1" smtClean="0"/>
              <a:t>Bawa</a:t>
            </a:r>
            <a:r>
              <a:rPr lang="en-US" sz="2600" dirty="0" smtClean="0"/>
              <a:t> </a:t>
            </a:r>
            <a:r>
              <a:rPr lang="en-US" sz="2600" dirty="0" err="1" smtClean="0"/>
              <a:t>catatan</a:t>
            </a:r>
            <a:r>
              <a:rPr lang="en-US" sz="2600" dirty="0" smtClean="0"/>
              <a:t>, </a:t>
            </a:r>
            <a:r>
              <a:rPr lang="en-US" sz="2600" dirty="0" err="1" smtClean="0"/>
              <a:t>buku</a:t>
            </a:r>
            <a:r>
              <a:rPr lang="en-US" sz="2600" dirty="0" smtClean="0"/>
              <a:t> </a:t>
            </a:r>
            <a:r>
              <a:rPr lang="en-US" sz="2600" dirty="0" err="1" smtClean="0"/>
              <a:t>kuliah</a:t>
            </a:r>
            <a:r>
              <a:rPr lang="en-US" sz="2600" dirty="0" smtClean="0"/>
              <a:t> &amp; </a:t>
            </a:r>
            <a:r>
              <a:rPr lang="en-US" sz="2600" dirty="0" err="1" smtClean="0"/>
              <a:t>alat</a:t>
            </a:r>
            <a:r>
              <a:rPr lang="en-US" sz="2600" dirty="0" smtClean="0"/>
              <a:t> </a:t>
            </a:r>
            <a:r>
              <a:rPr lang="en-US" sz="2600" dirty="0" err="1" smtClean="0"/>
              <a:t>tulis</a:t>
            </a:r>
            <a:r>
              <a:rPr lang="en-US" sz="2600" dirty="0" smtClean="0"/>
              <a:t> </a:t>
            </a:r>
            <a:r>
              <a:rPr lang="en-US" sz="2600" dirty="0" err="1" smtClean="0"/>
              <a:t>yg</a:t>
            </a:r>
            <a:r>
              <a:rPr lang="en-US" sz="2600" dirty="0" smtClean="0"/>
              <a:t> </a:t>
            </a:r>
            <a:r>
              <a:rPr lang="en-US" sz="2600" dirty="0" err="1" smtClean="0"/>
              <a:t>diperlukan</a:t>
            </a:r>
            <a:endParaRPr lang="en-US" sz="2600" dirty="0" smtClean="0"/>
          </a:p>
          <a:p>
            <a:r>
              <a:rPr lang="en-US" sz="2600" dirty="0" err="1" smtClean="0"/>
              <a:t>Rambut</a:t>
            </a:r>
            <a:r>
              <a:rPr lang="en-US" sz="2600" dirty="0" smtClean="0"/>
              <a:t> </a:t>
            </a:r>
            <a:r>
              <a:rPr lang="en-US" sz="2600" dirty="0" err="1" smtClean="0"/>
              <a:t>tertata</a:t>
            </a:r>
            <a:r>
              <a:rPr lang="en-US" sz="2600" dirty="0" smtClean="0"/>
              <a:t> </a:t>
            </a:r>
            <a:r>
              <a:rPr lang="en-US" sz="2600" dirty="0" err="1" smtClean="0"/>
              <a:t>rapi</a:t>
            </a:r>
            <a:r>
              <a:rPr lang="en-US" sz="2600" dirty="0" smtClean="0"/>
              <a:t>, </a:t>
            </a:r>
            <a:r>
              <a:rPr lang="en-US" sz="2600" dirty="0" err="1" smtClean="0"/>
              <a:t>laki-laki</a:t>
            </a:r>
            <a:r>
              <a:rPr lang="en-US" sz="2600" dirty="0" smtClean="0"/>
              <a:t> </a:t>
            </a:r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memakai</a:t>
            </a:r>
            <a:r>
              <a:rPr lang="en-US" sz="2600" dirty="0" smtClean="0"/>
              <a:t> anting</a:t>
            </a:r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mengisi</a:t>
            </a:r>
            <a:r>
              <a:rPr lang="en-US" sz="2600" dirty="0" smtClean="0"/>
              <a:t> </a:t>
            </a:r>
            <a:r>
              <a:rPr lang="en-US" sz="2600" dirty="0" err="1" smtClean="0"/>
              <a:t>absensi</a:t>
            </a:r>
            <a:r>
              <a:rPr lang="en-US" sz="2600" dirty="0" smtClean="0"/>
              <a:t> </a:t>
            </a:r>
            <a:r>
              <a:rPr lang="en-US" sz="2600" dirty="0" err="1" smtClean="0"/>
              <a:t>temannya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berbicara</a:t>
            </a:r>
            <a:r>
              <a:rPr lang="en-US" sz="2600" dirty="0" smtClean="0"/>
              <a:t> </a:t>
            </a:r>
            <a:r>
              <a:rPr lang="en-US" sz="2600" dirty="0" err="1" smtClean="0"/>
              <a:t>pada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</a:t>
            </a:r>
            <a:r>
              <a:rPr lang="en-US" sz="2600" dirty="0" err="1" smtClean="0"/>
              <a:t>Dosen</a:t>
            </a:r>
            <a:r>
              <a:rPr lang="en-US" sz="2600" dirty="0" smtClean="0"/>
              <a:t> </a:t>
            </a:r>
            <a:r>
              <a:rPr lang="en-US" sz="2600" dirty="0" err="1" smtClean="0"/>
              <a:t>menerangkan</a:t>
            </a:r>
            <a:endParaRPr lang="en-US" sz="2600" dirty="0" smtClean="0"/>
          </a:p>
          <a:p>
            <a:r>
              <a:rPr lang="en-US" sz="2600" dirty="0" err="1" smtClean="0"/>
              <a:t>Tidak</a:t>
            </a:r>
            <a:r>
              <a:rPr lang="en-US" sz="2600" dirty="0" smtClean="0"/>
              <a:t> </a:t>
            </a:r>
            <a:r>
              <a:rPr lang="en-US" sz="2600" dirty="0" err="1" smtClean="0"/>
              <a:t>mengunyah</a:t>
            </a:r>
            <a:r>
              <a:rPr lang="en-US" sz="2600" dirty="0" smtClean="0"/>
              <a:t> </a:t>
            </a:r>
            <a:r>
              <a:rPr lang="en-US" sz="2600" dirty="0" err="1" smtClean="0"/>
              <a:t>permen</a:t>
            </a:r>
            <a:r>
              <a:rPr lang="en-US" sz="2600" dirty="0" smtClean="0"/>
              <a:t> </a:t>
            </a:r>
            <a:r>
              <a:rPr lang="en-US" sz="2600" dirty="0" err="1" smtClean="0"/>
              <a:t>karet</a:t>
            </a:r>
            <a:r>
              <a:rPr lang="en-US" sz="2600" dirty="0" smtClean="0"/>
              <a:t> </a:t>
            </a:r>
            <a:r>
              <a:rPr lang="en-US" sz="2600" dirty="0" err="1" smtClean="0"/>
              <a:t>saat</a:t>
            </a:r>
            <a:r>
              <a:rPr lang="en-US" sz="2600" dirty="0" smtClean="0"/>
              <a:t> di </a:t>
            </a:r>
            <a:r>
              <a:rPr lang="en-US" sz="2600" dirty="0" err="1" smtClean="0"/>
              <a:t>kelas</a:t>
            </a:r>
            <a:endParaRPr lang="en-US" sz="2600" dirty="0" smtClean="0"/>
          </a:p>
          <a:p>
            <a:r>
              <a:rPr lang="en-US" sz="2600" i="1" dirty="0" smtClean="0"/>
              <a:t>Keep silent </a:t>
            </a:r>
            <a:r>
              <a:rPr lang="en-US" sz="2600" dirty="0" smtClean="0"/>
              <a:t>nada </a:t>
            </a:r>
            <a:r>
              <a:rPr lang="en-US" sz="2600" dirty="0" err="1" smtClean="0"/>
              <a:t>dering</a:t>
            </a:r>
            <a:r>
              <a:rPr lang="en-US" sz="2600" dirty="0" smtClean="0"/>
              <a:t> HP </a:t>
            </a:r>
            <a:r>
              <a:rPr lang="en-US" sz="2600" dirty="0" err="1" smtClean="0"/>
              <a:t>Anda</a:t>
            </a:r>
            <a:endParaRPr lang="en-US" sz="2600" dirty="0" smtClean="0"/>
          </a:p>
          <a:p>
            <a:r>
              <a:rPr lang="en-US" sz="2600" dirty="0" err="1"/>
              <a:t>Mandi</a:t>
            </a:r>
            <a:r>
              <a:rPr lang="en-US" sz="2600" dirty="0"/>
              <a:t> </a:t>
            </a:r>
            <a:r>
              <a:rPr lang="en-US" sz="2600" dirty="0" err="1"/>
              <a:t>dulu</a:t>
            </a:r>
            <a:r>
              <a:rPr lang="en-US" sz="2600" dirty="0"/>
              <a:t> </a:t>
            </a:r>
            <a:r>
              <a:rPr lang="en-US" sz="2600" dirty="0" err="1"/>
              <a:t>sebelum</a:t>
            </a:r>
            <a:r>
              <a:rPr lang="en-US" sz="2600" dirty="0"/>
              <a:t> </a:t>
            </a:r>
            <a:r>
              <a:rPr lang="en-US" sz="2600" dirty="0" err="1"/>
              <a:t>kuliah</a:t>
            </a:r>
            <a:endParaRPr lang="en-US" sz="2600" dirty="0"/>
          </a:p>
          <a:p>
            <a:endParaRPr lang="en-US" sz="2600" dirty="0"/>
          </a:p>
          <a:p>
            <a:endParaRPr 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47537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57290257"/>
              </p:ext>
            </p:extLst>
          </p:nvPr>
        </p:nvGraphicFramePr>
        <p:xfrm>
          <a:off x="323528" y="1689720"/>
          <a:ext cx="7391400" cy="5051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96752"/>
            <a:ext cx="8610600" cy="4724400"/>
          </a:xfrm>
        </p:spPr>
        <p:txBody>
          <a:bodyPr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As’ad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S. 2012.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Ideologi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Gerakan</a:t>
            </a:r>
            <a:r>
              <a:rPr lang="en-US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Pasca-Reformasi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Jakarta:LP3ES.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Bakry, Noor. 2010. </a:t>
            </a:r>
            <a:r>
              <a:rPr lang="de-DE" sz="20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Pendidikan Pancasila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Yogyakarta:Pustaka Pelajar.</a:t>
            </a:r>
          </a:p>
          <a:p>
            <a:pPr lvl="0"/>
            <a:r>
              <a:rPr lang="de-DE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Budiardjo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Miriam. 2008.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Dasar-dasar Ilmu Politik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Jakarta:Gramedia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Budiman, Arief. 1997. </a:t>
            </a:r>
            <a:r>
              <a:rPr lang="de-DE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Teori Negara (Negara, Kekuasaan dan Ideologi</a:t>
            </a:r>
            <a:r>
              <a:rPr lang="de-DE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Jakarta:PT.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Gramedia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Pustaka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Utama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 smtClean="0"/>
              <a:t>Budiono</a:t>
            </a:r>
            <a:r>
              <a:rPr lang="en-US" sz="2000" dirty="0" smtClean="0"/>
              <a:t>, Kabul. 2009.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Untuk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Perguruan</a:t>
            </a:r>
            <a:r>
              <a:rPr lang="en-US" sz="2000" i="1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Bandung:Alfabeta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Daryono</a:t>
            </a:r>
            <a:r>
              <a:rPr lang="en-US" sz="2000" dirty="0" smtClean="0"/>
              <a:t>. 2008. </a:t>
            </a:r>
            <a:r>
              <a:rPr lang="en-US" sz="2000" i="1" dirty="0" err="1" smtClean="0"/>
              <a:t>Pengantar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Jakarta:Rineka</a:t>
            </a:r>
            <a:r>
              <a:rPr lang="en-US" sz="2000" dirty="0" smtClean="0"/>
              <a:t> </a:t>
            </a:r>
            <a:r>
              <a:rPr lang="en-US" sz="2000" dirty="0" err="1" smtClean="0"/>
              <a:t>Cipta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smtClean="0"/>
              <a:t>Hamid, Abdul. </a:t>
            </a:r>
            <a:r>
              <a:rPr lang="en-US" sz="2000" dirty="0" err="1" smtClean="0"/>
              <a:t>Dkk</a:t>
            </a:r>
            <a:r>
              <a:rPr lang="en-US" sz="2000" dirty="0" smtClean="0"/>
              <a:t>. 2012.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&amp; </a:t>
            </a:r>
            <a:r>
              <a:rPr lang="en-US" sz="2000" i="1" dirty="0" err="1" smtClean="0"/>
              <a:t>Kewarganegaraan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Bandung:Pustaka</a:t>
            </a:r>
            <a:r>
              <a:rPr lang="en-US" sz="2000" dirty="0" smtClean="0"/>
              <a:t> </a:t>
            </a:r>
            <a:r>
              <a:rPr lang="en-US" sz="2000" dirty="0" err="1" smtClean="0"/>
              <a:t>Setia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dirty="0" err="1" smtClean="0"/>
              <a:t>Pranoto</a:t>
            </a:r>
            <a:r>
              <a:rPr lang="en-US" sz="2000" dirty="0" smtClean="0"/>
              <a:t>, </a:t>
            </a:r>
            <a:r>
              <a:rPr lang="en-US" sz="2000" dirty="0" err="1" smtClean="0"/>
              <a:t>Marimin</a:t>
            </a:r>
            <a:r>
              <a:rPr lang="en-US" sz="2000" dirty="0" smtClean="0"/>
              <a:t>. T. 2006. 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Pendidikan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. </a:t>
            </a:r>
            <a:r>
              <a:rPr lang="en-US" sz="2000" dirty="0" err="1" smtClean="0"/>
              <a:t>Jakarta:Cakrawala</a:t>
            </a:r>
            <a:r>
              <a:rPr lang="en-US" sz="2000" dirty="0" smtClean="0"/>
              <a:t> </a:t>
            </a:r>
            <a:r>
              <a:rPr lang="en-US" sz="2000" dirty="0" err="1" smtClean="0"/>
              <a:t>Maha</a:t>
            </a:r>
            <a:r>
              <a:rPr lang="en-US" sz="2000" dirty="0" smtClean="0"/>
              <a:t> </a:t>
            </a:r>
            <a:r>
              <a:rPr lang="en-US" sz="2000" dirty="0" err="1" smtClean="0"/>
              <a:t>Karya</a:t>
            </a:r>
            <a:r>
              <a:rPr lang="en-US" sz="20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Poespowardoyo</a:t>
            </a:r>
            <a:r>
              <a:rPr lang="en-US" sz="2000" dirty="0"/>
              <a:t>, </a:t>
            </a:r>
            <a:r>
              <a:rPr lang="en-US" sz="2000" dirty="0" err="1"/>
              <a:t>Soeryanto</a:t>
            </a:r>
            <a:r>
              <a:rPr lang="en-US" sz="2000" dirty="0"/>
              <a:t>. 1989. </a:t>
            </a:r>
            <a:r>
              <a:rPr lang="en-US" sz="2000" i="1" dirty="0" err="1"/>
              <a:t>Filsafat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dirty="0"/>
              <a:t>. Jakarta.</a:t>
            </a:r>
          </a:p>
          <a:p>
            <a:r>
              <a:rPr lang="en-US" sz="2000" dirty="0" err="1"/>
              <a:t>Rahayu</a:t>
            </a:r>
            <a:r>
              <a:rPr lang="en-US" sz="2000" dirty="0"/>
              <a:t>, </a:t>
            </a:r>
            <a:r>
              <a:rPr lang="en-US" sz="2000" dirty="0" err="1"/>
              <a:t>Ani.S</a:t>
            </a:r>
            <a:r>
              <a:rPr lang="en-US" sz="2000" dirty="0"/>
              <a:t>. 2013.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dan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Jakarta:Bumi</a:t>
            </a:r>
            <a:r>
              <a:rPr lang="en-US" sz="2000" dirty="0"/>
              <a:t> </a:t>
            </a:r>
            <a:r>
              <a:rPr lang="en-US" sz="2000" dirty="0" err="1"/>
              <a:t>Aksara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Rindjin</a:t>
            </a:r>
            <a:r>
              <a:rPr lang="en-US" sz="2000" dirty="0"/>
              <a:t>, </a:t>
            </a:r>
            <a:r>
              <a:rPr lang="en-US" sz="2000" dirty="0" err="1"/>
              <a:t>Ketut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Untuk</a:t>
            </a:r>
            <a:r>
              <a:rPr lang="en-US" sz="2000" i="1" dirty="0"/>
              <a:t>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Pustaka</a:t>
            </a:r>
            <a:r>
              <a:rPr lang="en-US" sz="2000" dirty="0"/>
              <a:t> </a:t>
            </a:r>
            <a:r>
              <a:rPr lang="en-US" sz="2000" dirty="0" err="1"/>
              <a:t>Utama</a:t>
            </a:r>
            <a:r>
              <a:rPr lang="en-US" sz="2000" dirty="0"/>
              <a:t>.</a:t>
            </a:r>
          </a:p>
          <a:p>
            <a:r>
              <a:rPr lang="en-US" sz="2000" dirty="0" err="1" smtClean="0"/>
              <a:t>Santosa</a:t>
            </a:r>
            <a:r>
              <a:rPr lang="en-US" sz="2000" dirty="0" smtClean="0"/>
              <a:t>, </a:t>
            </a:r>
            <a:r>
              <a:rPr lang="en-US" sz="2000" dirty="0" err="1" smtClean="0"/>
              <a:t>Kholid</a:t>
            </a:r>
            <a:r>
              <a:rPr lang="en-US" sz="2000" dirty="0" smtClean="0"/>
              <a:t>. 2007. </a:t>
            </a:r>
            <a:r>
              <a:rPr lang="en-US" sz="2000" i="1" dirty="0" err="1" smtClean="0"/>
              <a:t>Paradigma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Baru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Memahami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Pancasila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dan</a:t>
            </a:r>
            <a:r>
              <a:rPr lang="en-US" sz="2000" i="1" dirty="0" smtClean="0"/>
              <a:t> UUD 1945</a:t>
            </a:r>
            <a:r>
              <a:rPr lang="en-US" sz="2000" dirty="0" smtClean="0"/>
              <a:t>. </a:t>
            </a:r>
            <a:r>
              <a:rPr lang="en-US" sz="2000" dirty="0" err="1" smtClean="0"/>
              <a:t>Bandung:Sega</a:t>
            </a:r>
            <a:r>
              <a:rPr lang="en-US" sz="2000" dirty="0" smtClean="0"/>
              <a:t> </a:t>
            </a:r>
            <a:r>
              <a:rPr lang="en-US" sz="2000" dirty="0" err="1" smtClean="0"/>
              <a:t>Arsy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Setijo</a:t>
            </a:r>
            <a:r>
              <a:rPr lang="en-US" sz="2000" dirty="0"/>
              <a:t>, </a:t>
            </a:r>
            <a:r>
              <a:rPr lang="en-US" sz="2000" dirty="0" err="1"/>
              <a:t>Pandji</a:t>
            </a:r>
            <a:r>
              <a:rPr lang="en-US" sz="2000" dirty="0"/>
              <a:t>. 2009.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: </a:t>
            </a:r>
            <a:r>
              <a:rPr lang="en-US" sz="2000" i="1" dirty="0" err="1"/>
              <a:t>Perspektif</a:t>
            </a:r>
            <a:r>
              <a:rPr lang="en-US" sz="2000" i="1" dirty="0"/>
              <a:t> </a:t>
            </a:r>
            <a:r>
              <a:rPr lang="en-US" sz="2000" i="1" dirty="0" err="1"/>
              <a:t>Sejarah</a:t>
            </a:r>
            <a:r>
              <a:rPr lang="en-US" sz="2000" i="1" dirty="0"/>
              <a:t> </a:t>
            </a:r>
            <a:r>
              <a:rPr lang="en-US" sz="2000" i="1" dirty="0" err="1"/>
              <a:t>Perjuangan</a:t>
            </a:r>
            <a:r>
              <a:rPr lang="en-US" sz="2000" i="1" dirty="0"/>
              <a:t> </a:t>
            </a:r>
            <a:r>
              <a:rPr lang="en-US" sz="2000" i="1" dirty="0" err="1"/>
              <a:t>Bangsa</a:t>
            </a:r>
            <a:r>
              <a:rPr lang="en-US" sz="2000" i="1" dirty="0"/>
              <a:t>. </a:t>
            </a:r>
            <a:r>
              <a:rPr lang="en-US" sz="2000" dirty="0" err="1"/>
              <a:t>Jakarta:Gramedia</a:t>
            </a:r>
            <a:r>
              <a:rPr lang="en-US" sz="2000" dirty="0"/>
              <a:t> </a:t>
            </a:r>
            <a:r>
              <a:rPr lang="en-US" sz="2000" dirty="0" err="1"/>
              <a:t>Widiasarana</a:t>
            </a:r>
            <a:r>
              <a:rPr lang="en-US" sz="2000" dirty="0"/>
              <a:t> Indonesia. </a:t>
            </a:r>
          </a:p>
          <a:p>
            <a:r>
              <a:rPr lang="en-US" sz="2000" dirty="0" err="1" smtClean="0"/>
              <a:t>Syarbaini</a:t>
            </a:r>
            <a:r>
              <a:rPr lang="en-US" sz="2000" dirty="0"/>
              <a:t>, </a:t>
            </a:r>
            <a:r>
              <a:rPr lang="en-US" sz="2000" dirty="0" err="1"/>
              <a:t>Syahrial</a:t>
            </a:r>
            <a:r>
              <a:rPr lang="en-US" sz="2000" dirty="0"/>
              <a:t>. 2009. </a:t>
            </a:r>
            <a:r>
              <a:rPr lang="en-US" sz="2000" i="1" dirty="0" err="1"/>
              <a:t>Implementasi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</a:t>
            </a:r>
            <a:r>
              <a:rPr lang="en-US" sz="2000" i="1" dirty="0" err="1"/>
              <a:t>Melalui</a:t>
            </a:r>
            <a:r>
              <a:rPr lang="en-US" sz="2000" i="1" dirty="0"/>
              <a:t>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Kewarganegaraan</a:t>
            </a:r>
            <a:r>
              <a:rPr lang="en-US" sz="2000" dirty="0"/>
              <a:t>. </a:t>
            </a:r>
            <a:r>
              <a:rPr lang="en-US" sz="2000" dirty="0" err="1"/>
              <a:t>Yogyakarta:Graha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.</a:t>
            </a:r>
          </a:p>
          <a:p>
            <a:pPr lvl="0"/>
            <a:r>
              <a:rPr lang="en-US" sz="2000" dirty="0"/>
              <a:t>________.  2010.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Di </a:t>
            </a:r>
            <a:r>
              <a:rPr lang="en-US" sz="2000" i="1" dirty="0" err="1"/>
              <a:t>Perguruan</a:t>
            </a:r>
            <a:r>
              <a:rPr lang="en-US" sz="2000" i="1" dirty="0"/>
              <a:t> </a:t>
            </a:r>
            <a:r>
              <a:rPr lang="en-US" sz="2000" i="1" dirty="0" err="1"/>
              <a:t>Tinggi</a:t>
            </a:r>
            <a:r>
              <a:rPr lang="en-US" sz="2000" dirty="0"/>
              <a:t>. Jakarta. </a:t>
            </a:r>
            <a:r>
              <a:rPr lang="en-US" sz="2000" dirty="0" err="1"/>
              <a:t>Ghalia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2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399"/>
            <a:ext cx="8610600" cy="4395697"/>
          </a:xfrm>
        </p:spPr>
        <p:txBody>
          <a:bodyPr/>
          <a:lstStyle/>
          <a:p>
            <a:pPr lvl="0"/>
            <a:r>
              <a:rPr lang="en-US" sz="2000" dirty="0" err="1" smtClean="0"/>
              <a:t>Warsito</a:t>
            </a:r>
            <a:r>
              <a:rPr lang="en-US" sz="2000" dirty="0"/>
              <a:t>. 2012. </a:t>
            </a:r>
            <a:r>
              <a:rPr lang="en-US" sz="2000" i="1" dirty="0" err="1"/>
              <a:t>Pendidikan</a:t>
            </a:r>
            <a:r>
              <a:rPr lang="en-US" sz="2000" i="1" dirty="0"/>
              <a:t> </a:t>
            </a:r>
            <a:r>
              <a:rPr lang="en-US" sz="2000" i="1" dirty="0" err="1"/>
              <a:t>Pancasila</a:t>
            </a:r>
            <a:r>
              <a:rPr lang="en-US" sz="2000" i="1" dirty="0"/>
              <a:t> Era </a:t>
            </a:r>
            <a:r>
              <a:rPr lang="en-US" sz="2000" i="1" dirty="0" err="1"/>
              <a:t>Reformasi</a:t>
            </a:r>
            <a:r>
              <a:rPr lang="en-US" sz="2000" dirty="0"/>
              <a:t>. </a:t>
            </a:r>
            <a:r>
              <a:rPr lang="en-US" sz="2000" dirty="0" err="1"/>
              <a:t>Yogyakarta:Ombak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Suharko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2005.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Merajut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Demokrasi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Yogyakarta:Tiara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Wacana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Dasar</a:t>
            </a:r>
            <a:r>
              <a:rPr lang="en-US" sz="2000" dirty="0"/>
              <a:t> 1945</a:t>
            </a:r>
          </a:p>
          <a:p>
            <a:pPr lvl="0"/>
            <a:r>
              <a:rPr lang="en-US" sz="20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No. 20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1982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Ketentuan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Pokok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Pertahanan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Keamanan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Republik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Indonesia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23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Pemerintahan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Daerah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39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1999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Asasi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Manusia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Undang-Undang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No. 26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Tahun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2000 </a:t>
            </a:r>
            <a:r>
              <a:rPr lang="en-US" sz="20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Tentang</a:t>
            </a:r>
            <a:r>
              <a:rPr lang="en-US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i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Pengadilan</a:t>
            </a:r>
            <a:r>
              <a:rPr lang="en-US" sz="2000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HAM.</a:t>
            </a: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buNone/>
            </a:pPr>
            <a:endParaRPr lang="en-US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250092150"/>
              </p:ext>
            </p:extLst>
          </p:nvPr>
        </p:nvGraphicFramePr>
        <p:xfrm>
          <a:off x="1143000" y="2971800"/>
          <a:ext cx="7010400" cy="353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1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20700670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822" y="5691097"/>
            <a:ext cx="1498300" cy="11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481</TotalTime>
  <Words>431</Words>
  <Application>Microsoft Office PowerPoint</Application>
  <PresentationFormat>On-screen Show (4:3)</PresentationFormat>
  <Paragraphs>65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cdb2004223l</vt:lpstr>
      <vt:lpstr>PANCASILA (Aturan Perkuliahan)</vt:lpstr>
      <vt:lpstr>WAKTU PERKULIAHAN</vt:lpstr>
      <vt:lpstr>PERFORMANCE MAHASISWA</vt:lpstr>
      <vt:lpstr>KOMPONEN NILAI AKHIR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33</cp:revision>
  <dcterms:created xsi:type="dcterms:W3CDTF">2012-02-28T03:21:09Z</dcterms:created>
  <dcterms:modified xsi:type="dcterms:W3CDTF">2016-09-23T00:15:56Z</dcterms:modified>
</cp:coreProperties>
</file>