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8"/>
  </p:notes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extLst>
      <p:ext uri="{BB962C8B-B14F-4D97-AF65-F5344CB8AC3E}">
        <p14:creationId xmlns:p14="http://schemas.microsoft.com/office/powerpoint/2010/main" val="8847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9/13/2016</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9/13/2016</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9/13/2016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9/13/2016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9/13/2016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9/13/2016</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9/13/2016</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9/13/2016</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9/13/2016</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9/13/2016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9/13/2016</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9/13/2016</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9/13/2016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9/13/2016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9/13/2016</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9/13/2016</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9/13/2016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9/13/2016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9/13/2016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9/13/2016</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9/13/2016</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9/13/2016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9/13/2016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9/13/2016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9/13/2016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9/13/2016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9/13/2016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9/13/2016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9/13/2016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9/13/2016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9/13/2016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9/13/2016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3048000"/>
            <a:ext cx="7772400" cy="1295400"/>
          </a:xfrm>
        </p:spPr>
        <p:txBody>
          <a:bodyPr>
            <a:normAutofit fontScale="90000"/>
          </a:bodyPr>
          <a:lstStyle/>
          <a:p>
            <a:r>
              <a:rPr lang="en-US" sz="2800" dirty="0" err="1" smtClean="0"/>
              <a:t>Disampaikan</a:t>
            </a:r>
            <a:r>
              <a:rPr lang="en-US" sz="2800" dirty="0" smtClean="0"/>
              <a:t> </a:t>
            </a:r>
            <a:r>
              <a:rPr lang="en-US" sz="2800" dirty="0" err="1" smtClean="0"/>
              <a:t>pada</a:t>
            </a:r>
            <a:r>
              <a:rPr lang="en-US" sz="2800" dirty="0" smtClean="0"/>
              <a:t> Mata </a:t>
            </a:r>
            <a:r>
              <a:rPr lang="en-US" sz="2800" dirty="0" err="1" smtClean="0"/>
              <a:t>Kuliah</a:t>
            </a:r>
            <a:r>
              <a:rPr lang="en-US" sz="2800" dirty="0" smtClean="0"/>
              <a:t> </a:t>
            </a:r>
            <a:r>
              <a:rPr lang="en-US" sz="2800" dirty="0" err="1" smtClean="0"/>
              <a:t>Pancasila</a:t>
            </a:r>
            <a:r>
              <a:rPr lang="en-US" sz="2800" dirty="0" smtClean="0"/>
              <a:t/>
            </a:r>
            <a:br>
              <a:rPr lang="en-US" sz="2800" dirty="0" smtClean="0"/>
            </a:br>
            <a:r>
              <a:rPr lang="en-US" sz="2800" dirty="0" err="1" smtClean="0"/>
              <a:t>Dosen</a:t>
            </a:r>
            <a:r>
              <a:rPr lang="en-US" sz="2800" dirty="0" smtClean="0"/>
              <a:t> :</a:t>
            </a:r>
            <a:br>
              <a:rPr lang="en-US" sz="2800" dirty="0" smtClean="0"/>
            </a:br>
            <a:r>
              <a:rPr lang="en-US" sz="2800" dirty="0" smtClean="0"/>
              <a:t>TATIK ROHMAWATI, S.IP</a:t>
            </a:r>
            <a:r>
              <a:rPr lang="id-ID" sz="2800" dirty="0" smtClean="0"/>
              <a:t>.,M.Si.</a:t>
            </a:r>
            <a:r>
              <a:rPr lang="en-US" sz="2800" dirty="0" smtClean="0"/>
              <a:t> </a:t>
            </a:r>
            <a:endParaRPr lang="en-US" sz="2800" dirty="0"/>
          </a:p>
        </p:txBody>
      </p:sp>
      <p:sp>
        <p:nvSpPr>
          <p:cNvPr id="4" name="Date Placeholder 3"/>
          <p:cNvSpPr>
            <a:spLocks noGrp="1"/>
          </p:cNvSpPr>
          <p:nvPr>
            <p:ph type="dt" sz="half" idx="10"/>
          </p:nvPr>
        </p:nvSpPr>
        <p:spPr/>
        <p:txBody>
          <a:bodyPr/>
          <a:lstStyle/>
          <a:p>
            <a:fld id="{31E93151-C22C-42A5-891F-CCF529894FEE}" type="datetime1">
              <a:rPr lang="en-US" smtClean="0"/>
              <a:pPr/>
              <a:t>9/13/2016</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a:xfrm>
            <a:off x="304800" y="6400800"/>
            <a:ext cx="4191000" cy="375808"/>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9/13/2016</a:t>
            </a:fld>
            <a:endParaRPr lang="en-US"/>
          </a:p>
        </p:txBody>
      </p:sp>
      <p:sp>
        <p:nvSpPr>
          <p:cNvPr id="4" name="Footer Placeholder 3"/>
          <p:cNvSpPr>
            <a:spLocks noGrp="1"/>
          </p:cNvSpPr>
          <p:nvPr>
            <p:ph type="ftr" sz="quarter" idx="11"/>
          </p:nvPr>
        </p:nvSpPr>
        <p:spPr>
          <a:xfrm>
            <a:off x="2743200" y="6248400"/>
            <a:ext cx="3657600" cy="47307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9/13/2016</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nilai-nilai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9/13/2016</a:t>
            </a:fld>
            <a:endParaRPr lang="en-US"/>
          </a:p>
        </p:txBody>
      </p:sp>
      <p:sp>
        <p:nvSpPr>
          <p:cNvPr id="5" name="Footer Placeholder 4"/>
          <p:cNvSpPr>
            <a:spLocks noGrp="1"/>
          </p:cNvSpPr>
          <p:nvPr>
            <p:ph type="ftr" sz="quarter" idx="11"/>
          </p:nvPr>
        </p:nvSpPr>
        <p:spPr>
          <a:xfrm rot="5400000">
            <a:off x="7077269" y="4151376"/>
            <a:ext cx="3657600" cy="384048"/>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b="1" dirty="0" smtClean="0"/>
              <a:t/>
            </a:r>
            <a:br>
              <a:rPr lang="en-US" sz="3200" b="1" dirty="0" smtClean="0"/>
            </a:br>
            <a:r>
              <a:rPr lang="id-ID" sz="3200" b="1" dirty="0" smtClean="0"/>
              <a:t>PANCASILA SEBAGAI IDEOLOGI BANGSA DAN NEGARA INDONESIA</a:t>
            </a:r>
            <a:r>
              <a:rPr lang="en-US" sz="3200" b="1" dirty="0" smtClean="0"/>
              <a:t/>
            </a:r>
            <a:br>
              <a:rPr lang="en-US" sz="3200" b="1" dirty="0" smtClean="0"/>
            </a:br>
            <a:endParaRPr lang="en-US" sz="3200" b="1" dirty="0"/>
          </a:p>
        </p:txBody>
      </p:sp>
      <p:sp>
        <p:nvSpPr>
          <p:cNvPr id="3" name="Subtitle 2"/>
          <p:cNvSpPr>
            <a:spLocks noGrp="1"/>
          </p:cNvSpPr>
          <p:nvPr>
            <p:ph type="subTitle" idx="1"/>
          </p:nvPr>
        </p:nvSpPr>
        <p:spPr>
          <a:xfrm>
            <a:off x="540544" y="2209800"/>
            <a:ext cx="8062912" cy="3962400"/>
          </a:xfrm>
        </p:spPr>
        <p:txBody>
          <a:bodyPr>
            <a:normAutofit fontScale="77500" lnSpcReduction="20000"/>
          </a:bodyPr>
          <a:lstStyle/>
          <a:p>
            <a:pPr algn="just"/>
            <a:r>
              <a:rPr lang="id-ID" b="1" dirty="0" smtClean="0">
                <a:solidFill>
                  <a:schemeClr val="tx1"/>
                </a:solidFill>
              </a:rPr>
              <a:t>Ideologi:</a:t>
            </a:r>
            <a:endParaRPr lang="en-US" b="1" dirty="0" smtClean="0">
              <a:solidFill>
                <a:schemeClr val="tx1"/>
              </a:solidFill>
            </a:endParaRPr>
          </a:p>
          <a:p>
            <a:pPr algn="just"/>
            <a:r>
              <a:rPr lang="id-ID" b="1" dirty="0" smtClean="0">
                <a:solidFill>
                  <a:schemeClr val="tx1"/>
                </a:solidFill>
              </a:rPr>
              <a:t>	Berasal dari dua kata yaitu Idea : </a:t>
            </a:r>
            <a:r>
              <a:rPr lang="id-ID" b="1" i="1" dirty="0" smtClean="0">
                <a:solidFill>
                  <a:schemeClr val="tx1"/>
                </a:solidFill>
              </a:rPr>
              <a:t>eidos</a:t>
            </a:r>
            <a:r>
              <a:rPr lang="id-ID" b="1" dirty="0" smtClean="0">
                <a:solidFill>
                  <a:schemeClr val="tx1"/>
                </a:solidFill>
              </a:rPr>
              <a:t> (bahasa Yunani yang berarti bentuk), </a:t>
            </a:r>
            <a:r>
              <a:rPr lang="id-ID" b="1" i="1" dirty="0" smtClean="0">
                <a:solidFill>
                  <a:schemeClr val="tx1"/>
                </a:solidFill>
              </a:rPr>
              <a:t>idien</a:t>
            </a:r>
            <a:r>
              <a:rPr lang="id-ID" b="1" dirty="0" smtClean="0">
                <a:solidFill>
                  <a:schemeClr val="tx1"/>
                </a:solidFill>
              </a:rPr>
              <a:t> (melihat), gagasan, konsep, pengertian dasar, cita-cita. Dan Logos : ilmu. Jadi Ideologi adalah ilmu  pengertian-pengertian dasar</a:t>
            </a:r>
            <a:endParaRPr lang="en-US" b="1" dirty="0" smtClean="0">
              <a:solidFill>
                <a:schemeClr val="tx1"/>
              </a:solidFill>
            </a:endParaRPr>
          </a:p>
          <a:p>
            <a:pPr lvl="0" algn="just"/>
            <a:r>
              <a:rPr lang="id-ID" b="1" dirty="0" smtClean="0">
                <a:solidFill>
                  <a:schemeClr val="tx1"/>
                </a:solidFill>
              </a:rPr>
              <a:t>Idea : cita-cita</a:t>
            </a:r>
            <a:endParaRPr lang="en-US" b="1" dirty="0" smtClean="0">
              <a:solidFill>
                <a:schemeClr val="tx1"/>
              </a:solidFill>
            </a:endParaRPr>
          </a:p>
          <a:p>
            <a:pPr lvl="0" algn="just"/>
            <a:r>
              <a:rPr lang="id-ID" b="1" dirty="0" smtClean="0">
                <a:solidFill>
                  <a:schemeClr val="tx1"/>
                </a:solidFill>
              </a:rPr>
              <a:t>Ideologie : </a:t>
            </a:r>
            <a:r>
              <a:rPr lang="id-ID" b="1" i="1" dirty="0" smtClean="0">
                <a:solidFill>
                  <a:schemeClr val="tx1"/>
                </a:solidFill>
              </a:rPr>
              <a:t>science of ideas</a:t>
            </a:r>
            <a:r>
              <a:rPr lang="id-ID" b="1" dirty="0" smtClean="0">
                <a:solidFill>
                  <a:schemeClr val="tx1"/>
                </a:solidFill>
              </a:rPr>
              <a:t> (</a:t>
            </a:r>
            <a:r>
              <a:rPr lang="id-ID" b="1" i="1" dirty="0" smtClean="0">
                <a:solidFill>
                  <a:schemeClr val="tx1"/>
                </a:solidFill>
              </a:rPr>
              <a:t>Destutt de Tracy</a:t>
            </a:r>
            <a:r>
              <a:rPr lang="id-ID" b="1" dirty="0" smtClean="0">
                <a:solidFill>
                  <a:schemeClr val="tx1"/>
                </a:solidFill>
              </a:rPr>
              <a:t>)</a:t>
            </a:r>
            <a:endParaRPr lang="en-US" b="1" dirty="0" smtClean="0">
              <a:solidFill>
                <a:schemeClr val="tx1"/>
              </a:solidFill>
            </a:endParaRPr>
          </a:p>
          <a:p>
            <a:pPr algn="just"/>
            <a:r>
              <a:rPr lang="id-ID" b="1" dirty="0" smtClean="0">
                <a:solidFill>
                  <a:schemeClr val="tx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tx1"/>
              </a:solidFill>
            </a:endParaRPr>
          </a:p>
          <a:p>
            <a:pPr algn="just"/>
            <a:endParaRPr lang="en-US" b="1" dirty="0">
              <a:solidFill>
                <a:schemeClr val="tx1"/>
              </a:solidFill>
            </a:endParaRPr>
          </a:p>
        </p:txBody>
      </p:sp>
      <p:sp>
        <p:nvSpPr>
          <p:cNvPr id="4" name="Date Placeholder 3"/>
          <p:cNvSpPr>
            <a:spLocks noGrp="1"/>
          </p:cNvSpPr>
          <p:nvPr>
            <p:ph type="dt" sz="half" idx="10"/>
          </p:nvPr>
        </p:nvSpPr>
        <p:spPr>
          <a:xfrm>
            <a:off x="1295400" y="6324600"/>
            <a:ext cx="5791200" cy="365125"/>
          </a:xfrm>
        </p:spPr>
        <p:txBody>
          <a:bodyPr/>
          <a:lstStyle/>
          <a:p>
            <a:fld id="{8F9262AC-D2D2-4308-A712-088AC3988DDE}" type="datetime1">
              <a:rPr lang="en-US" smtClean="0"/>
              <a:pPr/>
              <a:t>9/13/2016</a:t>
            </a:fld>
            <a:endParaRPr lang="en-US"/>
          </a:p>
        </p:txBody>
      </p:sp>
      <p:sp>
        <p:nvSpPr>
          <p:cNvPr id="5" name="Footer Placeholder 4"/>
          <p:cNvSpPr>
            <a:spLocks noGrp="1"/>
          </p:cNvSpPr>
          <p:nvPr>
            <p:ph type="ftr" sz="quarter" idx="11"/>
          </p:nvPr>
        </p:nvSpPr>
        <p:spPr>
          <a:xfrm>
            <a:off x="533400" y="6172200"/>
            <a:ext cx="57912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a:xfrm>
            <a:off x="8382000" y="6324600"/>
            <a:ext cx="502920" cy="365125"/>
          </a:xfrm>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solidFill>
                  <a:schemeClr val="tx1"/>
                </a:solidFill>
              </a:rPr>
              <a:t>Kedudukan Pancasila sebagai Ideologi</a:t>
            </a:r>
            <a:br>
              <a:rPr lang="id-ID" sz="3600" dirty="0" smtClean="0">
                <a:solidFill>
                  <a:schemeClr val="tx1"/>
                </a:solidFill>
              </a:rPr>
            </a:br>
            <a:r>
              <a:rPr lang="id-ID" sz="3600" dirty="0" smtClean="0">
                <a:solidFill>
                  <a:schemeClr val="tx1"/>
                </a:solidFill>
              </a:rPr>
              <a:t>Pancasila dalam Tri Prakara</a:t>
            </a:r>
            <a:endParaRPr lang="en-US" sz="3600" dirty="0">
              <a:solidFill>
                <a:schemeClr val="tx1"/>
              </a:solidFill>
            </a:endParaRPr>
          </a:p>
        </p:txBody>
      </p:sp>
      <p:sp>
        <p:nvSpPr>
          <p:cNvPr id="3" name="Subtitle 2"/>
          <p:cNvSpPr>
            <a:spLocks noGrp="1"/>
          </p:cNvSpPr>
          <p:nvPr>
            <p:ph type="subTitle" idx="1"/>
          </p:nvPr>
        </p:nvSpPr>
        <p:spPr>
          <a:xfrm>
            <a:off x="433050" y="2667000"/>
            <a:ext cx="8025150" cy="2667000"/>
          </a:xfrm>
        </p:spPr>
        <p:txBody>
          <a:bodyPr/>
          <a:lstStyle/>
          <a:p>
            <a:pPr marL="571500" indent="-571500" algn="l">
              <a:buFont typeface="Wingdings" pitchFamily="2" charset="2"/>
              <a:buChar char="v"/>
            </a:pPr>
            <a:r>
              <a:rPr lang="id-ID" sz="3600" smtClean="0"/>
              <a:t>Pancasila </a:t>
            </a:r>
            <a:r>
              <a:rPr lang="id-ID" sz="3600" dirty="0" smtClean="0"/>
              <a:t>asas kebudayaan</a:t>
            </a:r>
            <a:endParaRPr lang="en-US" sz="3600" dirty="0" smtClean="0"/>
          </a:p>
          <a:p>
            <a:pPr marL="571500" indent="-571500" algn="l">
              <a:buFont typeface="Wingdings" pitchFamily="2" charset="2"/>
              <a:buChar char="v"/>
            </a:pPr>
            <a:r>
              <a:rPr lang="id-ID" sz="3600" smtClean="0"/>
              <a:t>Pancasila asas religius</a:t>
            </a:r>
            <a:endParaRPr lang="id-ID" sz="3600"/>
          </a:p>
          <a:p>
            <a:pPr marL="571500" indent="-571500" algn="l">
              <a:buFont typeface="Wingdings" pitchFamily="2" charset="2"/>
              <a:buChar char="v"/>
            </a:pPr>
            <a:r>
              <a:rPr lang="id-ID" sz="3600" smtClean="0"/>
              <a:t>Pancasila </a:t>
            </a:r>
            <a:r>
              <a:rPr lang="id-ID" sz="3600" dirty="0" smtClean="0"/>
              <a:t>asas  kenegaraan</a:t>
            </a:r>
            <a:br>
              <a:rPr lang="id-ID" sz="3600" dirty="0" smtClean="0"/>
            </a:br>
            <a:endParaRPr lang="id-ID" sz="3600" dirty="0" smtClean="0"/>
          </a:p>
          <a:p>
            <a:pPr marL="342900" indent="-342900">
              <a:buFont typeface="Wingdings" pitchFamily="2" charset="2"/>
              <a:buChar char="v"/>
            </a:pP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9/13/2016</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a:t>
            </a:r>
            <a:endParaRPr lang="id-ID" dirty="0" smtClean="0">
              <a:solidFill>
                <a:schemeClr val="accent2">
                  <a:lumMod val="40000"/>
                  <a:lumOff val="60000"/>
                </a:schemeClr>
              </a:solidFill>
            </a:endParaRPr>
          </a:p>
          <a:p>
            <a:r>
              <a:rPr lang="en-US" dirty="0" smtClean="0">
                <a:solidFill>
                  <a:schemeClr val="accent2">
                    <a:lumMod val="40000"/>
                    <a:lumOff val="60000"/>
                  </a:schemeClr>
                </a:solidFill>
              </a:rPr>
              <a:t>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S.IP.</a:t>
            </a:r>
            <a:r>
              <a:rPr lang="id-ID" dirty="0" smtClean="0">
                <a:solidFill>
                  <a:schemeClr val="accent2">
                    <a:lumMod val="40000"/>
                    <a:lumOff val="60000"/>
                  </a:schemeClr>
                </a:solidFill>
              </a:rPr>
              <a:t>.,M.Si.</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219200" y="6096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533400" y="1600200"/>
            <a:ext cx="8001000" cy="4724400"/>
          </a:xfrm>
        </p:spPr>
        <p:txBody>
          <a:bodyPr>
            <a:noAutofit/>
          </a:bodyPr>
          <a:lstStyle/>
          <a:p>
            <a:pPr algn="just"/>
            <a:r>
              <a:rPr lang="en-US" sz="1800" i="1" dirty="0" smtClean="0"/>
              <a:t>1) </a:t>
            </a:r>
            <a:r>
              <a:rPr lang="id-ID" sz="1800" i="1" dirty="0" smtClean="0"/>
              <a:t>Pancasila sebagai Pandangan Hidup Bangsa</a:t>
            </a:r>
            <a:endParaRPr lang="en-US" sz="1800" dirty="0" smtClean="0"/>
          </a:p>
          <a:p>
            <a:pPr marL="342900" lvl="0" indent="-342900" algn="just">
              <a:buAutoNum type="alphaLcPeriod"/>
            </a:pPr>
            <a:r>
              <a:rPr lang="id-ID" sz="1800" dirty="0" smtClean="0"/>
              <a:t>berfungsi sebagai kerangka acuan baik untuk menata kehidupan diri pribadi maupun dalam interaksi antar manusia dalam masyarakat serta alam sekitarnya</a:t>
            </a:r>
            <a:endParaRPr lang="en-US" sz="1800" dirty="0" smtClean="0"/>
          </a:p>
          <a:p>
            <a:pPr marL="342900" lvl="0" indent="-342900" algn="just">
              <a:buAutoNum type="alphaLcPeriod"/>
            </a:pPr>
            <a:r>
              <a:rPr lang="id-ID" sz="1800" dirty="0" smtClean="0"/>
              <a:t>sebag</a:t>
            </a:r>
            <a:r>
              <a:rPr lang="en-US" sz="1800" dirty="0" smtClean="0"/>
              <a:t>a</a:t>
            </a:r>
            <a:r>
              <a:rPr lang="id-ID" sz="1800" dirty="0" smtClean="0"/>
              <a:t>i individu dan makluk sosial manusia berinteraksi dengan lingkungannya</a:t>
            </a:r>
            <a:endParaRPr lang="en-US" sz="1800" dirty="0" smtClean="0"/>
          </a:p>
          <a:p>
            <a:pPr algn="just"/>
            <a:r>
              <a:rPr lang="id-ID" sz="1800" dirty="0" smtClean="0"/>
              <a:t>2)  </a:t>
            </a:r>
            <a:r>
              <a:rPr lang="id-ID" sz="1800" i="1" dirty="0" smtClean="0"/>
              <a:t>Pancasila sebagai Dasar Negara RI</a:t>
            </a:r>
            <a:endParaRPr lang="en-US" sz="1800" dirty="0" smtClean="0"/>
          </a:p>
          <a:p>
            <a:pPr marL="342900" lvl="0" indent="-342900" algn="just">
              <a:buAutoNum type="alphaLcPeriod"/>
            </a:pPr>
            <a:r>
              <a:rPr lang="id-ID" sz="1800" dirty="0" smtClean="0"/>
              <a:t>sebagai suatu dasar nilai serta norma untuk mengatur pemerintahan negara atau</a:t>
            </a:r>
            <a:endParaRPr lang="en-US" sz="1800" dirty="0" smtClean="0"/>
          </a:p>
          <a:p>
            <a:pPr marL="342900" lvl="0" indent="-342900" algn="just">
              <a:buAutoNum type="alphaLcPeriod"/>
            </a:pPr>
            <a:r>
              <a:rPr lang="id-ID" sz="1800" dirty="0" smtClean="0"/>
              <a:t>sebagai dasar untuk mengatur penyelenggaraan negara</a:t>
            </a:r>
            <a:endParaRPr lang="en-US" sz="1800" dirty="0" smtClean="0"/>
          </a:p>
          <a:p>
            <a:pPr marL="342900" lvl="0" indent="-342900" algn="just">
              <a:buAutoNum type="alphaLcPeriod"/>
            </a:pPr>
            <a:r>
              <a:rPr lang="id-ID" sz="1800" dirty="0" smtClean="0"/>
              <a:t>sebagai sumber dari segala sumber hukum</a:t>
            </a:r>
            <a:endParaRPr lang="en-US" sz="1800" dirty="0" smtClean="0"/>
          </a:p>
          <a:p>
            <a:pPr marL="342900" lvl="0" indent="-342900" algn="just">
              <a:buAutoNum type="alphaLcPeriod"/>
            </a:pPr>
            <a:r>
              <a:rPr lang="id-ID" sz="1800" dirty="0" smtClean="0"/>
              <a:t>meliputi suasana kebatinan dari UUD 1945</a:t>
            </a:r>
            <a:endParaRPr lang="en-US" sz="1800" dirty="0" smtClean="0"/>
          </a:p>
          <a:p>
            <a:pPr marL="342900" lvl="0" indent="-342900" algn="just">
              <a:buAutoNum type="alphaLcPeriod"/>
            </a:pPr>
            <a:r>
              <a:rPr lang="id-ID" sz="1800" dirty="0" smtClean="0"/>
              <a:t>mewujudkan cita-cita hukum bagi hukum dasar</a:t>
            </a:r>
            <a:endParaRPr lang="en-US" sz="1800" dirty="0" smtClean="0"/>
          </a:p>
          <a:p>
            <a:pPr marL="342900" lvl="0" indent="-342900" algn="just">
              <a:buAutoNum type="alphaLcPeriod"/>
            </a:pPr>
            <a:r>
              <a:rPr lang="id-ID" sz="1800" dirty="0" smtClean="0"/>
              <a:t>tercermin dalan kata-kata ’... dengan berdasar kepada Ketuhanan yang Maha Esa.....’</a:t>
            </a:r>
            <a:r>
              <a:rPr lang="en-US" sz="1800" dirty="0" smtClean="0"/>
              <a:t> </a:t>
            </a:r>
            <a:r>
              <a:rPr lang="en-US" sz="1800" dirty="0" err="1" smtClean="0"/>
              <a:t>dan</a:t>
            </a:r>
            <a:r>
              <a:rPr lang="en-US" sz="1800" dirty="0" smtClean="0"/>
              <a:t> </a:t>
            </a:r>
            <a:r>
              <a:rPr lang="en-US" sz="1800" dirty="0" err="1" smtClean="0"/>
              <a:t>sebagai</a:t>
            </a:r>
            <a:r>
              <a:rPr lang="en-US" sz="1800" dirty="0" smtClean="0"/>
              <a:t> </a:t>
            </a:r>
            <a:r>
              <a:rPr lang="id-ID" sz="1800" dirty="0" smtClean="0"/>
              <a:t>sumber semangat bagi penyelenggara negara</a:t>
            </a:r>
            <a:endParaRPr lang="en-US" sz="1800" dirty="0"/>
          </a:p>
        </p:txBody>
      </p:sp>
      <p:sp>
        <p:nvSpPr>
          <p:cNvPr id="4" name="Date Placeholder 3"/>
          <p:cNvSpPr>
            <a:spLocks noGrp="1"/>
          </p:cNvSpPr>
          <p:nvPr>
            <p:ph type="dt" sz="half" idx="10"/>
          </p:nvPr>
        </p:nvSpPr>
        <p:spPr/>
        <p:txBody>
          <a:bodyPr/>
          <a:lstStyle/>
          <a:p>
            <a:fld id="{C1FAC4BE-775B-4380-94AA-6ED14BAB1D27}" type="datetime1">
              <a:rPr lang="en-US" smtClean="0"/>
              <a:pPr/>
              <a:t>9/13/2016</a:t>
            </a:fld>
            <a:endParaRPr lang="en-US" dirty="0"/>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Liberal, sangat menghargai konsep kemerdekaan dan 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9/13/2016</a:t>
            </a:fld>
            <a:endParaRPr lang="en-US"/>
          </a:p>
        </p:txBody>
      </p:sp>
      <p:sp>
        <p:nvSpPr>
          <p:cNvPr id="5" name="Footer Placeholder 4"/>
          <p:cNvSpPr>
            <a:spLocks noGrp="1"/>
          </p:cNvSpPr>
          <p:nvPr>
            <p:ph type="ftr" sz="quarter" idx="11"/>
          </p:nvPr>
        </p:nvSpPr>
        <p:spPr>
          <a:xfrm>
            <a:off x="2819400" y="6400800"/>
            <a:ext cx="2927722" cy="385746"/>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9/13/2016</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pic>
        <p:nvPicPr>
          <p:cNvPr id="1026" name="Picture 2" descr="C:\Program Files\Microsoft Office\MEDIA\CAGCAT10\j0281904.wmf"/>
          <p:cNvPicPr>
            <a:picLocks noChangeAspect="1" noChangeArrowheads="1"/>
          </p:cNvPicPr>
          <p:nvPr/>
        </p:nvPicPr>
        <p:blipFill>
          <a:blip r:embed="rId2"/>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436</Words>
  <Application>Microsoft Office PowerPoint</Application>
  <PresentationFormat>On-screen Show (4:3)</PresentationFormat>
  <Paragraphs>78</Paragraphs>
  <Slides>9</Slides>
  <Notes>0</Notes>
  <HiddenSlides>0</HiddenSlides>
  <MMClips>0</MMClips>
  <ScaleCrop>false</ScaleCrop>
  <HeadingPairs>
    <vt:vector size="6" baseType="variant">
      <vt:variant>
        <vt:lpstr>Fonts Used</vt:lpstr>
      </vt:variant>
      <vt:variant>
        <vt:i4>14</vt:i4>
      </vt:variant>
      <vt:variant>
        <vt:lpstr>Theme</vt:lpstr>
      </vt:variant>
      <vt:variant>
        <vt:i4>8</vt:i4>
      </vt:variant>
      <vt:variant>
        <vt:lpstr>Slide Titles</vt:lpstr>
      </vt:variant>
      <vt:variant>
        <vt:i4>9</vt:i4>
      </vt:variant>
    </vt:vector>
  </HeadingPairs>
  <TitlesOfParts>
    <vt:vector size="31" baseType="lpstr">
      <vt:lpstr>Arial</vt:lpstr>
      <vt:lpstr>Calibri</vt:lpstr>
      <vt:lpstr>Century Gothic</vt:lpstr>
      <vt:lpstr>Century Schoolbook</vt:lpstr>
      <vt:lpstr>Constantia</vt:lpstr>
      <vt:lpstr>Franklin Gothic Book</vt:lpstr>
      <vt:lpstr>Georgia</vt:lpstr>
      <vt:lpstr>Lucida Sans Unicode</vt:lpstr>
      <vt:lpstr>Trebuchet MS</vt:lpstr>
      <vt:lpstr>Tw Cen MT</vt:lpstr>
      <vt:lpstr>Verdana</vt:lpstr>
      <vt:lpstr>Wingdings</vt:lpstr>
      <vt:lpstr>Wingdings 2</vt:lpstr>
      <vt:lpstr>Wingdings 3</vt:lpstr>
      <vt:lpstr>Civic</vt:lpstr>
      <vt:lpstr>Flow</vt:lpstr>
      <vt:lpstr>Concourse</vt:lpstr>
      <vt:lpstr>Oriel</vt:lpstr>
      <vt:lpstr>Verve</vt:lpstr>
      <vt:lpstr>Technic</vt:lpstr>
      <vt:lpstr>Median</vt:lpstr>
      <vt:lpstr>Opulent</vt:lpstr>
      <vt:lpstr>Disampaikan pada Mata Kuliah Pancasila Dosen : TATIK ROHMAWATI, S.IP.,M.Si.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Perbandingan dengan ideologi lainnya</vt:lpstr>
      <vt:lpstr>Terima kasih</vt:lpstr>
    </vt:vector>
  </TitlesOfParts>
  <Company>Lenovo (Beijing)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dc:title>
  <dc:creator>Lenovo User</dc:creator>
  <cp:lastModifiedBy>IP-Notebook</cp:lastModifiedBy>
  <cp:revision>13</cp:revision>
  <dcterms:created xsi:type="dcterms:W3CDTF">2010-03-19T14:02:46Z</dcterms:created>
  <dcterms:modified xsi:type="dcterms:W3CDTF">2016-09-13T16:53:03Z</dcterms:modified>
</cp:coreProperties>
</file>