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8" r:id="rId4"/>
    <p:sldId id="266" r:id="rId5"/>
    <p:sldId id="267" r:id="rId6"/>
    <p:sldId id="258" r:id="rId7"/>
    <p:sldId id="259" r:id="rId8"/>
    <p:sldId id="260" r:id="rId9"/>
    <p:sldId id="261" r:id="rId10"/>
    <p:sldId id="265" r:id="rId11"/>
    <p:sldId id="264" r:id="rId12"/>
    <p:sldId id="262" r:id="rId13"/>
    <p:sldId id="269" r:id="rId14"/>
    <p:sldId id="27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8B837-990D-4993-A5FE-C84182E069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AF289C-290A-4CBE-8ECE-A9B027069FA3}">
      <dgm:prSet phldrT="[Text]" custT="1"/>
      <dgm:spPr/>
      <dgm:t>
        <a:bodyPr/>
        <a:lstStyle/>
        <a:p>
          <a:pPr algn="ctr"/>
          <a:r>
            <a:rPr lang="en-US" sz="4000" b="1" i="1" dirty="0" err="1" smtClean="0">
              <a:latin typeface="Bradley Hand ITC" panose="03070402050302030203" pitchFamily="66" charset="0"/>
            </a:rPr>
            <a:t>Apakah</a:t>
          </a:r>
          <a:r>
            <a:rPr lang="en-US" sz="4000" b="1" i="1" dirty="0" smtClean="0">
              <a:latin typeface="Bradley Hand ITC" panose="03070402050302030203" pitchFamily="66" charset="0"/>
            </a:rPr>
            <a:t> yang </a:t>
          </a:r>
          <a:r>
            <a:rPr lang="en-US" sz="4000" b="1" i="1" dirty="0" err="1" smtClean="0">
              <a:latin typeface="Bradley Hand ITC" panose="03070402050302030203" pitchFamily="66" charset="0"/>
            </a:rPr>
            <a:t>sebaiknya</a:t>
          </a:r>
          <a:r>
            <a:rPr lang="en-US" sz="4000" b="1" i="1" dirty="0" smtClean="0">
              <a:latin typeface="Bradley Hand ITC" panose="03070402050302030203" pitchFamily="66" charset="0"/>
            </a:rPr>
            <a:t> (</a:t>
          </a:r>
          <a:r>
            <a:rPr lang="en-US" sz="4000" b="1" i="1" dirty="0" err="1" smtClean="0">
              <a:latin typeface="Bradley Hand ITC" panose="03070402050302030203" pitchFamily="66" charset="0"/>
            </a:rPr>
            <a:t>sesuatu</a:t>
          </a:r>
          <a:r>
            <a:rPr lang="en-US" sz="4000" b="1" i="1" dirty="0" smtClean="0">
              <a:latin typeface="Bradley Hand ITC" panose="03070402050302030203" pitchFamily="66" charset="0"/>
            </a:rPr>
            <a:t> yang </a:t>
          </a:r>
          <a:r>
            <a:rPr lang="en-US" sz="4000" b="1" i="1" dirty="0" err="1" smtClean="0">
              <a:latin typeface="Bradley Hand ITC" panose="03070402050302030203" pitchFamily="66" charset="0"/>
            </a:rPr>
            <a:t>baik</a:t>
          </a:r>
          <a:r>
            <a:rPr lang="en-US" sz="4000" b="1" i="1" dirty="0" smtClean="0">
              <a:latin typeface="Bradley Hand ITC" panose="03070402050302030203" pitchFamily="66" charset="0"/>
            </a:rPr>
            <a:t> </a:t>
          </a:r>
          <a:r>
            <a:rPr lang="en-US" sz="4000" b="1" i="1" dirty="0" err="1" smtClean="0">
              <a:latin typeface="Bradley Hand ITC" panose="03070402050302030203" pitchFamily="66" charset="0"/>
            </a:rPr>
            <a:t>dan</a:t>
          </a:r>
          <a:r>
            <a:rPr lang="en-US" sz="4000" b="1" i="1" dirty="0" smtClean="0">
              <a:latin typeface="Bradley Hand ITC" panose="03070402050302030203" pitchFamily="66" charset="0"/>
            </a:rPr>
            <a:t> </a:t>
          </a:r>
          <a:r>
            <a:rPr lang="en-US" sz="4000" b="1" i="1" dirty="0" err="1" smtClean="0">
              <a:latin typeface="Bradley Hand ITC" panose="03070402050302030203" pitchFamily="66" charset="0"/>
            </a:rPr>
            <a:t>benar</a:t>
          </a:r>
          <a:r>
            <a:rPr lang="en-US" sz="4000" b="1" i="1" dirty="0" smtClean="0">
              <a:latin typeface="Bradley Hand ITC" panose="03070402050302030203" pitchFamily="66" charset="0"/>
            </a:rPr>
            <a:t>) yang </a:t>
          </a:r>
          <a:r>
            <a:rPr lang="en-US" sz="4000" b="1" i="1" dirty="0" err="1" smtClean="0">
              <a:latin typeface="Bradley Hand ITC" panose="03070402050302030203" pitchFamily="66" charset="0"/>
            </a:rPr>
            <a:t>saya</a:t>
          </a:r>
          <a:r>
            <a:rPr lang="en-US" sz="4000" b="1" i="1" dirty="0" smtClean="0">
              <a:latin typeface="Bradley Hand ITC" panose="03070402050302030203" pitchFamily="66" charset="0"/>
            </a:rPr>
            <a:t> </a:t>
          </a:r>
          <a:r>
            <a:rPr lang="en-US" sz="4000" b="1" i="1" dirty="0" err="1" smtClean="0">
              <a:latin typeface="Bradley Hand ITC" panose="03070402050302030203" pitchFamily="66" charset="0"/>
            </a:rPr>
            <a:t>lakukan</a:t>
          </a:r>
          <a:r>
            <a:rPr lang="en-US" sz="4000" b="1" dirty="0" smtClean="0">
              <a:latin typeface="Bradley Hand ITC" panose="03070402050302030203" pitchFamily="66" charset="0"/>
            </a:rPr>
            <a:t>?</a:t>
          </a:r>
          <a:endParaRPr lang="en-US" sz="4000" b="1" dirty="0">
            <a:latin typeface="Bradley Hand ITC" panose="03070402050302030203" pitchFamily="66" charset="0"/>
          </a:endParaRPr>
        </a:p>
      </dgm:t>
    </dgm:pt>
    <dgm:pt modelId="{0022F87F-FB53-4D5C-9A1A-9DF6954E4FC9}" type="parTrans" cxnId="{D503385E-7B5A-4D39-AD4B-781F1ED5A6A9}">
      <dgm:prSet/>
      <dgm:spPr/>
      <dgm:t>
        <a:bodyPr/>
        <a:lstStyle/>
        <a:p>
          <a:endParaRPr lang="en-US"/>
        </a:p>
      </dgm:t>
    </dgm:pt>
    <dgm:pt modelId="{EA1D862F-49A0-4783-AFF5-170F151C4437}" type="sibTrans" cxnId="{D503385E-7B5A-4D39-AD4B-781F1ED5A6A9}">
      <dgm:prSet/>
      <dgm:spPr/>
      <dgm:t>
        <a:bodyPr/>
        <a:lstStyle/>
        <a:p>
          <a:endParaRPr lang="en-US"/>
        </a:p>
      </dgm:t>
    </dgm:pt>
    <dgm:pt modelId="{CCF9C85F-0229-4459-AA34-A71EFE6F28E6}" type="pres">
      <dgm:prSet presAssocID="{2C68B837-990D-4993-A5FE-C84182E069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B686A5-2A6A-40BC-8125-B5CF6414B5DB}" type="pres">
      <dgm:prSet presAssocID="{D9AF289C-290A-4CBE-8ECE-A9B027069FA3}" presName="parentLin" presStyleCnt="0"/>
      <dgm:spPr/>
    </dgm:pt>
    <dgm:pt modelId="{89EC0081-79FF-4666-ABCD-5690D41D03A9}" type="pres">
      <dgm:prSet presAssocID="{D9AF289C-290A-4CBE-8ECE-A9B027069FA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E6BAAAA-6474-4306-A20B-5E442EA96E53}" type="pres">
      <dgm:prSet presAssocID="{D9AF289C-290A-4CBE-8ECE-A9B027069FA3}" presName="parentText" presStyleLbl="node1" presStyleIdx="0" presStyleCnt="1" custScaleX="136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FCB83-9A5D-4CB4-8D2E-46AA6E849452}" type="pres">
      <dgm:prSet presAssocID="{D9AF289C-290A-4CBE-8ECE-A9B027069FA3}" presName="negativeSpace" presStyleCnt="0"/>
      <dgm:spPr/>
    </dgm:pt>
    <dgm:pt modelId="{F86940EB-7B32-4521-B0ED-04EE040D43F5}" type="pres">
      <dgm:prSet presAssocID="{D9AF289C-290A-4CBE-8ECE-A9B027069FA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F430E3E-BCA0-47EA-BCA0-F3833FD87E35}" type="presOf" srcId="{2C68B837-990D-4993-A5FE-C84182E0695C}" destId="{CCF9C85F-0229-4459-AA34-A71EFE6F28E6}" srcOrd="0" destOrd="0" presId="urn:microsoft.com/office/officeart/2005/8/layout/list1"/>
    <dgm:cxn modelId="{D503385E-7B5A-4D39-AD4B-781F1ED5A6A9}" srcId="{2C68B837-990D-4993-A5FE-C84182E0695C}" destId="{D9AF289C-290A-4CBE-8ECE-A9B027069FA3}" srcOrd="0" destOrd="0" parTransId="{0022F87F-FB53-4D5C-9A1A-9DF6954E4FC9}" sibTransId="{EA1D862F-49A0-4783-AFF5-170F151C4437}"/>
    <dgm:cxn modelId="{2A9E27FF-3C1F-46F3-8A57-C98C215CC91C}" type="presOf" srcId="{D9AF289C-290A-4CBE-8ECE-A9B027069FA3}" destId="{5E6BAAAA-6474-4306-A20B-5E442EA96E53}" srcOrd="1" destOrd="0" presId="urn:microsoft.com/office/officeart/2005/8/layout/list1"/>
    <dgm:cxn modelId="{1F298051-8DEA-462E-AD98-1F9051EF32BC}" type="presOf" srcId="{D9AF289C-290A-4CBE-8ECE-A9B027069FA3}" destId="{89EC0081-79FF-4666-ABCD-5690D41D03A9}" srcOrd="0" destOrd="0" presId="urn:microsoft.com/office/officeart/2005/8/layout/list1"/>
    <dgm:cxn modelId="{4523304D-0088-41BF-B072-B672E0B1BB8E}" type="presParOf" srcId="{CCF9C85F-0229-4459-AA34-A71EFE6F28E6}" destId="{31B686A5-2A6A-40BC-8125-B5CF6414B5DB}" srcOrd="0" destOrd="0" presId="urn:microsoft.com/office/officeart/2005/8/layout/list1"/>
    <dgm:cxn modelId="{C52CFC76-48E7-4D15-9B24-BC581A6BD3D2}" type="presParOf" srcId="{31B686A5-2A6A-40BC-8125-B5CF6414B5DB}" destId="{89EC0081-79FF-4666-ABCD-5690D41D03A9}" srcOrd="0" destOrd="0" presId="urn:microsoft.com/office/officeart/2005/8/layout/list1"/>
    <dgm:cxn modelId="{7453D2F0-52D1-4707-8F88-A26EF4D591B4}" type="presParOf" srcId="{31B686A5-2A6A-40BC-8125-B5CF6414B5DB}" destId="{5E6BAAAA-6474-4306-A20B-5E442EA96E53}" srcOrd="1" destOrd="0" presId="urn:microsoft.com/office/officeart/2005/8/layout/list1"/>
    <dgm:cxn modelId="{C1148C86-0985-49B0-9BDF-9D2E63ACB155}" type="presParOf" srcId="{CCF9C85F-0229-4459-AA34-A71EFE6F28E6}" destId="{811FCB83-9A5D-4CB4-8D2E-46AA6E849452}" srcOrd="1" destOrd="0" presId="urn:microsoft.com/office/officeart/2005/8/layout/list1"/>
    <dgm:cxn modelId="{72BAFEE9-E223-4A4B-8B7E-7A0A8AFA85B3}" type="presParOf" srcId="{CCF9C85F-0229-4459-AA34-A71EFE6F28E6}" destId="{F86940EB-7B32-4521-B0ED-04EE040D43F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940EB-7B32-4521-B0ED-04EE040D43F5}">
      <dsp:nvSpPr>
        <dsp:cNvPr id="0" name=""/>
        <dsp:cNvSpPr/>
      </dsp:nvSpPr>
      <dsp:spPr>
        <a:xfrm>
          <a:off x="0" y="1634186"/>
          <a:ext cx="77724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BAAAA-6474-4306-A20B-5E442EA96E53}">
      <dsp:nvSpPr>
        <dsp:cNvPr id="0" name=""/>
        <dsp:cNvSpPr/>
      </dsp:nvSpPr>
      <dsp:spPr>
        <a:xfrm>
          <a:off x="385583" y="689546"/>
          <a:ext cx="7386106" cy="188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1" kern="1200" dirty="0" err="1" smtClean="0">
              <a:latin typeface="Bradley Hand ITC" panose="03070402050302030203" pitchFamily="66" charset="0"/>
            </a:rPr>
            <a:t>Apakah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 yang 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sebaiknya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 (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sesuatu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 yang 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baik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 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dan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 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benar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) yang 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saya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 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lakukan</a:t>
          </a:r>
          <a:r>
            <a:rPr lang="en-US" sz="4000" b="1" kern="1200" dirty="0" smtClean="0">
              <a:latin typeface="Bradley Hand ITC" panose="03070402050302030203" pitchFamily="66" charset="0"/>
            </a:rPr>
            <a:t>?</a:t>
          </a:r>
          <a:endParaRPr lang="en-US" sz="4000" b="1" kern="1200" dirty="0">
            <a:latin typeface="Bradley Hand ITC" panose="03070402050302030203" pitchFamily="66" charset="0"/>
          </a:endParaRPr>
        </a:p>
      </dsp:txBody>
      <dsp:txXfrm>
        <a:off x="477810" y="781773"/>
        <a:ext cx="7201652" cy="1704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8" name="Picture 10" descr="plan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8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1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0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0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4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9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7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9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990600"/>
            <a:ext cx="5334000" cy="304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52600" y="457200"/>
            <a:ext cx="5802923" cy="4191000"/>
            <a:chOff x="1752600" y="457200"/>
            <a:chExt cx="5802923" cy="4191000"/>
          </a:xfrm>
        </p:grpSpPr>
        <p:pic>
          <p:nvPicPr>
            <p:cNvPr id="9" name="Picture 8" descr="Bitmap_128.bmp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752600" y="457200"/>
              <a:ext cx="5802923" cy="4191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 bwMode="auto">
            <a:xfrm>
              <a:off x="1905000" y="457200"/>
              <a:ext cx="838200" cy="304800"/>
            </a:xfrm>
            <a:prstGeom prst="rect">
              <a:avLst/>
            </a:prstGeom>
            <a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21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0" descr="board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52400"/>
            <a:ext cx="1447800" cy="14478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7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1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964" y="189258"/>
            <a:ext cx="7032812" cy="2421464"/>
          </a:xfrm>
        </p:spPr>
        <p:txBody>
          <a:bodyPr/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Definisi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 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Etika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emerintahan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46848" y="2783290"/>
            <a:ext cx="7969624" cy="1295400"/>
          </a:xfrm>
        </p:spPr>
        <p:txBody>
          <a:bodyPr/>
          <a:lstStyle/>
          <a:p>
            <a:r>
              <a:rPr lang="en-US" sz="2800" b="0" dirty="0" smtClean="0">
                <a:solidFill>
                  <a:srgbClr val="FF0000"/>
                </a:solidFill>
              </a:rPr>
              <a:t>Dr. </a:t>
            </a:r>
            <a:r>
              <a:rPr lang="en-US" sz="2800" b="0" dirty="0" err="1" smtClean="0">
                <a:solidFill>
                  <a:srgbClr val="FF0000"/>
                </a:solidFill>
              </a:rPr>
              <a:t>Dewi</a:t>
            </a:r>
            <a:r>
              <a:rPr lang="en-US" sz="2800" b="0" dirty="0" smtClean="0">
                <a:solidFill>
                  <a:srgbClr val="FF0000"/>
                </a:solidFill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</a:rPr>
              <a:t>Kurniasih</a:t>
            </a:r>
            <a:r>
              <a:rPr lang="en-US" sz="2800" b="0" dirty="0" smtClean="0">
                <a:solidFill>
                  <a:srgbClr val="FF0000"/>
                </a:solidFill>
              </a:rPr>
              <a:t>, S.IP.,</a:t>
            </a:r>
            <a:r>
              <a:rPr lang="en-US" sz="2800" b="0" dirty="0" err="1" smtClean="0">
                <a:solidFill>
                  <a:srgbClr val="FF0000"/>
                </a:solidFill>
              </a:rPr>
              <a:t>M.Si</a:t>
            </a:r>
            <a:r>
              <a:rPr lang="en-US" sz="2800" b="0" dirty="0" smtClean="0">
                <a:solidFill>
                  <a:srgbClr val="FF0000"/>
                </a:solidFill>
              </a:rPr>
              <a:t>.</a:t>
            </a:r>
            <a:endParaRPr lang="en-US" sz="2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6"/>
            <a:ext cx="7772400" cy="1304361"/>
          </a:xfrm>
        </p:spPr>
        <p:txBody>
          <a:bodyPr/>
          <a:lstStyle/>
          <a:p>
            <a:pPr algn="r"/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LANDASAN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37883" y="1214718"/>
            <a:ext cx="7772400" cy="490369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latin typeface="Tahoma" panose="020B0604030504040204" pitchFamily="34" charset="0"/>
              </a:rPr>
              <a:t>Falsafah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Pancasila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Konstitusi</a:t>
            </a:r>
            <a:r>
              <a:rPr lang="en-US" sz="2200" dirty="0" smtClean="0">
                <a:latin typeface="Tahoma" panose="020B0604030504040204" pitchFamily="34" charset="0"/>
              </a:rPr>
              <a:t>/UUD 1945 Negara RI;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TAP MPR No. XI/MPR/1998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Penyelenggaraan</a:t>
            </a:r>
            <a:r>
              <a:rPr lang="en-US" sz="2200" dirty="0" smtClean="0">
                <a:latin typeface="Tahoma" panose="020B0604030504040204" pitchFamily="34" charset="0"/>
              </a:rPr>
              <a:t> Negara Yang </a:t>
            </a:r>
            <a:r>
              <a:rPr lang="en-US" sz="2200" dirty="0" err="1" smtClean="0">
                <a:latin typeface="Tahoma" panose="020B0604030504040204" pitchFamily="34" charset="0"/>
              </a:rPr>
              <a:t>Bersih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 </a:t>
            </a:r>
            <a:r>
              <a:rPr lang="en-US" sz="2200" dirty="0" err="1" smtClean="0">
                <a:latin typeface="Tahoma" panose="020B0604030504040204" pitchFamily="34" charset="0"/>
              </a:rPr>
              <a:t>Bebas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Korupsi</a:t>
            </a:r>
            <a:r>
              <a:rPr lang="en-US" sz="2200" dirty="0" smtClean="0">
                <a:latin typeface="Tahoma" panose="020B0604030504040204" pitchFamily="34" charset="0"/>
              </a:rPr>
              <a:t>, </a:t>
            </a:r>
            <a:r>
              <a:rPr lang="en-US" sz="2200" dirty="0" err="1" smtClean="0">
                <a:latin typeface="Tahoma" panose="020B0604030504040204" pitchFamily="34" charset="0"/>
              </a:rPr>
              <a:t>Kolusi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Nepotisme</a:t>
            </a:r>
            <a:r>
              <a:rPr lang="en-US" sz="2200" dirty="0" smtClean="0">
                <a:latin typeface="Tahoma" panose="020B0604030504040204" pitchFamily="34" charset="0"/>
              </a:rPr>
              <a:t> ;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UU No. 28 </a:t>
            </a:r>
            <a:r>
              <a:rPr lang="en-US" sz="2200" dirty="0" err="1" smtClean="0">
                <a:latin typeface="Tahoma" panose="020B0604030504040204" pitchFamily="34" charset="0"/>
              </a:rPr>
              <a:t>Tahun</a:t>
            </a:r>
            <a:r>
              <a:rPr lang="en-US" sz="2200" dirty="0" smtClean="0">
                <a:latin typeface="Tahoma" panose="020B0604030504040204" pitchFamily="34" charset="0"/>
              </a:rPr>
              <a:t> 1999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Penyelenggaraan</a:t>
            </a:r>
            <a:r>
              <a:rPr lang="en-US" sz="2200" dirty="0" smtClean="0">
                <a:latin typeface="Tahoma" panose="020B0604030504040204" pitchFamily="34" charset="0"/>
              </a:rPr>
              <a:t> Negara yang </a:t>
            </a:r>
            <a:r>
              <a:rPr lang="en-US" sz="2200" dirty="0" err="1" smtClean="0">
                <a:latin typeface="Tahoma" panose="020B0604030504040204" pitchFamily="34" charset="0"/>
              </a:rPr>
              <a:t>bersih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Bebas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dari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Korupsi</a:t>
            </a:r>
            <a:r>
              <a:rPr lang="en-US" sz="2200" dirty="0" smtClean="0">
                <a:latin typeface="Tahoma" panose="020B0604030504040204" pitchFamily="34" charset="0"/>
              </a:rPr>
              <a:t>, </a:t>
            </a:r>
            <a:r>
              <a:rPr lang="en-US" sz="2200" dirty="0" err="1" smtClean="0">
                <a:latin typeface="Tahoma" panose="020B0604030504040204" pitchFamily="34" charset="0"/>
              </a:rPr>
              <a:t>Kolusi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Nepotisme</a:t>
            </a:r>
            <a:r>
              <a:rPr lang="en-US" sz="2200" dirty="0" smtClean="0">
                <a:latin typeface="Tahoma" panose="020B060403050404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UU No. 43 </a:t>
            </a:r>
            <a:r>
              <a:rPr lang="en-US" sz="2200" dirty="0" err="1" smtClean="0">
                <a:latin typeface="Tahoma" panose="020B0604030504040204" pitchFamily="34" charset="0"/>
              </a:rPr>
              <a:t>Tahun</a:t>
            </a:r>
            <a:r>
              <a:rPr lang="en-US" sz="2200" dirty="0" smtClean="0">
                <a:latin typeface="Tahoma" panose="020B0604030504040204" pitchFamily="34" charset="0"/>
              </a:rPr>
              <a:t> 1999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Perubahan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Atas</a:t>
            </a:r>
            <a:r>
              <a:rPr lang="en-US" sz="2200" dirty="0" smtClean="0">
                <a:latin typeface="Tahoma" panose="020B0604030504040204" pitchFamily="34" charset="0"/>
              </a:rPr>
              <a:t> UU No. 8 </a:t>
            </a:r>
            <a:r>
              <a:rPr lang="en-US" sz="2200" dirty="0" err="1" smtClean="0">
                <a:latin typeface="Tahoma" panose="020B0604030504040204" pitchFamily="34" charset="0"/>
              </a:rPr>
              <a:t>Tahun</a:t>
            </a:r>
            <a:r>
              <a:rPr lang="en-US" sz="2200" dirty="0" smtClean="0">
                <a:latin typeface="Tahoma" panose="020B0604030504040204" pitchFamily="34" charset="0"/>
              </a:rPr>
              <a:t> 1974 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Pokok-Pokok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Kepegawaian</a:t>
            </a:r>
            <a:r>
              <a:rPr lang="en-US" sz="2200" dirty="0" smtClean="0">
                <a:latin typeface="Tahoma" panose="020B0604030504040204" pitchFamily="34" charset="0"/>
              </a:rPr>
              <a:t> ( LN No. 169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Tambahan</a:t>
            </a:r>
            <a:r>
              <a:rPr lang="en-US" sz="2200" dirty="0" smtClean="0">
                <a:latin typeface="Tahoma" panose="020B0604030504040204" pitchFamily="34" charset="0"/>
              </a:rPr>
              <a:t> LN No. 3090 );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UU No. 23 </a:t>
            </a:r>
            <a:r>
              <a:rPr lang="en-US" sz="2200" dirty="0" err="1" smtClean="0">
                <a:latin typeface="Tahoma" panose="020B0604030504040204" pitchFamily="34" charset="0"/>
              </a:rPr>
              <a:t>Tahun</a:t>
            </a:r>
            <a:r>
              <a:rPr lang="en-US" sz="2200" dirty="0" smtClean="0">
                <a:latin typeface="Tahoma" panose="020B0604030504040204" pitchFamily="34" charset="0"/>
              </a:rPr>
              <a:t> 2014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Pemerintahan</a:t>
            </a:r>
            <a:r>
              <a:rPr lang="en-US" sz="2200" dirty="0" smtClean="0">
                <a:latin typeface="Tahoma" panose="020B0604030504040204" pitchFamily="34" charset="0"/>
              </a:rPr>
              <a:t> Daerah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PP No. 60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Disiplin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Pegawai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Negeri</a:t>
            </a:r>
            <a:r>
              <a:rPr lang="en-US" sz="2200" dirty="0" smtClean="0">
                <a:latin typeface="Tahoma" panose="020B060403050404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Tahoma" panose="020B0604030504040204" pitchFamily="34" charset="0"/>
              </a:rPr>
              <a:t>UU No. 5 </a:t>
            </a:r>
            <a:r>
              <a:rPr lang="en-US" sz="2200" dirty="0" err="1">
                <a:latin typeface="Tahoma" panose="020B0604030504040204" pitchFamily="34" charset="0"/>
              </a:rPr>
              <a:t>Tahun</a:t>
            </a:r>
            <a:r>
              <a:rPr lang="en-US" sz="2200" dirty="0">
                <a:latin typeface="Tahoma" panose="020B0604030504040204" pitchFamily="34" charset="0"/>
              </a:rPr>
              <a:t> 2014 </a:t>
            </a:r>
            <a:r>
              <a:rPr lang="en-US" sz="2200" dirty="0" err="1">
                <a:latin typeface="Tahoma" panose="020B0604030504040204" pitchFamily="34" charset="0"/>
              </a:rPr>
              <a:t>tentang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Aparatur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Sipil</a:t>
            </a:r>
            <a:r>
              <a:rPr lang="en-US" sz="2200" dirty="0">
                <a:latin typeface="Tahoma" panose="020B0604030504040204" pitchFamily="34" charset="0"/>
              </a:rPr>
              <a:t> Negara.   </a:t>
            </a:r>
          </a:p>
          <a:p>
            <a:pPr>
              <a:lnSpc>
                <a:spcPct val="9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Berbagai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peraturan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pelaksana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teknis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lainnya</a:t>
            </a:r>
            <a:r>
              <a:rPr lang="en-US" sz="2200" dirty="0">
                <a:latin typeface="Tahoma" panose="020B0604030504040204" pitchFamily="34" charset="0"/>
              </a:rPr>
              <a:t>. </a:t>
            </a:r>
            <a:r>
              <a:rPr lang="en-US" sz="2200" dirty="0" smtClean="0">
                <a:latin typeface="Tahom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58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976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RUANG LINGKUP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500" dirty="0" err="1" smtClean="0"/>
              <a:t>Membahas</a:t>
            </a:r>
            <a:r>
              <a:rPr lang="en-US" sz="2500" dirty="0" smtClean="0"/>
              <a:t> </a:t>
            </a:r>
            <a:r>
              <a:rPr lang="en-US" sz="2500" dirty="0" err="1" smtClean="0"/>
              <a:t>keutamaan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harus</a:t>
            </a:r>
            <a:r>
              <a:rPr lang="en-US" sz="2500" dirty="0" smtClean="0"/>
              <a:t> </a:t>
            </a:r>
            <a:r>
              <a:rPr lang="en-US" sz="2500" dirty="0" err="1" smtClean="0"/>
              <a:t>dilaksanakan</a:t>
            </a:r>
            <a:r>
              <a:rPr lang="en-US" sz="2500" dirty="0" smtClean="0"/>
              <a:t> </a:t>
            </a:r>
            <a:r>
              <a:rPr lang="en-US" sz="2500" dirty="0" err="1" smtClean="0"/>
              <a:t>oleh</a:t>
            </a:r>
            <a:r>
              <a:rPr lang="en-US" sz="2500" dirty="0" smtClean="0"/>
              <a:t> </a:t>
            </a:r>
            <a:r>
              <a:rPr lang="en-US" sz="2500" dirty="0" err="1" smtClean="0"/>
              <a:t>pejabat</a:t>
            </a:r>
            <a:r>
              <a:rPr lang="en-US" sz="2500" dirty="0" smtClean="0"/>
              <a:t> </a:t>
            </a:r>
            <a:r>
              <a:rPr lang="en-US" sz="2500" dirty="0" err="1" smtClean="0"/>
              <a:t>pemerintahan</a:t>
            </a:r>
            <a:endParaRPr lang="en-US" sz="2500" dirty="0" smtClean="0"/>
          </a:p>
          <a:p>
            <a:pPr>
              <a:lnSpc>
                <a:spcPct val="90000"/>
              </a:lnSpc>
            </a:pPr>
            <a:r>
              <a:rPr lang="en-US" sz="2500" dirty="0" err="1" smtClean="0"/>
              <a:t>Merealisasikan</a:t>
            </a:r>
            <a:r>
              <a:rPr lang="en-US" sz="2500" dirty="0" smtClean="0"/>
              <a:t> </a:t>
            </a:r>
            <a:r>
              <a:rPr lang="en-US" sz="2500" dirty="0" err="1" smtClean="0"/>
              <a:t>nilai-nilai</a:t>
            </a:r>
            <a:r>
              <a:rPr lang="en-US" sz="2500" dirty="0" smtClean="0"/>
              <a:t>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nilai</a:t>
            </a:r>
            <a:r>
              <a:rPr lang="en-US" sz="2500" dirty="0" smtClean="0"/>
              <a:t> </a:t>
            </a:r>
            <a:r>
              <a:rPr lang="en-US" sz="2500" dirty="0" err="1" smtClean="0"/>
              <a:t>kelembagaan</a:t>
            </a:r>
            <a:r>
              <a:rPr lang="en-US" sz="2500" dirty="0" smtClean="0"/>
              <a:t> </a:t>
            </a:r>
            <a:r>
              <a:rPr lang="en-US" sz="2500" i="1" dirty="0" smtClean="0"/>
              <a:t>(constitutional values)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nilai</a:t>
            </a:r>
            <a:r>
              <a:rPr lang="en-US" sz="2500" dirty="0" smtClean="0"/>
              <a:t> </a:t>
            </a:r>
            <a:r>
              <a:rPr lang="en-US" sz="2500" dirty="0" err="1" smtClean="0"/>
              <a:t>pemerintahan</a:t>
            </a:r>
            <a:r>
              <a:rPr lang="en-US" sz="2500" dirty="0" smtClean="0"/>
              <a:t> </a:t>
            </a:r>
            <a:r>
              <a:rPr lang="en-US" sz="2500" i="1" dirty="0" smtClean="0"/>
              <a:t>(regime values)</a:t>
            </a:r>
          </a:p>
          <a:p>
            <a:pPr>
              <a:lnSpc>
                <a:spcPct val="90000"/>
              </a:lnSpc>
            </a:pPr>
            <a:r>
              <a:rPr lang="en-US" sz="2500" dirty="0" err="1" smtClean="0"/>
              <a:t>Membahas</a:t>
            </a:r>
            <a:r>
              <a:rPr lang="en-US" sz="2500" dirty="0" smtClean="0"/>
              <a:t> </a:t>
            </a:r>
            <a:r>
              <a:rPr lang="en-US" sz="2500" dirty="0" err="1" smtClean="0"/>
              <a:t>masalah</a:t>
            </a:r>
            <a:r>
              <a:rPr lang="en-US" sz="2500" dirty="0" smtClean="0"/>
              <a:t> </a:t>
            </a:r>
            <a:r>
              <a:rPr lang="en-US" sz="2500" dirty="0" err="1" smtClean="0"/>
              <a:t>utama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pelaksanaan</a:t>
            </a:r>
            <a:r>
              <a:rPr lang="en-US" sz="2500" dirty="0" smtClean="0"/>
              <a:t> </a:t>
            </a:r>
            <a:r>
              <a:rPr lang="en-US" sz="2500" dirty="0" err="1" smtClean="0"/>
              <a:t>kekuasaan</a:t>
            </a:r>
            <a:endParaRPr lang="en-US" sz="25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Masalah</a:t>
            </a:r>
            <a:r>
              <a:rPr lang="en-US" sz="2500" dirty="0" smtClean="0"/>
              <a:t> </a:t>
            </a:r>
            <a:r>
              <a:rPr lang="en-US" sz="2500" dirty="0" err="1" smtClean="0"/>
              <a:t>korupsi</a:t>
            </a:r>
            <a:endParaRPr lang="en-US" sz="25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Masalah</a:t>
            </a:r>
            <a:r>
              <a:rPr lang="en-US" sz="2500" dirty="0" smtClean="0"/>
              <a:t> </a:t>
            </a:r>
            <a:r>
              <a:rPr lang="en-US" sz="2500" dirty="0" err="1" smtClean="0"/>
              <a:t>kolusi</a:t>
            </a:r>
            <a:endParaRPr lang="en-US" sz="25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Masalah</a:t>
            </a:r>
            <a:r>
              <a:rPr lang="en-US" sz="2500" dirty="0" smtClean="0"/>
              <a:t> </a:t>
            </a:r>
            <a:r>
              <a:rPr lang="en-US" sz="2500" dirty="0" err="1" smtClean="0"/>
              <a:t>Nepotisme</a:t>
            </a:r>
            <a:endParaRPr lang="en-US" sz="2500" dirty="0"/>
          </a:p>
          <a:p>
            <a:pPr>
              <a:lnSpc>
                <a:spcPct val="90000"/>
              </a:lnSpc>
            </a:pPr>
            <a:r>
              <a:rPr lang="en-US" sz="2500" dirty="0" smtClean="0"/>
              <a:t>Dan lain-lain</a:t>
            </a:r>
          </a:p>
        </p:txBody>
      </p:sp>
    </p:spTree>
    <p:extLst>
      <p:ext uri="{BB962C8B-B14F-4D97-AF65-F5344CB8AC3E}">
        <p14:creationId xmlns:p14="http://schemas.microsoft.com/office/powerpoint/2010/main" val="38915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question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884027"/>
              </p:ext>
            </p:extLst>
          </p:nvPr>
        </p:nvGraphicFramePr>
        <p:xfrm>
          <a:off x="685800" y="1025432"/>
          <a:ext cx="7772400" cy="393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2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7213"/>
            <a:ext cx="7772400" cy="1143000"/>
          </a:xfrm>
        </p:spPr>
        <p:txBody>
          <a:bodyPr/>
          <a:lstStyle/>
          <a:p>
            <a:r>
              <a:rPr lang="en-US" i="1" dirty="0" smtClean="0"/>
              <a:t>CASE  STUDY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436" y="1537449"/>
            <a:ext cx="7772400" cy="409686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Pelanggaran</a:t>
            </a:r>
            <a:r>
              <a:rPr lang="en-US" sz="2800" dirty="0" smtClean="0"/>
              <a:t> UU </a:t>
            </a:r>
            <a:r>
              <a:rPr lang="en-US" sz="2800" dirty="0"/>
              <a:t>No. 5 </a:t>
            </a:r>
            <a:r>
              <a:rPr lang="en-US" sz="2800" dirty="0" err="1"/>
              <a:t>Tahun</a:t>
            </a:r>
            <a:r>
              <a:rPr lang="en-US" sz="2800" dirty="0"/>
              <a:t> 2014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Aparatur</a:t>
            </a:r>
            <a:r>
              <a:rPr lang="en-US" sz="2800" dirty="0"/>
              <a:t> </a:t>
            </a:r>
            <a:r>
              <a:rPr lang="en-US" sz="2800" dirty="0" err="1"/>
              <a:t>Sipil</a:t>
            </a:r>
            <a:r>
              <a:rPr lang="en-US" sz="2800" dirty="0"/>
              <a:t> Negara (</a:t>
            </a:r>
            <a:r>
              <a:rPr lang="en-US" sz="2800" dirty="0" smtClean="0"/>
              <a:t>ASN)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RUU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Penyelenggaraan</a:t>
            </a:r>
            <a:r>
              <a:rPr lang="en-US" sz="2800" dirty="0"/>
              <a:t> </a:t>
            </a:r>
            <a:r>
              <a:rPr lang="en-US" sz="2800" dirty="0" smtClean="0"/>
              <a:t>Negara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Praktek</a:t>
            </a:r>
            <a:r>
              <a:rPr lang="en-US" sz="2800" dirty="0" smtClean="0"/>
              <a:t> </a:t>
            </a:r>
            <a:r>
              <a:rPr lang="en-US" sz="2800" dirty="0" err="1" smtClean="0"/>
              <a:t>Kolusi</a:t>
            </a:r>
            <a:r>
              <a:rPr lang="en-US" sz="2800" dirty="0" smtClean="0"/>
              <a:t>, </a:t>
            </a:r>
            <a:r>
              <a:rPr lang="en-US" sz="2800" dirty="0" err="1" smtClean="0"/>
              <a:t>Korupsi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Nepotisme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Praktek</a:t>
            </a:r>
            <a:r>
              <a:rPr lang="en-US" sz="2800" dirty="0" smtClean="0"/>
              <a:t> </a:t>
            </a:r>
            <a:r>
              <a:rPr lang="en-US" sz="2800" dirty="0" err="1" smtClean="0"/>
              <a:t>Asusila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Ketidakpuasan</a:t>
            </a:r>
            <a:r>
              <a:rPr lang="en-US" sz="2800" dirty="0" smtClean="0"/>
              <a:t> </a:t>
            </a:r>
            <a:r>
              <a:rPr lang="en-US" sz="2800" dirty="0" err="1" smtClean="0"/>
              <a:t>Konsumen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Publik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Isu</a:t>
            </a:r>
            <a:r>
              <a:rPr lang="en-US" sz="2800" dirty="0" smtClean="0"/>
              <a:t> SARA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Pemerintahan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07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72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DAFTAR KELOMPOK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358908"/>
              </p:ext>
            </p:extLst>
          </p:nvPr>
        </p:nvGraphicFramePr>
        <p:xfrm>
          <a:off x="685800" y="1281956"/>
          <a:ext cx="7772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KELOMPOK</a:t>
                      </a:r>
                      <a:r>
                        <a:rPr lang="en-US" baseline="0" dirty="0" smtClean="0"/>
                        <a:t> I (5)</a:t>
                      </a:r>
                    </a:p>
                    <a:p>
                      <a:r>
                        <a:rPr lang="en-US" baseline="0" dirty="0" smtClean="0"/>
                        <a:t>1.Moch. Wanda</a:t>
                      </a:r>
                    </a:p>
                    <a:p>
                      <a:r>
                        <a:rPr lang="en-US" baseline="0" dirty="0" smtClean="0"/>
                        <a:t>2.Moh </a:t>
                      </a:r>
                      <a:r>
                        <a:rPr lang="en-US" baseline="0" dirty="0" err="1" smtClean="0"/>
                        <a:t>Arif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Ferdian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3.Aldo </a:t>
                      </a:r>
                      <a:r>
                        <a:rPr lang="en-US" baseline="0" dirty="0" err="1" smtClean="0"/>
                        <a:t>dwi</a:t>
                      </a:r>
                      <a:r>
                        <a:rPr lang="en-US" baseline="0" dirty="0" smtClean="0"/>
                        <a:t> Tamara</a:t>
                      </a:r>
                    </a:p>
                    <a:p>
                      <a:r>
                        <a:rPr lang="en-US" baseline="0" dirty="0" smtClean="0"/>
                        <a:t>4.Aditya </a:t>
                      </a:r>
                      <a:r>
                        <a:rPr lang="en-US" baseline="0" dirty="0" err="1" smtClean="0"/>
                        <a:t>Nugraha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5.Andika</a:t>
                      </a:r>
                    </a:p>
                    <a:p>
                      <a:r>
                        <a:rPr lang="en-US" baseline="0" dirty="0" smtClean="0"/>
                        <a:t>6.Nurul </a:t>
                      </a:r>
                      <a:r>
                        <a:rPr lang="en-US" baseline="0" dirty="0" err="1" smtClean="0"/>
                        <a:t>Wahdatul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7.Arthur </a:t>
                      </a:r>
                      <a:r>
                        <a:rPr lang="en-US" baseline="0" dirty="0" err="1" smtClean="0"/>
                        <a:t>Tapi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KELOMPOK</a:t>
                      </a:r>
                      <a:r>
                        <a:rPr lang="en-US" baseline="0" dirty="0" smtClean="0"/>
                        <a:t> II (1)</a:t>
                      </a:r>
                    </a:p>
                    <a:p>
                      <a:r>
                        <a:rPr lang="en-US" baseline="0" dirty="0" smtClean="0"/>
                        <a:t>1.Akbar </a:t>
                      </a:r>
                      <a:r>
                        <a:rPr lang="en-US" baseline="0" dirty="0" err="1" smtClean="0"/>
                        <a:t>Mauladi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2.Alfa G.L </a:t>
                      </a:r>
                      <a:r>
                        <a:rPr lang="en-US" baseline="0" dirty="0" err="1" smtClean="0"/>
                        <a:t>Koroh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3.Regi </a:t>
                      </a:r>
                      <a:r>
                        <a:rPr lang="en-US" baseline="0" dirty="0" err="1" smtClean="0"/>
                        <a:t>Eka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4.Dede </a:t>
                      </a:r>
                      <a:r>
                        <a:rPr lang="en-US" baseline="0" dirty="0" err="1" smtClean="0"/>
                        <a:t>Supriatna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5.Dhiya </a:t>
                      </a:r>
                      <a:r>
                        <a:rPr lang="en-US" baseline="0" dirty="0" err="1" smtClean="0"/>
                        <a:t>Lucfiah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6.Putri </a:t>
                      </a:r>
                      <a:r>
                        <a:rPr lang="en-US" baseline="0" dirty="0" err="1" smtClean="0"/>
                        <a:t>indah</a:t>
                      </a:r>
                      <a:r>
                        <a:rPr lang="en-US" baseline="0" dirty="0" smtClean="0"/>
                        <a:t> P</a:t>
                      </a:r>
                    </a:p>
                    <a:p>
                      <a:r>
                        <a:rPr lang="en-US" baseline="0" dirty="0" smtClean="0"/>
                        <a:t>7.Steven Eve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KELOMPOK</a:t>
                      </a:r>
                      <a:r>
                        <a:rPr lang="en-US" baseline="0" dirty="0" smtClean="0"/>
                        <a:t> III (4)</a:t>
                      </a:r>
                    </a:p>
                    <a:p>
                      <a:r>
                        <a:rPr lang="en-US" baseline="0" dirty="0" smtClean="0"/>
                        <a:t>1.Aryo </a:t>
                      </a:r>
                      <a:r>
                        <a:rPr lang="en-US" baseline="0" dirty="0" err="1" smtClean="0"/>
                        <a:t>Adji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2.Hafizh </a:t>
                      </a:r>
                      <a:r>
                        <a:rPr lang="en-US" baseline="0" dirty="0" err="1" smtClean="0"/>
                        <a:t>Ibnu</a:t>
                      </a:r>
                      <a:r>
                        <a:rPr lang="en-US" baseline="0" dirty="0" smtClean="0"/>
                        <a:t> H</a:t>
                      </a:r>
                    </a:p>
                    <a:p>
                      <a:r>
                        <a:rPr lang="en-US" baseline="0" dirty="0" smtClean="0"/>
                        <a:t>3.Irvandani</a:t>
                      </a:r>
                    </a:p>
                    <a:p>
                      <a:r>
                        <a:rPr lang="en-US" baseline="0" dirty="0" smtClean="0"/>
                        <a:t>4.Arifin Rahman</a:t>
                      </a:r>
                    </a:p>
                    <a:p>
                      <a:r>
                        <a:rPr lang="en-US" baseline="0" dirty="0" smtClean="0"/>
                        <a:t>5.Hayatul </a:t>
                      </a:r>
                      <a:r>
                        <a:rPr lang="en-US" baseline="0" dirty="0" err="1" smtClean="0"/>
                        <a:t>Insan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6.Rifaldi</a:t>
                      </a:r>
                    </a:p>
                    <a:p>
                      <a:r>
                        <a:rPr lang="en-US" baseline="0" dirty="0" smtClean="0"/>
                        <a:t>7.Vincensius R.T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KELOMPOK</a:t>
                      </a:r>
                      <a:r>
                        <a:rPr lang="en-US" baseline="0" dirty="0" smtClean="0"/>
                        <a:t> IV (6)</a:t>
                      </a:r>
                    </a:p>
                    <a:p>
                      <a:r>
                        <a:rPr lang="en-US" baseline="0" dirty="0" smtClean="0"/>
                        <a:t>1.Rizki Ahmad</a:t>
                      </a:r>
                    </a:p>
                    <a:p>
                      <a:r>
                        <a:rPr lang="en-US" baseline="0" dirty="0" smtClean="0"/>
                        <a:t>2.Wening </a:t>
                      </a:r>
                      <a:r>
                        <a:rPr lang="en-US" baseline="0" dirty="0" err="1" smtClean="0"/>
                        <a:t>Galih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3.Hasan </a:t>
                      </a:r>
                      <a:r>
                        <a:rPr lang="en-US" baseline="0" dirty="0" err="1" smtClean="0"/>
                        <a:t>Supriadi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4.Rifqi Jetson</a:t>
                      </a:r>
                    </a:p>
                    <a:p>
                      <a:r>
                        <a:rPr lang="en-US" baseline="0" dirty="0" smtClean="0"/>
                        <a:t>5.M. </a:t>
                      </a:r>
                      <a:r>
                        <a:rPr lang="en-US" baseline="0" dirty="0" err="1" smtClean="0"/>
                        <a:t>Dwiki</a:t>
                      </a:r>
                      <a:r>
                        <a:rPr lang="en-US" baseline="0" dirty="0" smtClean="0"/>
                        <a:t> M</a:t>
                      </a:r>
                    </a:p>
                    <a:p>
                      <a:r>
                        <a:rPr lang="en-US" baseline="0" dirty="0" smtClean="0"/>
                        <a:t>6.Ahmad </a:t>
                      </a:r>
                      <a:r>
                        <a:rPr lang="en-US" baseline="0" dirty="0" err="1" smtClean="0"/>
                        <a:t>Ulul</a:t>
                      </a:r>
                      <a:r>
                        <a:rPr lang="en-US" baseline="0" dirty="0" smtClean="0"/>
                        <a:t> 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KELOMPOK</a:t>
                      </a:r>
                      <a:r>
                        <a:rPr lang="en-US" baseline="0" dirty="0" smtClean="0"/>
                        <a:t> V (3)</a:t>
                      </a:r>
                    </a:p>
                    <a:p>
                      <a:r>
                        <a:rPr lang="en-US" baseline="0" dirty="0" smtClean="0"/>
                        <a:t>1.Detha </a:t>
                      </a:r>
                      <a:r>
                        <a:rPr lang="en-US" baseline="0" dirty="0" err="1" smtClean="0"/>
                        <a:t>Anggya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2.M. </a:t>
                      </a:r>
                      <a:r>
                        <a:rPr lang="en-US" baseline="0" dirty="0" err="1" smtClean="0"/>
                        <a:t>Ghasan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3.Buggy </a:t>
                      </a:r>
                      <a:r>
                        <a:rPr lang="en-US" baseline="0" dirty="0" err="1" smtClean="0"/>
                        <a:t>Perdhana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4.Abdul </a:t>
                      </a:r>
                      <a:r>
                        <a:rPr lang="en-US" baseline="0" dirty="0" err="1" smtClean="0"/>
                        <a:t>Fahmi</a:t>
                      </a:r>
                      <a:r>
                        <a:rPr lang="en-US" baseline="0" dirty="0" smtClean="0"/>
                        <a:t> R</a:t>
                      </a:r>
                    </a:p>
                    <a:p>
                      <a:r>
                        <a:rPr lang="en-US" baseline="0" dirty="0" smtClean="0"/>
                        <a:t>5.M. Rizal </a:t>
                      </a:r>
                      <a:r>
                        <a:rPr lang="en-US" baseline="0" dirty="0" err="1" smtClean="0"/>
                        <a:t>Alghazali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6.Irfan </a:t>
                      </a:r>
                      <a:r>
                        <a:rPr lang="en-US" baseline="0" dirty="0" err="1" smtClean="0"/>
                        <a:t>Solihin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KELOMPOK</a:t>
                      </a:r>
                      <a:r>
                        <a:rPr lang="en-US" baseline="0" dirty="0" smtClean="0"/>
                        <a:t> VI (2)</a:t>
                      </a:r>
                    </a:p>
                    <a:p>
                      <a:r>
                        <a:rPr lang="en-US" baseline="0" dirty="0" smtClean="0"/>
                        <a:t>1.Fajar Ramadan</a:t>
                      </a:r>
                    </a:p>
                    <a:p>
                      <a:r>
                        <a:rPr lang="en-US" baseline="0" dirty="0" smtClean="0"/>
                        <a:t>2.Retno </a:t>
                      </a:r>
                      <a:r>
                        <a:rPr lang="en-US" baseline="0" dirty="0" err="1" smtClean="0"/>
                        <a:t>Widya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3.Nana </a:t>
                      </a:r>
                      <a:r>
                        <a:rPr lang="en-US" baseline="0" dirty="0" err="1" smtClean="0"/>
                        <a:t>Maulana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4.Adinda </a:t>
                      </a:r>
                      <a:r>
                        <a:rPr lang="en-US" baseline="0" dirty="0" err="1" smtClean="0"/>
                        <a:t>Risma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5.Anita </a:t>
                      </a:r>
                      <a:r>
                        <a:rPr lang="en-US" baseline="0" dirty="0" err="1" smtClean="0"/>
                        <a:t>Rahmawati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6.Ricky </a:t>
                      </a:r>
                      <a:r>
                        <a:rPr lang="en-US" baseline="0" dirty="0" err="1" smtClean="0"/>
                        <a:t>Ferdian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7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</a:schemeClr>
                </a:solidFill>
                <a:latin typeface="Blackadder ITC" panose="04020505051007020D02" pitchFamily="82" charset="0"/>
                <a:cs typeface="Aharoni" panose="02010803020104030203" pitchFamily="2" charset="-79"/>
              </a:rPr>
              <a:t>Sekian</a:t>
            </a:r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Blackadder ITC" panose="04020505051007020D02" pitchFamily="82" charset="0"/>
                <a:cs typeface="Aharoni" panose="02010803020104030203" pitchFamily="2" charset="-79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</a:schemeClr>
                </a:solidFill>
                <a:latin typeface="Blackadder ITC" panose="04020505051007020D02" pitchFamily="82" charset="0"/>
                <a:cs typeface="Aharoni" panose="02010803020104030203" pitchFamily="2" charset="-79"/>
              </a:rPr>
              <a:t>dan</a:t>
            </a:r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Blackadder ITC" panose="04020505051007020D02" pitchFamily="82" charset="0"/>
                <a:cs typeface="Aharoni" panose="02010803020104030203" pitchFamily="2" charset="-79"/>
              </a:rPr>
              <a:t> ….</a:t>
            </a:r>
            <a:endParaRPr lang="en-US" sz="4400" b="1" dirty="0">
              <a:solidFill>
                <a:schemeClr val="tx1">
                  <a:lumMod val="95000"/>
                </a:schemeClr>
              </a:solidFill>
              <a:latin typeface="Blackadder ITC" panose="04020505051007020D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91" y="1981200"/>
            <a:ext cx="4186817" cy="4114800"/>
          </a:xfrm>
        </p:spPr>
      </p:pic>
    </p:spTree>
    <p:extLst>
      <p:ext uri="{BB962C8B-B14F-4D97-AF65-F5344CB8AC3E}">
        <p14:creationId xmlns:p14="http://schemas.microsoft.com/office/powerpoint/2010/main" val="121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847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ETIMOLOGI  ETIKA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1349188"/>
            <a:ext cx="7772400" cy="4621306"/>
          </a:xfrm>
        </p:spPr>
        <p:txBody>
          <a:bodyPr>
            <a:noAutofit/>
          </a:bodyPr>
          <a:lstStyle/>
          <a:p>
            <a:r>
              <a:rPr lang="en-US" sz="2600" dirty="0" err="1"/>
              <a:t>Etika</a:t>
            </a:r>
            <a:r>
              <a:rPr lang="en-US" sz="2600" dirty="0"/>
              <a:t> </a:t>
            </a:r>
            <a:r>
              <a:rPr lang="en-US" sz="2600" dirty="0" err="1"/>
              <a:t>berasal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dirty="0" err="1"/>
              <a:t>Yunani</a:t>
            </a:r>
            <a:r>
              <a:rPr lang="en-US" sz="2600" dirty="0"/>
              <a:t> </a:t>
            </a:r>
            <a:r>
              <a:rPr lang="en-US" sz="2600" dirty="0" err="1"/>
              <a:t>kuno</a:t>
            </a:r>
            <a:r>
              <a:rPr lang="en-US" sz="2600" dirty="0"/>
              <a:t> </a:t>
            </a:r>
            <a:r>
              <a:rPr lang="en-US" sz="2600" i="1" dirty="0"/>
              <a:t>"ethos"</a:t>
            </a:r>
            <a:r>
              <a:rPr lang="en-US" sz="2600" dirty="0"/>
              <a:t> (</a:t>
            </a:r>
            <a:r>
              <a:rPr lang="en-US" sz="2600" dirty="0" err="1"/>
              <a:t>jamak</a:t>
            </a:r>
            <a:r>
              <a:rPr lang="en-US" sz="2600" dirty="0"/>
              <a:t>: </a:t>
            </a:r>
            <a:r>
              <a:rPr lang="en-US" sz="2600" i="1" dirty="0"/>
              <a:t>ta </a:t>
            </a:r>
            <a:r>
              <a:rPr lang="en-US" sz="2600" i="1" dirty="0" err="1"/>
              <a:t>etha</a:t>
            </a:r>
            <a:r>
              <a:rPr lang="en-US" sz="2600" dirty="0"/>
              <a:t>), yang </a:t>
            </a:r>
            <a:r>
              <a:rPr lang="en-US" sz="2600" dirty="0" err="1"/>
              <a:t>berarti</a:t>
            </a:r>
            <a:r>
              <a:rPr lang="en-US" sz="2600" dirty="0"/>
              <a:t> </a:t>
            </a:r>
            <a:r>
              <a:rPr lang="en-US" sz="2600" dirty="0" err="1" smtClean="0"/>
              <a:t>adat</a:t>
            </a:r>
            <a:r>
              <a:rPr lang="en-US" sz="2600" dirty="0" smtClean="0"/>
              <a:t>, </a:t>
            </a:r>
            <a:r>
              <a:rPr lang="en-US" sz="2600" dirty="0" err="1" smtClean="0"/>
              <a:t>kebiasaan</a:t>
            </a:r>
            <a:r>
              <a:rPr lang="en-US" sz="2600" dirty="0"/>
              <a:t>, </a:t>
            </a:r>
            <a:r>
              <a:rPr lang="en-US" sz="2600" dirty="0" err="1"/>
              <a:t>cara</a:t>
            </a:r>
            <a:r>
              <a:rPr lang="en-US" sz="2600" dirty="0"/>
              <a:t> </a:t>
            </a:r>
            <a:r>
              <a:rPr lang="en-US" sz="2600" dirty="0" err="1" smtClean="0"/>
              <a:t>berpikir</a:t>
            </a:r>
            <a:r>
              <a:rPr lang="en-US" sz="2600" dirty="0"/>
              <a:t>, </a:t>
            </a:r>
            <a:r>
              <a:rPr lang="en-US" sz="2600" dirty="0" err="1"/>
              <a:t>akhlak</a:t>
            </a:r>
            <a:r>
              <a:rPr lang="en-US" sz="2600" dirty="0"/>
              <a:t>, </a:t>
            </a:r>
            <a:r>
              <a:rPr lang="en-US" sz="2600" dirty="0" err="1"/>
              <a:t>sikap</a:t>
            </a:r>
            <a:r>
              <a:rPr lang="en-US" sz="2600" dirty="0"/>
              <a:t>, </a:t>
            </a:r>
            <a:r>
              <a:rPr lang="en-US" sz="2600" dirty="0" err="1"/>
              <a:t>watak</a:t>
            </a:r>
            <a:r>
              <a:rPr lang="en-US" sz="2600" dirty="0"/>
              <a:t>, </a:t>
            </a:r>
            <a:r>
              <a:rPr lang="en-US" sz="2600" dirty="0" err="1"/>
              <a:t>cara</a:t>
            </a:r>
            <a:r>
              <a:rPr lang="en-US" sz="2600" dirty="0"/>
              <a:t> </a:t>
            </a:r>
            <a:r>
              <a:rPr lang="en-US" sz="2600" dirty="0" err="1"/>
              <a:t>bertindak</a:t>
            </a:r>
            <a:r>
              <a:rPr lang="en-US" sz="2600" dirty="0"/>
              <a:t>. </a:t>
            </a:r>
            <a:r>
              <a:rPr lang="en-US" sz="2600" dirty="0" err="1"/>
              <a:t>Kemudian</a:t>
            </a:r>
            <a:r>
              <a:rPr lang="en-US" sz="2600" dirty="0"/>
              <a:t> </a:t>
            </a:r>
            <a:r>
              <a:rPr lang="en-US" sz="2600" dirty="0" err="1"/>
              <a:t>diturunkan</a:t>
            </a:r>
            <a:r>
              <a:rPr lang="en-US" sz="2600" dirty="0"/>
              <a:t> kata </a:t>
            </a:r>
            <a:r>
              <a:rPr lang="en-US" sz="2600" i="1" dirty="0"/>
              <a:t>ethics</a:t>
            </a:r>
            <a:r>
              <a:rPr lang="en-US" sz="2600" dirty="0"/>
              <a:t> (</a:t>
            </a:r>
            <a:r>
              <a:rPr lang="en-US" sz="2600" dirty="0" err="1"/>
              <a:t>Inggris</a:t>
            </a:r>
            <a:r>
              <a:rPr lang="en-US" sz="2600" dirty="0"/>
              <a:t>),</a:t>
            </a:r>
            <a:r>
              <a:rPr lang="en-US" sz="2600" i="1" dirty="0"/>
              <a:t> </a:t>
            </a:r>
            <a:r>
              <a:rPr lang="en-US" sz="2600" i="1" dirty="0" err="1"/>
              <a:t>etika</a:t>
            </a:r>
            <a:r>
              <a:rPr lang="en-US" sz="2600" dirty="0"/>
              <a:t> </a:t>
            </a:r>
            <a:r>
              <a:rPr lang="en-US" sz="2600" dirty="0" smtClean="0"/>
              <a:t>(Indonesia</a:t>
            </a:r>
            <a:r>
              <a:rPr lang="en-US" sz="2600" dirty="0"/>
              <a:t>). </a:t>
            </a:r>
            <a:endParaRPr lang="en-US" sz="2600" dirty="0" smtClean="0"/>
          </a:p>
          <a:p>
            <a:r>
              <a:rPr lang="id-ID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Etika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juga</a:t>
            </a:r>
            <a:r>
              <a:rPr lang="id-ID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600" dirty="0">
                <a:ea typeface="Tahoma" panose="020B0604030504040204" pitchFamily="34" charset="0"/>
                <a:cs typeface="Tahoma" panose="020B0604030504040204" pitchFamily="34" charset="0"/>
              </a:rPr>
              <a:t>berarti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kebiasaan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watak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. Ada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juga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mengartikan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kesediaan </a:t>
            </a:r>
            <a:r>
              <a:rPr lang="id-ID" sz="2600" dirty="0">
                <a:ea typeface="Tahoma" panose="020B0604030504040204" pitchFamily="34" charset="0"/>
                <a:cs typeface="Tahoma" panose="020B0604030504040204" pitchFamily="34" charset="0"/>
              </a:rPr>
              <a:t>jiwa akan kesusilaan, atau secara bebas dapat diartikan kumpulan dari peraturan-peraturan kesusilaan. </a:t>
            </a:r>
            <a:endParaRPr lang="en-US" sz="2600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8" y="381000"/>
            <a:ext cx="7772400" cy="4114800"/>
          </a:xfrm>
        </p:spPr>
        <p:txBody>
          <a:bodyPr>
            <a:noAutofit/>
          </a:bodyPr>
          <a:lstStyle/>
          <a:p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Solomon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mengatakan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etika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merujuk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kepada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hal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(1)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berkenaan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disiplin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ilmu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cabang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ilsafat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). (2)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Nilai-nilai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hidup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hukum-hukum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mengatur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tingkah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laku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manusia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id-ID" sz="2400" dirty="0">
                <a:ea typeface="Tahoma" panose="020B0604030504040204" pitchFamily="34" charset="0"/>
                <a:cs typeface="Tahoma" panose="020B0604030504040204" pitchFamily="34" charset="0"/>
              </a:rPr>
              <a:t>Aristoteles juga memberikan istilah 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id-ID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ethica</a:t>
            </a:r>
            <a:r>
              <a:rPr lang="en-US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400" dirty="0">
                <a:ea typeface="Tahoma" panose="020B0604030504040204" pitchFamily="34" charset="0"/>
                <a:cs typeface="Tahoma" panose="020B0604030504040204" pitchFamily="34" charset="0"/>
              </a:rPr>
              <a:t>yang meliputi dua pengertian yaitu 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etika </a:t>
            </a:r>
            <a:r>
              <a:rPr lang="id-ID" sz="2400" dirty="0">
                <a:ea typeface="Tahoma" panose="020B0604030504040204" pitchFamily="34" charset="0"/>
                <a:cs typeface="Tahoma" panose="020B0604030504040204" pitchFamily="34" charset="0"/>
              </a:rPr>
              <a:t>meliputi kesediaan dan kumpulan peraturan, yang mana dalam bahasa Latin dikenal dengan kata Mores yang 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bera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ti </a:t>
            </a:r>
            <a:r>
              <a:rPr lang="id-ID" sz="2400" dirty="0">
                <a:ea typeface="Tahoma" panose="020B0604030504040204" pitchFamily="34" charset="0"/>
                <a:cs typeface="Tahoma" panose="020B0604030504040204" pitchFamily="34" charset="0"/>
              </a:rPr>
              <a:t>kesusilaan, tingkat salah satu perbuatan (lahir, tingkah laku), kemudian perkataan Mores tumbuh dan berkembang menjadi Moralitas yang mengandung arti kesediaan jiwa akan 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kesusilaan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PENDAPAT  AHLI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K</a:t>
            </a:r>
            <a:r>
              <a:rPr lang="en-US" sz="2800" b="1" dirty="0"/>
              <a:t>. </a:t>
            </a:r>
            <a:r>
              <a:rPr lang="en-US" sz="2800" b="1" dirty="0" err="1"/>
              <a:t>Bertens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nilai-nila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norma-norma</a:t>
            </a:r>
            <a:r>
              <a:rPr lang="en-US" sz="2800" dirty="0"/>
              <a:t> moral, yang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pegangan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tingkah</a:t>
            </a:r>
            <a:r>
              <a:rPr lang="en-US" sz="2800" dirty="0"/>
              <a:t> </a:t>
            </a:r>
            <a:r>
              <a:rPr lang="en-US" sz="2800" dirty="0" err="1"/>
              <a:t>lakunya</a:t>
            </a:r>
            <a:r>
              <a:rPr lang="en-US" sz="2800" dirty="0"/>
              <a:t>. </a:t>
            </a:r>
          </a:p>
          <a:p>
            <a:r>
              <a:rPr lang="en-US" sz="2800" b="1" dirty="0" smtClean="0"/>
              <a:t>W</a:t>
            </a:r>
            <a:r>
              <a:rPr lang="en-US" sz="2800" b="1" dirty="0"/>
              <a:t>. J. S. </a:t>
            </a:r>
            <a:r>
              <a:rPr lang="en-US" sz="2800" b="1" dirty="0" err="1"/>
              <a:t>Poerwadarminto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asas-asas</a:t>
            </a:r>
            <a:r>
              <a:rPr lang="en-US" sz="2800" dirty="0"/>
              <a:t> </a:t>
            </a:r>
            <a:r>
              <a:rPr lang="en-US" sz="2800" dirty="0" err="1"/>
              <a:t>akhlak</a:t>
            </a:r>
            <a:r>
              <a:rPr lang="en-US" sz="2800" dirty="0"/>
              <a:t> (moral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0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6873"/>
            <a:ext cx="7772400" cy="5885328"/>
          </a:xfrm>
        </p:spPr>
        <p:txBody>
          <a:bodyPr/>
          <a:lstStyle/>
          <a:p>
            <a:r>
              <a:rPr lang="en-US" sz="2800" b="1" dirty="0" smtClean="0"/>
              <a:t>Prof</a:t>
            </a:r>
            <a:r>
              <a:rPr lang="en-US" sz="2800" b="1" dirty="0"/>
              <a:t>. </a:t>
            </a:r>
            <a:r>
              <a:rPr lang="en-US" sz="2800" b="1" dirty="0" smtClean="0"/>
              <a:t>Dr. </a:t>
            </a:r>
            <a:r>
              <a:rPr lang="en-US" sz="2800" b="1" dirty="0"/>
              <a:t>Franz </a:t>
            </a:r>
            <a:r>
              <a:rPr lang="en-US" sz="2800" b="1" dirty="0" err="1"/>
              <a:t>Magnis</a:t>
            </a:r>
            <a:r>
              <a:rPr lang="en-US" sz="2800" b="1" dirty="0"/>
              <a:t> </a:t>
            </a:r>
            <a:r>
              <a:rPr lang="en-US" sz="2800" b="1" dirty="0" err="1"/>
              <a:t>Suseno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yang </a:t>
            </a:r>
            <a:r>
              <a:rPr lang="en-US" sz="2800" dirty="0" err="1"/>
              <a:t>mencari</a:t>
            </a:r>
            <a:r>
              <a:rPr lang="en-US" sz="2800" dirty="0"/>
              <a:t> </a:t>
            </a:r>
            <a:r>
              <a:rPr lang="en-US" sz="2800" dirty="0" err="1"/>
              <a:t>orientasi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yang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arah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pijakan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.</a:t>
            </a:r>
          </a:p>
          <a:p>
            <a:r>
              <a:rPr lang="en-US" sz="2800" b="1" dirty="0" err="1" smtClean="0"/>
              <a:t>Ramali</a:t>
            </a:r>
            <a:r>
              <a:rPr lang="en-US" sz="2800" b="1" dirty="0" smtClean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Pamuncak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prilaku</a:t>
            </a:r>
            <a:r>
              <a:rPr lang="en-US" sz="2800" dirty="0"/>
              <a:t> yang </a:t>
            </a:r>
            <a:r>
              <a:rPr lang="en-US" sz="2800" dirty="0" err="1"/>
              <a:t>benar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profesi</a:t>
            </a:r>
            <a:r>
              <a:rPr lang="en-US" sz="2800" dirty="0"/>
              <a:t>. </a:t>
            </a:r>
          </a:p>
          <a:p>
            <a:r>
              <a:rPr lang="en-US" sz="2800" b="1" dirty="0" smtClean="0"/>
              <a:t>H</a:t>
            </a:r>
            <a:r>
              <a:rPr lang="en-US" sz="2800" b="1" dirty="0"/>
              <a:t>. A. Mustafa: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yang </a:t>
            </a:r>
            <a:r>
              <a:rPr lang="en-US" sz="2800" dirty="0" err="1"/>
              <a:t>menyelidiki</a:t>
            </a:r>
            <a:r>
              <a:rPr lang="en-US" sz="2800" dirty="0"/>
              <a:t>, </a:t>
            </a:r>
            <a:r>
              <a:rPr lang="en-US" sz="2800" dirty="0" err="1"/>
              <a:t>mana</a:t>
            </a:r>
            <a:r>
              <a:rPr lang="en-US" sz="2800" dirty="0"/>
              <a:t> yang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mana</a:t>
            </a:r>
            <a:r>
              <a:rPr lang="en-US" sz="2800" dirty="0"/>
              <a:t> yang </a:t>
            </a:r>
            <a:r>
              <a:rPr lang="en-US" sz="2800" dirty="0" err="1"/>
              <a:t>buruk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memperhatikan</a:t>
            </a:r>
            <a:r>
              <a:rPr lang="en-US" sz="2800" dirty="0"/>
              <a:t> </a:t>
            </a:r>
            <a:r>
              <a:rPr lang="en-US" sz="2800" dirty="0" err="1"/>
              <a:t>amal</a:t>
            </a:r>
            <a:r>
              <a:rPr lang="en-US" sz="2800" dirty="0"/>
              <a:t> </a:t>
            </a:r>
            <a:r>
              <a:rPr lang="en-US" sz="2800" dirty="0" err="1"/>
              <a:t>perbuatan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sejauh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diketahui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akal</a:t>
            </a:r>
            <a:r>
              <a:rPr lang="en-US" sz="2800" dirty="0"/>
              <a:t> </a:t>
            </a:r>
            <a:r>
              <a:rPr lang="en-US" sz="2800" dirty="0" err="1"/>
              <a:t>pikiran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61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35" y="98615"/>
            <a:ext cx="7772400" cy="1456267"/>
          </a:xfrm>
        </p:spPr>
        <p:txBody>
          <a:bodyPr/>
          <a:lstStyle/>
          <a:p>
            <a:pPr algn="ctr"/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Makna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Etika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Pemerintahan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1" y="1411941"/>
            <a:ext cx="7772400" cy="419548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berkenaan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sistem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prinsip</a:t>
            </a:r>
            <a:r>
              <a:rPr lang="en-US" sz="2200" dirty="0">
                <a:latin typeface="Tahoma" panose="020B0604030504040204" pitchFamily="34" charset="0"/>
              </a:rPr>
              <a:t>- </a:t>
            </a:r>
            <a:r>
              <a:rPr lang="en-US" sz="2200" dirty="0" err="1">
                <a:latin typeface="Tahoma" panose="020B0604030504040204" pitchFamily="34" charset="0"/>
              </a:rPr>
              <a:t>prinsip</a:t>
            </a:r>
            <a:r>
              <a:rPr lang="en-US" sz="2200" dirty="0">
                <a:latin typeface="Tahoma" panose="020B0604030504040204" pitchFamily="34" charset="0"/>
              </a:rPr>
              <a:t> moral </a:t>
            </a:r>
            <a:r>
              <a:rPr lang="en-US" sz="2200" dirty="0" err="1">
                <a:latin typeface="Tahoma" panose="020B0604030504040204" pitchFamily="34" charset="0"/>
              </a:rPr>
              <a:t>tentang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baik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buruk</a:t>
            </a:r>
            <a:r>
              <a:rPr lang="en-US" sz="2200" dirty="0">
                <a:latin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tindakan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atau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perilaku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manusia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kehidupan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sosial</a:t>
            </a:r>
            <a:r>
              <a:rPr lang="en-US" sz="2200" dirty="0">
                <a:latin typeface="Tahoma" panose="020B0604030504040204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berkaitan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erat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tata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susila</a:t>
            </a:r>
            <a:r>
              <a:rPr lang="en-US" sz="2200" dirty="0">
                <a:latin typeface="Tahoma" panose="020B0604030504040204" pitchFamily="34" charset="0"/>
              </a:rPr>
              <a:t> ( </a:t>
            </a:r>
            <a:r>
              <a:rPr lang="en-US" sz="2200" dirty="0" err="1">
                <a:latin typeface="Tahoma" panose="020B0604030504040204" pitchFamily="34" charset="0"/>
              </a:rPr>
              <a:t>kesusilaan</a:t>
            </a:r>
            <a:r>
              <a:rPr lang="en-US" sz="2200" dirty="0">
                <a:latin typeface="Tahoma" panose="020B0604030504040204" pitchFamily="34" charset="0"/>
              </a:rPr>
              <a:t>), </a:t>
            </a:r>
            <a:r>
              <a:rPr lang="en-US" sz="2200" dirty="0" err="1">
                <a:latin typeface="Tahoma" panose="020B0604030504040204" pitchFamily="34" charset="0"/>
              </a:rPr>
              <a:t>tata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sopan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santun</a:t>
            </a:r>
            <a:r>
              <a:rPr lang="en-US" sz="2200" dirty="0">
                <a:latin typeface="Tahoma" panose="020B0604030504040204" pitchFamily="34" charset="0"/>
              </a:rPr>
              <a:t> ( </a:t>
            </a:r>
            <a:r>
              <a:rPr lang="en-US" sz="2200" dirty="0" err="1">
                <a:latin typeface="Tahoma" panose="020B0604030504040204" pitchFamily="34" charset="0"/>
              </a:rPr>
              <a:t>kesopanan</a:t>
            </a:r>
            <a:r>
              <a:rPr lang="en-US" sz="2200" dirty="0">
                <a:latin typeface="Tahoma" panose="020B0604030504040204" pitchFamily="34" charset="0"/>
              </a:rPr>
              <a:t> ) </a:t>
            </a: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kehidupan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sehari-hari</a:t>
            </a:r>
            <a:r>
              <a:rPr lang="en-US" sz="2200" dirty="0">
                <a:latin typeface="Tahoma" panose="020B0604030504040204" pitchFamily="34" charset="0"/>
              </a:rPr>
              <a:t> yang </a:t>
            </a:r>
            <a:r>
              <a:rPr lang="en-US" sz="2200" dirty="0" err="1">
                <a:latin typeface="Tahoma" panose="020B0604030504040204" pitchFamily="34" charset="0"/>
              </a:rPr>
              <a:t>baik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keluarga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masyarakat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pemerintahan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bangsa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kehidupan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didasarkan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pada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nilai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norma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kaidah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aturan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tertentu</a:t>
            </a:r>
            <a:r>
              <a:rPr lang="en-US" sz="2200" dirty="0" smtClean="0">
                <a:latin typeface="Tahoma" panose="020B0604030504040204" pitchFamily="34" charset="0"/>
              </a:rPr>
              <a:t>. </a:t>
            </a:r>
            <a:endParaRPr lang="en-US" sz="22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dapat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berupa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>
                <a:latin typeface="Tahoma" panose="020B0604030504040204" pitchFamily="34" charset="0"/>
              </a:rPr>
              <a:t>: 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umum</a:t>
            </a:r>
            <a:r>
              <a:rPr lang="en-US" sz="2200" dirty="0">
                <a:latin typeface="Tahoma" panose="020B0604030504040204" pitchFamily="34" charset="0"/>
              </a:rPr>
              <a:t> (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sosial</a:t>
            </a:r>
            <a:r>
              <a:rPr lang="en-US" sz="2200" dirty="0">
                <a:latin typeface="Tahoma" panose="020B0604030504040204" pitchFamily="34" charset="0"/>
              </a:rPr>
              <a:t> )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khusus</a:t>
            </a:r>
            <a:r>
              <a:rPr lang="en-US" sz="2200" dirty="0">
                <a:latin typeface="Tahoma" panose="020B0604030504040204" pitchFamily="34" charset="0"/>
              </a:rPr>
              <a:t> (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pemerintahan</a:t>
            </a:r>
            <a:r>
              <a:rPr lang="en-US" sz="2200" dirty="0">
                <a:latin typeface="Tahoma" panose="020B0604030504040204" pitchFamily="34" charset="0"/>
              </a:rPr>
              <a:t> ).</a:t>
            </a: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kelompok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tertentu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dikenal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bidang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profesional</a:t>
            </a:r>
            <a:r>
              <a:rPr lang="en-US" sz="2200" dirty="0">
                <a:latin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</a:rPr>
              <a:t>yaitu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kode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etik</a:t>
            </a:r>
            <a:r>
              <a:rPr lang="en-US" sz="2200" dirty="0" smtClean="0">
                <a:latin typeface="Tahoma" panose="020B0604030504040204" pitchFamily="34" charset="0"/>
              </a:rPr>
              <a:t> PNS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 smtClean="0">
                <a:latin typeface="Tahoma" panose="020B0604030504040204" pitchFamily="34" charset="0"/>
              </a:rPr>
              <a:t>kode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kedokteran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 smtClean="0">
                <a:latin typeface="Tahoma" panose="020B0604030504040204" pitchFamily="34" charset="0"/>
              </a:rPr>
              <a:t>kode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pers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kode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pendidik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kode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profesi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akuntansi</a:t>
            </a:r>
            <a:r>
              <a:rPr lang="en-US" sz="2200" dirty="0">
                <a:latin typeface="Tahoma" panose="020B0604030504040204" pitchFamily="34" charset="0"/>
              </a:rPr>
              <a:t>, hakim, </a:t>
            </a:r>
            <a:r>
              <a:rPr lang="en-US" sz="2200" dirty="0" err="1">
                <a:latin typeface="Tahoma" panose="020B0604030504040204" pitchFamily="34" charset="0"/>
              </a:rPr>
              <a:t>pengacara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smtClean="0">
                <a:latin typeface="Tahoma" panose="020B0604030504040204" pitchFamily="34" charset="0"/>
              </a:rPr>
              <a:t>lain </a:t>
            </a:r>
            <a:r>
              <a:rPr lang="en-US" sz="2200" dirty="0" err="1" smtClean="0">
                <a:latin typeface="Tahoma" panose="020B0604030504040204" pitchFamily="34" charset="0"/>
              </a:rPr>
              <a:t>sebagainya</a:t>
            </a:r>
            <a:r>
              <a:rPr lang="en-US" sz="2200" dirty="0">
                <a:latin typeface="Tahoma" panose="020B0604030504040204" pitchFamily="34" charset="0"/>
              </a:rPr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312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2741"/>
            <a:ext cx="7772400" cy="1143000"/>
          </a:xfrm>
        </p:spPr>
        <p:txBody>
          <a:bodyPr/>
          <a:lstStyle/>
          <a:p>
            <a:pPr algn="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PEMAHAMAN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70647" y="1322294"/>
            <a:ext cx="7772400" cy="479611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Sumber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dasar</a:t>
            </a:r>
            <a:r>
              <a:rPr lang="en-US" sz="2600" dirty="0" smtClean="0">
                <a:latin typeface="Tahoma" panose="020B0604030504040204" pitchFamily="34" charset="0"/>
              </a:rPr>
              <a:t>: </a:t>
            </a:r>
            <a:r>
              <a:rPr lang="en-US" sz="2600" dirty="0" err="1" smtClean="0">
                <a:latin typeface="Tahoma" panose="020B0604030504040204" pitchFamily="34" charset="0"/>
              </a:rPr>
              <a:t>Filsafat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ilmu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pengetahuan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sistem</a:t>
            </a:r>
            <a:r>
              <a:rPr lang="en-US" sz="2600" dirty="0" smtClean="0">
                <a:latin typeface="Tahoma" panose="020B0604030504040204" pitchFamily="34" charset="0"/>
              </a:rPr>
              <a:t>, moral, </a:t>
            </a:r>
            <a:r>
              <a:rPr lang="en-US" sz="2600" dirty="0" err="1" smtClean="0">
                <a:latin typeface="Tahoma" panose="020B0604030504040204" pitchFamily="34" charset="0"/>
              </a:rPr>
              <a:t>norma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aturan</a:t>
            </a:r>
            <a:r>
              <a:rPr lang="en-US" sz="2600" dirty="0" smtClean="0">
                <a:latin typeface="Tahoma" panose="020B060403050404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Berlandaskan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sistem</a:t>
            </a:r>
            <a:r>
              <a:rPr lang="en-US" sz="2600" dirty="0" smtClean="0">
                <a:latin typeface="Tahoma" panose="020B0604030504040204" pitchFamily="34" charset="0"/>
              </a:rPr>
              <a:t> : </a:t>
            </a:r>
            <a:r>
              <a:rPr lang="en-US" sz="2600" dirty="0" err="1" smtClean="0">
                <a:latin typeface="Tahoma" panose="020B0604030504040204" pitchFamily="34" charset="0"/>
              </a:rPr>
              <a:t>Nilai</a:t>
            </a:r>
            <a:r>
              <a:rPr lang="en-US" sz="2600" dirty="0" smtClean="0">
                <a:latin typeface="Tahoma" panose="020B0604030504040204" pitchFamily="34" charset="0"/>
              </a:rPr>
              <a:t>, Norma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Aturan</a:t>
            </a:r>
            <a:r>
              <a:rPr lang="en-US" sz="2600" dirty="0" smtClean="0">
                <a:latin typeface="Tahoma" panose="020B0604030504040204" pitchFamily="34" charset="0"/>
              </a:rPr>
              <a:t>  </a:t>
            </a:r>
            <a:r>
              <a:rPr lang="en-US" sz="2600" dirty="0" err="1" smtClean="0">
                <a:latin typeface="Tahoma" panose="020B0604030504040204" pitchFamily="34" charset="0"/>
              </a:rPr>
              <a:t>Pemerintahan</a:t>
            </a:r>
            <a:r>
              <a:rPr lang="en-US" sz="2600" dirty="0" smtClean="0">
                <a:latin typeface="Tahoma" panose="020B0604030504040204" pitchFamily="34" charset="0"/>
              </a:rPr>
              <a:t> (</a:t>
            </a:r>
            <a:r>
              <a:rPr lang="en-US" sz="2600" dirty="0" err="1" smtClean="0">
                <a:latin typeface="Tahoma" panose="020B0604030504040204" pitchFamily="34" charset="0"/>
              </a:rPr>
              <a:t>Nilai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filosofi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 </a:t>
            </a:r>
            <a:r>
              <a:rPr lang="en-US" sz="2600" dirty="0" err="1" smtClean="0">
                <a:latin typeface="Tahoma" panose="020B0604030504040204" pitchFamily="34" charset="0"/>
              </a:rPr>
              <a:t>Konstitusional</a:t>
            </a:r>
            <a:r>
              <a:rPr lang="en-US" sz="2600" dirty="0" smtClean="0">
                <a:latin typeface="Tahoma" panose="020B0604030504040204" pitchFamily="34" charset="0"/>
              </a:rPr>
              <a:t> );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Dalam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Konteks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membangun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mewujudkan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i="1" dirty="0" smtClean="0">
                <a:latin typeface="Tahoma" panose="020B0604030504040204" pitchFamily="34" charset="0"/>
              </a:rPr>
              <a:t>Good Governance (</a:t>
            </a:r>
            <a:r>
              <a:rPr lang="en-US" sz="2600" dirty="0" err="1" smtClean="0">
                <a:latin typeface="Tahoma" panose="020B0604030504040204" pitchFamily="34" charset="0"/>
              </a:rPr>
              <a:t>Pemerintahan</a:t>
            </a:r>
            <a:r>
              <a:rPr lang="en-US" sz="2600" dirty="0" smtClean="0">
                <a:latin typeface="Tahoma" panose="020B0604030504040204" pitchFamily="34" charset="0"/>
              </a:rPr>
              <a:t> yang </a:t>
            </a:r>
            <a:r>
              <a:rPr lang="en-US" sz="2600" dirty="0" err="1" smtClean="0">
                <a:latin typeface="Tahoma" panose="020B0604030504040204" pitchFamily="34" charset="0"/>
              </a:rPr>
              <a:t>baik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bersih</a:t>
            </a:r>
            <a:r>
              <a:rPr lang="en-US" sz="2600" dirty="0" smtClean="0">
                <a:latin typeface="Tahoma" panose="020B0604030504040204" pitchFamily="34" charset="0"/>
              </a:rPr>
              <a:t> 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sehat</a:t>
            </a:r>
            <a:r>
              <a:rPr lang="en-US" sz="2600" dirty="0" smtClean="0">
                <a:latin typeface="Tahoma" panose="020B0604030504040204" pitchFamily="34" charset="0"/>
              </a:rPr>
              <a:t>)</a:t>
            </a:r>
            <a:r>
              <a:rPr lang="en-US" sz="2600" i="1" dirty="0" smtClean="0">
                <a:latin typeface="Tahoma" panose="020B060403050404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Fokus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pada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penyelenggaraan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sistem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pemerintahan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negara</a:t>
            </a:r>
            <a:r>
              <a:rPr lang="en-US" sz="2600" dirty="0" smtClean="0">
                <a:latin typeface="Tahoma" panose="020B0604030504040204" pitchFamily="34" charset="0"/>
              </a:rPr>
              <a:t>  </a:t>
            </a:r>
            <a:r>
              <a:rPr lang="en-US" sz="2600" dirty="0" err="1" smtClean="0">
                <a:latin typeface="Tahoma" panose="020B0604030504040204" pitchFamily="34" charset="0"/>
              </a:rPr>
              <a:t>dalam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mencapai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tujuan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negara</a:t>
            </a:r>
            <a:r>
              <a:rPr lang="en-US" sz="2600" dirty="0" smtClean="0">
                <a:latin typeface="Tahoma" panose="020B060403050404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Pendekatan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pada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Sistem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Struktur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Kultur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Perilaku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Birokrasi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Kelembagaan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Pemerintahan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23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5835"/>
            <a:ext cx="7772400" cy="1349188"/>
          </a:xfrm>
        </p:spPr>
        <p:txBody>
          <a:bodyPr/>
          <a:lstStyle/>
          <a:p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Pandangan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ilsafat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tentang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Etika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Pemerintahan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97541" y="1656441"/>
            <a:ext cx="77724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400" dirty="0" err="1"/>
              <a:t>Filsafat</a:t>
            </a:r>
            <a:r>
              <a:rPr lang="en-US" sz="2400" dirty="0"/>
              <a:t> </a:t>
            </a:r>
            <a:r>
              <a:rPr lang="en-US" sz="2400" dirty="0" err="1"/>
              <a:t>Idealisme</a:t>
            </a:r>
            <a:r>
              <a:rPr lang="en-US" sz="2400" dirty="0"/>
              <a:t> </a:t>
            </a:r>
            <a:r>
              <a:rPr lang="en-US" sz="2400" dirty="0" err="1"/>
              <a:t>Sokrates</a:t>
            </a:r>
            <a:r>
              <a:rPr lang="en-US" sz="2400" dirty="0"/>
              <a:t>( 470-399 </a:t>
            </a:r>
            <a:r>
              <a:rPr lang="en-US" sz="2400" dirty="0" err="1"/>
              <a:t>sM</a:t>
            </a:r>
            <a:r>
              <a:rPr lang="en-US" sz="2400" dirty="0"/>
              <a:t> ) 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kebaikan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obyektif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dijunjung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orang. </a:t>
            </a:r>
          </a:p>
          <a:p>
            <a:pPr>
              <a:buFontTx/>
              <a:buAutoNum type="arabicPeriod"/>
            </a:pPr>
            <a:r>
              <a:rPr lang="en-US" sz="2400" dirty="0" err="1"/>
              <a:t>Filsafat</a:t>
            </a:r>
            <a:r>
              <a:rPr lang="en-US" sz="2400" dirty="0"/>
              <a:t>  </a:t>
            </a:r>
            <a:r>
              <a:rPr lang="en-US" sz="2400" dirty="0" err="1"/>
              <a:t>Idealisme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Plato (</a:t>
            </a:r>
            <a:r>
              <a:rPr lang="en-US" sz="2400" dirty="0" err="1"/>
              <a:t>namanya</a:t>
            </a:r>
            <a:r>
              <a:rPr lang="en-US" sz="2400" dirty="0"/>
              <a:t> </a:t>
            </a:r>
            <a:r>
              <a:rPr lang="en-US" sz="2400" dirty="0" err="1"/>
              <a:t>aslinya</a:t>
            </a:r>
            <a:r>
              <a:rPr lang="en-US" sz="2400" dirty="0"/>
              <a:t> </a:t>
            </a:r>
            <a:r>
              <a:rPr lang="en-US" sz="2400" dirty="0" err="1"/>
              <a:t>Aristokles</a:t>
            </a:r>
            <a:r>
              <a:rPr lang="en-US" sz="2400" dirty="0"/>
              <a:t>, 427-347sM ).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sejati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tergam</a:t>
            </a:r>
            <a:r>
              <a:rPr lang="en-US" sz="2400" dirty="0"/>
              <a:t>-bar </a:t>
            </a:r>
            <a:r>
              <a:rPr lang="en-US" sz="2400" dirty="0" err="1"/>
              <a:t>dalam</a:t>
            </a:r>
            <a:r>
              <a:rPr lang="en-US" sz="2400" dirty="0"/>
              <a:t> ide. “ </a:t>
            </a:r>
            <a:r>
              <a:rPr lang="en-US" sz="2400" dirty="0" err="1"/>
              <a:t>Pemerintahan</a:t>
            </a:r>
            <a:r>
              <a:rPr lang="en-US" sz="2400" dirty="0"/>
              <a:t> Negara Ideal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komunitas</a:t>
            </a:r>
            <a:r>
              <a:rPr lang="en-US" sz="2400" dirty="0"/>
              <a:t> </a:t>
            </a:r>
            <a:r>
              <a:rPr lang="en-US" sz="2400" dirty="0" err="1"/>
              <a:t>etical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kebajikan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kebaikan</a:t>
            </a:r>
            <a:r>
              <a:rPr lang="en-US" sz="2400" dirty="0"/>
              <a:t>”.</a:t>
            </a:r>
          </a:p>
          <a:p>
            <a:pPr>
              <a:buFontTx/>
              <a:buAutoNum type="arabicPeriod"/>
            </a:pPr>
            <a:r>
              <a:rPr lang="en-US" sz="2400" dirty="0" err="1"/>
              <a:t>Filsuf</a:t>
            </a:r>
            <a:r>
              <a:rPr lang="en-US" sz="2400" dirty="0"/>
              <a:t> </a:t>
            </a:r>
            <a:r>
              <a:rPr lang="en-US" sz="2400" dirty="0" err="1"/>
              <a:t>Idealisme</a:t>
            </a:r>
            <a:r>
              <a:rPr lang="en-US" sz="2400" dirty="0"/>
              <a:t> Thomas Hobbes ( 1588-1679 )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terkenal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Perjanjian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, </a:t>
            </a:r>
            <a:r>
              <a:rPr lang="en-US" sz="2400" dirty="0" err="1"/>
              <a:t>Kedaulatan</a:t>
            </a:r>
            <a:r>
              <a:rPr lang="en-US" sz="2400" dirty="0"/>
              <a:t> </a:t>
            </a:r>
            <a:r>
              <a:rPr lang="en-US" sz="2400" dirty="0" err="1"/>
              <a:t>kekuasaan</a:t>
            </a:r>
            <a:r>
              <a:rPr lang="en-US" sz="2400" dirty="0"/>
              <a:t> </a:t>
            </a:r>
            <a:r>
              <a:rPr lang="en-US" sz="2400" dirty="0" err="1"/>
              <a:t>absulut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abadi</a:t>
            </a:r>
            <a:r>
              <a:rPr lang="en-US" sz="2400" dirty="0"/>
              <a:t>, </a:t>
            </a:r>
            <a:r>
              <a:rPr lang="en-US" sz="2400" dirty="0" err="1"/>
              <a:t>kekuasaan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tertinggi</a:t>
            </a:r>
            <a:r>
              <a:rPr lang="en-US" sz="2400" dirty="0"/>
              <a:t> </a:t>
            </a:r>
            <a:r>
              <a:rPr lang="en-US" sz="2400" dirty="0" err="1"/>
              <a:t>dibatasi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UU.  </a:t>
            </a:r>
          </a:p>
          <a:p>
            <a:pPr>
              <a:buFontTx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46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84094" y="575921"/>
            <a:ext cx="7772400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Filsuf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Idealisme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John Locke ( 1632-1707 )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Perjanjian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kebahagiaan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kesusilaan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dihubungkan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peraturan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perintah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Tuhan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UU Negara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hukum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pendapat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prinsip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liberty,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eguality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personality.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Filsuf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Reusseauu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 Social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.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Manusia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mempunyai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kekuasaan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kodrat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kekuasaan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berasal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berasal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rakyat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Intinya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berkuasa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monarkhi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absolut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Filsuf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Hegel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dialektika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penjelmaan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ide,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rakyat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demi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agar ide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kesusilaan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mempunyai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hukum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tertinggi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kebahagiaan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rakyat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4_Botany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Anim-4_Botany1</Template>
  <TotalTime>218</TotalTime>
  <Words>961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Aharoni</vt:lpstr>
      <vt:lpstr>Arial</vt:lpstr>
      <vt:lpstr>Blackadder ITC</vt:lpstr>
      <vt:lpstr>Bradley Hand ITC</vt:lpstr>
      <vt:lpstr>Tahoma</vt:lpstr>
      <vt:lpstr>Times New Roman</vt:lpstr>
      <vt:lpstr>Verdana</vt:lpstr>
      <vt:lpstr>Wingdings</vt:lpstr>
      <vt:lpstr>Anim-4_Botany1</vt:lpstr>
      <vt:lpstr>Definisi   Etika  Pemerintahan</vt:lpstr>
      <vt:lpstr>ETIMOLOGI  ETIKA</vt:lpstr>
      <vt:lpstr>PowerPoint Presentation</vt:lpstr>
      <vt:lpstr>PENDAPAT  AHLI</vt:lpstr>
      <vt:lpstr>PowerPoint Presentation</vt:lpstr>
      <vt:lpstr>Makna  Etika  Pemerintahan</vt:lpstr>
      <vt:lpstr>PEMAHAMAN</vt:lpstr>
      <vt:lpstr>Pandangan Filsafat tentang  Etika Pemerintahan</vt:lpstr>
      <vt:lpstr>PowerPoint Presentation</vt:lpstr>
      <vt:lpstr>LANDASAN</vt:lpstr>
      <vt:lpstr>RUANG LINGKUP</vt:lpstr>
      <vt:lpstr>The question</vt:lpstr>
      <vt:lpstr>CASE  STUDY</vt:lpstr>
      <vt:lpstr>DAFTAR KELOMPOK</vt:lpstr>
      <vt:lpstr>Sekian dan 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 pemerintahan</dc:title>
  <dc:creator>D-Wie</dc:creator>
  <cp:lastModifiedBy>Dewi_Vaio</cp:lastModifiedBy>
  <cp:revision>23</cp:revision>
  <dcterms:created xsi:type="dcterms:W3CDTF">2013-09-25T04:47:48Z</dcterms:created>
  <dcterms:modified xsi:type="dcterms:W3CDTF">2016-09-29T07:32:42Z</dcterms:modified>
</cp:coreProperties>
</file>