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8" r:id="rId9"/>
    <p:sldId id="272" r:id="rId10"/>
    <p:sldId id="273" r:id="rId11"/>
    <p:sldId id="261" r:id="rId12"/>
    <p:sldId id="265" r:id="rId13"/>
    <p:sldId id="274" r:id="rId14"/>
    <p:sldId id="259" r:id="rId15"/>
    <p:sldId id="260" r:id="rId16"/>
    <p:sldId id="262" r:id="rId17"/>
    <p:sldId id="263" r:id="rId18"/>
    <p:sldId id="26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459B7-B405-40F9-AB70-D9CD15BFF3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D02F07-BF6A-4BD4-9EA4-7737280A80C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ABSTRAKSI</a:t>
          </a:r>
          <a:endParaRPr lang="en-US" dirty="0">
            <a:solidFill>
              <a:srgbClr val="FF0000"/>
            </a:solidFill>
          </a:endParaRPr>
        </a:p>
      </dgm:t>
    </dgm:pt>
    <dgm:pt modelId="{1ACE5B51-25C4-4E86-9EA3-2FFC8067AEC4}" type="parTrans" cxnId="{6CA8F680-4F06-420E-975B-AF298C1D5E29}">
      <dgm:prSet/>
      <dgm:spPr/>
      <dgm:t>
        <a:bodyPr/>
        <a:lstStyle/>
        <a:p>
          <a:endParaRPr lang="en-US"/>
        </a:p>
      </dgm:t>
    </dgm:pt>
    <dgm:pt modelId="{71C54DC7-AD49-40FE-A424-2CDF3FF45D6E}" type="sibTrans" cxnId="{6CA8F680-4F06-420E-975B-AF298C1D5E29}">
      <dgm:prSet/>
      <dgm:spPr/>
      <dgm:t>
        <a:bodyPr/>
        <a:lstStyle/>
        <a:p>
          <a:endParaRPr lang="en-US"/>
        </a:p>
      </dgm:t>
    </dgm:pt>
    <dgm:pt modelId="{20DC7FC3-B9B8-4ED4-A545-1EB5539A5608}">
      <dgm:prSet phldrT="[Text]"/>
      <dgm:spPr/>
      <dgm:t>
        <a:bodyPr/>
        <a:lstStyle/>
        <a:p>
          <a:r>
            <a:rPr lang="en-US" dirty="0" smtClean="0"/>
            <a:t>Proses </a:t>
          </a:r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intisari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ide-ide, </a:t>
          </a:r>
          <a:r>
            <a:rPr lang="en-US" dirty="0" err="1" smtClean="0"/>
            <a:t>hal-hal</a:t>
          </a:r>
          <a:r>
            <a:rPr lang="en-US" dirty="0" smtClean="0"/>
            <a:t>, </a:t>
          </a:r>
          <a:r>
            <a:rPr lang="en-US" dirty="0" err="1" smtClean="0"/>
            <a:t>benda-benda</a:t>
          </a:r>
          <a:r>
            <a:rPr lang="en-US" dirty="0" smtClean="0"/>
            <a:t>,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gejala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endParaRPr lang="en-US" dirty="0"/>
        </a:p>
      </dgm:t>
    </dgm:pt>
    <dgm:pt modelId="{7A24AFEF-10AF-48B2-B1D2-ED4EEBB40D34}" type="parTrans" cxnId="{7D72B75C-593B-44CA-AEB5-DF4B2408C2B1}">
      <dgm:prSet/>
      <dgm:spPr/>
      <dgm:t>
        <a:bodyPr/>
        <a:lstStyle/>
        <a:p>
          <a:endParaRPr lang="en-US"/>
        </a:p>
      </dgm:t>
    </dgm:pt>
    <dgm:pt modelId="{2EF5CB76-665D-436B-B4F8-FE9C113089AA}" type="sibTrans" cxnId="{7D72B75C-593B-44CA-AEB5-DF4B2408C2B1}">
      <dgm:prSet/>
      <dgm:spPr/>
      <dgm:t>
        <a:bodyPr/>
        <a:lstStyle/>
        <a:p>
          <a:endParaRPr lang="en-US"/>
        </a:p>
      </dgm:t>
    </dgm:pt>
    <dgm:pt modelId="{97A3C99F-1F73-4E20-8E7E-81C4BB59AF2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GENERALISASI</a:t>
          </a:r>
          <a:endParaRPr lang="en-US" dirty="0">
            <a:solidFill>
              <a:srgbClr val="FF0000"/>
            </a:solidFill>
          </a:endParaRPr>
        </a:p>
      </dgm:t>
    </dgm:pt>
    <dgm:pt modelId="{89BE947C-8266-4DD8-B756-9040EE27471B}" type="parTrans" cxnId="{D037F207-43FF-43E0-974F-8598C7758532}">
      <dgm:prSet/>
      <dgm:spPr/>
      <dgm:t>
        <a:bodyPr/>
        <a:lstStyle/>
        <a:p>
          <a:endParaRPr lang="en-US"/>
        </a:p>
      </dgm:t>
    </dgm:pt>
    <dgm:pt modelId="{3427A081-F84B-485D-A41F-FD30FDDAFB0A}" type="sibTrans" cxnId="{D037F207-43FF-43E0-974F-8598C7758532}">
      <dgm:prSet/>
      <dgm:spPr/>
      <dgm:t>
        <a:bodyPr/>
        <a:lstStyle/>
        <a:p>
          <a:endParaRPr lang="en-US"/>
        </a:p>
      </dgm:t>
    </dgm:pt>
    <dgm:pt modelId="{BF91A21D-DFA1-4C17-8FDB-9C6BD8C54E3B}">
      <dgm:prSet phldrT="[Text]"/>
      <dgm:spPr/>
      <dgm:t>
        <a:bodyPr/>
        <a:lstStyle/>
        <a:p>
          <a:r>
            <a:rPr lang="en-US" dirty="0" err="1" smtClean="0"/>
            <a:t>Menarik</a:t>
          </a:r>
          <a:r>
            <a:rPr lang="en-US" dirty="0" smtClean="0"/>
            <a:t> </a:t>
          </a:r>
          <a:r>
            <a:rPr lang="en-US" dirty="0" err="1" smtClean="0"/>
            <a:t>kesimpulan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sejumlah</a:t>
          </a:r>
          <a:r>
            <a:rPr lang="en-US" dirty="0" smtClean="0"/>
            <a:t> ide-ide , </a:t>
          </a:r>
          <a:r>
            <a:rPr lang="en-US" dirty="0" err="1" smtClean="0"/>
            <a:t>hal-hal</a:t>
          </a:r>
          <a:r>
            <a:rPr lang="en-US" dirty="0" smtClean="0"/>
            <a:t>, </a:t>
          </a:r>
          <a:r>
            <a:rPr lang="en-US" dirty="0" err="1" smtClean="0"/>
            <a:t>benda-benda</a:t>
          </a:r>
          <a:r>
            <a:rPr lang="en-US" dirty="0" smtClean="0"/>
            <a:t>,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gejala</a:t>
          </a:r>
          <a:r>
            <a:rPr lang="en-US" dirty="0" smtClean="0"/>
            <a:t> </a:t>
          </a:r>
          <a:r>
            <a:rPr lang="en-US" dirty="0" err="1" smtClean="0"/>
            <a:t>sosial</a:t>
          </a:r>
          <a:r>
            <a:rPr lang="en-US" dirty="0" smtClean="0"/>
            <a:t> yang </a:t>
          </a:r>
          <a:r>
            <a:rPr lang="en-US" dirty="0" err="1" smtClean="0"/>
            <a:t>khusus</a:t>
          </a:r>
          <a:r>
            <a:rPr lang="en-US" dirty="0" smtClean="0"/>
            <a:t>.</a:t>
          </a:r>
          <a:endParaRPr lang="en-US" dirty="0"/>
        </a:p>
      </dgm:t>
    </dgm:pt>
    <dgm:pt modelId="{968CFCF9-6EC3-4F26-9096-254D8B592F91}" type="parTrans" cxnId="{3F185B07-DE40-482A-AF78-4AAAFC9A07AE}">
      <dgm:prSet/>
      <dgm:spPr/>
      <dgm:t>
        <a:bodyPr/>
        <a:lstStyle/>
        <a:p>
          <a:endParaRPr lang="en-US"/>
        </a:p>
      </dgm:t>
    </dgm:pt>
    <dgm:pt modelId="{4405A78C-D2FE-49FB-942B-0777EA69F87C}" type="sibTrans" cxnId="{3F185B07-DE40-482A-AF78-4AAAFC9A07AE}">
      <dgm:prSet/>
      <dgm:spPr/>
      <dgm:t>
        <a:bodyPr/>
        <a:lstStyle/>
        <a:p>
          <a:endParaRPr lang="en-US"/>
        </a:p>
      </dgm:t>
    </dgm:pt>
    <dgm:pt modelId="{0EA9397F-DBE9-4464-8029-EE280384BAD7}" type="pres">
      <dgm:prSet presAssocID="{38D459B7-B405-40F9-AB70-D9CD15BFF3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B8D170-5C41-40DC-AB97-49DC720CE241}" type="pres">
      <dgm:prSet presAssocID="{2AD02F07-BF6A-4BD4-9EA4-7737280A80CB}" presName="parentText" presStyleLbl="node1" presStyleIdx="0" presStyleCnt="2" custLinFactNeighborX="909" custLinFactNeighborY="379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A9015-3383-4CC2-95BA-710EC7DAA391}" type="pres">
      <dgm:prSet presAssocID="{2AD02F07-BF6A-4BD4-9EA4-7737280A80C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A2290-4221-4BB8-8E2D-680D60744EA3}" type="pres">
      <dgm:prSet presAssocID="{97A3C99F-1F73-4E20-8E7E-81C4BB59AF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470317-E76F-4D0B-9CE3-DDF4F649D377}" type="pres">
      <dgm:prSet presAssocID="{97A3C99F-1F73-4E20-8E7E-81C4BB59AF2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72B75C-593B-44CA-AEB5-DF4B2408C2B1}" srcId="{2AD02F07-BF6A-4BD4-9EA4-7737280A80CB}" destId="{20DC7FC3-B9B8-4ED4-A545-1EB5539A5608}" srcOrd="0" destOrd="0" parTransId="{7A24AFEF-10AF-48B2-B1D2-ED4EEBB40D34}" sibTransId="{2EF5CB76-665D-436B-B4F8-FE9C113089AA}"/>
    <dgm:cxn modelId="{CCAD37A8-0D44-4E60-9A06-6ADC7092284D}" type="presOf" srcId="{38D459B7-B405-40F9-AB70-D9CD15BFF339}" destId="{0EA9397F-DBE9-4464-8029-EE280384BAD7}" srcOrd="0" destOrd="0" presId="urn:microsoft.com/office/officeart/2005/8/layout/vList2"/>
    <dgm:cxn modelId="{2C15BD43-31EB-45F3-A2C4-365FFD737A6D}" type="presOf" srcId="{2AD02F07-BF6A-4BD4-9EA4-7737280A80CB}" destId="{A9B8D170-5C41-40DC-AB97-49DC720CE241}" srcOrd="0" destOrd="0" presId="urn:microsoft.com/office/officeart/2005/8/layout/vList2"/>
    <dgm:cxn modelId="{94EE5805-6A27-4ACD-B15E-07C7C32E3C13}" type="presOf" srcId="{97A3C99F-1F73-4E20-8E7E-81C4BB59AF2B}" destId="{D52A2290-4221-4BB8-8E2D-680D60744EA3}" srcOrd="0" destOrd="0" presId="urn:microsoft.com/office/officeart/2005/8/layout/vList2"/>
    <dgm:cxn modelId="{6CA8F680-4F06-420E-975B-AF298C1D5E29}" srcId="{38D459B7-B405-40F9-AB70-D9CD15BFF339}" destId="{2AD02F07-BF6A-4BD4-9EA4-7737280A80CB}" srcOrd="0" destOrd="0" parTransId="{1ACE5B51-25C4-4E86-9EA3-2FFC8067AEC4}" sibTransId="{71C54DC7-AD49-40FE-A424-2CDF3FF45D6E}"/>
    <dgm:cxn modelId="{73D72A38-7FFD-4F7C-B3EC-4D22745758A2}" type="presOf" srcId="{BF91A21D-DFA1-4C17-8FDB-9C6BD8C54E3B}" destId="{A3470317-E76F-4D0B-9CE3-DDF4F649D377}" srcOrd="0" destOrd="0" presId="urn:microsoft.com/office/officeart/2005/8/layout/vList2"/>
    <dgm:cxn modelId="{D037F207-43FF-43E0-974F-8598C7758532}" srcId="{38D459B7-B405-40F9-AB70-D9CD15BFF339}" destId="{97A3C99F-1F73-4E20-8E7E-81C4BB59AF2B}" srcOrd="1" destOrd="0" parTransId="{89BE947C-8266-4DD8-B756-9040EE27471B}" sibTransId="{3427A081-F84B-485D-A41F-FD30FDDAFB0A}"/>
    <dgm:cxn modelId="{3F185B07-DE40-482A-AF78-4AAAFC9A07AE}" srcId="{97A3C99F-1F73-4E20-8E7E-81C4BB59AF2B}" destId="{BF91A21D-DFA1-4C17-8FDB-9C6BD8C54E3B}" srcOrd="0" destOrd="0" parTransId="{968CFCF9-6EC3-4F26-9096-254D8B592F91}" sibTransId="{4405A78C-D2FE-49FB-942B-0777EA69F87C}"/>
    <dgm:cxn modelId="{95BC8536-44E5-4A32-8B39-2D4B35529D01}" type="presOf" srcId="{20DC7FC3-B9B8-4ED4-A545-1EB5539A5608}" destId="{0EBA9015-3383-4CC2-95BA-710EC7DAA391}" srcOrd="0" destOrd="0" presId="urn:microsoft.com/office/officeart/2005/8/layout/vList2"/>
    <dgm:cxn modelId="{0B473E64-BD55-4898-84B6-95FCB4421928}" type="presParOf" srcId="{0EA9397F-DBE9-4464-8029-EE280384BAD7}" destId="{A9B8D170-5C41-40DC-AB97-49DC720CE241}" srcOrd="0" destOrd="0" presId="urn:microsoft.com/office/officeart/2005/8/layout/vList2"/>
    <dgm:cxn modelId="{62CC9C68-0E74-4BDA-92E0-33D8A1DADF59}" type="presParOf" srcId="{0EA9397F-DBE9-4464-8029-EE280384BAD7}" destId="{0EBA9015-3383-4CC2-95BA-710EC7DAA391}" srcOrd="1" destOrd="0" presId="urn:microsoft.com/office/officeart/2005/8/layout/vList2"/>
    <dgm:cxn modelId="{556FE8AF-2C1A-4116-9323-9BC52038347D}" type="presParOf" srcId="{0EA9397F-DBE9-4464-8029-EE280384BAD7}" destId="{D52A2290-4221-4BB8-8E2D-680D60744EA3}" srcOrd="2" destOrd="0" presId="urn:microsoft.com/office/officeart/2005/8/layout/vList2"/>
    <dgm:cxn modelId="{2A6AA5D4-5006-4B07-8576-7556DAA6985B}" type="presParOf" srcId="{0EA9397F-DBE9-4464-8029-EE280384BAD7}" destId="{A3470317-E76F-4D0B-9CE3-DDF4F649D37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C1B09-2AC9-415F-8AED-FCCF66B67FC1}" type="doc">
      <dgm:prSet loTypeId="urn:diagrams.loki3.com/VaryingWidthList" loCatId="list" qsTypeId="urn:microsoft.com/office/officeart/2005/8/quickstyle/3d5" qsCatId="3D" csTypeId="urn:microsoft.com/office/officeart/2005/8/colors/accent1_2" csCatId="accent1" phldr="1"/>
      <dgm:spPr/>
    </dgm:pt>
    <dgm:pt modelId="{27E3399E-17AA-4977-AB37-79A973D15E84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FFFF00"/>
              </a:solidFill>
            </a:rPr>
            <a:t>Konsep</a:t>
          </a:r>
          <a:r>
            <a:rPr lang="en-US" sz="2800" dirty="0" smtClean="0">
              <a:solidFill>
                <a:srgbClr val="FFFF00"/>
              </a:solidFill>
            </a:rPr>
            <a:t> </a:t>
          </a:r>
          <a:r>
            <a:rPr lang="en-US" sz="2800" dirty="0" err="1" smtClean="0">
              <a:solidFill>
                <a:srgbClr val="FFFF00"/>
              </a:solidFill>
            </a:rPr>
            <a:t>ada</a:t>
          </a:r>
          <a:r>
            <a:rPr lang="en-US" sz="2800" dirty="0" smtClean="0">
              <a:solidFill>
                <a:srgbClr val="FFFF00"/>
              </a:solidFill>
            </a:rPr>
            <a:t> yang </a:t>
          </a:r>
          <a:r>
            <a:rPr lang="en-US" sz="2800" dirty="0" err="1" smtClean="0">
              <a:solidFill>
                <a:srgbClr val="FFFF00"/>
              </a:solidFill>
            </a:rPr>
            <a:t>sederhana</a:t>
          </a:r>
          <a:endParaRPr lang="en-US" sz="2800" dirty="0">
            <a:solidFill>
              <a:srgbClr val="FFFF00"/>
            </a:solidFill>
          </a:endParaRPr>
        </a:p>
      </dgm:t>
    </dgm:pt>
    <dgm:pt modelId="{F9A2D146-84DB-48DC-AE61-920EF4ED325F}" type="parTrans" cxnId="{B2FCAA21-B27C-42F0-92E9-89BC0A917B70}">
      <dgm:prSet/>
      <dgm:spPr/>
      <dgm:t>
        <a:bodyPr/>
        <a:lstStyle/>
        <a:p>
          <a:endParaRPr lang="en-US" sz="2800"/>
        </a:p>
      </dgm:t>
    </dgm:pt>
    <dgm:pt modelId="{CAB3B732-C0B6-42CE-A9FF-A1E48FEEC682}" type="sibTrans" cxnId="{B2FCAA21-B27C-42F0-92E9-89BC0A917B70}">
      <dgm:prSet/>
      <dgm:spPr/>
      <dgm:t>
        <a:bodyPr/>
        <a:lstStyle/>
        <a:p>
          <a:endParaRPr lang="en-US" sz="2800"/>
        </a:p>
      </dgm:t>
    </dgm:pt>
    <dgm:pt modelId="{3E0EE495-3545-4585-86B3-303FE472546F}">
      <dgm:prSet phldrT="[Text]" custT="1"/>
      <dgm:spPr/>
      <dgm:t>
        <a:bodyPr/>
        <a:lstStyle/>
        <a:p>
          <a:r>
            <a:rPr lang="en-US" sz="2800" dirty="0" smtClean="0">
              <a:solidFill>
                <a:srgbClr val="002060"/>
              </a:solidFill>
            </a:rPr>
            <a:t>Ada yang </a:t>
          </a:r>
          <a:r>
            <a:rPr lang="en-US" sz="2800" dirty="0" err="1" smtClean="0">
              <a:solidFill>
                <a:srgbClr val="002060"/>
              </a:solidFill>
            </a:rPr>
            <a:t>konkret</a:t>
          </a:r>
          <a:r>
            <a:rPr lang="en-US" sz="2800" dirty="0" smtClean="0">
              <a:solidFill>
                <a:srgbClr val="002060"/>
              </a:solidFill>
            </a:rPr>
            <a:t> (</a:t>
          </a:r>
          <a:r>
            <a:rPr lang="en-US" sz="2800" dirty="0" err="1" smtClean="0">
              <a:solidFill>
                <a:srgbClr val="002060"/>
              </a:solidFill>
            </a:rPr>
            <a:t>dapat</a:t>
          </a:r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diindera</a:t>
          </a:r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oleh</a:t>
          </a:r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pancaindera</a:t>
          </a:r>
          <a:r>
            <a:rPr lang="en-US" sz="2800" dirty="0" smtClean="0">
              <a:solidFill>
                <a:srgbClr val="002060"/>
              </a:solidFill>
            </a:rPr>
            <a:t>) </a:t>
          </a:r>
          <a:r>
            <a:rPr lang="en-US" sz="2800" dirty="0" err="1" smtClean="0">
              <a:solidFill>
                <a:srgbClr val="002060"/>
              </a:solidFill>
            </a:rPr>
            <a:t>mis</a:t>
          </a:r>
          <a:r>
            <a:rPr lang="en-US" sz="2800" dirty="0" smtClean="0">
              <a:solidFill>
                <a:srgbClr val="002060"/>
              </a:solidFill>
            </a:rPr>
            <a:t>: “</a:t>
          </a:r>
          <a:r>
            <a:rPr lang="en-US" sz="2800" dirty="0" err="1" smtClean="0">
              <a:solidFill>
                <a:srgbClr val="002060"/>
              </a:solidFill>
            </a:rPr>
            <a:t>meja</a:t>
          </a:r>
          <a:r>
            <a:rPr lang="en-US" sz="2800" dirty="0" smtClean="0">
              <a:solidFill>
                <a:srgbClr val="002060"/>
              </a:solidFill>
            </a:rPr>
            <a:t>”, “</a:t>
          </a:r>
          <a:r>
            <a:rPr lang="en-US" sz="2800" dirty="0" err="1" smtClean="0">
              <a:solidFill>
                <a:srgbClr val="002060"/>
              </a:solidFill>
            </a:rPr>
            <a:t>kursi</a:t>
          </a:r>
          <a:r>
            <a:rPr lang="en-US" sz="2800" dirty="0" smtClean="0">
              <a:solidFill>
                <a:srgbClr val="002060"/>
              </a:solidFill>
            </a:rPr>
            <a:t>”</a:t>
          </a:r>
          <a:endParaRPr lang="en-US" sz="2800" dirty="0">
            <a:solidFill>
              <a:srgbClr val="002060"/>
            </a:solidFill>
          </a:endParaRPr>
        </a:p>
      </dgm:t>
    </dgm:pt>
    <dgm:pt modelId="{FE1E8C63-2792-4CDD-A57B-D8B4F35AD438}" type="parTrans" cxnId="{9BE86E91-D971-48E8-8CB6-EB662C645328}">
      <dgm:prSet/>
      <dgm:spPr/>
      <dgm:t>
        <a:bodyPr/>
        <a:lstStyle/>
        <a:p>
          <a:endParaRPr lang="en-US" sz="2800"/>
        </a:p>
      </dgm:t>
    </dgm:pt>
    <dgm:pt modelId="{C1531142-F5C4-4E9F-9599-13DA2576A2B7}" type="sibTrans" cxnId="{9BE86E91-D971-48E8-8CB6-EB662C645328}">
      <dgm:prSet/>
      <dgm:spPr/>
      <dgm:t>
        <a:bodyPr/>
        <a:lstStyle/>
        <a:p>
          <a:endParaRPr lang="en-US" sz="2800"/>
        </a:p>
      </dgm:t>
    </dgm:pt>
    <dgm:pt modelId="{F9BC5DB8-6690-40D6-BCC1-2BA48DF5142B}">
      <dgm:prSet phldrT="[Text]" custT="1"/>
      <dgm:spPr/>
      <dgm:t>
        <a:bodyPr/>
        <a:lstStyle/>
        <a:p>
          <a:r>
            <a:rPr lang="en-US" sz="2800" dirty="0" smtClean="0">
              <a:solidFill>
                <a:srgbClr val="FF0000"/>
              </a:solidFill>
            </a:rPr>
            <a:t>Ada yang </a:t>
          </a:r>
          <a:r>
            <a:rPr lang="en-US" sz="2800" dirty="0" err="1" smtClean="0">
              <a:solidFill>
                <a:srgbClr val="FF0000"/>
              </a:solidFill>
            </a:rPr>
            <a:t>abstrak</a:t>
          </a:r>
          <a:r>
            <a:rPr lang="en-US" sz="2800" dirty="0" smtClean="0">
              <a:solidFill>
                <a:srgbClr val="FF0000"/>
              </a:solidFill>
            </a:rPr>
            <a:t> (</a:t>
          </a:r>
          <a:r>
            <a:rPr lang="en-US" sz="2800" dirty="0" err="1" smtClean="0">
              <a:solidFill>
                <a:srgbClr val="FF0000"/>
              </a:solidFill>
            </a:rPr>
            <a:t>tidak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dapat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diindera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oleh</a:t>
          </a:r>
          <a:r>
            <a:rPr lang="en-US" sz="2800" dirty="0" smtClean="0">
              <a:solidFill>
                <a:srgbClr val="FF0000"/>
              </a:solidFill>
            </a:rPr>
            <a:t> </a:t>
          </a:r>
          <a:r>
            <a:rPr lang="en-US" sz="2800" dirty="0" err="1" smtClean="0">
              <a:solidFill>
                <a:srgbClr val="FF0000"/>
              </a:solidFill>
            </a:rPr>
            <a:t>pancaindera</a:t>
          </a:r>
          <a:r>
            <a:rPr lang="en-US" sz="2800" dirty="0" smtClean="0">
              <a:solidFill>
                <a:srgbClr val="FF0000"/>
              </a:solidFill>
            </a:rPr>
            <a:t>) </a:t>
          </a:r>
          <a:r>
            <a:rPr lang="en-US" sz="2800" dirty="0" err="1" smtClean="0">
              <a:solidFill>
                <a:srgbClr val="FF0000"/>
              </a:solidFill>
            </a:rPr>
            <a:t>mis</a:t>
          </a:r>
          <a:r>
            <a:rPr lang="en-US" sz="2800" dirty="0" smtClean="0">
              <a:solidFill>
                <a:srgbClr val="FF0000"/>
              </a:solidFill>
            </a:rPr>
            <a:t>: “</a:t>
          </a:r>
          <a:r>
            <a:rPr lang="en-US" sz="2800" dirty="0" err="1" smtClean="0">
              <a:solidFill>
                <a:srgbClr val="FF0000"/>
              </a:solidFill>
            </a:rPr>
            <a:t>masyarakat</a:t>
          </a:r>
          <a:r>
            <a:rPr lang="en-US" sz="2800" dirty="0" smtClean="0">
              <a:solidFill>
                <a:srgbClr val="FF0000"/>
              </a:solidFill>
            </a:rPr>
            <a:t>”, “</a:t>
          </a:r>
          <a:r>
            <a:rPr lang="en-US" sz="2800" dirty="0" err="1" smtClean="0">
              <a:solidFill>
                <a:srgbClr val="FF0000"/>
              </a:solidFill>
            </a:rPr>
            <a:t>organisasi</a:t>
          </a:r>
          <a:r>
            <a:rPr lang="en-US" sz="2800" dirty="0" smtClean="0">
              <a:solidFill>
                <a:srgbClr val="FF0000"/>
              </a:solidFill>
            </a:rPr>
            <a:t>”, “</a:t>
          </a:r>
          <a:r>
            <a:rPr lang="en-US" sz="2800" dirty="0" err="1" smtClean="0">
              <a:solidFill>
                <a:srgbClr val="FF0000"/>
              </a:solidFill>
            </a:rPr>
            <a:t>asimilasi</a:t>
          </a:r>
          <a:r>
            <a:rPr lang="en-US" sz="2800" dirty="0" smtClean="0">
              <a:solidFill>
                <a:srgbClr val="FF0000"/>
              </a:solidFill>
            </a:rPr>
            <a:t>” </a:t>
          </a:r>
          <a:r>
            <a:rPr lang="en-US" sz="2800" dirty="0" err="1" smtClean="0">
              <a:solidFill>
                <a:srgbClr val="FF0000"/>
              </a:solidFill>
            </a:rPr>
            <a:t>atau</a:t>
          </a:r>
          <a:r>
            <a:rPr lang="en-US" sz="2800" dirty="0" smtClean="0">
              <a:solidFill>
                <a:srgbClr val="FF0000"/>
              </a:solidFill>
            </a:rPr>
            <a:t> “</a:t>
          </a:r>
          <a:r>
            <a:rPr lang="en-US" sz="2800" dirty="0" err="1" smtClean="0">
              <a:solidFill>
                <a:srgbClr val="FF0000"/>
              </a:solidFill>
            </a:rPr>
            <a:t>kebahagiaan</a:t>
          </a:r>
          <a:r>
            <a:rPr lang="en-US" sz="2800" dirty="0" smtClean="0">
              <a:solidFill>
                <a:srgbClr val="FF0000"/>
              </a:solidFill>
            </a:rPr>
            <a:t>’</a:t>
          </a:r>
          <a:endParaRPr lang="en-US" sz="2800" dirty="0">
            <a:solidFill>
              <a:srgbClr val="FF0000"/>
            </a:solidFill>
          </a:endParaRPr>
        </a:p>
      </dgm:t>
    </dgm:pt>
    <dgm:pt modelId="{9367339B-FA52-467E-8B33-BA0D50210C69}" type="sibTrans" cxnId="{8920FC66-90EF-4658-A498-A4B0B1FA7686}">
      <dgm:prSet/>
      <dgm:spPr/>
      <dgm:t>
        <a:bodyPr/>
        <a:lstStyle/>
        <a:p>
          <a:endParaRPr lang="en-US" sz="2800"/>
        </a:p>
      </dgm:t>
    </dgm:pt>
    <dgm:pt modelId="{17FBC76C-2D1C-4E1E-9427-37974F105787}" type="parTrans" cxnId="{8920FC66-90EF-4658-A498-A4B0B1FA7686}">
      <dgm:prSet/>
      <dgm:spPr/>
      <dgm:t>
        <a:bodyPr/>
        <a:lstStyle/>
        <a:p>
          <a:endParaRPr lang="en-US" sz="2800"/>
        </a:p>
      </dgm:t>
    </dgm:pt>
    <dgm:pt modelId="{18A7F210-2F23-4602-A3EC-2A6595E93830}" type="pres">
      <dgm:prSet presAssocID="{405C1B09-2AC9-415F-8AED-FCCF66B67FC1}" presName="Name0" presStyleCnt="0">
        <dgm:presLayoutVars>
          <dgm:resizeHandles/>
        </dgm:presLayoutVars>
      </dgm:prSet>
      <dgm:spPr/>
    </dgm:pt>
    <dgm:pt modelId="{5ED8023F-1C41-45F3-B947-69DC35F96C45}" type="pres">
      <dgm:prSet presAssocID="{27E3399E-17AA-4977-AB37-79A973D15E84}" presName="text" presStyleLbl="node1" presStyleIdx="0" presStyleCnt="3" custScaleX="804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A42B8-AD29-4282-9958-1165D574E17E}" type="pres">
      <dgm:prSet presAssocID="{CAB3B732-C0B6-42CE-A9FF-A1E48FEEC682}" presName="space" presStyleCnt="0"/>
      <dgm:spPr/>
    </dgm:pt>
    <dgm:pt modelId="{636CCCF2-10E0-4E39-A6B0-33A15A90BD7E}" type="pres">
      <dgm:prSet presAssocID="{3E0EE495-3545-4585-86B3-303FE472546F}" presName="text" presStyleLbl="node1" presStyleIdx="1" presStyleCnt="3" custScaleX="804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DBE06-8F5A-44E5-AF5B-CBD0DB2EDBE4}" type="pres">
      <dgm:prSet presAssocID="{C1531142-F5C4-4E9F-9599-13DA2576A2B7}" presName="space" presStyleCnt="0"/>
      <dgm:spPr/>
    </dgm:pt>
    <dgm:pt modelId="{ADDB323F-C453-409F-8384-1B36F7A3AFC2}" type="pres">
      <dgm:prSet presAssocID="{F9BC5DB8-6690-40D6-BCC1-2BA48DF5142B}" presName="text" presStyleLbl="node1" presStyleIdx="2" presStyleCnt="3" custScaleX="804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551ABA-D447-440E-9805-2D8C6C3F22F9}" type="presOf" srcId="{3E0EE495-3545-4585-86B3-303FE472546F}" destId="{636CCCF2-10E0-4E39-A6B0-33A15A90BD7E}" srcOrd="0" destOrd="0" presId="urn:diagrams.loki3.com/VaryingWidthList"/>
    <dgm:cxn modelId="{52DE2A63-35C8-40F1-97B8-CC20746FA803}" type="presOf" srcId="{27E3399E-17AA-4977-AB37-79A973D15E84}" destId="{5ED8023F-1C41-45F3-B947-69DC35F96C45}" srcOrd="0" destOrd="0" presId="urn:diagrams.loki3.com/VaryingWidthList"/>
    <dgm:cxn modelId="{8920FC66-90EF-4658-A498-A4B0B1FA7686}" srcId="{405C1B09-2AC9-415F-8AED-FCCF66B67FC1}" destId="{F9BC5DB8-6690-40D6-BCC1-2BA48DF5142B}" srcOrd="2" destOrd="0" parTransId="{17FBC76C-2D1C-4E1E-9427-37974F105787}" sibTransId="{9367339B-FA52-467E-8B33-BA0D50210C69}"/>
    <dgm:cxn modelId="{897DFF07-822E-4CA8-8548-8C1741CC4C86}" type="presOf" srcId="{405C1B09-2AC9-415F-8AED-FCCF66B67FC1}" destId="{18A7F210-2F23-4602-A3EC-2A6595E93830}" srcOrd="0" destOrd="0" presId="urn:diagrams.loki3.com/VaryingWidthList"/>
    <dgm:cxn modelId="{0DFF35C9-F9C0-4D5D-81BC-695416FB7945}" type="presOf" srcId="{F9BC5DB8-6690-40D6-BCC1-2BA48DF5142B}" destId="{ADDB323F-C453-409F-8384-1B36F7A3AFC2}" srcOrd="0" destOrd="0" presId="urn:diagrams.loki3.com/VaryingWidthList"/>
    <dgm:cxn modelId="{B2FCAA21-B27C-42F0-92E9-89BC0A917B70}" srcId="{405C1B09-2AC9-415F-8AED-FCCF66B67FC1}" destId="{27E3399E-17AA-4977-AB37-79A973D15E84}" srcOrd="0" destOrd="0" parTransId="{F9A2D146-84DB-48DC-AE61-920EF4ED325F}" sibTransId="{CAB3B732-C0B6-42CE-A9FF-A1E48FEEC682}"/>
    <dgm:cxn modelId="{9BE86E91-D971-48E8-8CB6-EB662C645328}" srcId="{405C1B09-2AC9-415F-8AED-FCCF66B67FC1}" destId="{3E0EE495-3545-4585-86B3-303FE472546F}" srcOrd="1" destOrd="0" parTransId="{FE1E8C63-2792-4CDD-A57B-D8B4F35AD438}" sibTransId="{C1531142-F5C4-4E9F-9599-13DA2576A2B7}"/>
    <dgm:cxn modelId="{CBF63195-1710-4F95-8B2C-3FFD1D74859D}" type="presParOf" srcId="{18A7F210-2F23-4602-A3EC-2A6595E93830}" destId="{5ED8023F-1C41-45F3-B947-69DC35F96C45}" srcOrd="0" destOrd="0" presId="urn:diagrams.loki3.com/VaryingWidthList"/>
    <dgm:cxn modelId="{D57D40A0-5411-4DEB-90CF-0A131E5BE6FF}" type="presParOf" srcId="{18A7F210-2F23-4602-A3EC-2A6595E93830}" destId="{836A42B8-AD29-4282-9958-1165D574E17E}" srcOrd="1" destOrd="0" presId="urn:diagrams.loki3.com/VaryingWidthList"/>
    <dgm:cxn modelId="{66B7EAAF-3EBC-41C2-8DE0-385F190EBD86}" type="presParOf" srcId="{18A7F210-2F23-4602-A3EC-2A6595E93830}" destId="{636CCCF2-10E0-4E39-A6B0-33A15A90BD7E}" srcOrd="2" destOrd="0" presId="urn:diagrams.loki3.com/VaryingWidthList"/>
    <dgm:cxn modelId="{C5966B32-F60D-4DC9-A419-19F30F89CCEC}" type="presParOf" srcId="{18A7F210-2F23-4602-A3EC-2A6595E93830}" destId="{0AFDBE06-8F5A-44E5-AF5B-CBD0DB2EDBE4}" srcOrd="3" destOrd="0" presId="urn:diagrams.loki3.com/VaryingWidthList"/>
    <dgm:cxn modelId="{09DE683D-3A04-46E6-BA4E-3257C11ACDBA}" type="presParOf" srcId="{18A7F210-2F23-4602-A3EC-2A6595E93830}" destId="{ADDB323F-C453-409F-8384-1B36F7A3AFC2}" srcOrd="4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2EAE4-CB19-4583-9826-41DD5D10620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39D393C-BCA9-4EE0-8489-CFC7AB6ABC08}">
      <dgm:prSet phldrT="[Text]" custT="1"/>
      <dgm:spPr/>
      <dgm:t>
        <a:bodyPr/>
        <a:lstStyle/>
        <a:p>
          <a:pPr marL="457200" indent="0"/>
          <a:r>
            <a:rPr lang="en-US" sz="2400" dirty="0" err="1" smtClean="0">
              <a:solidFill>
                <a:srgbClr val="0070C0"/>
              </a:solidFill>
            </a:rPr>
            <a:t>Apa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yg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mendefinisikan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sebaiknya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tidak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mengandung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istilah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atau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konsep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yg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didefinisikan</a:t>
          </a:r>
          <a:r>
            <a:rPr lang="en-US" sz="2400" dirty="0" smtClean="0">
              <a:solidFill>
                <a:srgbClr val="0070C0"/>
              </a:solidFill>
            </a:rPr>
            <a:t>. </a:t>
          </a:r>
          <a:r>
            <a:rPr lang="en-US" sz="2400" dirty="0" err="1" smtClean="0">
              <a:solidFill>
                <a:srgbClr val="0070C0"/>
              </a:solidFill>
            </a:rPr>
            <a:t>Cth</a:t>
          </a:r>
          <a:r>
            <a:rPr lang="en-US" sz="2400" dirty="0" smtClean="0">
              <a:solidFill>
                <a:srgbClr val="0070C0"/>
              </a:solidFill>
            </a:rPr>
            <a:t>: </a:t>
          </a:r>
          <a:r>
            <a:rPr lang="en-US" sz="2400" dirty="0" err="1" smtClean="0">
              <a:solidFill>
                <a:srgbClr val="0070C0"/>
              </a:solidFill>
            </a:rPr>
            <a:t>konsep</a:t>
          </a:r>
          <a:r>
            <a:rPr lang="en-US" sz="2400" dirty="0" smtClean="0">
              <a:solidFill>
                <a:srgbClr val="0070C0"/>
              </a:solidFill>
            </a:rPr>
            <a:t> “Pembangunan” </a:t>
          </a:r>
          <a:r>
            <a:rPr lang="en-US" sz="2400" dirty="0" err="1" smtClean="0">
              <a:solidFill>
                <a:srgbClr val="0070C0"/>
              </a:solidFill>
            </a:rPr>
            <a:t>jgn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didefinisikan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sebagai</a:t>
          </a:r>
          <a:r>
            <a:rPr lang="en-US" sz="2400" dirty="0" smtClean="0">
              <a:solidFill>
                <a:srgbClr val="0070C0"/>
              </a:solidFill>
            </a:rPr>
            <a:t> ”</a:t>
          </a:r>
          <a:r>
            <a:rPr lang="en-US" sz="2400" dirty="0" err="1" smtClean="0">
              <a:solidFill>
                <a:srgbClr val="0070C0"/>
              </a:solidFill>
            </a:rPr>
            <a:t>suatu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keadaan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yg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sedang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membangun</a:t>
          </a:r>
          <a:r>
            <a:rPr lang="en-US" sz="2400" dirty="0" smtClean="0">
              <a:solidFill>
                <a:srgbClr val="0070C0"/>
              </a:solidFill>
            </a:rPr>
            <a:t>. </a:t>
          </a:r>
          <a:endParaRPr lang="en-US" sz="2400" dirty="0">
            <a:solidFill>
              <a:srgbClr val="0070C0"/>
            </a:solidFill>
          </a:endParaRPr>
        </a:p>
      </dgm:t>
    </dgm:pt>
    <dgm:pt modelId="{4E90D377-7504-4F09-8BAB-28C0F82E0A8A}" type="parTrans" cxnId="{A123FE9A-6CC2-4D93-9068-D52B952363FC}">
      <dgm:prSet/>
      <dgm:spPr/>
      <dgm:t>
        <a:bodyPr/>
        <a:lstStyle/>
        <a:p>
          <a:endParaRPr lang="en-US" sz="2400">
            <a:solidFill>
              <a:srgbClr val="0070C0"/>
            </a:solidFill>
          </a:endParaRPr>
        </a:p>
      </dgm:t>
    </dgm:pt>
    <dgm:pt modelId="{2F3FA2F6-DACB-4853-B2BB-8327E46870CA}" type="sibTrans" cxnId="{A123FE9A-6CC2-4D93-9068-D52B952363FC}">
      <dgm:prSet/>
      <dgm:spPr/>
      <dgm:t>
        <a:bodyPr/>
        <a:lstStyle/>
        <a:p>
          <a:endParaRPr lang="en-US" sz="2400">
            <a:solidFill>
              <a:srgbClr val="0070C0"/>
            </a:solidFill>
          </a:endParaRPr>
        </a:p>
      </dgm:t>
    </dgm:pt>
    <dgm:pt modelId="{CE631DB0-6D89-46FD-AB26-634152FD810C}">
      <dgm:prSet phldrT="[Text]" custT="1"/>
      <dgm:spPr/>
      <dgm:t>
        <a:bodyPr/>
        <a:lstStyle/>
        <a:p>
          <a:pPr marL="511175" indent="0"/>
          <a:r>
            <a:rPr lang="en-US" sz="2400" dirty="0" err="1" smtClean="0">
              <a:solidFill>
                <a:srgbClr val="0070C0"/>
              </a:solidFill>
            </a:rPr>
            <a:t>Sedapat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mungkin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definisi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tidak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dirumuskan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dalam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kalimat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negatif</a:t>
          </a:r>
          <a:r>
            <a:rPr lang="en-US" sz="2400" dirty="0" smtClean="0">
              <a:solidFill>
                <a:srgbClr val="0070C0"/>
              </a:solidFill>
            </a:rPr>
            <a:t>. </a:t>
          </a:r>
          <a:endParaRPr lang="en-US" sz="2400" dirty="0" smtClean="0">
            <a:solidFill>
              <a:srgbClr val="0070C0"/>
            </a:solidFill>
          </a:endParaRPr>
        </a:p>
        <a:p>
          <a:pPr marL="511175" indent="0"/>
          <a:r>
            <a:rPr lang="en-US" sz="2400" dirty="0" err="1" smtClean="0">
              <a:solidFill>
                <a:srgbClr val="0070C0"/>
              </a:solidFill>
            </a:rPr>
            <a:t>Cth</a:t>
          </a:r>
          <a:r>
            <a:rPr lang="en-US" sz="2400" dirty="0" smtClean="0">
              <a:solidFill>
                <a:srgbClr val="0070C0"/>
              </a:solidFill>
            </a:rPr>
            <a:t>: “</a:t>
          </a:r>
          <a:r>
            <a:rPr lang="en-US" sz="2400" dirty="0" err="1" smtClean="0">
              <a:solidFill>
                <a:srgbClr val="0070C0"/>
              </a:solidFill>
            </a:rPr>
            <a:t>kursi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adalah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bukan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meja</a:t>
          </a:r>
          <a:r>
            <a:rPr lang="en-US" sz="2400" dirty="0" smtClean="0">
              <a:solidFill>
                <a:srgbClr val="0070C0"/>
              </a:solidFill>
            </a:rPr>
            <a:t>”</a:t>
          </a:r>
          <a:endParaRPr lang="en-US" sz="2400" dirty="0">
            <a:solidFill>
              <a:srgbClr val="0070C0"/>
            </a:solidFill>
          </a:endParaRPr>
        </a:p>
      </dgm:t>
    </dgm:pt>
    <dgm:pt modelId="{E4FDA934-78E6-40C2-93B1-975763C8716B}" type="parTrans" cxnId="{9BD37A2B-44C6-40FC-9EDF-8F21012E9F95}">
      <dgm:prSet/>
      <dgm:spPr/>
      <dgm:t>
        <a:bodyPr/>
        <a:lstStyle/>
        <a:p>
          <a:endParaRPr lang="en-US" sz="2400">
            <a:solidFill>
              <a:srgbClr val="0070C0"/>
            </a:solidFill>
          </a:endParaRPr>
        </a:p>
      </dgm:t>
    </dgm:pt>
    <dgm:pt modelId="{1DC6A352-07C0-4BD1-85CF-5356292CF3AD}" type="sibTrans" cxnId="{9BD37A2B-44C6-40FC-9EDF-8F21012E9F95}">
      <dgm:prSet/>
      <dgm:spPr/>
      <dgm:t>
        <a:bodyPr/>
        <a:lstStyle/>
        <a:p>
          <a:endParaRPr lang="en-US" sz="2400">
            <a:solidFill>
              <a:srgbClr val="0070C0"/>
            </a:solidFill>
          </a:endParaRPr>
        </a:p>
      </dgm:t>
    </dgm:pt>
    <dgm:pt modelId="{B9CD1E18-93C1-418D-9AB2-7A2BCF92F1C6}">
      <dgm:prSet phldrT="[Text]" custT="1"/>
      <dgm:spPr/>
      <dgm:t>
        <a:bodyPr/>
        <a:lstStyle/>
        <a:p>
          <a:pPr marL="457200" indent="0"/>
          <a:r>
            <a:rPr lang="en-US" sz="2400" dirty="0" err="1" smtClean="0">
              <a:solidFill>
                <a:srgbClr val="0070C0"/>
              </a:solidFill>
            </a:rPr>
            <a:t>Sebaiknya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harus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dalam</a:t>
          </a:r>
          <a:r>
            <a:rPr lang="en-US" sz="2400" dirty="0" smtClean="0">
              <a:solidFill>
                <a:srgbClr val="0070C0"/>
              </a:solidFill>
            </a:rPr>
            <a:t> Bahasa yang </a:t>
          </a:r>
          <a:r>
            <a:rPr lang="en-US" sz="2400" dirty="0" err="1" smtClean="0">
              <a:solidFill>
                <a:srgbClr val="0070C0"/>
              </a:solidFill>
            </a:rPr>
            <a:t>sedehana</a:t>
          </a:r>
          <a:r>
            <a:rPr lang="en-US" sz="2400" dirty="0" smtClean="0">
              <a:solidFill>
                <a:srgbClr val="0070C0"/>
              </a:solidFill>
            </a:rPr>
            <a:t>, </a:t>
          </a:r>
          <a:r>
            <a:rPr lang="en-US" sz="2400" dirty="0" err="1" smtClean="0">
              <a:solidFill>
                <a:srgbClr val="0070C0"/>
              </a:solidFill>
            </a:rPr>
            <a:t>jelas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dan</a:t>
          </a:r>
          <a:r>
            <a:rPr lang="en-US" sz="2400" dirty="0" smtClean="0">
              <a:solidFill>
                <a:srgbClr val="0070C0"/>
              </a:solidFill>
            </a:rPr>
            <a:t> </a:t>
          </a:r>
          <a:r>
            <a:rPr lang="en-US" sz="2400" dirty="0" err="1" smtClean="0">
              <a:solidFill>
                <a:srgbClr val="0070C0"/>
              </a:solidFill>
            </a:rPr>
            <a:t>terperinci</a:t>
          </a:r>
          <a:r>
            <a:rPr lang="en-US" sz="2400" dirty="0" smtClean="0">
              <a:solidFill>
                <a:srgbClr val="0070C0"/>
              </a:solidFill>
            </a:rPr>
            <a:t> agar </a:t>
          </a:r>
          <a:r>
            <a:rPr lang="en-US" sz="2400" dirty="0" err="1" smtClean="0">
              <a:solidFill>
                <a:srgbClr val="0070C0"/>
              </a:solidFill>
            </a:rPr>
            <a:t>komunikatif</a:t>
          </a:r>
          <a:endParaRPr lang="en-US" sz="2400" dirty="0">
            <a:solidFill>
              <a:srgbClr val="0070C0"/>
            </a:solidFill>
          </a:endParaRPr>
        </a:p>
      </dgm:t>
    </dgm:pt>
    <dgm:pt modelId="{EAE27E0A-3A9B-40BB-9FCB-AAAE160FC861}" type="parTrans" cxnId="{4B68B626-D72B-4CA6-B9BB-DAF1474B71B0}">
      <dgm:prSet/>
      <dgm:spPr/>
      <dgm:t>
        <a:bodyPr/>
        <a:lstStyle/>
        <a:p>
          <a:endParaRPr lang="en-US" sz="2400">
            <a:solidFill>
              <a:srgbClr val="0070C0"/>
            </a:solidFill>
          </a:endParaRPr>
        </a:p>
      </dgm:t>
    </dgm:pt>
    <dgm:pt modelId="{4A617E63-A4BD-4027-9871-92D6E3C99AB9}" type="sibTrans" cxnId="{4B68B626-D72B-4CA6-B9BB-DAF1474B71B0}">
      <dgm:prSet/>
      <dgm:spPr/>
      <dgm:t>
        <a:bodyPr/>
        <a:lstStyle/>
        <a:p>
          <a:endParaRPr lang="en-US" sz="2400">
            <a:solidFill>
              <a:srgbClr val="0070C0"/>
            </a:solidFill>
          </a:endParaRPr>
        </a:p>
      </dgm:t>
    </dgm:pt>
    <dgm:pt modelId="{BAF9189F-E91A-404E-B225-ABEE42DBFD9D}" type="pres">
      <dgm:prSet presAssocID="{4372EAE4-CB19-4583-9826-41DD5D106204}" presName="linearFlow" presStyleCnt="0">
        <dgm:presLayoutVars>
          <dgm:dir/>
          <dgm:resizeHandles val="exact"/>
        </dgm:presLayoutVars>
      </dgm:prSet>
      <dgm:spPr/>
    </dgm:pt>
    <dgm:pt modelId="{D9F5720D-24C2-49F0-BA7B-98ED88B2493E}" type="pres">
      <dgm:prSet presAssocID="{439D393C-BCA9-4EE0-8489-CFC7AB6ABC08}" presName="composite" presStyleCnt="0"/>
      <dgm:spPr/>
    </dgm:pt>
    <dgm:pt modelId="{66F0CF41-130E-4318-B7C3-FD363D2C7C35}" type="pres">
      <dgm:prSet presAssocID="{439D393C-BCA9-4EE0-8489-CFC7AB6ABC08}" presName="imgShp" presStyleLbl="fgImgPlace1" presStyleIdx="0" presStyleCnt="3" custLinFactNeighborX="-55964" custLinFactNeighborY="-1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34617678-68C5-4EFF-8B4E-6429C9873467}" type="pres">
      <dgm:prSet presAssocID="{439D393C-BCA9-4EE0-8489-CFC7AB6ABC08}" presName="txShp" presStyleLbl="node1" presStyleIdx="0" presStyleCnt="3" custScaleX="14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6BF1F-744B-4A40-BD6B-79A322435792}" type="pres">
      <dgm:prSet presAssocID="{2F3FA2F6-DACB-4853-B2BB-8327E46870CA}" presName="spacing" presStyleCnt="0"/>
      <dgm:spPr/>
    </dgm:pt>
    <dgm:pt modelId="{F9E50571-D4CF-4833-BC4D-662F87C52E38}" type="pres">
      <dgm:prSet presAssocID="{CE631DB0-6D89-46FD-AB26-634152FD810C}" presName="composite" presStyleCnt="0"/>
      <dgm:spPr/>
    </dgm:pt>
    <dgm:pt modelId="{7F9E537E-5081-4DF5-9CF8-0A38CFC8D08A}" type="pres">
      <dgm:prSet presAssocID="{CE631DB0-6D89-46FD-AB26-634152FD810C}" presName="imgShp" presStyleLbl="fgImgPlace1" presStyleIdx="1" presStyleCnt="3" custLinFactNeighborX="-57390" custLinFactNeighborY="334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57E26DE-BB51-4789-8262-9FFAC6F6B1B9}" type="pres">
      <dgm:prSet presAssocID="{CE631DB0-6D89-46FD-AB26-634152FD810C}" presName="txShp" presStyleLbl="node1" presStyleIdx="1" presStyleCnt="3" custScaleX="14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32122-A749-4738-80D7-627D93EB49F8}" type="pres">
      <dgm:prSet presAssocID="{1DC6A352-07C0-4BD1-85CF-5356292CF3AD}" presName="spacing" presStyleCnt="0"/>
      <dgm:spPr/>
    </dgm:pt>
    <dgm:pt modelId="{E03D579E-87B0-406F-9376-E8B8D6721179}" type="pres">
      <dgm:prSet presAssocID="{B9CD1E18-93C1-418D-9AB2-7A2BCF92F1C6}" presName="composite" presStyleCnt="0"/>
      <dgm:spPr/>
    </dgm:pt>
    <dgm:pt modelId="{B0693F7C-DBEF-400A-82AD-265F4457DE93}" type="pres">
      <dgm:prSet presAssocID="{B9CD1E18-93C1-418D-9AB2-7A2BCF92F1C6}" presName="imgShp" presStyleLbl="fgImgPlace1" presStyleIdx="2" presStyleCnt="3" custLinFactNeighborX="-57747" custLinFactNeighborY="76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52020CB-72B6-49FC-B890-F431B364C750}" type="pres">
      <dgm:prSet presAssocID="{B9CD1E18-93C1-418D-9AB2-7A2BCF92F1C6}" presName="txShp" presStyleLbl="node1" presStyleIdx="2" presStyleCnt="3" custScaleX="1476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E78F33-6C8B-4928-9D28-BE268D1BA5EE}" type="presOf" srcId="{439D393C-BCA9-4EE0-8489-CFC7AB6ABC08}" destId="{34617678-68C5-4EFF-8B4E-6429C9873467}" srcOrd="0" destOrd="0" presId="urn:microsoft.com/office/officeart/2005/8/layout/vList3"/>
    <dgm:cxn modelId="{C92ED719-7007-4D73-9FDE-21DC07C3286B}" type="presOf" srcId="{4372EAE4-CB19-4583-9826-41DD5D106204}" destId="{BAF9189F-E91A-404E-B225-ABEE42DBFD9D}" srcOrd="0" destOrd="0" presId="urn:microsoft.com/office/officeart/2005/8/layout/vList3"/>
    <dgm:cxn modelId="{F07E4F2E-F638-4F08-9DEF-E2731FAF38E4}" type="presOf" srcId="{B9CD1E18-93C1-418D-9AB2-7A2BCF92F1C6}" destId="{452020CB-72B6-49FC-B890-F431B364C750}" srcOrd="0" destOrd="0" presId="urn:microsoft.com/office/officeart/2005/8/layout/vList3"/>
    <dgm:cxn modelId="{9BD37A2B-44C6-40FC-9EDF-8F21012E9F95}" srcId="{4372EAE4-CB19-4583-9826-41DD5D106204}" destId="{CE631DB0-6D89-46FD-AB26-634152FD810C}" srcOrd="1" destOrd="0" parTransId="{E4FDA934-78E6-40C2-93B1-975763C8716B}" sibTransId="{1DC6A352-07C0-4BD1-85CF-5356292CF3AD}"/>
    <dgm:cxn modelId="{4B68B626-D72B-4CA6-B9BB-DAF1474B71B0}" srcId="{4372EAE4-CB19-4583-9826-41DD5D106204}" destId="{B9CD1E18-93C1-418D-9AB2-7A2BCF92F1C6}" srcOrd="2" destOrd="0" parTransId="{EAE27E0A-3A9B-40BB-9FCB-AAAE160FC861}" sibTransId="{4A617E63-A4BD-4027-9871-92D6E3C99AB9}"/>
    <dgm:cxn modelId="{A123FE9A-6CC2-4D93-9068-D52B952363FC}" srcId="{4372EAE4-CB19-4583-9826-41DD5D106204}" destId="{439D393C-BCA9-4EE0-8489-CFC7AB6ABC08}" srcOrd="0" destOrd="0" parTransId="{4E90D377-7504-4F09-8BAB-28C0F82E0A8A}" sibTransId="{2F3FA2F6-DACB-4853-B2BB-8327E46870CA}"/>
    <dgm:cxn modelId="{9DA0909C-756E-4DF7-95D3-04B61DFD574E}" type="presOf" srcId="{CE631DB0-6D89-46FD-AB26-634152FD810C}" destId="{F57E26DE-BB51-4789-8262-9FFAC6F6B1B9}" srcOrd="0" destOrd="0" presId="urn:microsoft.com/office/officeart/2005/8/layout/vList3"/>
    <dgm:cxn modelId="{689A0E06-2E89-44BD-87A4-45FD59737382}" type="presParOf" srcId="{BAF9189F-E91A-404E-B225-ABEE42DBFD9D}" destId="{D9F5720D-24C2-49F0-BA7B-98ED88B2493E}" srcOrd="0" destOrd="0" presId="urn:microsoft.com/office/officeart/2005/8/layout/vList3"/>
    <dgm:cxn modelId="{8BA43245-170B-4B0F-909F-8491828EF062}" type="presParOf" srcId="{D9F5720D-24C2-49F0-BA7B-98ED88B2493E}" destId="{66F0CF41-130E-4318-B7C3-FD363D2C7C35}" srcOrd="0" destOrd="0" presId="urn:microsoft.com/office/officeart/2005/8/layout/vList3"/>
    <dgm:cxn modelId="{CDDF489A-7A27-468E-9779-1FB1EA853012}" type="presParOf" srcId="{D9F5720D-24C2-49F0-BA7B-98ED88B2493E}" destId="{34617678-68C5-4EFF-8B4E-6429C9873467}" srcOrd="1" destOrd="0" presId="urn:microsoft.com/office/officeart/2005/8/layout/vList3"/>
    <dgm:cxn modelId="{8491C023-D14E-4EC9-9EE2-870B7DFFE12F}" type="presParOf" srcId="{BAF9189F-E91A-404E-B225-ABEE42DBFD9D}" destId="{C9D6BF1F-744B-4A40-BD6B-79A322435792}" srcOrd="1" destOrd="0" presId="urn:microsoft.com/office/officeart/2005/8/layout/vList3"/>
    <dgm:cxn modelId="{1836AC33-93EB-4943-9D29-A326FEB1E4CF}" type="presParOf" srcId="{BAF9189F-E91A-404E-B225-ABEE42DBFD9D}" destId="{F9E50571-D4CF-4833-BC4D-662F87C52E38}" srcOrd="2" destOrd="0" presId="urn:microsoft.com/office/officeart/2005/8/layout/vList3"/>
    <dgm:cxn modelId="{11B58F64-55F8-4DC0-991E-F8FC2BC9F498}" type="presParOf" srcId="{F9E50571-D4CF-4833-BC4D-662F87C52E38}" destId="{7F9E537E-5081-4DF5-9CF8-0A38CFC8D08A}" srcOrd="0" destOrd="0" presId="urn:microsoft.com/office/officeart/2005/8/layout/vList3"/>
    <dgm:cxn modelId="{10CA6075-BA39-4F86-AADA-B16BC29E4666}" type="presParOf" srcId="{F9E50571-D4CF-4833-BC4D-662F87C52E38}" destId="{F57E26DE-BB51-4789-8262-9FFAC6F6B1B9}" srcOrd="1" destOrd="0" presId="urn:microsoft.com/office/officeart/2005/8/layout/vList3"/>
    <dgm:cxn modelId="{45648020-C32C-486A-BE6D-D669E6FDBD90}" type="presParOf" srcId="{BAF9189F-E91A-404E-B225-ABEE42DBFD9D}" destId="{CEF32122-A749-4738-80D7-627D93EB49F8}" srcOrd="3" destOrd="0" presId="urn:microsoft.com/office/officeart/2005/8/layout/vList3"/>
    <dgm:cxn modelId="{2C1C6CEC-35BB-44CF-931E-CA5A9018530E}" type="presParOf" srcId="{BAF9189F-E91A-404E-B225-ABEE42DBFD9D}" destId="{E03D579E-87B0-406F-9376-E8B8D6721179}" srcOrd="4" destOrd="0" presId="urn:microsoft.com/office/officeart/2005/8/layout/vList3"/>
    <dgm:cxn modelId="{2CC98E62-6383-43D8-A365-9D44F39E14A0}" type="presParOf" srcId="{E03D579E-87B0-406F-9376-E8B8D6721179}" destId="{B0693F7C-DBEF-400A-82AD-265F4457DE93}" srcOrd="0" destOrd="0" presId="urn:microsoft.com/office/officeart/2005/8/layout/vList3"/>
    <dgm:cxn modelId="{96DFD7F0-A1E6-47FE-BD69-1D0C1B66C70E}" type="presParOf" srcId="{E03D579E-87B0-406F-9376-E8B8D6721179}" destId="{452020CB-72B6-49FC-B890-F431B364C75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8D170-5C41-40DC-AB97-49DC720CE241}">
      <dsp:nvSpPr>
        <dsp:cNvPr id="0" name=""/>
        <dsp:cNvSpPr/>
      </dsp:nvSpPr>
      <dsp:spPr>
        <a:xfrm>
          <a:off x="0" y="110987"/>
          <a:ext cx="83820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ABSTRAKSI</a:t>
          </a:r>
          <a:endParaRPr lang="en-US" sz="4200" kern="1200" dirty="0">
            <a:solidFill>
              <a:srgbClr val="FF0000"/>
            </a:solidFill>
          </a:endParaRPr>
        </a:p>
      </dsp:txBody>
      <dsp:txXfrm>
        <a:off x="47976" y="158963"/>
        <a:ext cx="8286048" cy="886847"/>
      </dsp:txXfrm>
    </dsp:sp>
    <dsp:sp modelId="{0EBA9015-3383-4CC2-95BA-710EC7DAA391}">
      <dsp:nvSpPr>
        <dsp:cNvPr id="0" name=""/>
        <dsp:cNvSpPr/>
      </dsp:nvSpPr>
      <dsp:spPr>
        <a:xfrm>
          <a:off x="0" y="1056689"/>
          <a:ext cx="8382000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kern="1200" dirty="0" smtClean="0"/>
            <a:t>Proses </a:t>
          </a:r>
          <a:r>
            <a:rPr lang="en-US" sz="3300" kern="1200" dirty="0" err="1" smtClean="0"/>
            <a:t>menarik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intisari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dari</a:t>
          </a:r>
          <a:r>
            <a:rPr lang="en-US" sz="3300" kern="1200" dirty="0" smtClean="0"/>
            <a:t> ide-ide, </a:t>
          </a:r>
          <a:r>
            <a:rPr lang="en-US" sz="3300" kern="1200" dirty="0" err="1" smtClean="0"/>
            <a:t>hal-hal</a:t>
          </a:r>
          <a:r>
            <a:rPr lang="en-US" sz="3300" kern="1200" dirty="0" smtClean="0"/>
            <a:t>, </a:t>
          </a:r>
          <a:r>
            <a:rPr lang="en-US" sz="3300" kern="1200" dirty="0" err="1" smtClean="0"/>
            <a:t>benda-benda</a:t>
          </a:r>
          <a:r>
            <a:rPr lang="en-US" sz="3300" kern="1200" dirty="0" smtClean="0"/>
            <a:t>, </a:t>
          </a:r>
          <a:r>
            <a:rPr lang="en-US" sz="3300" kern="1200" dirty="0" err="1" smtClean="0"/>
            <a:t>maupun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gejala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sosial</a:t>
          </a:r>
          <a:endParaRPr lang="en-US" sz="3300" kern="1200" dirty="0"/>
        </a:p>
      </dsp:txBody>
      <dsp:txXfrm>
        <a:off x="0" y="1056689"/>
        <a:ext cx="8382000" cy="978074"/>
      </dsp:txXfrm>
    </dsp:sp>
    <dsp:sp modelId="{D52A2290-4221-4BB8-8E2D-680D60744EA3}">
      <dsp:nvSpPr>
        <dsp:cNvPr id="0" name=""/>
        <dsp:cNvSpPr/>
      </dsp:nvSpPr>
      <dsp:spPr>
        <a:xfrm>
          <a:off x="0" y="2034764"/>
          <a:ext cx="83820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FF0000"/>
              </a:solidFill>
            </a:rPr>
            <a:t>GENERALISASI</a:t>
          </a:r>
          <a:endParaRPr lang="en-US" sz="4200" kern="1200" dirty="0">
            <a:solidFill>
              <a:srgbClr val="FF0000"/>
            </a:solidFill>
          </a:endParaRPr>
        </a:p>
      </dsp:txBody>
      <dsp:txXfrm>
        <a:off x="47976" y="2082740"/>
        <a:ext cx="8286048" cy="886847"/>
      </dsp:txXfrm>
    </dsp:sp>
    <dsp:sp modelId="{A3470317-E76F-4D0B-9CE3-DDF4F649D377}">
      <dsp:nvSpPr>
        <dsp:cNvPr id="0" name=""/>
        <dsp:cNvSpPr/>
      </dsp:nvSpPr>
      <dsp:spPr>
        <a:xfrm>
          <a:off x="0" y="3017564"/>
          <a:ext cx="8382000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kern="1200" dirty="0" err="1" smtClean="0"/>
            <a:t>Menarik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kesimpulan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umum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dari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sejumlah</a:t>
          </a:r>
          <a:r>
            <a:rPr lang="en-US" sz="3300" kern="1200" dirty="0" smtClean="0"/>
            <a:t> ide-ide , </a:t>
          </a:r>
          <a:r>
            <a:rPr lang="en-US" sz="3300" kern="1200" dirty="0" err="1" smtClean="0"/>
            <a:t>hal-hal</a:t>
          </a:r>
          <a:r>
            <a:rPr lang="en-US" sz="3300" kern="1200" dirty="0" smtClean="0"/>
            <a:t>, </a:t>
          </a:r>
          <a:r>
            <a:rPr lang="en-US" sz="3300" kern="1200" dirty="0" err="1" smtClean="0"/>
            <a:t>benda-benda</a:t>
          </a:r>
          <a:r>
            <a:rPr lang="en-US" sz="3300" kern="1200" dirty="0" smtClean="0"/>
            <a:t>, </a:t>
          </a:r>
          <a:r>
            <a:rPr lang="en-US" sz="3300" kern="1200" dirty="0" err="1" smtClean="0"/>
            <a:t>maupun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gejala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sosial</a:t>
          </a:r>
          <a:r>
            <a:rPr lang="en-US" sz="3300" kern="1200" dirty="0" smtClean="0"/>
            <a:t> yang </a:t>
          </a:r>
          <a:r>
            <a:rPr lang="en-US" sz="3300" kern="1200" dirty="0" err="1" smtClean="0"/>
            <a:t>khusus</a:t>
          </a:r>
          <a:r>
            <a:rPr lang="en-US" sz="3300" kern="1200" dirty="0" smtClean="0"/>
            <a:t>.</a:t>
          </a:r>
          <a:endParaRPr lang="en-US" sz="3300" kern="1200" dirty="0"/>
        </a:p>
      </dsp:txBody>
      <dsp:txXfrm>
        <a:off x="0" y="3017564"/>
        <a:ext cx="8382000" cy="143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8023F-1C41-45F3-B947-69DC35F96C45}">
      <dsp:nvSpPr>
        <dsp:cNvPr id="0" name=""/>
        <dsp:cNvSpPr/>
      </dsp:nvSpPr>
      <dsp:spPr>
        <a:xfrm>
          <a:off x="0" y="3495"/>
          <a:ext cx="7315200" cy="1153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solidFill>
                <a:srgbClr val="FFFF00"/>
              </a:solidFill>
            </a:rPr>
            <a:t>Konsep</a:t>
          </a:r>
          <a:r>
            <a:rPr lang="en-US" sz="2800" kern="1200" dirty="0" smtClean="0">
              <a:solidFill>
                <a:srgbClr val="FFFF00"/>
              </a:solidFill>
            </a:rPr>
            <a:t> </a:t>
          </a:r>
          <a:r>
            <a:rPr lang="en-US" sz="2800" kern="1200" dirty="0" err="1" smtClean="0">
              <a:solidFill>
                <a:srgbClr val="FFFF00"/>
              </a:solidFill>
            </a:rPr>
            <a:t>ada</a:t>
          </a:r>
          <a:r>
            <a:rPr lang="en-US" sz="2800" kern="1200" dirty="0" smtClean="0">
              <a:solidFill>
                <a:srgbClr val="FFFF00"/>
              </a:solidFill>
            </a:rPr>
            <a:t> yang </a:t>
          </a:r>
          <a:r>
            <a:rPr lang="en-US" sz="2800" kern="1200" dirty="0" err="1" smtClean="0">
              <a:solidFill>
                <a:srgbClr val="FFFF00"/>
              </a:solidFill>
            </a:rPr>
            <a:t>sederhana</a:t>
          </a:r>
          <a:endParaRPr lang="en-US" sz="2800" kern="1200" dirty="0">
            <a:solidFill>
              <a:srgbClr val="FFFF00"/>
            </a:solidFill>
          </a:endParaRPr>
        </a:p>
      </dsp:txBody>
      <dsp:txXfrm>
        <a:off x="0" y="3495"/>
        <a:ext cx="7315200" cy="1153034"/>
      </dsp:txXfrm>
    </dsp:sp>
    <dsp:sp modelId="{636CCCF2-10E0-4E39-A6B0-33A15A90BD7E}">
      <dsp:nvSpPr>
        <dsp:cNvPr id="0" name=""/>
        <dsp:cNvSpPr/>
      </dsp:nvSpPr>
      <dsp:spPr>
        <a:xfrm>
          <a:off x="0" y="1214182"/>
          <a:ext cx="7315200" cy="1153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2060"/>
              </a:solidFill>
            </a:rPr>
            <a:t>Ada yang </a:t>
          </a:r>
          <a:r>
            <a:rPr lang="en-US" sz="2800" kern="1200" dirty="0" err="1" smtClean="0">
              <a:solidFill>
                <a:srgbClr val="002060"/>
              </a:solidFill>
            </a:rPr>
            <a:t>konkret</a:t>
          </a:r>
          <a:r>
            <a:rPr lang="en-US" sz="2800" kern="1200" dirty="0" smtClean="0">
              <a:solidFill>
                <a:srgbClr val="002060"/>
              </a:solidFill>
            </a:rPr>
            <a:t> (</a:t>
          </a:r>
          <a:r>
            <a:rPr lang="en-US" sz="2800" kern="1200" dirty="0" err="1" smtClean="0">
              <a:solidFill>
                <a:srgbClr val="002060"/>
              </a:solidFill>
            </a:rPr>
            <a:t>dapat</a:t>
          </a:r>
          <a:r>
            <a:rPr lang="en-US" sz="2800" kern="1200" dirty="0" smtClean="0">
              <a:solidFill>
                <a:srgbClr val="002060"/>
              </a:solidFill>
            </a:rPr>
            <a:t> </a:t>
          </a:r>
          <a:r>
            <a:rPr lang="en-US" sz="2800" kern="1200" dirty="0" err="1" smtClean="0">
              <a:solidFill>
                <a:srgbClr val="002060"/>
              </a:solidFill>
            </a:rPr>
            <a:t>diindera</a:t>
          </a:r>
          <a:r>
            <a:rPr lang="en-US" sz="2800" kern="1200" dirty="0" smtClean="0">
              <a:solidFill>
                <a:srgbClr val="002060"/>
              </a:solidFill>
            </a:rPr>
            <a:t> </a:t>
          </a:r>
          <a:r>
            <a:rPr lang="en-US" sz="2800" kern="1200" dirty="0" err="1" smtClean="0">
              <a:solidFill>
                <a:srgbClr val="002060"/>
              </a:solidFill>
            </a:rPr>
            <a:t>oleh</a:t>
          </a:r>
          <a:r>
            <a:rPr lang="en-US" sz="2800" kern="1200" dirty="0" smtClean="0">
              <a:solidFill>
                <a:srgbClr val="002060"/>
              </a:solidFill>
            </a:rPr>
            <a:t> </a:t>
          </a:r>
          <a:r>
            <a:rPr lang="en-US" sz="2800" kern="1200" dirty="0" err="1" smtClean="0">
              <a:solidFill>
                <a:srgbClr val="002060"/>
              </a:solidFill>
            </a:rPr>
            <a:t>pancaindera</a:t>
          </a:r>
          <a:r>
            <a:rPr lang="en-US" sz="2800" kern="1200" dirty="0" smtClean="0">
              <a:solidFill>
                <a:srgbClr val="002060"/>
              </a:solidFill>
            </a:rPr>
            <a:t>) </a:t>
          </a:r>
          <a:r>
            <a:rPr lang="en-US" sz="2800" kern="1200" dirty="0" err="1" smtClean="0">
              <a:solidFill>
                <a:srgbClr val="002060"/>
              </a:solidFill>
            </a:rPr>
            <a:t>mis</a:t>
          </a:r>
          <a:r>
            <a:rPr lang="en-US" sz="2800" kern="1200" dirty="0" smtClean="0">
              <a:solidFill>
                <a:srgbClr val="002060"/>
              </a:solidFill>
            </a:rPr>
            <a:t>: “</a:t>
          </a:r>
          <a:r>
            <a:rPr lang="en-US" sz="2800" kern="1200" dirty="0" err="1" smtClean="0">
              <a:solidFill>
                <a:srgbClr val="002060"/>
              </a:solidFill>
            </a:rPr>
            <a:t>meja</a:t>
          </a:r>
          <a:r>
            <a:rPr lang="en-US" sz="2800" kern="1200" dirty="0" smtClean="0">
              <a:solidFill>
                <a:srgbClr val="002060"/>
              </a:solidFill>
            </a:rPr>
            <a:t>”, “</a:t>
          </a:r>
          <a:r>
            <a:rPr lang="en-US" sz="2800" kern="1200" dirty="0" err="1" smtClean="0">
              <a:solidFill>
                <a:srgbClr val="002060"/>
              </a:solidFill>
            </a:rPr>
            <a:t>kursi</a:t>
          </a:r>
          <a:r>
            <a:rPr lang="en-US" sz="2800" kern="1200" dirty="0" smtClean="0">
              <a:solidFill>
                <a:srgbClr val="002060"/>
              </a:solidFill>
            </a:rPr>
            <a:t>”</a:t>
          </a:r>
          <a:endParaRPr lang="en-US" sz="2800" kern="1200" dirty="0">
            <a:solidFill>
              <a:srgbClr val="002060"/>
            </a:solidFill>
          </a:endParaRPr>
        </a:p>
      </dsp:txBody>
      <dsp:txXfrm>
        <a:off x="0" y="1214182"/>
        <a:ext cx="7315200" cy="1153034"/>
      </dsp:txXfrm>
    </dsp:sp>
    <dsp:sp modelId="{ADDB323F-C453-409F-8384-1B36F7A3AFC2}">
      <dsp:nvSpPr>
        <dsp:cNvPr id="0" name=""/>
        <dsp:cNvSpPr/>
      </dsp:nvSpPr>
      <dsp:spPr>
        <a:xfrm>
          <a:off x="0" y="2424869"/>
          <a:ext cx="7315200" cy="1153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FF0000"/>
              </a:solidFill>
            </a:rPr>
            <a:t>Ada yang </a:t>
          </a:r>
          <a:r>
            <a:rPr lang="en-US" sz="2800" kern="1200" dirty="0" err="1" smtClean="0">
              <a:solidFill>
                <a:srgbClr val="FF0000"/>
              </a:solidFill>
            </a:rPr>
            <a:t>abstrak</a:t>
          </a:r>
          <a:r>
            <a:rPr lang="en-US" sz="2800" kern="1200" dirty="0" smtClean="0">
              <a:solidFill>
                <a:srgbClr val="FF0000"/>
              </a:solidFill>
            </a:rPr>
            <a:t> (</a:t>
          </a:r>
          <a:r>
            <a:rPr lang="en-US" sz="2800" kern="1200" dirty="0" err="1" smtClean="0">
              <a:solidFill>
                <a:srgbClr val="FF0000"/>
              </a:solidFill>
            </a:rPr>
            <a:t>tidak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dapat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diindera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oleh</a:t>
          </a:r>
          <a:r>
            <a:rPr lang="en-US" sz="2800" kern="1200" dirty="0" smtClean="0">
              <a:solidFill>
                <a:srgbClr val="FF0000"/>
              </a:solidFill>
            </a:rPr>
            <a:t> </a:t>
          </a:r>
          <a:r>
            <a:rPr lang="en-US" sz="2800" kern="1200" dirty="0" err="1" smtClean="0">
              <a:solidFill>
                <a:srgbClr val="FF0000"/>
              </a:solidFill>
            </a:rPr>
            <a:t>pancaindera</a:t>
          </a:r>
          <a:r>
            <a:rPr lang="en-US" sz="2800" kern="1200" dirty="0" smtClean="0">
              <a:solidFill>
                <a:srgbClr val="FF0000"/>
              </a:solidFill>
            </a:rPr>
            <a:t>) </a:t>
          </a:r>
          <a:r>
            <a:rPr lang="en-US" sz="2800" kern="1200" dirty="0" err="1" smtClean="0">
              <a:solidFill>
                <a:srgbClr val="FF0000"/>
              </a:solidFill>
            </a:rPr>
            <a:t>mis</a:t>
          </a:r>
          <a:r>
            <a:rPr lang="en-US" sz="2800" kern="1200" dirty="0" smtClean="0">
              <a:solidFill>
                <a:srgbClr val="FF0000"/>
              </a:solidFill>
            </a:rPr>
            <a:t>: “</a:t>
          </a:r>
          <a:r>
            <a:rPr lang="en-US" sz="2800" kern="1200" dirty="0" err="1" smtClean="0">
              <a:solidFill>
                <a:srgbClr val="FF0000"/>
              </a:solidFill>
            </a:rPr>
            <a:t>masyarakat</a:t>
          </a:r>
          <a:r>
            <a:rPr lang="en-US" sz="2800" kern="1200" dirty="0" smtClean="0">
              <a:solidFill>
                <a:srgbClr val="FF0000"/>
              </a:solidFill>
            </a:rPr>
            <a:t>”, “</a:t>
          </a:r>
          <a:r>
            <a:rPr lang="en-US" sz="2800" kern="1200" dirty="0" err="1" smtClean="0">
              <a:solidFill>
                <a:srgbClr val="FF0000"/>
              </a:solidFill>
            </a:rPr>
            <a:t>organisasi</a:t>
          </a:r>
          <a:r>
            <a:rPr lang="en-US" sz="2800" kern="1200" dirty="0" smtClean="0">
              <a:solidFill>
                <a:srgbClr val="FF0000"/>
              </a:solidFill>
            </a:rPr>
            <a:t>”, “</a:t>
          </a:r>
          <a:r>
            <a:rPr lang="en-US" sz="2800" kern="1200" dirty="0" err="1" smtClean="0">
              <a:solidFill>
                <a:srgbClr val="FF0000"/>
              </a:solidFill>
            </a:rPr>
            <a:t>asimilasi</a:t>
          </a:r>
          <a:r>
            <a:rPr lang="en-US" sz="2800" kern="1200" dirty="0" smtClean="0">
              <a:solidFill>
                <a:srgbClr val="FF0000"/>
              </a:solidFill>
            </a:rPr>
            <a:t>” </a:t>
          </a:r>
          <a:r>
            <a:rPr lang="en-US" sz="2800" kern="1200" dirty="0" err="1" smtClean="0">
              <a:solidFill>
                <a:srgbClr val="FF0000"/>
              </a:solidFill>
            </a:rPr>
            <a:t>atau</a:t>
          </a:r>
          <a:r>
            <a:rPr lang="en-US" sz="2800" kern="1200" dirty="0" smtClean="0">
              <a:solidFill>
                <a:srgbClr val="FF0000"/>
              </a:solidFill>
            </a:rPr>
            <a:t> “</a:t>
          </a:r>
          <a:r>
            <a:rPr lang="en-US" sz="2800" kern="1200" dirty="0" err="1" smtClean="0">
              <a:solidFill>
                <a:srgbClr val="FF0000"/>
              </a:solidFill>
            </a:rPr>
            <a:t>kebahagiaan</a:t>
          </a:r>
          <a:r>
            <a:rPr lang="en-US" sz="2800" kern="1200" dirty="0" smtClean="0">
              <a:solidFill>
                <a:srgbClr val="FF0000"/>
              </a:solidFill>
            </a:rPr>
            <a:t>’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0" y="2424869"/>
        <a:ext cx="7315200" cy="1153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17678-68C5-4EFF-8B4E-6429C9873467}">
      <dsp:nvSpPr>
        <dsp:cNvPr id="0" name=""/>
        <dsp:cNvSpPr/>
      </dsp:nvSpPr>
      <dsp:spPr>
        <a:xfrm rot="10800000">
          <a:off x="76195" y="1754"/>
          <a:ext cx="8229609" cy="12572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25" tIns="91440" rIns="170688" bIns="91440" numCol="1" spcCol="1270" anchor="ctr" anchorCtr="0">
          <a:noAutofit/>
        </a:bodyPr>
        <a:lstStyle/>
        <a:p>
          <a:pPr marL="45720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70C0"/>
              </a:solidFill>
            </a:rPr>
            <a:t>Apa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yg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mendefinisikan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sebaiknya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tidak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mengandung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istilah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atau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konsep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yg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didefinisikan</a:t>
          </a:r>
          <a:r>
            <a:rPr lang="en-US" sz="2400" kern="1200" dirty="0" smtClean="0">
              <a:solidFill>
                <a:srgbClr val="0070C0"/>
              </a:solidFill>
            </a:rPr>
            <a:t>. </a:t>
          </a:r>
          <a:r>
            <a:rPr lang="en-US" sz="2400" kern="1200" dirty="0" err="1" smtClean="0">
              <a:solidFill>
                <a:srgbClr val="0070C0"/>
              </a:solidFill>
            </a:rPr>
            <a:t>Cth</a:t>
          </a:r>
          <a:r>
            <a:rPr lang="en-US" sz="2400" kern="1200" dirty="0" smtClean="0">
              <a:solidFill>
                <a:srgbClr val="0070C0"/>
              </a:solidFill>
            </a:rPr>
            <a:t>: </a:t>
          </a:r>
          <a:r>
            <a:rPr lang="en-US" sz="2400" kern="1200" dirty="0" err="1" smtClean="0">
              <a:solidFill>
                <a:srgbClr val="0070C0"/>
              </a:solidFill>
            </a:rPr>
            <a:t>konsep</a:t>
          </a:r>
          <a:r>
            <a:rPr lang="en-US" sz="2400" kern="1200" dirty="0" smtClean="0">
              <a:solidFill>
                <a:srgbClr val="0070C0"/>
              </a:solidFill>
            </a:rPr>
            <a:t> “Pembangunan” </a:t>
          </a:r>
          <a:r>
            <a:rPr lang="en-US" sz="2400" kern="1200" dirty="0" err="1" smtClean="0">
              <a:solidFill>
                <a:srgbClr val="0070C0"/>
              </a:solidFill>
            </a:rPr>
            <a:t>jgn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didefinisikan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sebagai</a:t>
          </a:r>
          <a:r>
            <a:rPr lang="en-US" sz="2400" kern="1200" dirty="0" smtClean="0">
              <a:solidFill>
                <a:srgbClr val="0070C0"/>
              </a:solidFill>
            </a:rPr>
            <a:t> ”</a:t>
          </a:r>
          <a:r>
            <a:rPr lang="en-US" sz="2400" kern="1200" dirty="0" err="1" smtClean="0">
              <a:solidFill>
                <a:srgbClr val="0070C0"/>
              </a:solidFill>
            </a:rPr>
            <a:t>suatu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keadaan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yg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sedang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membangun</a:t>
          </a:r>
          <a:r>
            <a:rPr lang="en-US" sz="2400" kern="1200" dirty="0" smtClean="0">
              <a:solidFill>
                <a:srgbClr val="0070C0"/>
              </a:solidFill>
            </a:rPr>
            <a:t>. </a:t>
          </a:r>
          <a:endParaRPr lang="en-US" sz="2400" kern="1200" dirty="0">
            <a:solidFill>
              <a:srgbClr val="0070C0"/>
            </a:solidFill>
          </a:endParaRPr>
        </a:p>
      </dsp:txBody>
      <dsp:txXfrm rot="10800000">
        <a:off x="390515" y="1754"/>
        <a:ext cx="7915289" cy="1257279"/>
      </dsp:txXfrm>
    </dsp:sp>
    <dsp:sp modelId="{66F0CF41-130E-4318-B7C3-FD363D2C7C35}">
      <dsp:nvSpPr>
        <dsp:cNvPr id="0" name=""/>
        <dsp:cNvSpPr/>
      </dsp:nvSpPr>
      <dsp:spPr>
        <a:xfrm>
          <a:off x="71721" y="0"/>
          <a:ext cx="1257279" cy="125727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E26DE-BB51-4789-8262-9FFAC6F6B1B9}">
      <dsp:nvSpPr>
        <dsp:cNvPr id="0" name=""/>
        <dsp:cNvSpPr/>
      </dsp:nvSpPr>
      <dsp:spPr>
        <a:xfrm rot="10800000">
          <a:off x="76195" y="1634341"/>
          <a:ext cx="8229609" cy="12572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25" tIns="91440" rIns="170688" bIns="91440" numCol="1" spcCol="1270" anchor="ctr" anchorCtr="0">
          <a:noAutofit/>
        </a:bodyPr>
        <a:lstStyle/>
        <a:p>
          <a:pPr marL="511175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70C0"/>
              </a:solidFill>
            </a:rPr>
            <a:t>Sedapat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mungkin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definisi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tidak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dirumuskan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dalam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kalimat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negatif</a:t>
          </a:r>
          <a:r>
            <a:rPr lang="en-US" sz="2400" kern="1200" dirty="0" smtClean="0">
              <a:solidFill>
                <a:srgbClr val="0070C0"/>
              </a:solidFill>
            </a:rPr>
            <a:t>. </a:t>
          </a:r>
          <a:endParaRPr lang="en-US" sz="2400" kern="1200" dirty="0" smtClean="0">
            <a:solidFill>
              <a:srgbClr val="0070C0"/>
            </a:solidFill>
          </a:endParaRPr>
        </a:p>
        <a:p>
          <a:pPr marL="511175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70C0"/>
              </a:solidFill>
            </a:rPr>
            <a:t>Cth</a:t>
          </a:r>
          <a:r>
            <a:rPr lang="en-US" sz="2400" kern="1200" dirty="0" smtClean="0">
              <a:solidFill>
                <a:srgbClr val="0070C0"/>
              </a:solidFill>
            </a:rPr>
            <a:t>: “</a:t>
          </a:r>
          <a:r>
            <a:rPr lang="en-US" sz="2400" kern="1200" dirty="0" err="1" smtClean="0">
              <a:solidFill>
                <a:srgbClr val="0070C0"/>
              </a:solidFill>
            </a:rPr>
            <a:t>kursi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adalah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bukan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meja</a:t>
          </a:r>
          <a:r>
            <a:rPr lang="en-US" sz="2400" kern="1200" dirty="0" smtClean="0">
              <a:solidFill>
                <a:srgbClr val="0070C0"/>
              </a:solidFill>
            </a:rPr>
            <a:t>”</a:t>
          </a:r>
          <a:endParaRPr lang="en-US" sz="2400" kern="1200" dirty="0">
            <a:solidFill>
              <a:srgbClr val="0070C0"/>
            </a:solidFill>
          </a:endParaRPr>
        </a:p>
      </dsp:txBody>
      <dsp:txXfrm rot="10800000">
        <a:off x="390515" y="1634341"/>
        <a:ext cx="7915289" cy="1257279"/>
      </dsp:txXfrm>
    </dsp:sp>
    <dsp:sp modelId="{7F9E537E-5081-4DF5-9CF8-0A38CFC8D08A}">
      <dsp:nvSpPr>
        <dsp:cNvPr id="0" name=""/>
        <dsp:cNvSpPr/>
      </dsp:nvSpPr>
      <dsp:spPr>
        <a:xfrm>
          <a:off x="53792" y="1676397"/>
          <a:ext cx="1257279" cy="125727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020CB-72B6-49FC-B890-F431B364C750}">
      <dsp:nvSpPr>
        <dsp:cNvPr id="0" name=""/>
        <dsp:cNvSpPr/>
      </dsp:nvSpPr>
      <dsp:spPr>
        <a:xfrm rot="10800000">
          <a:off x="76195" y="3266928"/>
          <a:ext cx="8229609" cy="125727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25" tIns="91440" rIns="170688" bIns="91440" numCol="1" spcCol="1270" anchor="ctr" anchorCtr="0">
          <a:noAutofit/>
        </a:bodyPr>
        <a:lstStyle/>
        <a:p>
          <a:pPr marL="45720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0070C0"/>
              </a:solidFill>
            </a:rPr>
            <a:t>Sebaiknya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harus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dalam</a:t>
          </a:r>
          <a:r>
            <a:rPr lang="en-US" sz="2400" kern="1200" dirty="0" smtClean="0">
              <a:solidFill>
                <a:srgbClr val="0070C0"/>
              </a:solidFill>
            </a:rPr>
            <a:t> Bahasa yang </a:t>
          </a:r>
          <a:r>
            <a:rPr lang="en-US" sz="2400" kern="1200" dirty="0" err="1" smtClean="0">
              <a:solidFill>
                <a:srgbClr val="0070C0"/>
              </a:solidFill>
            </a:rPr>
            <a:t>sedehana</a:t>
          </a:r>
          <a:r>
            <a:rPr lang="en-US" sz="2400" kern="1200" dirty="0" smtClean="0">
              <a:solidFill>
                <a:srgbClr val="0070C0"/>
              </a:solidFill>
            </a:rPr>
            <a:t>, </a:t>
          </a:r>
          <a:r>
            <a:rPr lang="en-US" sz="2400" kern="1200" dirty="0" err="1" smtClean="0">
              <a:solidFill>
                <a:srgbClr val="0070C0"/>
              </a:solidFill>
            </a:rPr>
            <a:t>jelas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dan</a:t>
          </a:r>
          <a:r>
            <a:rPr lang="en-US" sz="2400" kern="1200" dirty="0" smtClean="0">
              <a:solidFill>
                <a:srgbClr val="0070C0"/>
              </a:solidFill>
            </a:rPr>
            <a:t> </a:t>
          </a:r>
          <a:r>
            <a:rPr lang="en-US" sz="2400" kern="1200" dirty="0" err="1" smtClean="0">
              <a:solidFill>
                <a:srgbClr val="0070C0"/>
              </a:solidFill>
            </a:rPr>
            <a:t>terperinci</a:t>
          </a:r>
          <a:r>
            <a:rPr lang="en-US" sz="2400" kern="1200" dirty="0" smtClean="0">
              <a:solidFill>
                <a:srgbClr val="0070C0"/>
              </a:solidFill>
            </a:rPr>
            <a:t> agar </a:t>
          </a:r>
          <a:r>
            <a:rPr lang="en-US" sz="2400" kern="1200" dirty="0" err="1" smtClean="0">
              <a:solidFill>
                <a:srgbClr val="0070C0"/>
              </a:solidFill>
            </a:rPr>
            <a:t>komunikatif</a:t>
          </a:r>
          <a:endParaRPr lang="en-US" sz="2400" kern="1200" dirty="0">
            <a:solidFill>
              <a:srgbClr val="0070C0"/>
            </a:solidFill>
          </a:endParaRPr>
        </a:p>
      </dsp:txBody>
      <dsp:txXfrm rot="10800000">
        <a:off x="390515" y="3266928"/>
        <a:ext cx="7915289" cy="1257279"/>
      </dsp:txXfrm>
    </dsp:sp>
    <dsp:sp modelId="{B0693F7C-DBEF-400A-82AD-265F4457DE93}">
      <dsp:nvSpPr>
        <dsp:cNvPr id="0" name=""/>
        <dsp:cNvSpPr/>
      </dsp:nvSpPr>
      <dsp:spPr>
        <a:xfrm>
          <a:off x="49304" y="3268683"/>
          <a:ext cx="1257279" cy="125727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6FBEC-7B78-4F79-910C-850EA9428C35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6091C-6B54-4D26-BD36-B83F72BFD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3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0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2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3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64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03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6091C-6B54-4D26-BD36-B83F72BFDB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6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4343400" cy="1447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4191000" cy="11430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152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14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90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1016000" y="0"/>
            <a:ext cx="5867400" cy="3822700"/>
            <a:chOff x="640" y="0"/>
            <a:chExt cx="3696" cy="2408"/>
          </a:xfrm>
        </p:grpSpPr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1184" y="1368"/>
              <a:ext cx="3152" cy="10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333" y="1232"/>
              <a:ext cx="2859" cy="1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640" y="0"/>
              <a:ext cx="683" cy="1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768" y="0"/>
              <a:ext cx="416" cy="20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624" y="1416"/>
                </a:cxn>
              </a:cxnLst>
              <a:rect l="0" t="0" r="r" b="b"/>
              <a:pathLst>
                <a:path w="624" h="1416">
                  <a:moveTo>
                    <a:pt x="0" y="0"/>
                  </a:moveTo>
                  <a:lnTo>
                    <a:pt x="0" y="1416"/>
                  </a:lnTo>
                  <a:lnTo>
                    <a:pt x="624" y="1416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2" name="Picture 11" descr="liam_ball_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81000"/>
            <a:ext cx="8667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29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2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600" y="381000"/>
            <a:ext cx="16764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48768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iam_ball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0"/>
            <a:ext cx="8667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62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1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2628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5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8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tmap_125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2009" t="15208" r="13008" b="12808"/>
          <a:stretch>
            <a:fillRect/>
          </a:stretch>
        </p:blipFill>
        <p:spPr>
          <a:xfrm>
            <a:off x="914400" y="1371600"/>
            <a:ext cx="5715000" cy="4572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0" y="1752600"/>
            <a:ext cx="5257800" cy="3962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5410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D5DF48C-05C2-4D9B-A012-459E914A6E23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050FC5C0-0B1B-4DFF-89BF-A109ED6853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304800" y="165100"/>
            <a:ext cx="8813800" cy="6692900"/>
            <a:chOff x="192" y="104"/>
            <a:chExt cx="5552" cy="4216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192" y="104"/>
              <a:ext cx="3763" cy="640"/>
            </a:xfrm>
            <a:prstGeom prst="rect">
              <a:avLst/>
            </a:prstGeom>
            <a:noFill/>
            <a:ln w="9525">
              <a:solidFill>
                <a:srgbClr val="99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96" y="192"/>
              <a:ext cx="3817" cy="6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1112" y="751"/>
              <a:ext cx="0" cy="35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640" y="680"/>
              <a:ext cx="5104" cy="1792"/>
            </a:xfrm>
            <a:custGeom>
              <a:avLst/>
              <a:gdLst/>
              <a:ahLst/>
              <a:cxnLst>
                <a:cxn ang="0">
                  <a:pos x="4816" y="0"/>
                </a:cxn>
                <a:cxn ang="0">
                  <a:pos x="0" y="0"/>
                </a:cxn>
                <a:cxn ang="0">
                  <a:pos x="0" y="1984"/>
                </a:cxn>
                <a:cxn ang="0">
                  <a:pos x="448" y="1984"/>
                </a:cxn>
              </a:cxnLst>
              <a:rect l="0" t="0" r="r" b="b"/>
              <a:pathLst>
                <a:path w="4816" h="1984">
                  <a:moveTo>
                    <a:pt x="4816" y="0"/>
                  </a:moveTo>
                  <a:lnTo>
                    <a:pt x="0" y="0"/>
                  </a:lnTo>
                  <a:lnTo>
                    <a:pt x="0" y="1984"/>
                  </a:lnTo>
                  <a:lnTo>
                    <a:pt x="448" y="1984"/>
                  </a:lnTo>
                </a:path>
              </a:pathLst>
            </a:cu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386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>
        <p:tmplLst>
          <p:tmpl lvl="1">
            <p:tnLst>
              <p:par>
                <p:cTn presetID="45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6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6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167586" cy="2286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KONSEP  </a:t>
            </a:r>
            <a:r>
              <a:rPr lang="en-US" sz="4800" b="1" dirty="0">
                <a:solidFill>
                  <a:srgbClr val="FFC000"/>
                </a:solidFill>
              </a:rPr>
              <a:t>DAN  </a:t>
            </a:r>
            <a:r>
              <a:rPr lang="en-US" sz="4800" b="1" dirty="0" smtClean="0">
                <a:solidFill>
                  <a:srgbClr val="0070C0"/>
                </a:solidFill>
              </a:rPr>
              <a:t>VARIABEL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79712" y="4182616"/>
            <a:ext cx="5026496" cy="6865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Dr. </a:t>
            </a:r>
            <a:r>
              <a:rPr lang="en-US" sz="2800" dirty="0" err="1" smtClean="0"/>
              <a:t>Dewi</a:t>
            </a:r>
            <a:r>
              <a:rPr lang="en-US" sz="2800" dirty="0" smtClean="0"/>
              <a:t> </a:t>
            </a:r>
            <a:r>
              <a:rPr lang="en-US" sz="2800" dirty="0" err="1" smtClean="0"/>
              <a:t>Kurniasih</a:t>
            </a:r>
            <a:r>
              <a:rPr lang="en-US" sz="2800" dirty="0" smtClean="0"/>
              <a:t>, S.IP.,</a:t>
            </a:r>
            <a:r>
              <a:rPr lang="en-US" sz="2800" dirty="0" err="1" smtClean="0"/>
              <a:t>M.Si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5638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HAL-HAL YANG PERLU DIPERHATIKAN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122373"/>
              </p:ext>
            </p:extLst>
          </p:nvPr>
        </p:nvGraphicFramePr>
        <p:xfrm>
          <a:off x="457200" y="17526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043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945" y="-27384"/>
            <a:ext cx="6591327" cy="1267544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DEFINISI  OPERASIONAL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71599" y="1796186"/>
            <a:ext cx="7981931" cy="465715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Melekatkan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arti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pada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suatu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konstruk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variabel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dengan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cara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menetapkan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kegiatan-kegiatan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tindakan-tindakan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perlu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untuk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mengukur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konstruk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variabel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itu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Merupakan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semacam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spesifikasi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kegiatan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peneliti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dalam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mengukur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suatu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varibel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memanipulasikannya</a:t>
            </a:r>
            <a:r>
              <a:rPr lang="en-US" sz="3200" dirty="0" smtClean="0">
                <a:solidFill>
                  <a:srgbClr val="002060"/>
                </a:solidFill>
              </a:rPr>
              <a:t>.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50900"/>
            <a:ext cx="3957020" cy="528641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Semacam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daftar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pegangan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berisi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petunjuk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bagi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peneliti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de-DE" sz="2800" dirty="0" smtClean="0">
                <a:solidFill>
                  <a:srgbClr val="002060"/>
                </a:solidFill>
              </a:rPr>
              <a:t>“… kerjakan ini dan itu dengan cara begini dan begitu …”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429256" y="1357298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33822" y="1127646"/>
            <a:ext cx="2486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Pedoman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Wawancara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2" y="3112541"/>
            <a:ext cx="3449643" cy="319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0648"/>
            <a:ext cx="56388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VARIABEL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408" y="1556792"/>
            <a:ext cx="7855024" cy="4680520"/>
          </a:xfrm>
        </p:spPr>
        <p:txBody>
          <a:bodyPr>
            <a:noAutofit/>
          </a:bodyPr>
          <a:lstStyle/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/>
              <a:t> </a:t>
            </a:r>
            <a:r>
              <a:rPr lang="en-US" dirty="0" smtClean="0"/>
              <a:t>agar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,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“</a:t>
            </a:r>
            <a:r>
              <a:rPr lang="en-US" dirty="0" err="1" smtClean="0"/>
              <a:t>badan</a:t>
            </a:r>
            <a:r>
              <a:rPr lang="en-US" dirty="0" smtClean="0"/>
              <a:t>”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”.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jg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“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14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VARIABEL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4871" y="1700808"/>
            <a:ext cx="7569577" cy="4591070"/>
          </a:xfrm>
        </p:spPr>
        <p:txBody>
          <a:bodyPr>
            <a:noAutofit/>
          </a:bodyPr>
          <a:lstStyle/>
          <a:p>
            <a:pPr marL="182563" indent="0" algn="ctr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“… </a:t>
            </a:r>
            <a:r>
              <a:rPr lang="en-US" sz="2800" dirty="0" err="1" smtClean="0">
                <a:solidFill>
                  <a:srgbClr val="002060"/>
                </a:solidFill>
              </a:rPr>
              <a:t>Konsep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mempunyai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variasi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nilai</a:t>
            </a:r>
            <a:r>
              <a:rPr lang="en-US" sz="2800" dirty="0" smtClean="0">
                <a:solidFill>
                  <a:srgbClr val="002060"/>
                </a:solidFill>
              </a:rPr>
              <a:t> …”</a:t>
            </a:r>
          </a:p>
          <a:p>
            <a:pPr>
              <a:buNone/>
            </a:pPr>
            <a:endParaRPr lang="en-US" sz="1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SKALA  VARIABEL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002060"/>
                </a:solidFill>
              </a:rPr>
              <a:t>Skala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dibuat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tujuan</a:t>
            </a:r>
            <a:r>
              <a:rPr lang="en-US" sz="2800" dirty="0" smtClean="0">
                <a:solidFill>
                  <a:srgbClr val="002060"/>
                </a:solidFill>
              </a:rPr>
              <a:t> agar </a:t>
            </a:r>
            <a:r>
              <a:rPr lang="en-US" sz="2800" dirty="0" err="1" smtClean="0">
                <a:solidFill>
                  <a:srgbClr val="002060"/>
                </a:solidFill>
              </a:rPr>
              <a:t>kita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menempatkan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ciri-ciri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atau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karakteristik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sesuatu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hal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berdasarkan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suatu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ukuran</a:t>
            </a:r>
            <a:r>
              <a:rPr lang="en-US" sz="2800" dirty="0" smtClean="0">
                <a:solidFill>
                  <a:srgbClr val="002060"/>
                </a:solidFill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</a:rPr>
              <a:t>kriteria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tertentu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sehingga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kita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dapat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membedakan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menggolong-golongkan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bahkan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mengurutkan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ciri-ciri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atau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karakteristik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sesuatu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hal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tersebut</a:t>
            </a:r>
            <a:r>
              <a:rPr lang="en-US" sz="2800" dirty="0" smtClean="0">
                <a:solidFill>
                  <a:srgbClr val="002060"/>
                </a:solidFill>
              </a:rPr>
              <a:t>. Ada </a:t>
            </a:r>
            <a:r>
              <a:rPr lang="en-US" sz="2800" dirty="0" err="1" smtClean="0">
                <a:solidFill>
                  <a:srgbClr val="002060"/>
                </a:solidFill>
              </a:rPr>
              <a:t>empat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tingkatan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skala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variabel</a:t>
            </a:r>
            <a:r>
              <a:rPr lang="en-US" sz="2800" dirty="0" smtClean="0">
                <a:solidFill>
                  <a:srgbClr val="002060"/>
                </a:solidFill>
              </a:rPr>
              <a:t>, yang </a:t>
            </a:r>
            <a:r>
              <a:rPr lang="en-US" sz="2800" dirty="0" err="1" smtClean="0">
                <a:solidFill>
                  <a:srgbClr val="002060"/>
                </a:solidFill>
              </a:rPr>
              <a:t>sifat-sifatnya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sebagai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berikut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1" y="-99392"/>
            <a:ext cx="6805641" cy="1267544"/>
          </a:xfrm>
        </p:spPr>
        <p:txBody>
          <a:bodyPr>
            <a:noAutofit/>
          </a:bodyPr>
          <a:lstStyle/>
          <a:p>
            <a:pPr algn="r"/>
            <a:r>
              <a:rPr lang="en-US" dirty="0" smtClean="0">
                <a:solidFill>
                  <a:srgbClr val="FFFF00"/>
                </a:solidFill>
              </a:rPr>
              <a:t>MACAM 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SKALA  </a:t>
            </a:r>
            <a:r>
              <a:rPr lang="en-US" dirty="0" smtClean="0">
                <a:solidFill>
                  <a:srgbClr val="FFFF00"/>
                </a:solidFill>
              </a:rPr>
              <a:t>VARIABEL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3891"/>
              </p:ext>
            </p:extLst>
          </p:nvPr>
        </p:nvGraphicFramePr>
        <p:xfrm>
          <a:off x="179513" y="1531075"/>
          <a:ext cx="8607331" cy="5163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7"/>
                <a:gridCol w="2664296"/>
                <a:gridCol w="1440161"/>
                <a:gridCol w="1296145"/>
                <a:gridCol w="1368153"/>
                <a:gridCol w="1046489"/>
              </a:tblGrid>
              <a:tr h="395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Sifat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Nominal</a:t>
                      </a:r>
                      <a:endParaRPr lang="en-US" sz="240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Ordinal</a:t>
                      </a:r>
                      <a:endParaRPr lang="en-US" sz="240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Interval</a:t>
                      </a:r>
                      <a:endParaRPr lang="en-US" sz="240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Rasio</a:t>
                      </a:r>
                      <a:endParaRPr lang="en-US" sz="240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  <a:tr h="11848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Membedakan          ( = , </a:t>
                      </a:r>
                      <a:r>
                        <a:rPr lang="en-US" sz="24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  <a:sym typeface="Symbol"/>
                        </a:rPr>
                        <a:t></a:t>
                      </a: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</a:tr>
              <a:tr h="118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Mengurutkan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         ( &lt; , &gt; 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</a:tr>
              <a:tr h="118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Memberi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Jarak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       ( + ,  - 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</a:p>
                  </a:txBody>
                  <a:tcPr marT="0" marB="0"/>
                </a:tc>
              </a:tr>
              <a:tr h="1185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Nol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Mutlak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     ( x ,  : 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Ya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877079" cy="808038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rgbClr val="FFFF00"/>
                </a:solidFill>
              </a:rPr>
              <a:t>JENIS-JENIS VARIABEL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1981202"/>
            <a:ext cx="7599217" cy="43053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  <a:tabLst>
                <a:tab pos="4206875" algn="l"/>
              </a:tabLst>
            </a:pPr>
            <a:r>
              <a:rPr lang="en-US" sz="2400" b="1" dirty="0" err="1" smtClean="0">
                <a:solidFill>
                  <a:srgbClr val="002060"/>
                </a:solidFill>
              </a:rPr>
              <a:t>Variabel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Bebas</a:t>
            </a:r>
            <a:r>
              <a:rPr lang="en-US" sz="2400" b="1" dirty="0" smtClean="0">
                <a:solidFill>
                  <a:srgbClr val="002060"/>
                </a:solidFill>
              </a:rPr>
              <a:t> 	    </a:t>
            </a:r>
            <a:r>
              <a:rPr lang="en-US" sz="2400" b="1" dirty="0" err="1" smtClean="0">
                <a:solidFill>
                  <a:srgbClr val="002060"/>
                </a:solidFill>
              </a:rPr>
              <a:t>Variabel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Terikat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  <a:tabLst>
                <a:tab pos="4479925" algn="l"/>
              </a:tabLst>
            </a:pPr>
            <a:r>
              <a:rPr lang="de-DE" sz="2400" dirty="0" smtClean="0">
                <a:solidFill>
                  <a:srgbClr val="002060"/>
                </a:solidFill>
              </a:rPr>
              <a:t>(Sebab yg dipandang    	(Kondisi yg hendak</a:t>
            </a:r>
          </a:p>
          <a:p>
            <a:pPr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002060"/>
                </a:solidFill>
              </a:rPr>
              <a:t>sbg sebab kemunculan       	kita jelaskan)</a:t>
            </a:r>
          </a:p>
          <a:p>
            <a:pPr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002060"/>
                </a:solidFill>
              </a:rPr>
              <a:t>variabel terikat yang 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002060"/>
                </a:solidFill>
              </a:rPr>
              <a:t>dipandang/diduga sbg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002060"/>
                </a:solidFill>
              </a:rPr>
              <a:t>akibatnya)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002060"/>
                </a:solidFill>
              </a:rPr>
              <a:t> ANTESEDEN	       		KONSEKUENSI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Meramalkan</a:t>
            </a:r>
            <a:r>
              <a:rPr lang="en-US" sz="2400" dirty="0" smtClean="0">
                <a:solidFill>
                  <a:srgbClr val="002060"/>
                </a:solidFill>
              </a:rPr>
              <a:t>		   		</a:t>
            </a:r>
            <a:r>
              <a:rPr lang="en-US" sz="2400" dirty="0" err="1" smtClean="0">
                <a:solidFill>
                  <a:srgbClr val="002060"/>
                </a:solidFill>
              </a:rPr>
              <a:t>Diramalkan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Variabel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Aktif</a:t>
            </a:r>
            <a:r>
              <a:rPr lang="en-US" sz="2400" b="1" dirty="0" smtClean="0">
                <a:solidFill>
                  <a:srgbClr val="002060"/>
                </a:solidFill>
              </a:rPr>
              <a:t>        			</a:t>
            </a:r>
            <a:r>
              <a:rPr lang="en-US" sz="2400" b="1" dirty="0" err="1" smtClean="0">
                <a:solidFill>
                  <a:srgbClr val="002060"/>
                </a:solidFill>
              </a:rPr>
              <a:t>Variabel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Atribut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(Yang </a:t>
            </a:r>
            <a:r>
              <a:rPr lang="en-US" sz="2400" dirty="0" err="1" smtClean="0">
                <a:solidFill>
                  <a:srgbClr val="002060"/>
                </a:solidFill>
              </a:rPr>
              <a:t>dimanipulasi</a:t>
            </a:r>
            <a:r>
              <a:rPr lang="en-US" sz="2400" dirty="0" smtClean="0">
                <a:solidFill>
                  <a:srgbClr val="002060"/>
                </a:solidFill>
              </a:rPr>
              <a:t>) 	 	(Yang </a:t>
            </a:r>
            <a:r>
              <a:rPr lang="en-US" sz="2400" dirty="0" err="1" smtClean="0">
                <a:solidFill>
                  <a:srgbClr val="002060"/>
                </a:solidFill>
              </a:rPr>
              <a:t>diukur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43306" y="2357430"/>
            <a:ext cx="571504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3" y="1481329"/>
            <a:ext cx="7527781" cy="2304861"/>
          </a:xfrm>
        </p:spPr>
        <p:txBody>
          <a:bodyPr>
            <a:normAutofit fontScale="92500"/>
          </a:bodyPr>
          <a:lstStyle/>
          <a:p>
            <a:pPr marL="182563" lvl="1" indent="-65088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002060"/>
                </a:solidFill>
              </a:rPr>
              <a:t>Variabel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Kontinu</a:t>
            </a:r>
            <a:r>
              <a:rPr lang="en-US" sz="2400" b="1" dirty="0" smtClean="0">
                <a:solidFill>
                  <a:srgbClr val="002060"/>
                </a:solidFill>
              </a:rPr>
              <a:t>  			</a:t>
            </a:r>
            <a:r>
              <a:rPr lang="en-US" sz="2400" b="1" dirty="0" err="1" smtClean="0">
                <a:solidFill>
                  <a:srgbClr val="002060"/>
                </a:solidFill>
              </a:rPr>
              <a:t>Variabel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Kategori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de-DE" sz="2400" dirty="0" smtClean="0">
                <a:solidFill>
                  <a:srgbClr val="002060"/>
                </a:solidFill>
              </a:rPr>
              <a:t>(Memiliki sehimpunan   		(berkaitan dgn suatu </a:t>
            </a:r>
          </a:p>
          <a:p>
            <a:pPr>
              <a:spcBef>
                <a:spcPts val="0"/>
              </a:spcBef>
              <a:buNone/>
            </a:pPr>
            <a:r>
              <a:rPr lang="de-DE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harga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yg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teratur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dalam</a:t>
            </a:r>
            <a:r>
              <a:rPr lang="de-DE" sz="2400" dirty="0" smtClean="0">
                <a:solidFill>
                  <a:srgbClr val="002060"/>
                </a:solidFill>
              </a:rPr>
              <a:t>                       jenis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pengukuran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suatu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cakupan</a:t>
            </a:r>
            <a:r>
              <a:rPr lang="en-US" sz="2400" dirty="0">
                <a:solidFill>
                  <a:srgbClr val="002060"/>
                </a:solidFill>
              </a:rPr>
              <a:t>/</a:t>
            </a:r>
            <a:r>
              <a:rPr lang="en-US" sz="2400" i="1" dirty="0">
                <a:solidFill>
                  <a:srgbClr val="002060"/>
                </a:solidFill>
              </a:rPr>
              <a:t>range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nominal yang 	</a:t>
            </a:r>
            <a:r>
              <a:rPr lang="en-US" sz="2400" dirty="0" err="1" smtClean="0">
                <a:solidFill>
                  <a:srgbClr val="002060"/>
                </a:solidFill>
              </a:rPr>
              <a:t>diberi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>
                <a:solidFill>
                  <a:srgbClr val="002060"/>
                </a:solidFill>
              </a:rPr>
              <a:t>t</a:t>
            </a:r>
            <a:r>
              <a:rPr lang="en-US" sz="2400" dirty="0" err="1" smtClean="0">
                <a:solidFill>
                  <a:srgbClr val="002060"/>
                </a:solidFill>
              </a:rPr>
              <a:t>ertentu</a:t>
            </a:r>
            <a:r>
              <a:rPr lang="en-US" sz="2400" dirty="0" smtClean="0">
                <a:solidFill>
                  <a:srgbClr val="002060"/>
                </a:solidFill>
              </a:rPr>
              <a:t>)                                 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nama</a:t>
            </a:r>
            <a:r>
              <a:rPr lang="en-US" sz="2400" dirty="0" smtClean="0">
                <a:solidFill>
                  <a:srgbClr val="002060"/>
                </a:solidFill>
              </a:rPr>
              <a:t> &amp; </a:t>
            </a:r>
            <a:r>
              <a:rPr lang="en-US" sz="2400" dirty="0" err="1" smtClean="0">
                <a:solidFill>
                  <a:srgbClr val="002060"/>
                </a:solidFill>
              </a:rPr>
              <a:t>angka</a:t>
            </a:r>
            <a:r>
              <a:rPr lang="en-US" sz="2400" dirty="0" smtClean="0">
                <a:solidFill>
                  <a:srgbClr val="002060"/>
                </a:solidFill>
              </a:rPr>
              <a:t>/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                                        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numerik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2286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err="1" smtClean="0"/>
              <a:t>Sekian</a:t>
            </a: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&amp; </a:t>
            </a:r>
            <a:br>
              <a:rPr lang="en-US" sz="4400" b="1" dirty="0" smtClean="0"/>
            </a:br>
            <a:r>
              <a:rPr lang="en-US" sz="4400" b="1" dirty="0" err="1" smtClean="0"/>
              <a:t>Terima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Kasih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APA ITU KONSEP 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Konsep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/>
              <a:t>adalah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667000"/>
            <a:ext cx="4040188" cy="29305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Ide-ide</a:t>
            </a:r>
          </a:p>
          <a:p>
            <a:r>
              <a:rPr lang="en-US" sz="3200" dirty="0" err="1" smtClean="0"/>
              <a:t>Penggambaran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hal-hal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benda-benda</a:t>
            </a:r>
            <a:r>
              <a:rPr lang="en-US" sz="3200" dirty="0" smtClean="0"/>
              <a:t> </a:t>
            </a:r>
            <a:r>
              <a:rPr lang="en-US" sz="3200" dirty="0" err="1" smtClean="0"/>
              <a:t>ataupun</a:t>
            </a:r>
            <a:r>
              <a:rPr lang="en-US" sz="3200" dirty="0" smtClean="0"/>
              <a:t> </a:t>
            </a:r>
            <a:r>
              <a:rPr lang="en-US" sz="3200" dirty="0" err="1" smtClean="0"/>
              <a:t>gejala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endParaRPr lang="en-US" sz="320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0296" y="2276872"/>
            <a:ext cx="3886200" cy="3687761"/>
          </a:xfrm>
        </p:spPr>
        <p:txBody>
          <a:bodyPr>
            <a:noAutofit/>
          </a:bodyPr>
          <a:lstStyle/>
          <a:p>
            <a:pPr algn="ctr"/>
            <a:r>
              <a:rPr lang="en-US" sz="6000" b="0" dirty="0" smtClean="0">
                <a:solidFill>
                  <a:srgbClr val="FF0000"/>
                </a:solidFill>
              </a:rPr>
              <a:t>Yang </a:t>
            </a:r>
            <a:r>
              <a:rPr lang="en-US" sz="6000" b="0" dirty="0" err="1" smtClean="0">
                <a:solidFill>
                  <a:srgbClr val="FF0000"/>
                </a:solidFill>
              </a:rPr>
              <a:t>dinyatakan</a:t>
            </a:r>
            <a:r>
              <a:rPr lang="en-US" sz="6000" b="0" dirty="0" smtClean="0">
                <a:solidFill>
                  <a:srgbClr val="FF0000"/>
                </a:solidFill>
              </a:rPr>
              <a:t> </a:t>
            </a:r>
            <a:r>
              <a:rPr lang="en-US" sz="6000" b="0" dirty="0" err="1" smtClean="0">
                <a:solidFill>
                  <a:srgbClr val="FF0000"/>
                </a:solidFill>
              </a:rPr>
              <a:t>dalam</a:t>
            </a:r>
            <a:r>
              <a:rPr lang="en-US" sz="6000" b="0" dirty="0" smtClean="0">
                <a:solidFill>
                  <a:srgbClr val="FF0000"/>
                </a:solidFill>
              </a:rPr>
              <a:t> </a:t>
            </a:r>
            <a:r>
              <a:rPr lang="en-US" sz="6000" b="0" dirty="0" err="1" smtClean="0">
                <a:solidFill>
                  <a:srgbClr val="FF0000"/>
                </a:solidFill>
              </a:rPr>
              <a:t>istilah</a:t>
            </a:r>
            <a:r>
              <a:rPr lang="en-US" sz="6000" b="0" dirty="0" smtClean="0">
                <a:solidFill>
                  <a:srgbClr val="FF0000"/>
                </a:solidFill>
              </a:rPr>
              <a:t> kata</a:t>
            </a:r>
            <a:endParaRPr lang="en-US" sz="6000" b="0" dirty="0">
              <a:solidFill>
                <a:srgbClr val="FF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283968" y="3522662"/>
            <a:ext cx="9906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TERBENTUKNYA KONSEP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07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3733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CIRI  KONSEP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0640" y="1303040"/>
            <a:ext cx="29718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solidFill>
                  <a:srgbClr val="FF0000"/>
                </a:solidFill>
              </a:rPr>
              <a:t>Bersifat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Umum</a:t>
            </a:r>
            <a:endParaRPr lang="en-US" sz="3200" dirty="0" smtClean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1524000"/>
            <a:ext cx="5486400" cy="4328738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ide-ide , </a:t>
            </a:r>
            <a:r>
              <a:rPr lang="en-US" dirty="0" err="1"/>
              <a:t>hal-hal</a:t>
            </a:r>
            <a:r>
              <a:rPr lang="en-US" dirty="0"/>
              <a:t>, </a:t>
            </a:r>
            <a:r>
              <a:rPr lang="en-US" dirty="0" err="1"/>
              <a:t>benda-benda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yang lama</a:t>
            </a:r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 rot="1525016">
            <a:off x="6891047" y="2145465"/>
            <a:ext cx="1143000" cy="18320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Contoh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Konsep</a:t>
            </a:r>
            <a:r>
              <a:rPr lang="en-US" b="1" dirty="0" smtClean="0">
                <a:solidFill>
                  <a:srgbClr val="FFFF00"/>
                </a:solidFill>
              </a:rPr>
              <a:t> “</a:t>
            </a:r>
            <a:r>
              <a:rPr lang="en-US" b="1" dirty="0" smtClean="0">
                <a:solidFill>
                  <a:srgbClr val="FF0000"/>
                </a:solidFill>
              </a:rPr>
              <a:t>MOBIL</a:t>
            </a:r>
            <a:r>
              <a:rPr lang="en-US" b="1" dirty="0" smtClean="0">
                <a:solidFill>
                  <a:srgbClr val="FFFF00"/>
                </a:solidFill>
              </a:rPr>
              <a:t>”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3390528" cy="189869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954420"/>
            <a:ext cx="3533775" cy="219466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30" y="3789040"/>
            <a:ext cx="3507498" cy="2131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291384"/>
            <a:ext cx="3206824" cy="240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0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2656"/>
            <a:ext cx="56388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JENIS-JENIS  KONSEP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686070"/>
              </p:ext>
            </p:extLst>
          </p:nvPr>
        </p:nvGraphicFramePr>
        <p:xfrm>
          <a:off x="1600200" y="1752600"/>
          <a:ext cx="7315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52292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Kita </a:t>
            </a:r>
            <a:r>
              <a:rPr lang="en-US" sz="3200" dirty="0" err="1" smtClean="0">
                <a:solidFill>
                  <a:srgbClr val="002060"/>
                </a:solidFill>
              </a:rPr>
              <a:t>perlu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menjelaskan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pengertian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konsep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bersangkutan</a:t>
            </a:r>
            <a:r>
              <a:rPr lang="en-US" sz="3200" dirty="0" smtClean="0">
                <a:solidFill>
                  <a:srgbClr val="002060"/>
                </a:solidFill>
              </a:rPr>
              <a:t> !!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9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2656"/>
            <a:ext cx="56388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FUNGSI KONSEP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137792"/>
            <a:ext cx="5976664" cy="373948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200" dirty="0" err="1" smtClean="0"/>
              <a:t>Menyederhanakan</a:t>
            </a:r>
            <a:r>
              <a:rPr lang="en-US" sz="3200" dirty="0" smtClean="0"/>
              <a:t> </a:t>
            </a:r>
            <a:r>
              <a:rPr lang="en-US" sz="3200" dirty="0" err="1" smtClean="0"/>
              <a:t>pemikiran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/>
              <a:t>ide-ide, </a:t>
            </a:r>
            <a:r>
              <a:rPr lang="en-US" sz="3200" dirty="0" err="1"/>
              <a:t>hal-hal</a:t>
            </a:r>
            <a:r>
              <a:rPr lang="en-US" sz="3200" dirty="0"/>
              <a:t>, </a:t>
            </a:r>
            <a:r>
              <a:rPr lang="en-US" sz="3200" dirty="0" err="1"/>
              <a:t>benda-benda</a:t>
            </a:r>
            <a:r>
              <a:rPr lang="en-US" sz="3200" dirty="0"/>
              <a:t>,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gejala</a:t>
            </a:r>
            <a:r>
              <a:rPr lang="en-US" sz="3200" dirty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, agar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keteraturan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memudahkan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055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5638800" cy="685800"/>
          </a:xfrm>
        </p:spPr>
        <p:txBody>
          <a:bodyPr>
            <a:noAutofit/>
          </a:bodyPr>
          <a:lstStyle/>
          <a:p>
            <a:pPr lvl="0"/>
            <a:r>
              <a:rPr lang="en-US" sz="4400" b="1" dirty="0" smtClean="0">
                <a:solidFill>
                  <a:srgbClr val="FFFF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KONSTRUK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7715303" cy="1590674"/>
          </a:xfrm>
        </p:spPr>
        <p:txBody>
          <a:bodyPr>
            <a:noAutofit/>
          </a:bodyPr>
          <a:lstStyle/>
          <a:p>
            <a:pPr marL="182563" indent="0" algn="ctr">
              <a:buNone/>
            </a:pPr>
            <a:r>
              <a:rPr lang="de-DE" dirty="0" smtClean="0">
                <a:solidFill>
                  <a:srgbClr val="002060"/>
                </a:solidFill>
              </a:rPr>
              <a:t>“.. </a:t>
            </a:r>
            <a:r>
              <a:rPr lang="de-DE" sz="2800" dirty="0" smtClean="0">
                <a:solidFill>
                  <a:srgbClr val="002060"/>
                </a:solidFill>
              </a:rPr>
              <a:t>pernyataan yang dapat mengartikan atau memberi makna suatu istilah atau konsep tertentu (gambaran penuh isi atau arti) ...“</a:t>
            </a:r>
            <a:endParaRPr lang="en-US" sz="2800" u="sng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4221088"/>
            <a:ext cx="78379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2060"/>
                </a:solidFill>
              </a:rPr>
              <a:t>Memiliki kemiripan arti. “Konsep” mengungkapkan abstraksi yang terbentuk oleh generalisasi dari hal-hal khusus. Suatu “Konstruk adalah konsep” (sengaja dibuat untuk maksud ilmiah yang khusus)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039311" y="3184596"/>
            <a:ext cx="257176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2656"/>
            <a:ext cx="5638800" cy="6858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DEFINISI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056784" cy="4992960"/>
          </a:xfrm>
        </p:spPr>
        <p:txBody>
          <a:bodyPr>
            <a:noAutofit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istilahnya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pengertiannya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r>
              <a:rPr lang="en-US" dirty="0" smtClean="0"/>
              <a:t>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ttt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178876"/>
      </p:ext>
    </p:extLst>
  </p:cSld>
  <p:clrMapOvr>
    <a:masterClrMapping/>
  </p:clrMapOvr>
</p:sld>
</file>

<file path=ppt/theme/theme1.xml><?xml version="1.0" encoding="utf-8"?>
<a:theme xmlns:a="http://schemas.openxmlformats.org/drawingml/2006/main" name="Anim-3_Blue green">
  <a:themeElements>
    <a:clrScheme name="Office Theme 10">
      <a:dk1>
        <a:srgbClr val="446EB2"/>
      </a:dk1>
      <a:lt1>
        <a:srgbClr val="BDCFA7"/>
      </a:lt1>
      <a:dk2>
        <a:srgbClr val="123E96"/>
      </a:dk2>
      <a:lt2>
        <a:srgbClr val="336699"/>
      </a:lt2>
      <a:accent1>
        <a:srgbClr val="9CC08E"/>
      </a:accent1>
      <a:accent2>
        <a:srgbClr val="3333CC"/>
      </a:accent2>
      <a:accent3>
        <a:srgbClr val="DBE4D0"/>
      </a:accent3>
      <a:accent4>
        <a:srgbClr val="395D97"/>
      </a:accent4>
      <a:accent5>
        <a:srgbClr val="CBDCC6"/>
      </a:accent5>
      <a:accent6>
        <a:srgbClr val="2D2DB9"/>
      </a:accent6>
      <a:hlink>
        <a:srgbClr val="E8FAB0"/>
      </a:hlink>
      <a:folHlink>
        <a:srgbClr val="0B52A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00"/>
        </a:dk1>
        <a:lt1>
          <a:srgbClr val="FFFFFF"/>
        </a:lt1>
        <a:dk2>
          <a:srgbClr val="000000"/>
        </a:dk2>
        <a:lt2>
          <a:srgbClr val="969696"/>
        </a:lt2>
        <a:accent1>
          <a:srgbClr val="84D07E"/>
        </a:accent1>
        <a:accent2>
          <a:srgbClr val="F1B997"/>
        </a:accent2>
        <a:accent3>
          <a:srgbClr val="FFFFFF"/>
        </a:accent3>
        <a:accent4>
          <a:srgbClr val="005600"/>
        </a:accent4>
        <a:accent5>
          <a:srgbClr val="C2E4C0"/>
        </a:accent5>
        <a:accent6>
          <a:srgbClr val="DAA788"/>
        </a:accent6>
        <a:hlink>
          <a:srgbClr val="6600C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CBB6D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FDABA"/>
        </a:accent5>
        <a:accent6>
          <a:srgbClr val="B9B9E7"/>
        </a:accent6>
        <a:hlink>
          <a:srgbClr val="3333CC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6666"/>
        </a:dk1>
        <a:lt1>
          <a:srgbClr val="D7D7EA"/>
        </a:lt1>
        <a:dk2>
          <a:srgbClr val="333399"/>
        </a:dk2>
        <a:lt2>
          <a:srgbClr val="25252F"/>
        </a:lt2>
        <a:accent1>
          <a:srgbClr val="B8E1A1"/>
        </a:accent1>
        <a:accent2>
          <a:srgbClr val="9797DD"/>
        </a:accent2>
        <a:accent3>
          <a:srgbClr val="E8E8F3"/>
        </a:accent3>
        <a:accent4>
          <a:srgbClr val="2A5656"/>
        </a:accent4>
        <a:accent5>
          <a:srgbClr val="D8EECD"/>
        </a:accent5>
        <a:accent6>
          <a:srgbClr val="8888C8"/>
        </a:accent6>
        <a:hlink>
          <a:srgbClr val="6633CC"/>
        </a:hlink>
        <a:folHlink>
          <a:srgbClr val="66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8E3E"/>
        </a:dk1>
        <a:lt1>
          <a:srgbClr val="99CC00"/>
        </a:lt1>
        <a:dk2>
          <a:srgbClr val="000099"/>
        </a:dk2>
        <a:lt2>
          <a:srgbClr val="3E3E5C"/>
        </a:lt2>
        <a:accent1>
          <a:srgbClr val="BEDC8C"/>
        </a:accent1>
        <a:accent2>
          <a:srgbClr val="CCECFF"/>
        </a:accent2>
        <a:accent3>
          <a:srgbClr val="CAE2AA"/>
        </a:accent3>
        <a:accent4>
          <a:srgbClr val="347834"/>
        </a:accent4>
        <a:accent5>
          <a:srgbClr val="DBEBC5"/>
        </a:accent5>
        <a:accent6>
          <a:srgbClr val="B9D6E7"/>
        </a:accent6>
        <a:hlink>
          <a:srgbClr val="6600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99"/>
        </a:dk1>
        <a:lt1>
          <a:srgbClr val="FFFFFF"/>
        </a:lt1>
        <a:dk2>
          <a:srgbClr val="0000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82"/>
        </a:accent4>
        <a:accent5>
          <a:srgbClr val="DAEDEF"/>
        </a:accent5>
        <a:accent6>
          <a:srgbClr val="2D2D8A"/>
        </a:accent6>
        <a:hlink>
          <a:srgbClr val="009A4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DEF6F1"/>
        </a:lt1>
        <a:dk2>
          <a:srgbClr val="000066"/>
        </a:dk2>
        <a:lt2>
          <a:srgbClr val="969696"/>
        </a:lt2>
        <a:accent1>
          <a:srgbClr val="E1F3F3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8F8"/>
        </a:accent5>
        <a:accent6>
          <a:srgbClr val="7FB3E7"/>
        </a:accent6>
        <a:hlink>
          <a:srgbClr val="6600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7D2EE6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7129D0"/>
        </a:accent6>
        <a:hlink>
          <a:srgbClr val="1BBD0F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A5A86"/>
        </a:dk1>
        <a:lt1>
          <a:srgbClr val="F0FFCD"/>
        </a:lt1>
        <a:dk2>
          <a:srgbClr val="8AA2D2"/>
        </a:dk2>
        <a:lt2>
          <a:srgbClr val="2D2015"/>
        </a:lt2>
        <a:accent1>
          <a:srgbClr val="D8DAFC"/>
        </a:accent1>
        <a:accent2>
          <a:srgbClr val="CC99CC"/>
        </a:accent2>
        <a:accent3>
          <a:srgbClr val="F6FFE3"/>
        </a:accent3>
        <a:accent4>
          <a:srgbClr val="4C4C72"/>
        </a:accent4>
        <a:accent5>
          <a:srgbClr val="E9EAFD"/>
        </a:accent5>
        <a:accent6>
          <a:srgbClr val="B98AB9"/>
        </a:accent6>
        <a:hlink>
          <a:srgbClr val="2AA22D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7ABFF"/>
        </a:dk1>
        <a:lt1>
          <a:srgbClr val="CCECFF"/>
        </a:lt1>
        <a:dk2>
          <a:srgbClr val="000099"/>
        </a:dk2>
        <a:lt2>
          <a:srgbClr val="003366"/>
        </a:lt2>
        <a:accent1>
          <a:srgbClr val="225EA6"/>
        </a:accent1>
        <a:accent2>
          <a:srgbClr val="6600CC"/>
        </a:accent2>
        <a:accent3>
          <a:srgbClr val="E2F4FF"/>
        </a:accent3>
        <a:accent4>
          <a:srgbClr val="4991DA"/>
        </a:accent4>
        <a:accent5>
          <a:srgbClr val="ABB6D0"/>
        </a:accent5>
        <a:accent6>
          <a:srgbClr val="5C00B9"/>
        </a:accent6>
        <a:hlink>
          <a:srgbClr val="C1E64C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446EB2"/>
        </a:dk1>
        <a:lt1>
          <a:srgbClr val="BDCFA7"/>
        </a:lt1>
        <a:dk2>
          <a:srgbClr val="123E96"/>
        </a:dk2>
        <a:lt2>
          <a:srgbClr val="336699"/>
        </a:lt2>
        <a:accent1>
          <a:srgbClr val="9CC08E"/>
        </a:accent1>
        <a:accent2>
          <a:srgbClr val="3333CC"/>
        </a:accent2>
        <a:accent3>
          <a:srgbClr val="DBE4D0"/>
        </a:accent3>
        <a:accent4>
          <a:srgbClr val="395D97"/>
        </a:accent4>
        <a:accent5>
          <a:srgbClr val="CBDCC6"/>
        </a:accent5>
        <a:accent6>
          <a:srgbClr val="2D2DB9"/>
        </a:accent6>
        <a:hlink>
          <a:srgbClr val="E8FAB0"/>
        </a:hlink>
        <a:folHlink>
          <a:srgbClr val="0B52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Anim-3_Blue green</Template>
  <TotalTime>128</TotalTime>
  <Words>614</Words>
  <Application>Microsoft Office PowerPoint</Application>
  <PresentationFormat>On-screen Show (4:3)</PresentationFormat>
  <Paragraphs>113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Symbol</vt:lpstr>
      <vt:lpstr>Times</vt:lpstr>
      <vt:lpstr>Times New Roman</vt:lpstr>
      <vt:lpstr>Anim-3_Blue green</vt:lpstr>
      <vt:lpstr>KONSEP  DAN  VARIABEL</vt:lpstr>
      <vt:lpstr>APA ITU KONSEP ?</vt:lpstr>
      <vt:lpstr>TERBENTUKNYA KONSEP</vt:lpstr>
      <vt:lpstr>CIRI  KONSEP</vt:lpstr>
      <vt:lpstr>Contoh Konsep “MOBIL”</vt:lpstr>
      <vt:lpstr>JENIS-JENIS  KONSEP</vt:lpstr>
      <vt:lpstr>FUNGSI KONSEP</vt:lpstr>
      <vt:lpstr>KONSTRUK</vt:lpstr>
      <vt:lpstr>DEFINISI</vt:lpstr>
      <vt:lpstr>HAL-HAL YANG PERLU DIPERHATIKAN</vt:lpstr>
      <vt:lpstr>DEFINISI  OPERASIONAL</vt:lpstr>
      <vt:lpstr>PowerPoint Presentation</vt:lpstr>
      <vt:lpstr>VARIABEL</vt:lpstr>
      <vt:lpstr>VARIABEL</vt:lpstr>
      <vt:lpstr>MACAM   SKALA  VARIABEL</vt:lpstr>
      <vt:lpstr>JENIS-JENIS VARIABEL</vt:lpstr>
      <vt:lpstr>PowerPoint Presentation</vt:lpstr>
      <vt:lpstr>Sekian  &amp;  Terima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 DAN  VARIABEL </dc:title>
  <dc:creator>Valued Acer Customer</dc:creator>
  <cp:lastModifiedBy>Dewi_Vaio</cp:lastModifiedBy>
  <cp:revision>14</cp:revision>
  <dcterms:created xsi:type="dcterms:W3CDTF">2009-12-27T21:34:09Z</dcterms:created>
  <dcterms:modified xsi:type="dcterms:W3CDTF">2015-10-25T17:13:47Z</dcterms:modified>
</cp:coreProperties>
</file>