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99" r:id="rId12"/>
    <p:sldId id="300" r:id="rId13"/>
    <p:sldId id="302" r:id="rId14"/>
    <p:sldId id="303" r:id="rId15"/>
    <p:sldId id="304" r:id="rId16"/>
    <p:sldId id="301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5" autoAdjust="0"/>
    <p:restoredTop sz="94660"/>
  </p:normalViewPr>
  <p:slideViewPr>
    <p:cSldViewPr>
      <p:cViewPr>
        <p:scale>
          <a:sx n="75" d="100"/>
          <a:sy n="75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7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4B73-4D4C-4F5B-B1A4-44D11DC31A1B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DE10-71B3-4359-A8B5-A466CF84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ORGANISASI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ARSITEKTUR </a:t>
            </a:r>
            <a:r>
              <a:rPr lang="en-US" b="1" dirty="0"/>
              <a:t>KOMPUTER </a:t>
            </a:r>
          </a:p>
        </p:txBody>
      </p:sp>
    </p:spTree>
    <p:extLst>
      <p:ext uri="{BB962C8B-B14F-4D97-AF65-F5344CB8AC3E}">
        <p14:creationId xmlns:p14="http://schemas.microsoft.com/office/powerpoint/2010/main" val="3678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>
            <a:noAutofit/>
          </a:bodyPr>
          <a:lstStyle/>
          <a:p>
            <a:r>
              <a:rPr lang="nn-NO" sz="4000" b="1" dirty="0" smtClean="0"/>
              <a:t>Format Data Pada Track Disk</a:t>
            </a:r>
            <a:endParaRPr lang="en-US" sz="40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fontScale="85000" lnSpcReduction="10000"/>
          </a:bodyPr>
          <a:lstStyle/>
          <a:p>
            <a:r>
              <a:rPr lang="nb-NO" sz="2800" dirty="0" smtClean="0">
                <a:solidFill>
                  <a:srgbClr val="000000"/>
                </a:solidFill>
              </a:rPr>
              <a:t>Field ID merupakan header data yang digunakan disk </a:t>
            </a:r>
            <a:r>
              <a:rPr lang="en-US" sz="2800" dirty="0" smtClean="0">
                <a:solidFill>
                  <a:srgbClr val="000000"/>
                </a:solidFill>
              </a:rPr>
              <a:t>drive </a:t>
            </a:r>
            <a:r>
              <a:rPr lang="en-US" sz="2800" dirty="0" err="1" smtClean="0">
                <a:solidFill>
                  <a:srgbClr val="000000"/>
                </a:solidFill>
              </a:rPr>
              <a:t>menemukan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letak</a:t>
            </a:r>
            <a:r>
              <a:rPr lang="en-US" sz="2800" dirty="0" smtClean="0">
                <a:solidFill>
                  <a:srgbClr val="000000"/>
                </a:solidFill>
              </a:rPr>
              <a:t> sector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tracknya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Byte SYNCH </a:t>
            </a:r>
            <a:r>
              <a:rPr lang="en-US" sz="2800" dirty="0" err="1" smtClean="0">
                <a:solidFill>
                  <a:srgbClr val="000000"/>
                </a:solidFill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pola</a:t>
            </a:r>
            <a:r>
              <a:rPr lang="en-US" sz="2800" dirty="0" smtClean="0">
                <a:solidFill>
                  <a:srgbClr val="000000"/>
                </a:solidFill>
              </a:rPr>
              <a:t> bit yang </a:t>
            </a:r>
            <a:r>
              <a:rPr lang="en-US" sz="2800" dirty="0" err="1" smtClean="0">
                <a:solidFill>
                  <a:srgbClr val="000000"/>
                </a:solidFill>
              </a:rPr>
              <a:t>menandakan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awal</a:t>
            </a:r>
            <a:r>
              <a:rPr lang="en-US" sz="2800" dirty="0" smtClean="0">
                <a:solidFill>
                  <a:srgbClr val="000000"/>
                </a:solidFill>
              </a:rPr>
              <a:t> field </a:t>
            </a:r>
            <a:r>
              <a:rPr lang="en-US" sz="2800" dirty="0" smtClean="0">
                <a:solidFill>
                  <a:srgbClr val="000000"/>
                </a:solidFill>
              </a:rPr>
              <a:t>data.</a:t>
            </a:r>
          </a:p>
          <a:p>
            <a:r>
              <a:rPr lang="en-US" sz="2800" dirty="0"/>
              <a:t>Track number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track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Head </a:t>
            </a:r>
            <a:r>
              <a:rPr lang="en-US" sz="2800" dirty="0"/>
              <a:t>number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smtClean="0"/>
              <a:t>head. </a:t>
            </a:r>
          </a:p>
          <a:p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/>
              <a:t>ID </a:t>
            </a:r>
            <a:r>
              <a:rPr lang="en-US" sz="2800" dirty="0" err="1"/>
              <a:t>dan</a:t>
            </a:r>
            <a:r>
              <a:rPr lang="en-US" sz="2800" dirty="0"/>
              <a:t> data field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error detecting code.</a:t>
            </a:r>
            <a:endParaRPr lang="en-US" sz="2800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88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9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Kecepatan</a:t>
            </a:r>
            <a:r>
              <a:rPr lang="en-US" b="1" dirty="0" smtClean="0"/>
              <a:t> DISK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Bit dekat pusat disk yang berputar melewati titik tetap lebih lambat dari </a:t>
            </a:r>
            <a:r>
              <a:rPr lang="en-US" dirty="0" smtClean="0"/>
              <a:t>bit </a:t>
            </a:r>
            <a:r>
              <a:rPr lang="id-ID" dirty="0" smtClean="0"/>
              <a:t>di </a:t>
            </a:r>
            <a:r>
              <a:rPr lang="id-ID" dirty="0" smtClean="0"/>
              <a:t>luar disk</a:t>
            </a:r>
            <a:endParaRPr lang="en-US" dirty="0" smtClean="0"/>
          </a:p>
          <a:p>
            <a:r>
              <a:rPr lang="id-ID" dirty="0" smtClean="0"/>
              <a:t>Meningkatkan jarak antara bit dalam trek yang berbeda</a:t>
            </a:r>
            <a:endParaRPr lang="en-US" dirty="0" smtClean="0"/>
          </a:p>
          <a:p>
            <a:r>
              <a:rPr lang="id-ID" dirty="0" smtClean="0"/>
              <a:t>Putar disk yang di kecepatan sudut konstan (CAV)</a:t>
            </a:r>
            <a:endParaRPr lang="en-US" dirty="0" smtClean="0"/>
          </a:p>
          <a:p>
            <a:r>
              <a:rPr lang="id-ID" dirty="0" smtClean="0"/>
              <a:t>Memberikan pie sektor berbentuk dan trek konsentris</a:t>
            </a:r>
            <a:endParaRPr lang="en-US" dirty="0" smtClean="0"/>
          </a:p>
          <a:p>
            <a:r>
              <a:rPr lang="id-ID" dirty="0" smtClean="0"/>
              <a:t>Trek individu dan sektor beralamat</a:t>
            </a:r>
            <a:endParaRPr lang="en-US" dirty="0" smtClean="0"/>
          </a:p>
          <a:p>
            <a:r>
              <a:rPr lang="id-ID" dirty="0" smtClean="0"/>
              <a:t>Pindahkan kepala ke trek diberikan dan menunggu sektor tertentu</a:t>
            </a:r>
            <a:endParaRPr lang="en-US" dirty="0" smtClean="0"/>
          </a:p>
          <a:p>
            <a:r>
              <a:rPr lang="id-ID" dirty="0" smtClean="0"/>
              <a:t>Limbah ruang pada trek luar</a:t>
            </a:r>
            <a:r>
              <a:rPr lang="en-US" dirty="0" smtClean="0"/>
              <a:t>, </a:t>
            </a:r>
            <a:r>
              <a:rPr lang="id-ID" dirty="0" smtClean="0"/>
              <a:t>Lebih rendah kerapatan data</a:t>
            </a:r>
            <a:endParaRPr lang="en-US" dirty="0" smtClean="0"/>
          </a:p>
          <a:p>
            <a:r>
              <a:rPr lang="id-ID" dirty="0" smtClean="0"/>
              <a:t>Dapat menggunakan zona untuk meningkatkan kapasitas</a:t>
            </a:r>
            <a:br>
              <a:rPr lang="id-ID" dirty="0" smtClean="0"/>
            </a:br>
            <a:r>
              <a:rPr lang="id-ID" dirty="0" smtClean="0"/>
              <a:t>Setiap zona tetap memiliki bit per track</a:t>
            </a:r>
            <a:endParaRPr lang="en-US" dirty="0" smtClean="0"/>
          </a:p>
          <a:p>
            <a:r>
              <a:rPr lang="id-ID" dirty="0" smtClean="0"/>
              <a:t>Sirkuit yang lebih kompleks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Kecepatan</a:t>
            </a:r>
            <a:r>
              <a:rPr lang="en-US" b="1" dirty="0"/>
              <a:t>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</a:t>
            </a:r>
            <a:r>
              <a:rPr lang="id-ID" dirty="0"/>
              <a:t> dekat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pusat disk yang berputar </a:t>
            </a:r>
            <a:r>
              <a:rPr lang="en-US" dirty="0" smtClean="0"/>
              <a:t>m</a:t>
            </a:r>
            <a:r>
              <a:rPr lang="id-ID" dirty="0" smtClean="0"/>
              <a:t>elewati </a:t>
            </a:r>
            <a:r>
              <a:rPr lang="id-ID" dirty="0"/>
              <a:t>titik tetap </a:t>
            </a:r>
            <a:r>
              <a:rPr lang="id-ID" dirty="0" smtClean="0"/>
              <a:t>(seperti </a:t>
            </a:r>
            <a:r>
              <a:rPr lang="en-US" dirty="0"/>
              <a:t>read–write head</a:t>
            </a:r>
            <a:r>
              <a:rPr lang="id-ID" dirty="0"/>
              <a:t>) lebih lambat dari</a:t>
            </a:r>
            <a:r>
              <a:rPr lang="en-US" dirty="0" err="1"/>
              <a:t>pada</a:t>
            </a:r>
            <a:r>
              <a:rPr lang="en-US" dirty="0"/>
              <a:t> bit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id-ID" dirty="0"/>
              <a:t>di luar . Oleh karena itu, beberapa cara harus ditemukan untuk mengkompensasi variasi kecepatan sehingga </a:t>
            </a:r>
            <a:r>
              <a:rPr lang="en-US" dirty="0"/>
              <a:t>head </a:t>
            </a:r>
            <a:r>
              <a:rPr lang="id-ID" dirty="0"/>
              <a:t>dapat membaca semua bit pada rate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id-ID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id-ID" dirty="0"/>
              <a:t> dapat dilakukan dengan meningkatkan jarak antara bit</a:t>
            </a:r>
            <a:r>
              <a:rPr lang="en-US" dirty="0"/>
              <a:t>-bit</a:t>
            </a:r>
            <a:r>
              <a:rPr lang="id-ID" dirty="0"/>
              <a:t> informasi </a:t>
            </a:r>
            <a:r>
              <a:rPr lang="en-US" dirty="0"/>
              <a:t>yang </a:t>
            </a:r>
            <a:r>
              <a:rPr lang="id-ID" dirty="0"/>
              <a:t>disimpan di segmen disk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Kecepatan</a:t>
            </a:r>
            <a:r>
              <a:rPr lang="en-US" b="1" dirty="0"/>
              <a:t>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Informasi kemudian dapat dipindai pada tingkat yang sama dengan memutar disk dengan kecepatan tetap, yang dikenal sebagai </a:t>
            </a:r>
            <a:r>
              <a:rPr lang="en-US" b="1" dirty="0"/>
              <a:t>constant angular velocity</a:t>
            </a:r>
            <a:r>
              <a:rPr lang="id-ID" dirty="0"/>
              <a:t>( CAV) . Gambar </a:t>
            </a:r>
            <a:r>
              <a:rPr lang="en-GB" dirty="0"/>
              <a:t>Disk Layout Methods </a:t>
            </a:r>
            <a:r>
              <a:rPr lang="en-GB" dirty="0" smtClean="0"/>
              <a:t>Diagram a. </a:t>
            </a:r>
            <a:r>
              <a:rPr lang="id-ID" dirty="0" smtClean="0"/>
              <a:t> </a:t>
            </a:r>
            <a:r>
              <a:rPr lang="id-ID" dirty="0"/>
              <a:t>menunjukkan tata letak disk menggunakan CAV. Disk dibagi menjadi beberapa sektor berbentuk pie dan menjadi serangkaian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id-ID" dirty="0"/>
              <a:t>konsentris.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Kecepatan</a:t>
            </a:r>
            <a:r>
              <a:rPr lang="en-US" b="1" dirty="0"/>
              <a:t>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Keuntungan</a:t>
            </a:r>
            <a:r>
              <a:rPr lang="id-ID" dirty="0"/>
              <a:t> menggunakan CAV adalah blok individual dari data dapat langsung diatasi dengan trek dan sector.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id-ID" dirty="0"/>
              <a:t> memindahkan </a:t>
            </a:r>
            <a:r>
              <a:rPr lang="en-US" dirty="0"/>
              <a:t>head</a:t>
            </a:r>
            <a:r>
              <a:rPr lang="id-ID" dirty="0"/>
              <a:t> dari lokasi saat ini ke alamat tertentu hanya membutuhkan gerakan singkat </a:t>
            </a:r>
            <a:r>
              <a:rPr lang="en-US" dirty="0"/>
              <a:t>head </a:t>
            </a:r>
            <a:r>
              <a:rPr lang="id-ID" dirty="0"/>
              <a:t>ke trek tertentu dan menunggu sebentar sektor yang tepat untuk berputar di bawah head.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K</a:t>
            </a:r>
            <a:r>
              <a:rPr lang="id-ID" b="1" dirty="0"/>
              <a:t>elemahan </a:t>
            </a:r>
            <a:r>
              <a:rPr lang="id-ID" dirty="0"/>
              <a:t>CAV adalah jumlah data yang dapat disimpan pada track panjang yang lebih luar adalah sama seperti apa yang dapat disimpan pada track yang lebih dalam </a:t>
            </a:r>
            <a:r>
              <a:rPr lang="id-ID" dirty="0" smtClean="0"/>
              <a:t>pendek</a:t>
            </a:r>
            <a:r>
              <a:rPr lang="en-US" dirty="0" smtClean="0"/>
              <a:t>. </a:t>
            </a:r>
            <a:r>
              <a:rPr lang="id-ID" dirty="0"/>
              <a:t>Karena kepadatan</a:t>
            </a:r>
            <a:r>
              <a:rPr lang="en-US" dirty="0"/>
              <a:t> (</a:t>
            </a:r>
            <a:r>
              <a:rPr lang="id-ID" dirty="0"/>
              <a:t>dalam bit per inci linier</a:t>
            </a:r>
            <a:r>
              <a:rPr lang="en-US" dirty="0"/>
              <a:t>) yang </a:t>
            </a:r>
            <a:r>
              <a:rPr lang="id-ID" dirty="0"/>
              <a:t>meningkat dari track terluar ke trek terdalam, kapasitas penyimpanan disk dalam sistem CAV langsung dibatasi oleh kepadatan </a:t>
            </a:r>
            <a:r>
              <a:rPr lang="en-US" dirty="0"/>
              <a:t>recording</a:t>
            </a:r>
            <a:r>
              <a:rPr lang="id-ID" dirty="0"/>
              <a:t> maksimum yang dapat dicapai pada jalur terdalam.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Kecepatan</a:t>
            </a:r>
            <a:r>
              <a:rPr lang="en-US" b="1" dirty="0"/>
              <a:t>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Untuk meningkatkan densitas, sistem hard disk modern menggunakan teknik yang dikenal sebagai </a:t>
            </a:r>
            <a:r>
              <a:rPr lang="en-US" b="1" dirty="0"/>
              <a:t>multiple zone recording</a:t>
            </a:r>
            <a:r>
              <a:rPr lang="id-ID" dirty="0"/>
              <a:t>, di mana permukaan dibagi menjadi beberapa zona konsentris (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id-ID" dirty="0"/>
              <a:t>16) . </a:t>
            </a:r>
            <a:endParaRPr lang="en-US" dirty="0" smtClean="0"/>
          </a:p>
          <a:p>
            <a:r>
              <a:rPr lang="id-ID" dirty="0" smtClean="0"/>
              <a:t>Dalam </a:t>
            </a:r>
            <a:r>
              <a:rPr lang="id-ID" dirty="0"/>
              <a:t>zona , jumlah bit per track adalah konstan . Zona yang lebih jauh dari pusat mengandung lebih banyak bit (lebih banyak sektor) daripada zona yang dekat ke center. </a:t>
            </a: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id-ID" dirty="0"/>
              <a:t> memungkinkan kapasitas penyimpanan secara keseluruhan </a:t>
            </a:r>
            <a:r>
              <a:rPr lang="en-US" dirty="0"/>
              <a:t>yang </a:t>
            </a:r>
            <a:r>
              <a:rPr lang="id-ID" dirty="0"/>
              <a:t>lebih besar dengan mengorbankan sirkuit </a:t>
            </a:r>
            <a:r>
              <a:rPr lang="en-US" dirty="0"/>
              <a:t>yang</a:t>
            </a:r>
            <a:r>
              <a:rPr lang="id-ID" dirty="0"/>
              <a:t> lebih kompleks.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3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Disk Layout Methods Diagram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8277" r="10991" b="28296"/>
          <a:stretch>
            <a:fillRect/>
          </a:stretch>
        </p:blipFill>
        <p:spPr bwMode="auto">
          <a:xfrm>
            <a:off x="685800" y="1727200"/>
            <a:ext cx="79248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9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15925" y="685800"/>
            <a:ext cx="8229600" cy="655638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Karakteristik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Magnetik</a:t>
            </a:r>
            <a:r>
              <a:rPr lang="en-US" sz="4000" b="1" dirty="0" smtClean="0"/>
              <a:t> Disk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 l="19318" t="40726" r="16364" b="9332"/>
          <a:stretch>
            <a:fillRect/>
          </a:stretch>
        </p:blipFill>
        <p:spPr bwMode="auto">
          <a:xfrm>
            <a:off x="609600" y="2057400"/>
            <a:ext cx="784225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1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38400" y="561975"/>
            <a:ext cx="4114800" cy="685800"/>
          </a:xfrm>
        </p:spPr>
        <p:txBody>
          <a:bodyPr>
            <a:noAutofit/>
          </a:bodyPr>
          <a:lstStyle/>
          <a:p>
            <a:pPr>
              <a:tabLst>
                <a:tab pos="344488" algn="l"/>
              </a:tabLst>
            </a:pPr>
            <a:r>
              <a:rPr lang="en-US" sz="4000" b="1" dirty="0" err="1" smtClean="0">
                <a:solidFill>
                  <a:schemeClr val="tx1"/>
                </a:solidFill>
              </a:rPr>
              <a:t>Gerakan</a:t>
            </a:r>
            <a:r>
              <a:rPr lang="en-US" sz="4000" b="1" dirty="0" smtClean="0">
                <a:solidFill>
                  <a:schemeClr val="tx1"/>
                </a:solidFill>
              </a:rPr>
              <a:t> Head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58963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tetap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</a:rPr>
              <a:t> track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kepala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sendiri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sedangkan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bergerak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satu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kepala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digunakan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beberapa</a:t>
            </a:r>
            <a:r>
              <a:rPr lang="en-US" sz="2000" dirty="0" smtClean="0">
                <a:solidFill>
                  <a:srgbClr val="000000"/>
                </a:solidFill>
              </a:rPr>
              <a:t> track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muka</a:t>
            </a:r>
            <a:r>
              <a:rPr lang="en-US" sz="2000" dirty="0" smtClean="0">
                <a:solidFill>
                  <a:srgbClr val="000000"/>
                </a:solidFill>
              </a:rPr>
              <a:t> disk.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bergerak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lengan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head </a:t>
            </a:r>
            <a:r>
              <a:rPr lang="en-US" sz="2000" dirty="0" err="1" smtClean="0">
                <a:solidFill>
                  <a:srgbClr val="000000"/>
                </a:solidFill>
              </a:rPr>
              <a:t>bergerak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menuju</a:t>
            </a:r>
            <a:r>
              <a:rPr lang="en-US" sz="2000" dirty="0" smtClean="0">
                <a:solidFill>
                  <a:srgbClr val="000000"/>
                </a:solidFill>
              </a:rPr>
              <a:t> track yang  </a:t>
            </a:r>
            <a:r>
              <a:rPr lang="sv-SE" sz="2000" dirty="0" smtClean="0">
                <a:solidFill>
                  <a:srgbClr val="000000"/>
                </a:solidFill>
              </a:rPr>
              <a:t>diinginkan berdasarkan perintah dari disk drive-nya</a:t>
            </a:r>
            <a:endParaRPr lang="en-US" sz="20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47775"/>
            <a:ext cx="7010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3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</a:rPr>
              <a:t>Portabilitas</a:t>
            </a:r>
            <a:r>
              <a:rPr lang="en-US" sz="4000" b="1" dirty="0" smtClean="0">
                <a:solidFill>
                  <a:srgbClr val="000000"/>
                </a:solidFill>
              </a:rPr>
              <a:t> disk</a:t>
            </a:r>
            <a:endParaRPr lang="en-US" sz="40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/>
          <a:lstStyle/>
          <a:p>
            <a:r>
              <a:rPr lang="nb-NO" sz="2800" dirty="0" smtClean="0">
                <a:solidFill>
                  <a:srgbClr val="000000"/>
                </a:solidFill>
              </a:rPr>
              <a:t>Disk yang tetap (non-removable disk)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Disk yang </a:t>
            </a:r>
            <a:r>
              <a:rPr lang="en-US" sz="2800" dirty="0" err="1" smtClean="0">
                <a:solidFill>
                  <a:srgbClr val="000000"/>
                </a:solidFill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dipindah</a:t>
            </a:r>
            <a:r>
              <a:rPr lang="en-US" sz="2800" dirty="0" smtClean="0">
                <a:solidFill>
                  <a:srgbClr val="000000"/>
                </a:solidFill>
              </a:rPr>
              <a:t> (removable disk).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</a:rPr>
              <a:t>Keuntungan</a:t>
            </a:r>
            <a:r>
              <a:rPr lang="en-US" sz="2800" dirty="0" smtClean="0">
                <a:solidFill>
                  <a:srgbClr val="000000"/>
                </a:solidFill>
              </a:rPr>
              <a:t> disk yang </a:t>
            </a:r>
            <a:r>
              <a:rPr lang="en-US" sz="2800" dirty="0" err="1" smtClean="0">
                <a:solidFill>
                  <a:srgbClr val="000000"/>
                </a:solidFill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dipindah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atau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diganti</a:t>
            </a:r>
            <a:r>
              <a:rPr lang="en-US" sz="2800" dirty="0" smtClean="0">
                <a:solidFill>
                  <a:srgbClr val="000000"/>
                </a:solidFill>
              </a:rPr>
              <a:t> – </a:t>
            </a:r>
            <a:r>
              <a:rPr lang="en-US" sz="2800" dirty="0" err="1" smtClean="0">
                <a:solidFill>
                  <a:srgbClr val="000000"/>
                </a:solidFill>
              </a:rPr>
              <a:t>ganti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terbatas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kapasitas</a:t>
            </a:r>
            <a:r>
              <a:rPr lang="en-US" sz="2800" dirty="0" smtClean="0">
                <a:solidFill>
                  <a:srgbClr val="000000"/>
                </a:solidFill>
              </a:rPr>
              <a:t> disk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lebih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fleksibel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948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Yang Akan </a:t>
            </a:r>
            <a:r>
              <a:rPr lang="en-US" b="1" dirty="0" err="1"/>
              <a:t>D</a:t>
            </a:r>
            <a:r>
              <a:rPr lang="en-US" b="1" dirty="0" err="1" smtClean="0"/>
              <a:t>ipelajari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Magnetic Disk</a:t>
            </a:r>
          </a:p>
          <a:p>
            <a:pPr lvl="0"/>
            <a:r>
              <a:rPr lang="en-US" dirty="0"/>
              <a:t>Redundant Array of Independent Disk (RAID)</a:t>
            </a:r>
          </a:p>
          <a:p>
            <a:r>
              <a:rPr lang="en-US" dirty="0"/>
              <a:t>Optical Storage : CD-ROM</a:t>
            </a:r>
          </a:p>
        </p:txBody>
      </p:sp>
    </p:spTree>
    <p:extLst>
      <p:ext uri="{BB962C8B-B14F-4D97-AF65-F5344CB8AC3E}">
        <p14:creationId xmlns:p14="http://schemas.microsoft.com/office/powerpoint/2010/main" val="620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162800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Sides/</a:t>
            </a:r>
            <a:r>
              <a:rPr lang="en-US" sz="4000" b="1" dirty="0" err="1" smtClean="0"/>
              <a:t>Sisi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Platters/</a:t>
            </a:r>
            <a:r>
              <a:rPr lang="en-US" sz="4000" b="1" dirty="0" err="1" smtClean="0"/>
              <a:t>Piringan</a:t>
            </a:r>
            <a:endParaRPr lang="en-US" sz="4000" b="1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349250" algn="l"/>
              </a:tabLst>
            </a:pPr>
            <a:r>
              <a:rPr lang="en-US" sz="2800" b="1" smtClean="0">
                <a:solidFill>
                  <a:srgbClr val="000000"/>
                </a:solidFill>
                <a:latin typeface="TTE2FC88E8t00"/>
              </a:rPr>
              <a:t>Sides </a:t>
            </a:r>
          </a:p>
          <a:p>
            <a:pPr marL="0" indent="0">
              <a:tabLst>
                <a:tab pos="349250" algn="l"/>
              </a:tabLst>
            </a:pPr>
            <a:r>
              <a:rPr lang="en-US" sz="2800" smtClean="0">
                <a:solidFill>
                  <a:srgbClr val="000000"/>
                </a:solidFill>
                <a:latin typeface="TTE2FC88E8t00"/>
              </a:rPr>
              <a:t> 	Satu sisi disk (single sides)</a:t>
            </a:r>
          </a:p>
          <a:p>
            <a:pPr marL="0" indent="0">
              <a:tabLst>
                <a:tab pos="349250" algn="l"/>
              </a:tabLst>
            </a:pPr>
            <a:r>
              <a:rPr lang="en-US" sz="2800" smtClean="0">
                <a:solidFill>
                  <a:srgbClr val="000000"/>
                </a:solidFill>
                <a:latin typeface="TTE2FC88E8t00"/>
              </a:rPr>
              <a:t> 	Dua muka disk (double sides)</a:t>
            </a:r>
          </a:p>
          <a:p>
            <a:pPr marL="0" indent="0">
              <a:buFontTx/>
              <a:buNone/>
              <a:tabLst>
                <a:tab pos="349250" algn="l"/>
              </a:tabLst>
            </a:pPr>
            <a:endParaRPr lang="en-US" sz="2800" smtClean="0">
              <a:solidFill>
                <a:srgbClr val="000000"/>
              </a:solidFill>
              <a:latin typeface="TTE2FC88E8t00"/>
            </a:endParaRPr>
          </a:p>
          <a:p>
            <a:pPr marL="0" indent="0">
              <a:buFontTx/>
              <a:buNone/>
              <a:tabLst>
                <a:tab pos="349250" algn="l"/>
              </a:tabLst>
            </a:pPr>
            <a:r>
              <a:rPr lang="en-US" sz="2800" b="1" smtClean="0">
                <a:solidFill>
                  <a:srgbClr val="000000"/>
                </a:solidFill>
                <a:latin typeface="TTE2FC88E8t00"/>
              </a:rPr>
              <a:t>Platters</a:t>
            </a:r>
            <a:r>
              <a:rPr lang="en-US" sz="2800" smtClean="0">
                <a:solidFill>
                  <a:srgbClr val="000000"/>
                </a:solidFill>
                <a:latin typeface="TTE2FC88E8t00"/>
              </a:rPr>
              <a:t> </a:t>
            </a:r>
          </a:p>
          <a:p>
            <a:pPr marL="0" indent="0">
              <a:tabLst>
                <a:tab pos="349250" algn="l"/>
              </a:tabLst>
            </a:pPr>
            <a:r>
              <a:rPr lang="en-US" sz="2800" smtClean="0">
                <a:solidFill>
                  <a:srgbClr val="000000"/>
                </a:solidFill>
                <a:latin typeface="TTE2FC88E8t00"/>
              </a:rPr>
              <a:t> 	Satu piringan (single platter)</a:t>
            </a:r>
          </a:p>
          <a:p>
            <a:pPr marL="0" indent="0">
              <a:tabLst>
                <a:tab pos="349250" algn="l"/>
              </a:tabLst>
            </a:pPr>
            <a:r>
              <a:rPr lang="en-US" sz="2800" smtClean="0">
                <a:solidFill>
                  <a:srgbClr val="000000"/>
                </a:solidFill>
                <a:latin typeface="TTE2FC88E8t00"/>
              </a:rPr>
              <a:t> 	Banyak piringan (multiple platter)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6597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257800" cy="808038"/>
          </a:xfrm>
        </p:spPr>
        <p:txBody>
          <a:bodyPr/>
          <a:lstStyle/>
          <a:p>
            <a:pPr algn="r"/>
            <a:r>
              <a:rPr lang="en-US" b="1" dirty="0" err="1" smtClean="0">
                <a:latin typeface="TTE2FBACA8t00"/>
              </a:rPr>
              <a:t>Mekanisme</a:t>
            </a:r>
            <a:r>
              <a:rPr lang="en-US" b="1" dirty="0" smtClean="0">
                <a:latin typeface="TTE2FBACA8t00"/>
              </a:rPr>
              <a:t> Head</a:t>
            </a:r>
            <a:endParaRPr lang="en-US" b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Head yang </a:t>
            </a:r>
            <a:r>
              <a:rPr lang="en-US" sz="2000" dirty="0" err="1" smtClean="0">
                <a:solidFill>
                  <a:srgbClr val="000000"/>
                </a:solidFill>
              </a:rPr>
              <a:t>menyentuh</a:t>
            </a:r>
            <a:r>
              <a:rPr lang="en-US" sz="2000" dirty="0" smtClean="0">
                <a:solidFill>
                  <a:srgbClr val="000000"/>
                </a:solidFill>
              </a:rPr>
              <a:t> disk (contact)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floppy disk, head yang </a:t>
            </a:r>
            <a:r>
              <a:rPr lang="en-US" sz="2000" dirty="0" err="1" smtClean="0">
                <a:solidFill>
                  <a:srgbClr val="000000"/>
                </a:solidFill>
              </a:rPr>
              <a:t>mempunyai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celah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utara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tetap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maupun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tetap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tergantung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magnetnya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Celah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jarak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disk </a:t>
            </a:r>
            <a:r>
              <a:rPr lang="en-US" sz="2000" dirty="0" err="1" smtClean="0">
                <a:solidFill>
                  <a:srgbClr val="000000"/>
                </a:solidFill>
              </a:rPr>
              <a:t>tergantung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kepadatan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datanya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semakin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padat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datanya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dibutuhkan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jarak</a:t>
            </a:r>
            <a:r>
              <a:rPr lang="en-US" sz="2000" dirty="0" smtClean="0">
                <a:solidFill>
                  <a:srgbClr val="000000"/>
                </a:solidFill>
              </a:rPr>
              <a:t> head yang </a:t>
            </a:r>
            <a:r>
              <a:rPr lang="en-US" sz="2000" dirty="0" err="1" smtClean="0">
                <a:solidFill>
                  <a:srgbClr val="000000"/>
                </a:solidFill>
              </a:rPr>
              <a:t>semakin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dekat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namun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semakin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dekat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maka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faktor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resikonya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semakin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besar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yaitu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terjadinya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kesalahan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baca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Teknologi</a:t>
            </a:r>
            <a:r>
              <a:rPr lang="en-US" sz="2000" dirty="0" smtClean="0">
                <a:solidFill>
                  <a:srgbClr val="000000"/>
                </a:solidFill>
              </a:rPr>
              <a:t> Winchester </a:t>
            </a:r>
            <a:r>
              <a:rPr lang="en-US" sz="2000" dirty="0" err="1" smtClean="0">
                <a:solidFill>
                  <a:srgbClr val="000000"/>
                </a:solidFill>
              </a:rPr>
              <a:t>dari</a:t>
            </a:r>
            <a:r>
              <a:rPr lang="en-US" sz="2000" dirty="0" smtClean="0">
                <a:solidFill>
                  <a:srgbClr val="000000"/>
                </a:solidFill>
              </a:rPr>
              <a:t> IBM </a:t>
            </a:r>
            <a:r>
              <a:rPr lang="en-US" sz="2000" dirty="0" err="1" smtClean="0">
                <a:solidFill>
                  <a:srgbClr val="000000"/>
                </a:solidFill>
              </a:rPr>
              <a:t>mengantisipasi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masalah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celah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diatas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model head </a:t>
            </a:r>
            <a:r>
              <a:rPr lang="en-US" sz="2000" dirty="0" err="1" smtClean="0">
                <a:solidFill>
                  <a:srgbClr val="000000"/>
                </a:solidFill>
              </a:rPr>
              <a:t>aerodinamik</a:t>
            </a:r>
            <a:r>
              <a:rPr lang="en-US" sz="2000" dirty="0" smtClean="0">
                <a:solidFill>
                  <a:srgbClr val="000000"/>
                </a:solidFill>
              </a:rPr>
              <a:t>. Head </a:t>
            </a:r>
            <a:r>
              <a:rPr lang="en-US" sz="2000" dirty="0" err="1" smtClean="0">
                <a:solidFill>
                  <a:srgbClr val="000000"/>
                </a:solidFill>
              </a:rPr>
              <a:t>berbentuk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lembaran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timah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berada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dipermukaan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disk. </a:t>
            </a:r>
            <a:r>
              <a:rPr lang="en-US" sz="2000" dirty="0" err="1" smtClean="0">
                <a:solidFill>
                  <a:srgbClr val="000000"/>
                </a:solidFill>
              </a:rPr>
              <a:t>Apabila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bergerak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disk </a:t>
            </a:r>
            <a:r>
              <a:rPr lang="en-US" sz="2000" dirty="0" err="1" smtClean="0">
                <a:solidFill>
                  <a:srgbClr val="000000"/>
                </a:solidFill>
              </a:rPr>
              <a:t>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mengangkat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headnya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Istilah</a:t>
            </a:r>
            <a:r>
              <a:rPr lang="en-US" sz="2000" dirty="0" smtClean="0">
                <a:solidFill>
                  <a:srgbClr val="000000"/>
                </a:solidFill>
              </a:rPr>
              <a:t> Winchester </a:t>
            </a:r>
            <a:r>
              <a:rPr lang="en-US" sz="2000" dirty="0" err="1" smtClean="0">
                <a:solidFill>
                  <a:srgbClr val="000000"/>
                </a:solidFill>
              </a:rPr>
              <a:t>dikenalkan</a:t>
            </a:r>
            <a:r>
              <a:rPr lang="en-US" sz="2000" dirty="0" smtClean="0">
                <a:solidFill>
                  <a:srgbClr val="000000"/>
                </a:solidFill>
              </a:rPr>
              <a:t> IBM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model disk 3340-nya. Model </a:t>
            </a:r>
            <a:r>
              <a:rPr lang="en-US" sz="2000" dirty="0" err="1" smtClean="0">
                <a:solidFill>
                  <a:srgbClr val="000000"/>
                </a:solidFill>
              </a:rPr>
              <a:t>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merupakan</a:t>
            </a:r>
            <a:r>
              <a:rPr lang="en-US" sz="2000" dirty="0" smtClean="0">
                <a:solidFill>
                  <a:srgbClr val="000000"/>
                </a:solidFill>
              </a:rPr>
              <a:t> removable disk pack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head yang </a:t>
            </a:r>
            <a:r>
              <a:rPr lang="en-US" sz="2000" dirty="0" err="1" smtClean="0">
                <a:solidFill>
                  <a:srgbClr val="000000"/>
                </a:solidFill>
              </a:rPr>
              <a:t>dibungkus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pack. Sekarang istilah Winchester digunakan oleh sembarang disk </a:t>
            </a:r>
            <a:r>
              <a:rPr lang="sv-SE" sz="2000" dirty="0" smtClean="0">
                <a:solidFill>
                  <a:srgbClr val="000000"/>
                </a:solidFill>
              </a:rPr>
              <a:t>drive </a:t>
            </a:r>
            <a:r>
              <a:rPr lang="en-US" sz="2000" dirty="0" smtClean="0">
                <a:solidFill>
                  <a:srgbClr val="000000"/>
                </a:solidFill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</a:rPr>
              <a:t>dibungkus</a:t>
            </a:r>
            <a:r>
              <a:rPr lang="en-US" sz="2000" dirty="0" smtClean="0">
                <a:solidFill>
                  <a:srgbClr val="000000"/>
                </a:solidFill>
              </a:rPr>
              <a:t> pack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memakai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rancangan</a:t>
            </a:r>
            <a:r>
              <a:rPr lang="en-US" sz="2000" dirty="0" smtClean="0">
                <a:solidFill>
                  <a:srgbClr val="000000"/>
                </a:solidFill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</a:rPr>
              <a:t>aerodinamis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61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3581400" cy="1295400"/>
          </a:xfrm>
        </p:spPr>
        <p:txBody>
          <a:bodyPr/>
          <a:lstStyle/>
          <a:p>
            <a:r>
              <a:rPr lang="en-US" sz="2400" b="1" smtClean="0"/>
              <a:t>Disk piringan banyak (multiple platters disk)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457200"/>
            <a:ext cx="53244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5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410200" cy="7318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Arial" pitchFamily="34" charset="0"/>
              </a:rPr>
              <a:t>Floppy Disk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419600" y="1676400"/>
            <a:ext cx="4267200" cy="4267200"/>
          </a:xfrm>
        </p:spPr>
        <p:txBody>
          <a:bodyPr/>
          <a:lstStyle/>
          <a:p>
            <a:r>
              <a:rPr lang="en-US" sz="2000" smtClean="0">
                <a:solidFill>
                  <a:srgbClr val="000000"/>
                </a:solidFill>
              </a:rPr>
              <a:t>Karakteristik disket adalah head menyentuh permukaan disk saat membaca ataupun menulis.</a:t>
            </a:r>
          </a:p>
          <a:p>
            <a:r>
              <a:rPr lang="sv-SE" sz="2000" smtClean="0">
                <a:solidFill>
                  <a:srgbClr val="000000"/>
                </a:solidFill>
              </a:rPr>
              <a:t>Efeknya disket tidak tahan lama dan </a:t>
            </a:r>
            <a:r>
              <a:rPr lang="en-US" sz="2000" smtClean="0">
                <a:solidFill>
                  <a:srgbClr val="000000"/>
                </a:solidFill>
              </a:rPr>
              <a:t>sering rusak.</a:t>
            </a:r>
          </a:p>
          <a:p>
            <a:r>
              <a:rPr lang="en-US" sz="2000" smtClean="0">
                <a:solidFill>
                  <a:srgbClr val="000000"/>
                </a:solidFill>
              </a:rPr>
              <a:t>Maka dibuat mekanisme penarikan head dan menghentikan rotasi disk ketika head tidak melakukan operasi baca dan tulis.</a:t>
            </a:r>
          </a:p>
          <a:p>
            <a:r>
              <a:rPr lang="en-US" sz="2000" smtClean="0">
                <a:solidFill>
                  <a:srgbClr val="000000"/>
                </a:solidFill>
              </a:rPr>
              <a:t>Efeknya waktu akses disket cukup lama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3417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419" y="6858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Karakteristik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macam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disket</a:t>
            </a:r>
            <a:endParaRPr lang="en-US" sz="4000" b="1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 l="16023" t="34412" r="14432" b="8235"/>
          <a:stretch>
            <a:fillRect/>
          </a:stretch>
        </p:blipFill>
        <p:spPr bwMode="auto">
          <a:xfrm>
            <a:off x="304800" y="1981200"/>
            <a:ext cx="84788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495800" cy="579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latin typeface="TTE2FBACA8t00"/>
              </a:rPr>
              <a:t>IDE Disk (</a:t>
            </a:r>
            <a:r>
              <a:rPr lang="en-US" sz="3600" b="1" dirty="0" err="1" smtClean="0">
                <a:latin typeface="TTE2FBACA8t00"/>
              </a:rPr>
              <a:t>Harddisk</a:t>
            </a:r>
            <a:r>
              <a:rPr lang="en-US" sz="3600" b="1" dirty="0" smtClean="0">
                <a:latin typeface="TTE2FBACA8t00"/>
              </a:rPr>
              <a:t>)</a:t>
            </a:r>
            <a:endParaRPr lang="en-US" sz="3600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265238"/>
            <a:ext cx="8534400" cy="536416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Saat</a:t>
            </a:r>
            <a:r>
              <a:rPr lang="en-US" sz="1800" dirty="0" smtClean="0">
                <a:solidFill>
                  <a:srgbClr val="000000"/>
                </a:solidFill>
              </a:rPr>
              <a:t> IBM </a:t>
            </a:r>
            <a:r>
              <a:rPr lang="en-US" sz="1800" dirty="0" err="1" smtClean="0">
                <a:solidFill>
                  <a:srgbClr val="000000"/>
                </a:solidFill>
              </a:rPr>
              <a:t>menggembangkan</a:t>
            </a:r>
            <a:r>
              <a:rPr lang="en-US" sz="1800" dirty="0" smtClean="0">
                <a:solidFill>
                  <a:srgbClr val="000000"/>
                </a:solidFill>
              </a:rPr>
              <a:t> PC XT, </a:t>
            </a:r>
            <a:r>
              <a:rPr lang="en-US" sz="1800" dirty="0" err="1" smtClean="0">
                <a:solidFill>
                  <a:srgbClr val="000000"/>
                </a:solidFill>
              </a:rPr>
              <a:t>menggunakan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sebuah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hardisk</a:t>
            </a:r>
            <a:r>
              <a:rPr lang="en-US" sz="1800" dirty="0" smtClean="0">
                <a:solidFill>
                  <a:srgbClr val="000000"/>
                </a:solidFill>
              </a:rPr>
              <a:t> Seagate 10 MB </a:t>
            </a:r>
            <a:r>
              <a:rPr lang="en-US" sz="1800" dirty="0" err="1" smtClean="0">
                <a:solidFill>
                  <a:srgbClr val="000000"/>
                </a:solidFill>
              </a:rPr>
              <a:t>untuk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menyimpan</a:t>
            </a:r>
            <a:r>
              <a:rPr lang="en-US" sz="1800" dirty="0" smtClean="0">
                <a:solidFill>
                  <a:srgbClr val="000000"/>
                </a:solidFill>
              </a:rPr>
              <a:t> program </a:t>
            </a:r>
            <a:r>
              <a:rPr lang="en-US" sz="1800" dirty="0" err="1" smtClean="0">
                <a:solidFill>
                  <a:srgbClr val="000000"/>
                </a:solidFill>
              </a:rPr>
              <a:t>maupun</a:t>
            </a:r>
            <a:r>
              <a:rPr lang="en-US" sz="1800" dirty="0" smtClean="0">
                <a:solidFill>
                  <a:srgbClr val="000000"/>
                </a:solidFill>
              </a:rPr>
              <a:t> data. </a:t>
            </a:r>
            <a:r>
              <a:rPr lang="en-US" sz="1800" dirty="0" err="1" smtClean="0">
                <a:solidFill>
                  <a:srgbClr val="000000"/>
                </a:solidFill>
              </a:rPr>
              <a:t>Harddisk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memiliki</a:t>
            </a:r>
            <a:r>
              <a:rPr lang="en-US" sz="1800" dirty="0" smtClean="0">
                <a:solidFill>
                  <a:srgbClr val="000000"/>
                </a:solidFill>
              </a:rPr>
              <a:t> 4 head, 306 </a:t>
            </a:r>
            <a:r>
              <a:rPr lang="en-US" sz="1800" dirty="0" err="1" smtClean="0">
                <a:solidFill>
                  <a:srgbClr val="000000"/>
                </a:solidFill>
              </a:rPr>
              <a:t>silinder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17 </a:t>
            </a:r>
            <a:r>
              <a:rPr lang="en-US" sz="1800" dirty="0" err="1" smtClean="0">
                <a:solidFill>
                  <a:srgbClr val="000000"/>
                </a:solidFill>
              </a:rPr>
              <a:t>sektor</a:t>
            </a:r>
            <a:r>
              <a:rPr lang="en-US" sz="1800" dirty="0" smtClean="0">
                <a:solidFill>
                  <a:srgbClr val="000000"/>
                </a:solidFill>
              </a:rPr>
              <a:t> per track, </a:t>
            </a:r>
            <a:r>
              <a:rPr lang="en-US" sz="1800" dirty="0" err="1" smtClean="0">
                <a:solidFill>
                  <a:srgbClr val="000000"/>
                </a:solidFill>
              </a:rPr>
              <a:t>dicontrol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oleh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pengontrol</a:t>
            </a:r>
            <a:r>
              <a:rPr lang="en-US" sz="1800" dirty="0" smtClean="0">
                <a:solidFill>
                  <a:srgbClr val="000000"/>
                </a:solidFill>
              </a:rPr>
              <a:t> disk </a:t>
            </a:r>
            <a:r>
              <a:rPr lang="pl-PL" sz="1800" dirty="0" smtClean="0">
                <a:solidFill>
                  <a:srgbClr val="000000"/>
                </a:solidFill>
              </a:rPr>
              <a:t>Xebec pada sebuah kartu plug-in.</a:t>
            </a:r>
            <a:endParaRPr lang="en-US" sz="1800" dirty="0" smtClean="0">
              <a:solidFill>
                <a:srgbClr val="000000"/>
              </a:solidFill>
            </a:endParaRPr>
          </a:p>
          <a:p>
            <a:endParaRPr lang="pl-PL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berkembang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pesat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menjadikan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pengontrol</a:t>
            </a:r>
            <a:r>
              <a:rPr lang="en-US" sz="1800" dirty="0" smtClean="0">
                <a:solidFill>
                  <a:srgbClr val="000000"/>
                </a:solidFill>
              </a:rPr>
              <a:t> disk yang </a:t>
            </a:r>
            <a:r>
              <a:rPr lang="en-US" sz="1800" dirty="0" err="1" smtClean="0">
                <a:solidFill>
                  <a:srgbClr val="000000"/>
                </a:solidFill>
              </a:rPr>
              <a:t>sebelumnya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terpisah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menjadi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satu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paket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terintegrasi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diawali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drive IDE (Integrated Drive Electronics) </a:t>
            </a:r>
            <a:r>
              <a:rPr lang="en-US" sz="1800" dirty="0" err="1" smtClean="0">
                <a:solidFill>
                  <a:srgbClr val="000000"/>
                </a:solidFill>
              </a:rPr>
              <a:t>pada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tengah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tahun</a:t>
            </a:r>
            <a:r>
              <a:rPr lang="en-US" sz="1800" dirty="0" smtClean="0">
                <a:solidFill>
                  <a:srgbClr val="000000"/>
                </a:solidFill>
              </a:rPr>
              <a:t> 980.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saat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itu</a:t>
            </a:r>
            <a:r>
              <a:rPr lang="en-US" sz="1800" dirty="0" smtClean="0">
                <a:solidFill>
                  <a:srgbClr val="000000"/>
                </a:solidFill>
              </a:rPr>
              <a:t> IDE </a:t>
            </a:r>
            <a:r>
              <a:rPr lang="en-US" sz="1800" dirty="0" err="1" smtClean="0">
                <a:solidFill>
                  <a:srgbClr val="000000"/>
                </a:solidFill>
              </a:rPr>
              <a:t>hanya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mampu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menangani</a:t>
            </a:r>
            <a:r>
              <a:rPr lang="en-US" sz="1800" dirty="0" smtClean="0">
                <a:solidFill>
                  <a:srgbClr val="000000"/>
                </a:solidFill>
              </a:rPr>
              <a:t> disk </a:t>
            </a:r>
            <a:r>
              <a:rPr lang="en-US" sz="1800" dirty="0" err="1" smtClean="0">
                <a:solidFill>
                  <a:srgbClr val="000000"/>
                </a:solidFill>
              </a:rPr>
              <a:t>berkapasitas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maksimal</a:t>
            </a:r>
            <a:r>
              <a:rPr lang="en-US" sz="1800" dirty="0" smtClean="0">
                <a:solidFill>
                  <a:srgbClr val="000000"/>
                </a:solidFill>
              </a:rPr>
              <a:t> 528 MB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mengontrol</a:t>
            </a:r>
            <a:r>
              <a:rPr lang="en-US" sz="1800" dirty="0" smtClean="0">
                <a:solidFill>
                  <a:srgbClr val="000000"/>
                </a:solidFill>
              </a:rPr>
              <a:t> 2 disk.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IDE </a:t>
            </a:r>
            <a:r>
              <a:rPr lang="en-US" sz="1800" dirty="0" err="1" smtClean="0">
                <a:solidFill>
                  <a:srgbClr val="000000"/>
                </a:solidFill>
              </a:rPr>
              <a:t>berkembang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menjadi</a:t>
            </a:r>
            <a:r>
              <a:rPr lang="en-US" sz="1800" dirty="0" smtClean="0">
                <a:solidFill>
                  <a:srgbClr val="000000"/>
                </a:solidFill>
              </a:rPr>
              <a:t> EIDE (Extended Integrated Drive Electronics) </a:t>
            </a:r>
            <a:r>
              <a:rPr lang="en-US" sz="1800" dirty="0" err="1" smtClean="0">
                <a:solidFill>
                  <a:srgbClr val="000000"/>
                </a:solidFill>
              </a:rPr>
              <a:t>mampu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menangani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harddisk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lebih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dari</a:t>
            </a:r>
            <a:r>
              <a:rPr lang="en-US" sz="1800" dirty="0" smtClean="0">
                <a:solidFill>
                  <a:srgbClr val="000000"/>
                </a:solidFill>
              </a:rPr>
              <a:t> 528 MB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mendukung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pengalamatan</a:t>
            </a:r>
            <a:r>
              <a:rPr lang="en-US" sz="1800" dirty="0" smtClean="0">
                <a:solidFill>
                  <a:srgbClr val="000000"/>
                </a:solidFill>
              </a:rPr>
              <a:t> LBA (Logical Block Addressing), </a:t>
            </a:r>
            <a:r>
              <a:rPr lang="en-US" sz="1800" dirty="0" err="1" smtClean="0">
                <a:solidFill>
                  <a:srgbClr val="000000"/>
                </a:solidFill>
              </a:rPr>
              <a:t>yaitu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metode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pangalamatan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hanya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memberi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nomer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sektor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</a:rPr>
              <a:t>sektor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mulai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dari</a:t>
            </a:r>
            <a:r>
              <a:rPr lang="en-US" sz="1800" dirty="0" smtClean="0">
                <a:solidFill>
                  <a:srgbClr val="000000"/>
                </a:solidFill>
              </a:rPr>
              <a:t> 0 </a:t>
            </a:r>
            <a:r>
              <a:rPr lang="en-US" sz="1800" dirty="0" err="1" smtClean="0">
                <a:solidFill>
                  <a:srgbClr val="000000"/>
                </a:solidFill>
              </a:rPr>
              <a:t>hingga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maksimal</a:t>
            </a:r>
            <a:r>
              <a:rPr lang="en-US" sz="1800" dirty="0" smtClean="0">
                <a:solidFill>
                  <a:srgbClr val="000000"/>
                </a:solidFill>
              </a:rPr>
              <a:t> 224-1.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Metode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mengharuskan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pengontrol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mampu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mengkonversi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alamat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sv-SE" sz="1800" dirty="0" smtClean="0">
                <a:solidFill>
                  <a:srgbClr val="000000"/>
                </a:solidFill>
              </a:rPr>
              <a:t>alamat LBA menjadi alamat head, sektor dan silinder.</a:t>
            </a:r>
          </a:p>
          <a:p>
            <a:endParaRPr lang="sv-SE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Peningkatan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kinerja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lainnya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adalah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kecepatan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tranfer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lebih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tinggi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mampu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mengontrol</a:t>
            </a:r>
            <a:r>
              <a:rPr lang="en-US" sz="1800" dirty="0" smtClean="0">
                <a:solidFill>
                  <a:srgbClr val="000000"/>
                </a:solidFill>
              </a:rPr>
              <a:t> 4 disk, </a:t>
            </a:r>
            <a:r>
              <a:rPr lang="en-US" sz="1800" dirty="0" err="1" smtClean="0">
                <a:solidFill>
                  <a:srgbClr val="000000"/>
                </a:solidFill>
              </a:rPr>
              <a:t>mampu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mengontrol</a:t>
            </a:r>
            <a:r>
              <a:rPr lang="en-US" sz="1800" dirty="0" smtClean="0">
                <a:solidFill>
                  <a:srgbClr val="000000"/>
                </a:solidFill>
              </a:rPr>
              <a:t> drive CD-ROM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185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419600" cy="808038"/>
          </a:xfrm>
        </p:spPr>
        <p:txBody>
          <a:bodyPr/>
          <a:lstStyle/>
          <a:p>
            <a:r>
              <a:rPr lang="en-US" sz="3200" b="1" dirty="0" smtClean="0"/>
              <a:t>SCSI Disk (</a:t>
            </a:r>
            <a:r>
              <a:rPr lang="en-US" sz="4000" b="1" dirty="0" err="1" smtClean="0"/>
              <a:t>Harddisk</a:t>
            </a:r>
            <a:r>
              <a:rPr lang="en-US" sz="3200" dirty="0" smtClean="0">
                <a:latin typeface="TTE2FBACA8t00"/>
              </a:rPr>
              <a:t>)</a:t>
            </a:r>
            <a:endParaRPr lang="en-US" sz="32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Disk SCSI (Small Computer System Interface) </a:t>
            </a:r>
            <a:r>
              <a:rPr lang="en-US" sz="2000" dirty="0" err="1" smtClean="0">
                <a:solidFill>
                  <a:srgbClr val="000000"/>
                </a:solidFill>
              </a:rPr>
              <a:t>mirip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IDE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organisasi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pengalamatannya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Perbedaan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piranti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antarmukanya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mampu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mentransfer</a:t>
            </a:r>
            <a:r>
              <a:rPr lang="en-US" sz="2000" dirty="0" smtClean="0">
                <a:solidFill>
                  <a:srgbClr val="000000"/>
                </a:solidFill>
              </a:rPr>
              <a:t> data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kecepatan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tinggi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Kecepatan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transfernya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tinggi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merupakan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standar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komputer</a:t>
            </a:r>
            <a:r>
              <a:rPr lang="en-US" sz="2000" dirty="0" smtClean="0">
                <a:solidFill>
                  <a:srgbClr val="000000"/>
                </a:solidFill>
              </a:rPr>
              <a:t> UNIX </a:t>
            </a:r>
            <a:r>
              <a:rPr lang="en-US" sz="2000" dirty="0" err="1" smtClean="0">
                <a:solidFill>
                  <a:srgbClr val="000000"/>
                </a:solidFill>
              </a:rPr>
              <a:t>dari</a:t>
            </a:r>
            <a:r>
              <a:rPr lang="en-US" sz="2000" dirty="0" smtClean="0">
                <a:solidFill>
                  <a:srgbClr val="000000"/>
                </a:solidFill>
              </a:rPr>
              <a:t> Sun Microsystem, HP, SGI, </a:t>
            </a:r>
            <a:r>
              <a:rPr lang="en-US" sz="2000" dirty="0" err="1" smtClean="0">
                <a:solidFill>
                  <a:srgbClr val="000000"/>
                </a:solidFill>
              </a:rPr>
              <a:t>Machintos</a:t>
            </a:r>
            <a:r>
              <a:rPr lang="en-US" sz="2000" dirty="0" smtClean="0">
                <a:solidFill>
                  <a:srgbClr val="000000"/>
                </a:solidFill>
              </a:rPr>
              <a:t>, Intel </a:t>
            </a:r>
            <a:r>
              <a:rPr lang="en-US" sz="2000" dirty="0" err="1" smtClean="0">
                <a:solidFill>
                  <a:srgbClr val="000000"/>
                </a:solidFill>
              </a:rPr>
              <a:t>terutama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komputer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komputer</a:t>
            </a:r>
            <a:r>
              <a:rPr lang="en-US" sz="2000" dirty="0" smtClean="0">
                <a:solidFill>
                  <a:srgbClr val="000000"/>
                </a:solidFill>
              </a:rPr>
              <a:t> server </a:t>
            </a:r>
            <a:r>
              <a:rPr lang="en-US" sz="2000" dirty="0" err="1" smtClean="0">
                <a:solidFill>
                  <a:srgbClr val="000000"/>
                </a:solidFill>
              </a:rPr>
              <a:t>jaringan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vendor–vendor </a:t>
            </a:r>
            <a:r>
              <a:rPr lang="en-US" sz="2000" dirty="0" err="1" smtClean="0">
                <a:solidFill>
                  <a:srgbClr val="000000"/>
                </a:solidFill>
              </a:rPr>
              <a:t>lainnya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SCSI </a:t>
            </a:r>
            <a:r>
              <a:rPr lang="en-US" sz="2000" dirty="0" err="1" smtClean="0">
                <a:solidFill>
                  <a:srgbClr val="000000"/>
                </a:solidFill>
              </a:rPr>
              <a:t>sebenarnya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sekedar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piranti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antarmuka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harddisk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SCSI </a:t>
            </a:r>
            <a:r>
              <a:rPr lang="en-US" sz="2000" dirty="0" err="1" smtClean="0">
                <a:solidFill>
                  <a:srgbClr val="000000"/>
                </a:solidFill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bus </a:t>
            </a:r>
            <a:r>
              <a:rPr lang="en-US" sz="2000" dirty="0" err="1" smtClean="0">
                <a:solidFill>
                  <a:srgbClr val="000000"/>
                </a:solidFill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mampu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pengontrol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hingga</a:t>
            </a:r>
            <a:r>
              <a:rPr lang="en-US" sz="2000" dirty="0" smtClean="0">
                <a:solidFill>
                  <a:srgbClr val="000000"/>
                </a:solidFill>
              </a:rPr>
              <a:t> 7 </a:t>
            </a:r>
            <a:r>
              <a:rPr lang="en-US" sz="2000" dirty="0" err="1" smtClean="0">
                <a:solidFill>
                  <a:srgbClr val="000000"/>
                </a:solidFill>
              </a:rPr>
              <a:t>peralatan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harddisk</a:t>
            </a:r>
            <a:r>
              <a:rPr lang="en-US" sz="2000" dirty="0" smtClean="0">
                <a:solidFill>
                  <a:srgbClr val="000000"/>
                </a:solidFill>
              </a:rPr>
              <a:t>, CD ROM, </a:t>
            </a:r>
            <a:r>
              <a:rPr lang="en-US" sz="2000" dirty="0" err="1" smtClean="0">
                <a:solidFill>
                  <a:srgbClr val="000000"/>
                </a:solidFill>
              </a:rPr>
              <a:t>rekorder</a:t>
            </a:r>
            <a:r>
              <a:rPr lang="en-US" sz="2000" dirty="0" smtClean="0">
                <a:solidFill>
                  <a:srgbClr val="000000"/>
                </a:solidFill>
              </a:rPr>
              <a:t> CD, scanner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peralatan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lainnya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Masing</a:t>
            </a:r>
            <a:r>
              <a:rPr lang="en-US" sz="2000" dirty="0" smtClean="0">
                <a:solidFill>
                  <a:srgbClr val="000000"/>
                </a:solidFill>
              </a:rPr>
              <a:t>–</a:t>
            </a:r>
            <a:r>
              <a:rPr lang="en-US" sz="2000" dirty="0" err="1" smtClean="0">
                <a:solidFill>
                  <a:srgbClr val="000000"/>
                </a:solidFill>
              </a:rPr>
              <a:t>masing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peralatan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ID </a:t>
            </a:r>
            <a:r>
              <a:rPr lang="en-US" sz="2000" dirty="0" err="1" smtClean="0">
                <a:solidFill>
                  <a:srgbClr val="000000"/>
                </a:solidFill>
              </a:rPr>
              <a:t>unik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media </a:t>
            </a:r>
            <a:r>
              <a:rPr lang="en-US" sz="2000" dirty="0" err="1" smtClean="0">
                <a:solidFill>
                  <a:srgbClr val="000000"/>
                </a:solidFill>
              </a:rPr>
              <a:t>pengenalan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oleh</a:t>
            </a:r>
            <a:r>
              <a:rPr lang="en-US" sz="2000" dirty="0" smtClean="0">
                <a:solidFill>
                  <a:srgbClr val="000000"/>
                </a:solidFill>
              </a:rPr>
              <a:t> SCSI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52500" y="609600"/>
            <a:ext cx="7315200" cy="579438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Versi</a:t>
            </a:r>
            <a:r>
              <a:rPr lang="en-US" sz="4000" b="1" dirty="0" smtClean="0"/>
              <a:t> Disk SCSI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 l="16232" t="36214" r="14394" b="6963"/>
          <a:stretch>
            <a:fillRect/>
          </a:stretch>
        </p:blipFill>
        <p:spPr bwMode="auto">
          <a:xfrm>
            <a:off x="381000" y="1905000"/>
            <a:ext cx="8458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0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Waktu Akses Disk</a:t>
            </a:r>
            <a:endParaRPr lang="en-US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id-ID" sz="3600" b="1" dirty="0" smtClean="0"/>
              <a:t>Seek </a:t>
            </a:r>
            <a:r>
              <a:rPr lang="id-ID" sz="3600" b="1" dirty="0" smtClean="0"/>
              <a:t>time</a:t>
            </a:r>
            <a:r>
              <a:rPr lang="en-US" sz="3600" b="1" dirty="0" smtClean="0"/>
              <a:t>: </a:t>
            </a:r>
            <a:r>
              <a:rPr lang="en-US" sz="3600" dirty="0" err="1" smtClean="0"/>
              <a:t>Waktu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dibutuhkan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memposisikan</a:t>
            </a:r>
            <a:r>
              <a:rPr lang="en-US" sz="3600" dirty="0" smtClean="0"/>
              <a:t> head </a:t>
            </a:r>
            <a:r>
              <a:rPr lang="en-US" sz="3600" dirty="0" err="1" smtClean="0"/>
              <a:t>pada</a:t>
            </a:r>
            <a:r>
              <a:rPr lang="en-US" sz="3600" dirty="0" smtClean="0"/>
              <a:t> track.</a:t>
            </a:r>
            <a:endParaRPr lang="id-ID" sz="3600" b="1" dirty="0" smtClean="0"/>
          </a:p>
          <a:p>
            <a:r>
              <a:rPr lang="id-ID" sz="3600" b="1" dirty="0" smtClean="0"/>
              <a:t>Rotational </a:t>
            </a:r>
            <a:r>
              <a:rPr lang="id-ID" sz="3600" b="1" dirty="0" smtClean="0"/>
              <a:t>Latency</a:t>
            </a:r>
            <a:r>
              <a:rPr lang="en-US" sz="3600" b="1" dirty="0" smtClean="0"/>
              <a:t>: </a:t>
            </a:r>
            <a:r>
              <a:rPr lang="en-US" sz="3600" dirty="0" err="1" smtClean="0"/>
              <a:t>Waktu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dibutuhkan</a:t>
            </a:r>
            <a:r>
              <a:rPr lang="en-US" sz="3600" dirty="0" smtClean="0"/>
              <a:t> </a:t>
            </a:r>
            <a:r>
              <a:rPr lang="en-US" sz="3600" dirty="0" err="1" smtClean="0"/>
              <a:t>sektor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mencapai</a:t>
            </a:r>
            <a:r>
              <a:rPr lang="en-US" sz="3600" dirty="0" smtClean="0"/>
              <a:t> head.</a:t>
            </a:r>
            <a:endParaRPr lang="en-US" sz="3600" b="1" dirty="0"/>
          </a:p>
          <a:p>
            <a:r>
              <a:rPr lang="id-ID" sz="3600" b="1" dirty="0" smtClean="0"/>
              <a:t>Access </a:t>
            </a:r>
            <a:r>
              <a:rPr lang="id-ID" sz="3600" b="1" dirty="0" smtClean="0"/>
              <a:t>Time</a:t>
            </a:r>
            <a:r>
              <a:rPr lang="en-US" sz="3600" b="1" dirty="0" smtClean="0"/>
              <a:t>: </a:t>
            </a:r>
            <a:r>
              <a:rPr lang="en-GB" sz="3600" dirty="0"/>
              <a:t>Seek + </a:t>
            </a:r>
            <a:r>
              <a:rPr lang="en-GB" sz="3600" dirty="0" smtClean="0"/>
              <a:t>Latency time.</a:t>
            </a:r>
            <a:endParaRPr lang="en-GB" sz="3600" dirty="0" smtClean="0"/>
          </a:p>
          <a:p>
            <a:r>
              <a:rPr lang="en-US" sz="3600" b="1" dirty="0" smtClean="0"/>
              <a:t>Transfer time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55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d-ID" sz="4000" b="1" dirty="0" smtClean="0"/>
              <a:t> R</a:t>
            </a:r>
            <a:r>
              <a:rPr lang="en-US" sz="4000" b="1" dirty="0" smtClean="0"/>
              <a:t>AID</a:t>
            </a:r>
            <a:r>
              <a:rPr lang="id-ID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id-ID" sz="4000" b="1" dirty="0" smtClean="0"/>
              <a:t>(Redudancy Array of Independent Disk)</a:t>
            </a:r>
            <a:endParaRPr lang="en-US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90800"/>
            <a:ext cx="8686800" cy="3840163"/>
          </a:xfrm>
        </p:spPr>
        <p:txBody>
          <a:bodyPr/>
          <a:lstStyle/>
          <a:p>
            <a:pPr eaLnBrk="1" hangingPunct="1"/>
            <a:r>
              <a:rPr lang="id-ID" sz="2800" smtClean="0"/>
              <a:t>Raid merupakan sekumpulan disk drive yang dianggap oleh sistem operasi sebagai sebuah drive logic tunggal</a:t>
            </a:r>
          </a:p>
          <a:p>
            <a:pPr eaLnBrk="1" hangingPunct="1"/>
            <a:r>
              <a:rPr lang="id-ID" sz="2800" smtClean="0"/>
              <a:t>Data di distribusikan ke drive fisik array</a:t>
            </a:r>
          </a:p>
          <a:p>
            <a:pPr eaLnBrk="1" hangingPunct="1"/>
            <a:r>
              <a:rPr lang="id-ID" sz="2800" smtClean="0"/>
              <a:t>Kapasitas redudant disk di gunakan untuk menyimpan informasi paritas yang menjamin recoverability data ketika kegagalan disk</a:t>
            </a:r>
          </a:p>
          <a:p>
            <a:pPr eaLnBrk="1" hangingPunct="1"/>
            <a:r>
              <a:rPr lang="id-ID" sz="2800" smtClean="0"/>
              <a:t>Raid terdiri dari 6 tingkat</a:t>
            </a:r>
            <a:endParaRPr lang="en-US" sz="280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57200" y="19050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TE2FC1C08t00"/>
              </a:rPr>
              <a:t>Karakteristik umum disk RAID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862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09600" y="1905000"/>
            <a:ext cx="7924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i-FI" sz="2800" dirty="0">
                <a:solidFill>
                  <a:srgbClr val="000000"/>
                </a:solidFill>
              </a:rPr>
              <a:t>Kebutuhan akan memori utama saja tidak </a:t>
            </a:r>
            <a:r>
              <a:rPr lang="en-US" sz="2800" dirty="0" err="1">
                <a:solidFill>
                  <a:srgbClr val="000000"/>
                </a:solidFill>
              </a:rPr>
              <a:t>mencukupi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maka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diperlukan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peralatan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tambahan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untuk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menyimpan</a:t>
            </a:r>
            <a:r>
              <a:rPr lang="en-US" sz="2800" dirty="0">
                <a:solidFill>
                  <a:srgbClr val="000000"/>
                </a:solidFill>
              </a:rPr>
              <a:t> data yang </a:t>
            </a:r>
            <a:r>
              <a:rPr lang="en-US" sz="2800" dirty="0" err="1">
                <a:solidFill>
                  <a:srgbClr val="000000"/>
                </a:solidFill>
              </a:rPr>
              <a:t>lebih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besar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dibawa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kemana-mana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</a:rPr>
              <a:t>Semakin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besarnya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peralatan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penyimpanan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maka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mempengaruhi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waktu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pemrosesan</a:t>
            </a:r>
            <a:r>
              <a:rPr lang="en-US" sz="2800" dirty="0">
                <a:solidFill>
                  <a:srgbClr val="000000"/>
                </a:solidFill>
              </a:rPr>
              <a:t>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71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RAID (Redundancy Array of Independent Disk) </a:t>
            </a:r>
            <a:r>
              <a:rPr lang="en-US" sz="2400" dirty="0" err="1" smtClean="0">
                <a:solidFill>
                  <a:srgbClr val="000000"/>
                </a:solidFill>
              </a:rPr>
              <a:t>merupakan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organisasi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memori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mampu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menangani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beberapa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sistem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akses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paralel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redudansi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ditambahkan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untuk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meningkatkan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reliabilitas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Kerja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paralel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menghasilkan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resultan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kecepatan</a:t>
            </a:r>
            <a:r>
              <a:rPr lang="en-US" sz="2400" dirty="0" smtClean="0">
                <a:solidFill>
                  <a:srgbClr val="000000"/>
                </a:solidFill>
              </a:rPr>
              <a:t> disk yang </a:t>
            </a:r>
            <a:r>
              <a:rPr lang="en-US" sz="2400" dirty="0" err="1" smtClean="0">
                <a:solidFill>
                  <a:srgbClr val="000000"/>
                </a:solidFill>
              </a:rPr>
              <a:t>lebih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cepat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Teknologi</a:t>
            </a:r>
            <a:r>
              <a:rPr lang="en-US" sz="2400" dirty="0" smtClean="0">
                <a:solidFill>
                  <a:srgbClr val="000000"/>
                </a:solidFill>
              </a:rPr>
              <a:t> database </a:t>
            </a:r>
            <a:r>
              <a:rPr lang="en-US" sz="2400" dirty="0" err="1" smtClean="0">
                <a:solidFill>
                  <a:srgbClr val="000000"/>
                </a:solidFill>
              </a:rPr>
              <a:t>sangat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penting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</a:rPr>
              <a:t> model disk </a:t>
            </a:r>
            <a:r>
              <a:rPr lang="en-US" sz="2400" dirty="0" err="1" smtClean="0">
                <a:solidFill>
                  <a:srgbClr val="000000"/>
                </a:solidFill>
              </a:rPr>
              <a:t>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karena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pengontrol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harus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mendistribusikan</a:t>
            </a:r>
            <a:r>
              <a:rPr lang="en-US" sz="2400" dirty="0" smtClean="0">
                <a:solidFill>
                  <a:srgbClr val="000000"/>
                </a:solidFill>
              </a:rPr>
              <a:t> data </a:t>
            </a:r>
            <a:r>
              <a:rPr lang="en-US" sz="2400" dirty="0" err="1" smtClean="0">
                <a:solidFill>
                  <a:srgbClr val="000000"/>
                </a:solidFill>
              </a:rPr>
              <a:t>pada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sejumlah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juga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pembacaan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kembali</a:t>
            </a: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d-ID" sz="4000" b="1" dirty="0" smtClean="0"/>
              <a:t> R</a:t>
            </a:r>
            <a:r>
              <a:rPr lang="en-US" sz="4000" b="1" dirty="0" smtClean="0"/>
              <a:t>AID</a:t>
            </a:r>
            <a:r>
              <a:rPr lang="id-ID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id-ID" sz="4000" b="1" dirty="0" smtClean="0"/>
              <a:t>(Redudancy Array of Independent Disk)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373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0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Sebenarnya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RAID,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redudansi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kinerjanya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Data </a:t>
            </a:r>
            <a:r>
              <a:rPr lang="en-US" sz="2400" dirty="0" err="1" smtClean="0"/>
              <a:t>didistribusikan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disk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array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disk </a:t>
            </a:r>
            <a:r>
              <a:rPr lang="en-US" sz="2400" dirty="0" err="1" smtClean="0"/>
              <a:t>berkapasitas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RAID-0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model data strip </a:t>
            </a:r>
            <a:r>
              <a:rPr lang="en-US" sz="2400" dirty="0" err="1" smtClean="0"/>
              <a:t>pada</a:t>
            </a:r>
            <a:r>
              <a:rPr lang="en-US" sz="2400" dirty="0" smtClean="0"/>
              <a:t> disk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management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data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data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tersimpan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disk </a:t>
            </a:r>
            <a:r>
              <a:rPr lang="en-US" sz="2400" dirty="0" err="1" smtClean="0"/>
              <a:t>logik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Mekanisme</a:t>
            </a:r>
            <a:r>
              <a:rPr lang="en-US" sz="2400" dirty="0" smtClean="0"/>
              <a:t> transfer data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sektor</a:t>
            </a:r>
            <a:r>
              <a:rPr lang="en-US" sz="2400" dirty="0" smtClean="0"/>
              <a:t>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menangani</a:t>
            </a:r>
            <a:r>
              <a:rPr lang="en-US" sz="2400" dirty="0" smtClean="0"/>
              <a:t> transfer data </a:t>
            </a:r>
            <a:r>
              <a:rPr lang="en-US" sz="2400" dirty="0" err="1" smtClean="0"/>
              <a:t>besar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68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1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Redundansi</a:t>
            </a:r>
            <a:r>
              <a:rPr lang="en-US" sz="1800" dirty="0" smtClean="0"/>
              <a:t> </a:t>
            </a:r>
            <a:r>
              <a:rPr lang="en-US" sz="1800" dirty="0" err="1" smtClean="0"/>
              <a:t>diperoleh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menduplikasi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data </a:t>
            </a:r>
            <a:r>
              <a:rPr lang="en-US" sz="1800" dirty="0" err="1" smtClean="0"/>
              <a:t>pada</a:t>
            </a:r>
            <a:r>
              <a:rPr lang="en-US" sz="1800" dirty="0" smtClean="0"/>
              <a:t> disk mirror-</a:t>
            </a:r>
            <a:r>
              <a:rPr lang="en-US" sz="1800" dirty="0" err="1" smtClean="0"/>
              <a:t>nya</a:t>
            </a:r>
            <a:endParaRPr lang="en-US" sz="1800" dirty="0" smtClean="0"/>
          </a:p>
          <a:p>
            <a:r>
              <a:rPr lang="en-US" sz="1800" dirty="0" err="1" smtClean="0"/>
              <a:t>Seperti</a:t>
            </a:r>
            <a:r>
              <a:rPr lang="en-US" sz="1800" dirty="0" smtClean="0"/>
              <a:t> RAID-0,RAID-1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stripping</a:t>
            </a:r>
          </a:p>
          <a:p>
            <a:r>
              <a:rPr lang="en-US" sz="1800" dirty="0" err="1" smtClean="0"/>
              <a:t>Perbedaannya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1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strip </a:t>
            </a:r>
            <a:r>
              <a:rPr lang="en-US" sz="1800" dirty="0" err="1" smtClean="0"/>
              <a:t>logik</a:t>
            </a:r>
            <a:r>
              <a:rPr lang="en-US" sz="1800" dirty="0" smtClean="0"/>
              <a:t> </a:t>
            </a:r>
            <a:r>
              <a:rPr lang="en-US" sz="1800" dirty="0" err="1" smtClean="0"/>
              <a:t>dipetakan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disk yang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logika</a:t>
            </a:r>
            <a:r>
              <a:rPr lang="en-US" sz="1800" dirty="0" smtClean="0"/>
              <a:t> </a:t>
            </a:r>
            <a:r>
              <a:rPr lang="en-US" sz="1800" dirty="0" err="1" smtClean="0"/>
              <a:t>terpisah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disk </a:t>
            </a:r>
            <a:r>
              <a:rPr lang="en-US" sz="1800" dirty="0" err="1" smtClean="0"/>
              <a:t>pada</a:t>
            </a:r>
            <a:r>
              <a:rPr lang="en-US" sz="1800" dirty="0" smtClean="0"/>
              <a:t> array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mirror disk yang </a:t>
            </a:r>
            <a:r>
              <a:rPr lang="en-US" sz="1800" dirty="0" err="1" smtClean="0"/>
              <a:t>berisi</a:t>
            </a:r>
            <a:r>
              <a:rPr lang="en-US" sz="1800" dirty="0" smtClean="0"/>
              <a:t> data yang </a:t>
            </a:r>
            <a:r>
              <a:rPr lang="en-US" sz="1800" dirty="0" err="1" smtClean="0"/>
              <a:t>sama</a:t>
            </a:r>
            <a:endParaRPr lang="en-US" sz="1800" dirty="0" smtClean="0"/>
          </a:p>
          <a:p>
            <a:r>
              <a:rPr lang="en-US" sz="1800" dirty="0" smtClean="0"/>
              <a:t>RAID-1 </a:t>
            </a:r>
            <a:r>
              <a:rPr lang="en-US" sz="1800" dirty="0" err="1" smtClean="0"/>
              <a:t>mahal</a:t>
            </a:r>
            <a:endParaRPr lang="en-US" sz="1800" dirty="0" smtClean="0"/>
          </a:p>
          <a:p>
            <a:r>
              <a:rPr lang="en-US" sz="1800" dirty="0" smtClean="0"/>
              <a:t>RAID-1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2 kali </a:t>
            </a:r>
            <a:r>
              <a:rPr lang="en-US" sz="1800" dirty="0" err="1" smtClean="0"/>
              <a:t>lipat</a:t>
            </a:r>
            <a:r>
              <a:rPr lang="en-US" sz="1800" dirty="0" smtClean="0"/>
              <a:t> </a:t>
            </a:r>
            <a:r>
              <a:rPr lang="en-US" sz="1800" dirty="0" err="1" smtClean="0"/>
              <a:t>dibandingkan</a:t>
            </a:r>
            <a:r>
              <a:rPr lang="en-US" sz="1800" dirty="0" smtClean="0"/>
              <a:t> RAID-0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baca</a:t>
            </a:r>
            <a:endParaRPr lang="en-US" sz="1800" dirty="0" smtClean="0"/>
          </a:p>
          <a:p>
            <a:r>
              <a:rPr lang="en-US" sz="1800" dirty="0" smtClean="0"/>
              <a:t>RAID-1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sektor</a:t>
            </a:r>
            <a:endParaRPr lang="en-US" sz="1800" dirty="0" smtClean="0"/>
          </a:p>
          <a:p>
            <a:r>
              <a:rPr lang="en-US" sz="1800" dirty="0" err="1" smtClean="0"/>
              <a:t>Keuntungan</a:t>
            </a:r>
            <a:r>
              <a:rPr lang="en-US" sz="1800" dirty="0" smtClean="0"/>
              <a:t> RAID-1</a:t>
            </a:r>
          </a:p>
          <a:p>
            <a:pPr>
              <a:buFontTx/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pembacaan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dilayani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disk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disk </a:t>
            </a:r>
            <a:r>
              <a:rPr lang="en-US" sz="1800" dirty="0" err="1" smtClean="0"/>
              <a:t>berisi</a:t>
            </a:r>
            <a:r>
              <a:rPr lang="en-US" sz="1800" dirty="0" smtClean="0"/>
              <a:t> data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,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tercepat</a:t>
            </a: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penyimpanan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disk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paralel</a:t>
            </a: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back up data </a:t>
            </a:r>
            <a:r>
              <a:rPr lang="en-US" sz="1800" dirty="0" err="1" smtClean="0"/>
              <a:t>dalam</a:t>
            </a:r>
            <a:r>
              <a:rPr lang="en-US" sz="1800" dirty="0" smtClean="0"/>
              <a:t> disk mirror-</a:t>
            </a:r>
            <a:r>
              <a:rPr lang="en-US" sz="1800" dirty="0" err="1" smtClean="0"/>
              <a:t>nya</a:t>
            </a: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193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RAID-2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 err="1" smtClean="0"/>
              <a:t>paralel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disk.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Seluruh</a:t>
            </a:r>
            <a:r>
              <a:rPr lang="en-US" sz="2400" dirty="0" smtClean="0"/>
              <a:t> disk </a:t>
            </a:r>
            <a:r>
              <a:rPr lang="en-US" sz="2400" dirty="0" err="1" smtClean="0"/>
              <a:t>berpartisipasi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mengeksekusi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sinkronisasi</a:t>
            </a:r>
            <a:r>
              <a:rPr lang="en-US" sz="2400" dirty="0" smtClean="0"/>
              <a:t> </a:t>
            </a:r>
            <a:r>
              <a:rPr lang="en-US" sz="2400" dirty="0" err="1" smtClean="0"/>
              <a:t>perputaran</a:t>
            </a:r>
            <a:r>
              <a:rPr lang="en-US" sz="2400" dirty="0" smtClean="0"/>
              <a:t> disk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headnya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Teknologi</a:t>
            </a:r>
            <a:r>
              <a:rPr lang="en-US" sz="2400" dirty="0" smtClean="0"/>
              <a:t> stripping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stripnya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(word/byte).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Koreksi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bit </a:t>
            </a:r>
            <a:r>
              <a:rPr lang="en-US" sz="2400" dirty="0" err="1" smtClean="0"/>
              <a:t>paritas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hamming</a:t>
            </a:r>
          </a:p>
        </p:txBody>
      </p:sp>
    </p:spTree>
    <p:extLst>
      <p:ext uri="{BB962C8B-B14F-4D97-AF65-F5344CB8AC3E}">
        <p14:creationId xmlns:p14="http://schemas.microsoft.com/office/powerpoint/2010/main" val="16652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3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Diorganisasikan mirip dengan RAID-2</a:t>
            </a:r>
          </a:p>
          <a:p>
            <a:r>
              <a:rPr lang="en-US" sz="2000" smtClean="0"/>
              <a:t>RAID-3 hanya membutuhkan disk redudant tunggal dan tidak bergantung pada jumlah array</a:t>
            </a:r>
          </a:p>
          <a:p>
            <a:r>
              <a:rPr lang="en-US" sz="2000" smtClean="0"/>
              <a:t>Bit paritas dikomputasikan untuk setiap data word dan ditulis pada disk paritas khusus</a:t>
            </a:r>
          </a:p>
          <a:p>
            <a:r>
              <a:rPr lang="en-US" sz="2000" smtClean="0"/>
              <a:t>Saat terjadi kegagalan drive, data disusun kembali dari sisa data yang masih baik dan dari informasi paritasnya</a:t>
            </a:r>
          </a:p>
          <a:p>
            <a:r>
              <a:rPr lang="en-US" sz="2000" smtClean="0"/>
              <a:t>Menggunakan akses paralel dengan data didistribusikan dalam bentuk strip-strip kecil</a:t>
            </a:r>
          </a:p>
          <a:p>
            <a:r>
              <a:rPr lang="en-US" sz="2000" smtClean="0"/>
              <a:t>Kinerjanya menghasilkan transfer berkecepatan tinggi, namun hanya dapat mengeksekusi sebuah permintaan I/O saja sehingga kalau digunakan pada lingkungan transaksi data tinggi terjadi penurunan kinerja</a:t>
            </a:r>
          </a:p>
        </p:txBody>
      </p:sp>
    </p:spTree>
    <p:extLst>
      <p:ext uri="{BB962C8B-B14F-4D97-AF65-F5344CB8AC3E}">
        <p14:creationId xmlns:p14="http://schemas.microsoft.com/office/powerpoint/2010/main" val="3129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4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Menggunakan teknik akses yang independen untuk setiap disknya sehingga permintaan baca atau tulis dilakukan secara paralel</a:t>
            </a:r>
          </a:p>
          <a:p>
            <a:r>
              <a:rPr lang="en-US" sz="2000" smtClean="0"/>
              <a:t>RAID ini cocok untuk menangani sistem dengan kelajuan transfer data yang tinggi</a:t>
            </a:r>
          </a:p>
          <a:p>
            <a:r>
              <a:rPr lang="en-US" sz="2000" smtClean="0"/>
              <a:t>Tidak memerlukan sinkronisasi disk</a:t>
            </a:r>
          </a:p>
          <a:p>
            <a:r>
              <a:rPr lang="en-US" sz="2000" smtClean="0"/>
              <a:t>Stripping data dalam ukuran yang besar</a:t>
            </a:r>
          </a:p>
          <a:p>
            <a:r>
              <a:rPr lang="en-US" sz="2000" smtClean="0"/>
              <a:t>Strip paritas bit per bit dihitung ke seluruh strip yang berkaitan pada setiap disk data</a:t>
            </a:r>
          </a:p>
          <a:p>
            <a:r>
              <a:rPr lang="en-US" sz="2000" smtClean="0"/>
              <a:t>Paritas disimpan pada disk paritas khusus</a:t>
            </a:r>
          </a:p>
          <a:p>
            <a:r>
              <a:rPr lang="en-US" sz="2000" smtClean="0"/>
              <a:t>Saat operasi penulisan array management software tidak hanya meng-update data tetapi juga paritas yang terkait</a:t>
            </a:r>
          </a:p>
          <a:p>
            <a:r>
              <a:rPr lang="en-US" sz="2000" smtClean="0"/>
              <a:t>Disk paritas khusus menjadikan keamanan data lebih terjamin tetapi memperlambat kinerja</a:t>
            </a:r>
          </a:p>
        </p:txBody>
      </p:sp>
    </p:spTree>
    <p:extLst>
      <p:ext uri="{BB962C8B-B14F-4D97-AF65-F5344CB8AC3E}">
        <p14:creationId xmlns:p14="http://schemas.microsoft.com/office/powerpoint/2010/main" val="34134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RAID </a:t>
            </a:r>
            <a:r>
              <a:rPr lang="en-US" b="1" dirty="0" err="1" smtClean="0"/>
              <a:t>tingkat</a:t>
            </a:r>
            <a:r>
              <a:rPr lang="en-US" b="1" dirty="0" smtClean="0"/>
              <a:t> 5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Merupakan teknologi RAID terbaru</a:t>
            </a:r>
          </a:p>
          <a:p>
            <a:r>
              <a:rPr lang="en-US" smtClean="0"/>
              <a:t>Menggunakan metode penghitungan dua paritas untuk alasan keakuratan dan antisipasi terhadap koreksi kesalahan</a:t>
            </a:r>
          </a:p>
          <a:p>
            <a:r>
              <a:rPr lang="en-US" smtClean="0"/>
              <a:t>Paritas tersimpan pada disk lainnya</a:t>
            </a:r>
          </a:p>
          <a:p>
            <a:r>
              <a:rPr lang="en-US" smtClean="0"/>
              <a:t>Memiliki kecepatan transfer yang tinggi</a:t>
            </a:r>
          </a:p>
        </p:txBody>
      </p:sp>
    </p:spTree>
    <p:extLst>
      <p:ext uri="{BB962C8B-B14F-4D97-AF65-F5344CB8AC3E}">
        <p14:creationId xmlns:p14="http://schemas.microsoft.com/office/powerpoint/2010/main" val="30503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Optical Memori</a:t>
            </a:r>
            <a:endParaRPr lang="en-U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/>
          <a:lstStyle/>
          <a:p>
            <a:pPr eaLnBrk="1" hangingPunct="1"/>
            <a:r>
              <a:rPr lang="id-ID" sz="2400" smtClean="0"/>
              <a:t>Optical memori identik dengan CD</a:t>
            </a:r>
            <a:r>
              <a:rPr lang="en-US" sz="2400" smtClean="0"/>
              <a:t> (Compact Disk)</a:t>
            </a:r>
          </a:p>
          <a:p>
            <a:pPr eaLnBrk="1" hangingPunct="1"/>
            <a:r>
              <a:rPr lang="en-US" sz="2400" smtClean="0"/>
              <a:t>Dikembangkan oleh Philip dan Sony pada tahun 1980</a:t>
            </a:r>
            <a:endParaRPr lang="id-ID" sz="2400" smtClean="0"/>
          </a:p>
          <a:p>
            <a:pPr eaLnBrk="1" hangingPunct="1"/>
            <a:r>
              <a:rPr lang="id-ID" sz="2400" smtClean="0"/>
              <a:t>CD merupakan disk yang tidak dapat di hapus yang dapat menyimpan lebih dari 60 menit informasi audio pada salah satu sisinya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CD mampu menyimpan data dalam jumlah besar menjadikannya media penyimpan yang fleksibel digunakan diberbagai peralatan seperti komputer, kamera video, MP3 player dan lain-lain</a:t>
            </a:r>
          </a:p>
        </p:txBody>
      </p:sp>
    </p:spTree>
    <p:extLst>
      <p:ext uri="{BB962C8B-B14F-4D97-AF65-F5344CB8AC3E}">
        <p14:creationId xmlns:p14="http://schemas.microsoft.com/office/powerpoint/2010/main" val="24122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381000" y="1676400"/>
            <a:ext cx="8401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685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Optical </a:t>
            </a:r>
            <a:r>
              <a:rPr lang="en-US" b="1" dirty="0" smtClean="0"/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21930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181600" cy="7159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CD</a:t>
            </a:r>
            <a:r>
              <a:rPr lang="en-US" b="1" dirty="0" smtClean="0"/>
              <a:t>-</a:t>
            </a:r>
            <a:r>
              <a:rPr lang="id-ID" b="1" dirty="0" smtClean="0"/>
              <a:t>ROM</a:t>
            </a:r>
            <a:endParaRPr lang="en-US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/>
              <a:t>Baik CD Audio maupun CD ROM menggunakan teknologi yang sama.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id-ID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sz="2800" dirty="0" smtClean="0"/>
              <a:t>Perbedaan utamanya adalah CD ROM player lebih kasar dan memiliki perangkat error correcting untuk menjamin bahwa data di transfer dengan benar dari disk ke komputer.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id-ID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sz="2800" dirty="0" smtClean="0"/>
              <a:t>Disk terbuat dari resin, seperti polycarbonate, dan di lapisi dengan permukaan yang sangat reflektif, biasanya alumunium.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945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143000" y="6096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Peralatan</a:t>
            </a:r>
            <a:r>
              <a:rPr lang="en-US" sz="3600" b="1" dirty="0"/>
              <a:t> </a:t>
            </a:r>
            <a:r>
              <a:rPr lang="en-US" sz="3600" b="1" dirty="0" err="1"/>
              <a:t>Penyimpanan</a:t>
            </a:r>
            <a:r>
              <a:rPr lang="en-US" sz="3600" b="1" dirty="0"/>
              <a:t> Data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990600" y="1600200"/>
            <a:ext cx="6096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>
                <a:solidFill>
                  <a:srgbClr val="000000"/>
                </a:solidFill>
              </a:rPr>
              <a:t>Magnetic Disk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Floppy Disk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IDE Disk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SCSI Disk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>
                <a:solidFill>
                  <a:srgbClr val="000000"/>
                </a:solidFill>
              </a:rPr>
              <a:t>RAID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>
                <a:solidFill>
                  <a:srgbClr val="000000"/>
                </a:solidFill>
              </a:rPr>
              <a:t>Optical Disk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CDROM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CD-R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CD-RW</a:t>
            </a:r>
          </a:p>
          <a:p>
            <a:pPr marL="806450" lvl="1" indent="-34925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DVD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>
                <a:solidFill>
                  <a:srgbClr val="000000"/>
                </a:solidFill>
              </a:rPr>
              <a:t>Pita Magnetik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85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Informasi yang di rekam secara digital di terbitkan sebagai sekumpulan lobang-lubang mikroskopik pada permukaan yang reflektif.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Hal ini di lakukan pertama-tama dengan menggunakan laser berintensitas tinggi yang di fokuskan dengan teliti untuk membuat master disk.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Permukaan yang berlubang disk salinan di lindungi dari debu dan gesekan dengan lapisan bening.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id-ID" sz="2400" dirty="0" smtClean="0"/>
              <a:t>Informasi di l</a:t>
            </a:r>
            <a:r>
              <a:rPr lang="en-US" sz="2400" dirty="0" smtClean="0"/>
              <a:t>a</a:t>
            </a:r>
            <a:r>
              <a:rPr lang="id-ID" sz="2400" dirty="0" smtClean="0"/>
              <a:t>cak dengan laser berintensitas rendah yang di tempatkan di dalam optical disk player atau drive unit</a:t>
            </a: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181600" cy="7159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CD</a:t>
            </a:r>
            <a:r>
              <a:rPr lang="en-US" b="1" dirty="0" smtClean="0"/>
              <a:t>-</a:t>
            </a:r>
            <a:r>
              <a:rPr lang="id-ID" b="1" dirty="0" smtClean="0"/>
              <a:t>ROM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202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 smtClean="0"/>
              <a:t>Laser menyinari lapisan pelindung yang bening sementara motor memutar disk</a:t>
            </a:r>
            <a:r>
              <a:rPr lang="en-US" sz="2800" dirty="0" smtClean="0"/>
              <a:t>.</a:t>
            </a:r>
          </a:p>
          <a:p>
            <a:pPr eaLnBrk="1" hangingPunct="1"/>
            <a:endParaRPr lang="id-ID" sz="2800" dirty="0" smtClean="0"/>
          </a:p>
          <a:p>
            <a:pPr eaLnBrk="1" hangingPunct="1"/>
            <a:r>
              <a:rPr lang="id-ID" sz="2800" dirty="0" smtClean="0"/>
              <a:t>Intensitas sinar laser yang direfleksikan akan berubah jika mengenai lubang-lubang tersebut.</a:t>
            </a:r>
            <a:endParaRPr lang="en-US" sz="2800" dirty="0" smtClean="0"/>
          </a:p>
          <a:p>
            <a:pPr eaLnBrk="1" hangingPunct="1"/>
            <a:endParaRPr lang="id-ID" sz="2800" dirty="0" smtClean="0"/>
          </a:p>
          <a:p>
            <a:pPr eaLnBrk="1" hangingPunct="1"/>
            <a:r>
              <a:rPr lang="id-ID" sz="2800" dirty="0" smtClean="0"/>
              <a:t>Perubahan ini akan dideteksi oleh fotosensor dan di konversikan menjadi signal digital.</a:t>
            </a:r>
            <a:endParaRPr 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181600" cy="7159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CD</a:t>
            </a:r>
            <a:r>
              <a:rPr lang="en-US" b="1" dirty="0" smtClean="0"/>
              <a:t>-</a:t>
            </a:r>
            <a:r>
              <a:rPr lang="id-ID" b="1" dirty="0" smtClean="0"/>
              <a:t>ROM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199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4953000" cy="11430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/>
              <a:t>Keuntungan CD ROM</a:t>
            </a:r>
            <a:endParaRPr lang="en-US" sz="40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768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2800" dirty="0" smtClean="0"/>
              <a:t>Kapasitas </a:t>
            </a:r>
            <a:r>
              <a:rPr lang="id-ID" sz="2800" dirty="0" smtClean="0"/>
              <a:t>informasinya jauh lebih besar dibandingkan dengan disk magnetik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id-ID" sz="2800" dirty="0" smtClean="0"/>
          </a:p>
          <a:p>
            <a:pPr eaLnBrk="1" hangingPunct="1">
              <a:defRPr/>
            </a:pPr>
            <a:r>
              <a:rPr lang="id-ID" sz="2800" dirty="0" smtClean="0"/>
              <a:t>Disk optik bersama-sama dengan datanya dapat di perbanyak dengan biaya murah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id-ID" sz="2800" dirty="0" smtClean="0"/>
          </a:p>
          <a:p>
            <a:pPr eaLnBrk="1" hangingPunct="1">
              <a:defRPr/>
            </a:pPr>
            <a:r>
              <a:rPr lang="id-ID" sz="2800" dirty="0" smtClean="0"/>
              <a:t>Disk optik dapat dengan mudah di pindah-pindah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6019800" cy="11430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Kekurangan</a:t>
            </a:r>
            <a:r>
              <a:rPr lang="en-US" b="1" dirty="0" smtClean="0"/>
              <a:t> CD ROM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3600" dirty="0" smtClean="0"/>
              <a:t>CD ROM hanya dapat di baca saja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pPr eaLnBrk="1" hangingPunct="1">
              <a:defRPr/>
            </a:pPr>
            <a:r>
              <a:rPr lang="id-ID" dirty="0" smtClean="0"/>
              <a:t>CD ROM mempunyai akses yang lebih lama di bandingkan disk magnetik (lebih lama ½ </a:t>
            </a:r>
            <a:r>
              <a:rPr lang="id-ID" dirty="0" smtClean="0"/>
              <a:t>detik</a:t>
            </a:r>
            <a:r>
              <a:rPr lang="en-US" dirty="0" smtClean="0"/>
              <a:t>)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52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1722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id-ID" sz="4000" b="1" dirty="0" smtClean="0"/>
              <a:t>WORM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id-ID" sz="4000" b="1" dirty="0" smtClean="0"/>
              <a:t>(write once read many)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41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d-ID" sz="2800" dirty="0" smtClean="0"/>
              <a:t>Pada WORM disiapkan </a:t>
            </a:r>
            <a:r>
              <a:rPr lang="en-US" sz="2800" dirty="0" smtClean="0"/>
              <a:t>s</a:t>
            </a:r>
            <a:r>
              <a:rPr lang="id-ID" sz="2800" dirty="0" smtClean="0"/>
              <a:t>ebuah disk sedemikian rupa sehingga disk tersebut dapat di tulisi sekali dengan menggunakan sinar laser berintensitas sedang. </a:t>
            </a:r>
            <a:endParaRPr lang="en-US" sz="2800" dirty="0" smtClean="0"/>
          </a:p>
          <a:p>
            <a:pPr eaLnBrk="1" hangingPunct="1"/>
            <a:endParaRPr lang="id-ID" sz="2800" dirty="0" smtClean="0"/>
          </a:p>
          <a:p>
            <a:pPr eaLnBrk="1" hangingPunct="1"/>
            <a:r>
              <a:rPr lang="id-ID" sz="2800" dirty="0" smtClean="0"/>
              <a:t>Dengan menggunakan kontroller disk yang harganya lebih mahal dibandingkan dengan CD ROM, pelanggan dapat menulis sekali dan juga membaca disk.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15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648200" cy="1143000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Pita Magnetik</a:t>
            </a:r>
            <a:endParaRPr lang="en-US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  <a:solidFill>
            <a:schemeClr val="bg1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d-ID" sz="2800" dirty="0" smtClean="0"/>
              <a:t>Mengunakan sistem disk pada pembacaan dan penulisan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id-ID" sz="2800" dirty="0" smtClean="0"/>
          </a:p>
          <a:p>
            <a:pPr eaLnBrk="1" hangingPunct="1">
              <a:defRPr/>
            </a:pPr>
            <a:r>
              <a:rPr lang="id-ID" sz="2800" dirty="0" smtClean="0"/>
              <a:t>Medianya pita mylar lentur yang di lapisi dengan oksida magnet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id-ID" sz="2800" dirty="0" smtClean="0"/>
          </a:p>
          <a:p>
            <a:pPr eaLnBrk="1" hangingPunct="1">
              <a:defRPr/>
            </a:pPr>
            <a:r>
              <a:rPr lang="id-ID" sz="2800" dirty="0" smtClean="0"/>
              <a:t>Pita dan drive pita merupakan analog terhadap sistem tape recorder yang sering di gunakan dirumah-rumah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830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15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 </a:t>
            </a:r>
            <a:r>
              <a:rPr lang="id-ID" sz="4000" b="1" dirty="0" smtClean="0"/>
              <a:t>Disk Opti</a:t>
            </a:r>
            <a:r>
              <a:rPr lang="en-US" sz="4000" b="1" dirty="0" smtClean="0"/>
              <a:t>k</a:t>
            </a:r>
            <a:r>
              <a:rPr lang="id-ID" sz="4000" b="1" dirty="0" smtClean="0"/>
              <a:t> Yang Dapat </a:t>
            </a:r>
            <a:r>
              <a:rPr lang="en-US" sz="4000" b="1" dirty="0" smtClean="0"/>
              <a:t>D</a:t>
            </a:r>
            <a:r>
              <a:rPr lang="id-ID" sz="4000" b="1" dirty="0" smtClean="0"/>
              <a:t>ihapus</a:t>
            </a:r>
            <a:endParaRPr lang="en-US" sz="40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8006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dirty="0" smtClean="0"/>
              <a:t>Disk dapat berulang-ulang ditulisi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d-ID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b="1" dirty="0" smtClean="0"/>
              <a:t>Keuntungannya 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dirty="0" smtClean="0"/>
              <a:t>- Berkapasitas besar (650 MB/disk)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dirty="0" smtClean="0"/>
              <a:t>- Portabilitas dapat di pindahkan dari drive-nya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dirty="0" smtClean="0"/>
              <a:t>- </a:t>
            </a:r>
            <a:r>
              <a:rPr lang="en-US" sz="2800" dirty="0" smtClean="0"/>
              <a:t>R</a:t>
            </a:r>
            <a:r>
              <a:rPr lang="id-ID" sz="2800" dirty="0" smtClean="0"/>
              <a:t>eliabilitas dan tahan lama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800" dirty="0" smtClean="0"/>
              <a:t>- Disk dapat dibaca dan ditulisi berulang-ulang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5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DISK </a:t>
            </a:r>
            <a:r>
              <a:rPr lang="en-US" b="1" dirty="0" err="1" smtClean="0"/>
              <a:t>Disk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endParaRPr lang="en-US" b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3733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Format DVD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Format High Definition DVD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Format Blue Ray</a:t>
            </a:r>
          </a:p>
        </p:txBody>
      </p:sp>
    </p:spTree>
    <p:extLst>
      <p:ext uri="{BB962C8B-B14F-4D97-AF65-F5344CB8AC3E}">
        <p14:creationId xmlns:p14="http://schemas.microsoft.com/office/powerpoint/2010/main" val="20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924800" cy="7921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Kesimpulan</a:t>
            </a:r>
            <a:endParaRPr lang="en-US" b="1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fi-FI" sz="2400" dirty="0" smtClean="0">
                <a:solidFill>
                  <a:srgbClr val="000000"/>
                </a:solidFill>
              </a:rPr>
              <a:t>Kebutuhan akan memori utama saja tidak mencukupi maka diperlukan peralatan tambahan untuk </a:t>
            </a:r>
            <a:r>
              <a:rPr lang="sv-SE" sz="2400" dirty="0" smtClean="0">
                <a:solidFill>
                  <a:srgbClr val="000000"/>
                </a:solidFill>
              </a:rPr>
              <a:t>menyimpan data yang lebih besar dan dapat dibawa </a:t>
            </a:r>
            <a:r>
              <a:rPr lang="en-US" sz="2400" dirty="0" err="1" smtClean="0">
                <a:solidFill>
                  <a:srgbClr val="000000"/>
                </a:solidFill>
              </a:rPr>
              <a:t>kemana-mana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Disk </a:t>
            </a:r>
            <a:r>
              <a:rPr lang="en-US" sz="2400" dirty="0" err="1" smtClean="0">
                <a:solidFill>
                  <a:srgbClr val="000000"/>
                </a:solidFill>
              </a:rPr>
              <a:t>adalah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piringan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bundar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terbuat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bahan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tertentu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logam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plastik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permukaan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dilapisi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bahan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dapat</a:t>
            </a:r>
            <a:r>
              <a:rPr lang="en-US" sz="2400" dirty="0" smtClean="0">
                <a:solidFill>
                  <a:srgbClr val="000000"/>
                </a:solidFill>
              </a:rPr>
              <a:t> di </a:t>
            </a:r>
            <a:r>
              <a:rPr lang="en-US" sz="2400" dirty="0" err="1" smtClean="0">
                <a:solidFill>
                  <a:srgbClr val="000000"/>
                </a:solidFill>
              </a:rPr>
              <a:t>magnetisasi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sv-SE" sz="2400" dirty="0" smtClean="0">
                <a:solidFill>
                  <a:srgbClr val="000000"/>
                </a:solidFill>
              </a:rPr>
              <a:t>Dengan berkembangnya komputer pribadi maka </a:t>
            </a:r>
            <a:r>
              <a:rPr lang="en-US" sz="2400" dirty="0" err="1" smtClean="0">
                <a:solidFill>
                  <a:srgbClr val="000000"/>
                </a:solidFill>
              </a:rPr>
              <a:t>diperlukan</a:t>
            </a:r>
            <a:r>
              <a:rPr lang="en-US" sz="2400" dirty="0" smtClean="0">
                <a:solidFill>
                  <a:srgbClr val="000000"/>
                </a:solidFill>
              </a:rPr>
              <a:t> media </a:t>
            </a:r>
            <a:r>
              <a:rPr lang="en-US" sz="2400" dirty="0" err="1" smtClean="0">
                <a:solidFill>
                  <a:srgbClr val="000000"/>
                </a:solidFill>
              </a:rPr>
              <a:t>untuk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mendistribusikan</a:t>
            </a:r>
            <a:r>
              <a:rPr lang="en-US" sz="2400" dirty="0" smtClean="0">
                <a:solidFill>
                  <a:srgbClr val="000000"/>
                </a:solidFill>
              </a:rPr>
              <a:t> software </a:t>
            </a:r>
            <a:r>
              <a:rPr lang="fi-FI" sz="2400" dirty="0" smtClean="0">
                <a:solidFill>
                  <a:srgbClr val="000000"/>
                </a:solidFill>
              </a:rPr>
              <a:t>maupun pertukaran data. Solusinya ditemukannya </a:t>
            </a:r>
            <a:r>
              <a:rPr lang="en-US" sz="2400" dirty="0" err="1" smtClean="0">
                <a:solidFill>
                  <a:srgbClr val="000000"/>
                </a:solidFill>
              </a:rPr>
              <a:t>disket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floppy disk.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8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685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d-ID" sz="4800" b="1" dirty="0"/>
              <a:t> </a:t>
            </a:r>
            <a:r>
              <a:rPr lang="id-ID" sz="4800" b="1" dirty="0" smtClean="0"/>
              <a:t>Magneti</a:t>
            </a:r>
            <a:r>
              <a:rPr lang="en-US" sz="4800" b="1" dirty="0" smtClean="0"/>
              <a:t>c</a:t>
            </a:r>
            <a:r>
              <a:rPr lang="id-ID" sz="4800" b="1" dirty="0" smtClean="0"/>
              <a:t> </a:t>
            </a:r>
            <a:r>
              <a:rPr lang="id-ID" sz="4800" b="1" dirty="0"/>
              <a:t>Disk</a:t>
            </a:r>
            <a:endParaRPr lang="en-US" sz="4800" b="1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" y="16764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 dirty="0"/>
              <a:t>Disk merupakan sebuah piringan bundar yang terbuat dari logam/ plastik yang di lapisi dengan bahan yang dapat di magnetisasi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 dirty="0"/>
              <a:t>Data direkam diatasnya dan di baca oleh head</a:t>
            </a:r>
            <a:r>
              <a:rPr lang="en-US" sz="2800" dirty="0"/>
              <a:t> (</a:t>
            </a:r>
            <a:r>
              <a:rPr lang="en-US" sz="2800" dirty="0" err="1"/>
              <a:t>kumparan</a:t>
            </a:r>
            <a:r>
              <a:rPr lang="en-US" sz="2800" dirty="0"/>
              <a:t> </a:t>
            </a:r>
            <a:r>
              <a:rPr lang="en-US" sz="2800" dirty="0" err="1"/>
              <a:t>pengkonduksi</a:t>
            </a:r>
            <a:r>
              <a:rPr lang="en-US" sz="2800" dirty="0"/>
              <a:t>/conducting coil)</a:t>
            </a:r>
            <a:endParaRPr lang="id-ID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 dirty="0"/>
              <a:t>Head merupakan perangkat yang relatif </a:t>
            </a:r>
            <a:r>
              <a:rPr lang="id-ID" sz="2800" dirty="0" smtClean="0"/>
              <a:t>berukuran </a:t>
            </a:r>
            <a:r>
              <a:rPr lang="id-ID" sz="2800" dirty="0"/>
              <a:t>kecil yang dapat membaca atau menulis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 dirty="0"/>
              <a:t>Lebar head = lebar track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4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00000"/>
                </a:solidFill>
              </a:rPr>
              <a:t>Desain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fisiknya</a:t>
            </a:r>
            <a:r>
              <a:rPr lang="en-US" sz="2400" dirty="0" smtClean="0">
                <a:solidFill>
                  <a:srgbClr val="000000"/>
                </a:solidFill>
              </a:rPr>
              <a:t>, head </a:t>
            </a:r>
            <a:r>
              <a:rPr lang="en-US" sz="2400" dirty="0" err="1" smtClean="0">
                <a:solidFill>
                  <a:srgbClr val="000000"/>
                </a:solidFill>
              </a:rPr>
              <a:t>bersifat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stasioner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sedangkan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piringan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berputar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sesuai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kontrolnya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rgbClr val="000000"/>
                </a:solidFill>
              </a:rPr>
              <a:t>Dua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metode</a:t>
            </a:r>
            <a:r>
              <a:rPr lang="en-US" sz="2400" dirty="0" smtClean="0">
                <a:solidFill>
                  <a:srgbClr val="000000"/>
                </a:solidFill>
              </a:rPr>
              <a:t> layout data </a:t>
            </a:r>
            <a:r>
              <a:rPr lang="en-US" sz="2400" dirty="0" err="1" smtClean="0">
                <a:solidFill>
                  <a:srgbClr val="000000"/>
                </a:solidFill>
              </a:rPr>
              <a:t>pada</a:t>
            </a:r>
            <a:r>
              <a:rPr lang="en-US" sz="2400" dirty="0" smtClean="0">
                <a:solidFill>
                  <a:srgbClr val="000000"/>
                </a:solidFill>
              </a:rPr>
              <a:t> disk, </a:t>
            </a:r>
            <a:r>
              <a:rPr lang="en-US" sz="2400" dirty="0" err="1" smtClean="0">
                <a:solidFill>
                  <a:srgbClr val="000000"/>
                </a:solidFill>
              </a:rPr>
              <a:t>yaitu</a:t>
            </a:r>
            <a:r>
              <a:rPr lang="en-US" sz="2400" dirty="0" smtClean="0">
                <a:solidFill>
                  <a:srgbClr val="000000"/>
                </a:solidFill>
              </a:rPr>
              <a:t> constant angular velocity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multiple zoned recording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Disk </a:t>
            </a:r>
            <a:r>
              <a:rPr lang="en-US" sz="2400" dirty="0" err="1" smtClean="0">
                <a:solidFill>
                  <a:srgbClr val="000000"/>
                </a:solidFill>
              </a:rPr>
              <a:t>diorganisasi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bentuk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cincin</a:t>
            </a:r>
            <a:r>
              <a:rPr lang="en-US" sz="2400" dirty="0" smtClean="0">
                <a:solidFill>
                  <a:srgbClr val="000000"/>
                </a:solidFill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</a:rPr>
              <a:t>cincin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konsentris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disebut</a:t>
            </a:r>
            <a:r>
              <a:rPr lang="en-US" sz="2400" dirty="0" smtClean="0">
                <a:solidFill>
                  <a:srgbClr val="000000"/>
                </a:solidFill>
              </a:rPr>
              <a:t> track</a:t>
            </a:r>
          </a:p>
          <a:p>
            <a:pPr eaLnBrk="1" hangingPunct="1"/>
            <a:r>
              <a:rPr lang="en-US" sz="2400" dirty="0" err="1" smtClean="0">
                <a:solidFill>
                  <a:srgbClr val="000000"/>
                </a:solidFill>
              </a:rPr>
              <a:t>Tiap</a:t>
            </a:r>
            <a:r>
              <a:rPr lang="en-US" sz="2400" dirty="0" smtClean="0">
                <a:solidFill>
                  <a:srgbClr val="000000"/>
                </a:solidFill>
              </a:rPr>
              <a:t> track </a:t>
            </a:r>
            <a:r>
              <a:rPr lang="en-US" sz="2400" dirty="0" err="1" smtClean="0">
                <a:solidFill>
                  <a:srgbClr val="000000"/>
                </a:solidFill>
              </a:rPr>
              <a:t>pada</a:t>
            </a:r>
            <a:r>
              <a:rPr lang="en-US" sz="2400" dirty="0" smtClean="0">
                <a:solidFill>
                  <a:srgbClr val="000000"/>
                </a:solidFill>
              </a:rPr>
              <a:t> disk </a:t>
            </a:r>
            <a:r>
              <a:rPr lang="en-US" sz="2400" dirty="0" err="1" smtClean="0">
                <a:solidFill>
                  <a:srgbClr val="000000"/>
                </a:solidFill>
              </a:rPr>
              <a:t>dipisahkan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oleh</a:t>
            </a:r>
            <a:r>
              <a:rPr lang="en-US" sz="2400" dirty="0" smtClean="0">
                <a:solidFill>
                  <a:srgbClr val="000000"/>
                </a:solidFill>
              </a:rPr>
              <a:t> gap (gap </a:t>
            </a:r>
            <a:r>
              <a:rPr lang="en-US" sz="2400" dirty="0" err="1" smtClean="0">
                <a:solidFill>
                  <a:srgbClr val="000000"/>
                </a:solidFill>
              </a:rPr>
              <a:t>untuk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mencegah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mengurangi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kesalahan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pembacaan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maupun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penulisan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disebabkan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melesetnya</a:t>
            </a:r>
            <a:r>
              <a:rPr lang="en-US" sz="2400" dirty="0" smtClean="0">
                <a:solidFill>
                  <a:srgbClr val="000000"/>
                </a:solidFill>
              </a:rPr>
              <a:t> head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karena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interferensi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medan</a:t>
            </a:r>
            <a:r>
              <a:rPr lang="en-US" sz="2400" dirty="0" smtClean="0">
                <a:solidFill>
                  <a:srgbClr val="000000"/>
                </a:solidFill>
              </a:rPr>
              <a:t> magnet)</a:t>
            </a:r>
          </a:p>
          <a:p>
            <a:pPr eaLnBrk="1" hangingPunct="1"/>
            <a:r>
              <a:rPr lang="en-US" sz="2400" dirty="0" err="1" smtClean="0">
                <a:solidFill>
                  <a:srgbClr val="000000"/>
                </a:solidFill>
              </a:rPr>
              <a:t>Sejumlah</a:t>
            </a:r>
            <a:r>
              <a:rPr lang="en-US" sz="2400" dirty="0" smtClean="0">
                <a:solidFill>
                  <a:srgbClr val="000000"/>
                </a:solidFill>
              </a:rPr>
              <a:t> bit yang </a:t>
            </a:r>
            <a:r>
              <a:rPr lang="en-US" sz="2400" dirty="0" err="1" smtClean="0">
                <a:solidFill>
                  <a:srgbClr val="000000"/>
                </a:solidFill>
              </a:rPr>
              <a:t>sama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menempati</a:t>
            </a:r>
            <a:r>
              <a:rPr lang="en-US" sz="2400" dirty="0" smtClean="0">
                <a:solidFill>
                  <a:srgbClr val="000000"/>
                </a:solidFill>
              </a:rPr>
              <a:t> track – track yang </a:t>
            </a:r>
            <a:r>
              <a:rPr lang="en-US" sz="2400" dirty="0" err="1" smtClean="0">
                <a:solidFill>
                  <a:srgbClr val="000000"/>
                </a:solidFill>
              </a:rPr>
              <a:t>tersedia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3015" y="533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d-ID" sz="4800" b="1" dirty="0"/>
              <a:t> Magnetik Disk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5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Semakin ke dalam disk maka kerapatan (density) disk akan bertambah besar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Data dikirim ke memori ini dalam bentuk blok, umumnya blok lebih kecil kapasitasnya daripada track</a:t>
            </a:r>
          </a:p>
          <a:p>
            <a:pPr eaLnBrk="1" hangingPunct="1"/>
            <a:r>
              <a:rPr lang="da-DK" sz="2800" smtClean="0">
                <a:solidFill>
                  <a:srgbClr val="000000"/>
                </a:solidFill>
              </a:rPr>
              <a:t>Blok – blok data disimpan dalam disk yang berukuran blok, yang disebut sector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Track biasanya terisi beberapa sector, umumnya 10 hingga 100 sector tiap tracknya</a:t>
            </a:r>
            <a:endParaRPr lang="en-US" sz="2800" smtClean="0"/>
          </a:p>
          <a:p>
            <a:endParaRPr lang="en-US" sz="2800" smtClean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685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d-ID" sz="4800" b="1" dirty="0"/>
              <a:t> Magnetik Disk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3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Mekanisme</a:t>
            </a:r>
            <a:r>
              <a:rPr lang="en-US" b="1" dirty="0" smtClean="0"/>
              <a:t> Read </a:t>
            </a:r>
            <a:r>
              <a:rPr lang="en-US" b="1" dirty="0" err="1" smtClean="0"/>
              <a:t>dan</a:t>
            </a:r>
            <a:r>
              <a:rPr lang="en-US" b="1" dirty="0" smtClean="0"/>
              <a:t> Write Magnetic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d-ID" dirty="0"/>
              <a:t>Data dicatat dan kemudian diambil dari disk melalui kumparan </a:t>
            </a:r>
            <a:r>
              <a:rPr lang="en-US" dirty="0"/>
              <a:t>yang </a:t>
            </a:r>
            <a:r>
              <a:rPr lang="en-US" dirty="0" err="1"/>
              <a:t>disebut</a:t>
            </a:r>
            <a:r>
              <a:rPr lang="en-US" dirty="0"/>
              <a:t> head.</a:t>
            </a:r>
          </a:p>
          <a:p>
            <a:pPr lvl="0"/>
            <a:r>
              <a:rPr lang="en-US" dirty="0"/>
              <a:t>D</a:t>
            </a:r>
            <a:r>
              <a:rPr lang="id-ID" dirty="0"/>
              <a:t>alam banyak sistem </a:t>
            </a:r>
            <a:r>
              <a:rPr lang="en-US" dirty="0" err="1"/>
              <a:t>terdapat</a:t>
            </a:r>
            <a:r>
              <a:rPr lang="id-ID" dirty="0"/>
              <a:t> dua </a:t>
            </a:r>
            <a:r>
              <a:rPr lang="en-US" dirty="0"/>
              <a:t>head </a:t>
            </a:r>
            <a:r>
              <a:rPr lang="en-US" dirty="0" err="1"/>
              <a:t>yaitu</a:t>
            </a:r>
            <a:r>
              <a:rPr lang="en-US" dirty="0"/>
              <a:t> head read </a:t>
            </a:r>
            <a:r>
              <a:rPr lang="en-US" dirty="0" err="1"/>
              <a:t>dan</a:t>
            </a:r>
            <a:r>
              <a:rPr lang="en-US" dirty="0"/>
              <a:t> write head</a:t>
            </a:r>
            <a:r>
              <a:rPr lang="id-ID" dirty="0"/>
              <a:t>. </a:t>
            </a:r>
            <a:endParaRPr lang="en-US" dirty="0"/>
          </a:p>
          <a:p>
            <a:pPr lvl="0"/>
            <a:r>
              <a:rPr lang="id-ID" dirty="0"/>
              <a:t>Selama operasi </a:t>
            </a:r>
            <a:r>
              <a:rPr lang="en-US" dirty="0"/>
              <a:t>read </a:t>
            </a:r>
            <a:r>
              <a:rPr lang="en-US" dirty="0" err="1"/>
              <a:t>dan</a:t>
            </a:r>
            <a:r>
              <a:rPr lang="en-US" dirty="0"/>
              <a:t> write</a:t>
            </a:r>
            <a:r>
              <a:rPr lang="id-ID" dirty="0"/>
              <a:t>, </a:t>
            </a:r>
            <a:r>
              <a:rPr lang="en-US" dirty="0"/>
              <a:t>head </a:t>
            </a:r>
            <a:r>
              <a:rPr lang="id-ID" dirty="0"/>
              <a:t>stasioner</a:t>
            </a:r>
            <a:r>
              <a:rPr lang="en-US" dirty="0"/>
              <a:t>/</a:t>
            </a:r>
            <a:r>
              <a:rPr lang="en-US" dirty="0" err="1"/>
              <a:t>diam</a:t>
            </a:r>
            <a:r>
              <a:rPr lang="id-ID" dirty="0"/>
              <a:t> sedangkan platter berputar di bawahnya. </a:t>
            </a:r>
            <a:endParaRPr lang="en-US" dirty="0"/>
          </a:p>
          <a:p>
            <a:pPr lvl="0"/>
            <a:r>
              <a:rPr lang="id-ID" dirty="0"/>
              <a:t>Mekanisme </a:t>
            </a:r>
            <a:r>
              <a:rPr lang="en-US" dirty="0"/>
              <a:t>write: </a:t>
            </a:r>
            <a:r>
              <a:rPr lang="id-ID" dirty="0"/>
              <a:t>listrik mengalir melalui kumparan</a:t>
            </a:r>
            <a:r>
              <a:rPr lang="en-US" dirty="0"/>
              <a:t> yang</a:t>
            </a:r>
            <a:r>
              <a:rPr lang="id-ID" dirty="0"/>
              <a:t> menghasilkan medan magnet . Pulsa listrik dikirim ke </a:t>
            </a:r>
            <a:r>
              <a:rPr lang="en-US" dirty="0"/>
              <a:t>write head</a:t>
            </a:r>
            <a:r>
              <a:rPr lang="id-ID" dirty="0"/>
              <a:t>, dan pola magnet yang dihasilkan direkam pada permukaan </a:t>
            </a:r>
            <a:r>
              <a:rPr lang="en-US" dirty="0"/>
              <a:t>di</a:t>
            </a:r>
            <a:r>
              <a:rPr lang="id-ID" dirty="0"/>
              <a:t>bawah</a:t>
            </a:r>
            <a:r>
              <a:rPr lang="en-US" dirty="0" err="1"/>
              <a:t>nya</a:t>
            </a:r>
            <a:r>
              <a:rPr lang="id-ID" dirty="0"/>
              <a:t>, dengan pola yang berbeda untuk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id-ID" dirty="0"/>
              <a:t>positif dan negatif. </a:t>
            </a:r>
            <a:r>
              <a:rPr lang="en-US" dirty="0"/>
              <a:t> </a:t>
            </a:r>
          </a:p>
          <a:p>
            <a:pPr lvl="0"/>
            <a:r>
              <a:rPr lang="id-ID" dirty="0"/>
              <a:t>Mekanisme </a:t>
            </a:r>
            <a:r>
              <a:rPr lang="en-US" dirty="0"/>
              <a:t>read</a:t>
            </a:r>
            <a:r>
              <a:rPr lang="id-ID" dirty="0"/>
              <a:t> tradisional</a:t>
            </a:r>
            <a:r>
              <a:rPr lang="en-US" dirty="0"/>
              <a:t>:</a:t>
            </a:r>
            <a:r>
              <a:rPr lang="id-ID" dirty="0"/>
              <a:t> medan magnet bergerak relatif terhadap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kumparan </a:t>
            </a:r>
            <a:r>
              <a:rPr lang="en-US" dirty="0"/>
              <a:t>yang </a:t>
            </a:r>
            <a:r>
              <a:rPr lang="id-ID" dirty="0"/>
              <a:t>menghasilkan arus listrik di </a:t>
            </a:r>
            <a:r>
              <a:rPr lang="en-US" dirty="0" err="1"/>
              <a:t>kumparan</a:t>
            </a:r>
            <a:r>
              <a:rPr lang="id-ID" dirty="0"/>
              <a:t>.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id-ID" dirty="0"/>
              <a:t> permukaan disk lewat di bawah </a:t>
            </a:r>
            <a:r>
              <a:rPr lang="en-US" dirty="0"/>
              <a:t>head</a:t>
            </a:r>
            <a:r>
              <a:rPr lang="id-ID" dirty="0"/>
              <a:t> , </a:t>
            </a:r>
            <a:r>
              <a:rPr lang="en-US" dirty="0" err="1"/>
              <a:t>maka</a:t>
            </a:r>
            <a:r>
              <a:rPr lang="id-ID" dirty="0"/>
              <a:t> menghasilkan arus polaritas yang sama seperti yang sudah direkam. Struktur </a:t>
            </a:r>
            <a:r>
              <a:rPr lang="en-US" dirty="0"/>
              <a:t>head</a:t>
            </a:r>
            <a:r>
              <a:rPr lang="id-ID" dirty="0"/>
              <a:t> untuk </a:t>
            </a:r>
            <a:r>
              <a:rPr lang="en-US" dirty="0"/>
              <a:t>read</a:t>
            </a:r>
            <a:r>
              <a:rPr lang="id-ID" dirty="0"/>
              <a:t> dalam hal ini pada dasarnya sama dengan untuk </a:t>
            </a:r>
            <a:r>
              <a:rPr lang="en-US" dirty="0"/>
              <a:t>write</a:t>
            </a:r>
            <a:r>
              <a:rPr lang="id-ID" dirty="0"/>
              <a:t> dan oleh karena itu </a:t>
            </a:r>
            <a:r>
              <a:rPr lang="en-US" dirty="0"/>
              <a:t>head </a:t>
            </a:r>
            <a:r>
              <a:rPr lang="id-ID" dirty="0"/>
              <a:t>yang sama dapat digunakan untuk keduanya. Kepala tunggal seperti yang digunakan dalam sistem floppy disk.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4572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562600" cy="579438"/>
          </a:xfrm>
        </p:spPr>
        <p:txBody>
          <a:bodyPr/>
          <a:lstStyle/>
          <a:p>
            <a:r>
              <a:rPr lang="en-US" sz="3200" b="1" dirty="0" smtClean="0">
                <a:latin typeface="TTE2FBACA8t00"/>
              </a:rPr>
              <a:t>Layout </a:t>
            </a:r>
            <a:r>
              <a:rPr lang="en-US" sz="3200" b="1" dirty="0" err="1" smtClean="0">
                <a:latin typeface="TTE2FBACA8t00"/>
              </a:rPr>
              <a:t>dan</a:t>
            </a:r>
            <a:r>
              <a:rPr lang="en-US" sz="3200" b="1" dirty="0" smtClean="0">
                <a:latin typeface="TTE2FBACA8t00"/>
              </a:rPr>
              <a:t> </a:t>
            </a:r>
            <a:r>
              <a:rPr lang="en-US" sz="3200" b="1" dirty="0" err="1" smtClean="0">
                <a:latin typeface="TTE2FBACA8t00"/>
              </a:rPr>
              <a:t>Pembacaan</a:t>
            </a:r>
            <a:endParaRPr lang="en-US" sz="3200" b="1" dirty="0" smtClean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800" cy="43434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2000" b="1" smtClean="0"/>
              <a:t>BACA dan TULIS ?</a:t>
            </a:r>
          </a:p>
          <a:p>
            <a:pPr marL="0" indent="0">
              <a:tabLst>
                <a:tab pos="228600" algn="l"/>
              </a:tabLst>
            </a:pPr>
            <a:r>
              <a:rPr lang="en-US" sz="2000" smtClean="0"/>
              <a:t> 	Head harus bisa 	mengidentifikasi </a:t>
            </a:r>
            <a:r>
              <a:rPr lang="fi-FI" sz="2000" smtClean="0"/>
              <a:t>titik awal atau 	posisi – posisi </a:t>
            </a:r>
            <a:r>
              <a:rPr lang="en-US" sz="2000" smtClean="0"/>
              <a:t>sector maupun 	track</a:t>
            </a:r>
          </a:p>
          <a:p>
            <a:pPr marL="0" indent="0">
              <a:tabLst>
                <a:tab pos="228600" algn="l"/>
              </a:tabLst>
            </a:pPr>
            <a:r>
              <a:rPr lang="en-US" sz="2000" smtClean="0"/>
              <a:t> 	Data yang disimpan akan diberi 	header data tambahan yang 	menginformasikan letak sector 	dan track suatu data</a:t>
            </a:r>
          </a:p>
          <a:p>
            <a:pPr marL="0" indent="0">
              <a:tabLst>
                <a:tab pos="228600" algn="l"/>
              </a:tabLst>
            </a:pPr>
            <a:r>
              <a:rPr lang="en-US" sz="2000" smtClean="0"/>
              <a:t> 	Tambahan header data ini 	hanya </a:t>
            </a:r>
            <a:r>
              <a:rPr lang="nb-NO" sz="2000" smtClean="0"/>
              <a:t>digunakan oleh 	sistem disk drive </a:t>
            </a:r>
            <a:r>
              <a:rPr lang="fi-FI" sz="2000" smtClean="0"/>
              <a:t>saja tanpa 	bisa diakses oleh </a:t>
            </a:r>
            <a:r>
              <a:rPr lang="en-US" sz="2000" smtClean="0"/>
              <a:t>pengguna</a:t>
            </a:r>
          </a:p>
        </p:txBody>
      </p:sp>
    </p:spTree>
    <p:extLst>
      <p:ext uri="{BB962C8B-B14F-4D97-AF65-F5344CB8AC3E}">
        <p14:creationId xmlns:p14="http://schemas.microsoft.com/office/powerpoint/2010/main" val="14103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2400</Words>
  <Application>Microsoft Office PowerPoint</Application>
  <PresentationFormat>On-screen Show (4:3)</PresentationFormat>
  <Paragraphs>259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ORGANISASI  dan  ARSITEKTUR KOMPUTER </vt:lpstr>
      <vt:lpstr>Yang Akan Dipelajari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 Read dan Write Magnetic</vt:lpstr>
      <vt:lpstr>Layout dan Pembacaan</vt:lpstr>
      <vt:lpstr>Format Data Pada Track Disk</vt:lpstr>
      <vt:lpstr>Kecepatan DISK</vt:lpstr>
      <vt:lpstr>Kecepatan DISK</vt:lpstr>
      <vt:lpstr>Kecepatan DISK</vt:lpstr>
      <vt:lpstr>Kecepatan DISK</vt:lpstr>
      <vt:lpstr>Kecepatan DISK</vt:lpstr>
      <vt:lpstr>Disk Layout Methods Diagram</vt:lpstr>
      <vt:lpstr>Karakteristik Magnetik Disk</vt:lpstr>
      <vt:lpstr>Gerakan Head</vt:lpstr>
      <vt:lpstr>Portabilitas disk</vt:lpstr>
      <vt:lpstr>Sides/Sisi dan Platters/Piringan</vt:lpstr>
      <vt:lpstr>Mekanisme Head</vt:lpstr>
      <vt:lpstr>Disk piringan banyak (multiple platters disk)</vt:lpstr>
      <vt:lpstr>Floppy Disk</vt:lpstr>
      <vt:lpstr>Karakteristik berbagai macam disket</vt:lpstr>
      <vt:lpstr>IDE Disk (Harddisk)</vt:lpstr>
      <vt:lpstr>SCSI Disk (Harddisk)</vt:lpstr>
      <vt:lpstr>Versi Disk SCSI</vt:lpstr>
      <vt:lpstr>Waktu Akses Disk</vt:lpstr>
      <vt:lpstr> RAID  (Redudancy Array of Independent Disk)</vt:lpstr>
      <vt:lpstr> RAID  (Redudancy Array of Independent Disk)</vt:lpstr>
      <vt:lpstr>RAID tingkat 0</vt:lpstr>
      <vt:lpstr>RAID tingkat 1</vt:lpstr>
      <vt:lpstr>RAID tingkat 2</vt:lpstr>
      <vt:lpstr>RAID tingkat 3</vt:lpstr>
      <vt:lpstr>RAID tingkat 4</vt:lpstr>
      <vt:lpstr>RAID tingkat 5</vt:lpstr>
      <vt:lpstr>Optical Memori</vt:lpstr>
      <vt:lpstr>Optical Disk</vt:lpstr>
      <vt:lpstr>CD-ROM</vt:lpstr>
      <vt:lpstr>CD-ROM</vt:lpstr>
      <vt:lpstr>CD-ROM</vt:lpstr>
      <vt:lpstr>Keuntungan CD ROM</vt:lpstr>
      <vt:lpstr>Kekurangan CD ROM</vt:lpstr>
      <vt:lpstr>WORM  (write once read many)</vt:lpstr>
      <vt:lpstr>Pita Magnetik</vt:lpstr>
      <vt:lpstr> Disk Optik Yang Dapat Dihapus</vt:lpstr>
      <vt:lpstr>DISK Disk Masa Depan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ORGANISASI dan ARSITEKTUR KOMPUTER </dc:title>
  <dc:creator>Linde</dc:creator>
  <cp:lastModifiedBy>Linde</cp:lastModifiedBy>
  <cp:revision>31</cp:revision>
  <dcterms:created xsi:type="dcterms:W3CDTF">2013-10-12T12:30:04Z</dcterms:created>
  <dcterms:modified xsi:type="dcterms:W3CDTF">2013-10-15T15:35:56Z</dcterms:modified>
</cp:coreProperties>
</file>